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6"/>
  </p:notesMasterIdLst>
  <p:sldIdLst>
    <p:sldId id="710" r:id="rId2"/>
    <p:sldId id="1130" r:id="rId3"/>
    <p:sldId id="1131" r:id="rId4"/>
    <p:sldId id="714" r:id="rId5"/>
    <p:sldId id="1028" r:id="rId6"/>
    <p:sldId id="713" r:id="rId7"/>
    <p:sldId id="711" r:id="rId8"/>
    <p:sldId id="712" r:id="rId9"/>
    <p:sldId id="843" r:id="rId10"/>
    <p:sldId id="1127" r:id="rId11"/>
    <p:sldId id="844" r:id="rId12"/>
    <p:sldId id="845" r:id="rId13"/>
    <p:sldId id="716" r:id="rId14"/>
    <p:sldId id="717" r:id="rId15"/>
    <p:sldId id="304" r:id="rId16"/>
    <p:sldId id="305" r:id="rId17"/>
    <p:sldId id="267" r:id="rId18"/>
    <p:sldId id="308" r:id="rId19"/>
    <p:sldId id="306" r:id="rId20"/>
    <p:sldId id="307" r:id="rId21"/>
    <p:sldId id="309" r:id="rId22"/>
    <p:sldId id="310" r:id="rId23"/>
    <p:sldId id="311" r:id="rId24"/>
    <p:sldId id="312" r:id="rId25"/>
    <p:sldId id="313" r:id="rId26"/>
    <p:sldId id="718" r:id="rId27"/>
    <p:sldId id="314" r:id="rId28"/>
    <p:sldId id="315" r:id="rId29"/>
    <p:sldId id="316" r:id="rId30"/>
    <p:sldId id="317" r:id="rId31"/>
    <p:sldId id="332" r:id="rId32"/>
    <p:sldId id="342" r:id="rId33"/>
    <p:sldId id="333" r:id="rId34"/>
    <p:sldId id="1027" r:id="rId35"/>
    <p:sldId id="1032" r:id="rId36"/>
    <p:sldId id="1106" r:id="rId37"/>
    <p:sldId id="1029" r:id="rId38"/>
    <p:sldId id="1030" r:id="rId39"/>
    <p:sldId id="1031" r:id="rId40"/>
    <p:sldId id="1108" r:id="rId41"/>
    <p:sldId id="951" r:id="rId42"/>
    <p:sldId id="1107" r:id="rId43"/>
    <p:sldId id="1109" r:id="rId44"/>
    <p:sldId id="1110" r:id="rId45"/>
    <p:sldId id="1111" r:id="rId46"/>
    <p:sldId id="1112" r:id="rId47"/>
    <p:sldId id="1113" r:id="rId48"/>
    <p:sldId id="1114" r:id="rId49"/>
    <p:sldId id="1115" r:id="rId50"/>
    <p:sldId id="1070" r:id="rId51"/>
    <p:sldId id="1116" r:id="rId52"/>
    <p:sldId id="1117" r:id="rId53"/>
    <p:sldId id="1118" r:id="rId54"/>
    <p:sldId id="1119" r:id="rId55"/>
    <p:sldId id="1120" r:id="rId56"/>
    <p:sldId id="1121" r:id="rId57"/>
    <p:sldId id="1122" r:id="rId58"/>
    <p:sldId id="1123" r:id="rId59"/>
    <p:sldId id="1075" r:id="rId60"/>
    <p:sldId id="1076" r:id="rId61"/>
    <p:sldId id="1077" r:id="rId62"/>
    <p:sldId id="1078" r:id="rId63"/>
    <p:sldId id="1079" r:id="rId64"/>
    <p:sldId id="1080" r:id="rId65"/>
    <p:sldId id="1081" r:id="rId66"/>
    <p:sldId id="1082" r:id="rId67"/>
    <p:sldId id="1083" r:id="rId68"/>
    <p:sldId id="1084" r:id="rId69"/>
    <p:sldId id="1085" r:id="rId70"/>
    <p:sldId id="1086" r:id="rId71"/>
    <p:sldId id="1087" r:id="rId72"/>
    <p:sldId id="1088" r:id="rId73"/>
    <p:sldId id="1089" r:id="rId74"/>
    <p:sldId id="1090" r:id="rId75"/>
    <p:sldId id="1092" r:id="rId76"/>
    <p:sldId id="1093" r:id="rId77"/>
    <p:sldId id="1094" r:id="rId78"/>
    <p:sldId id="1097" r:id="rId79"/>
    <p:sldId id="1098" r:id="rId80"/>
    <p:sldId id="1099" r:id="rId81"/>
    <p:sldId id="1100" r:id="rId82"/>
    <p:sldId id="1102" r:id="rId83"/>
    <p:sldId id="1103" r:id="rId84"/>
    <p:sldId id="1104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71093" autoAdjust="0"/>
  </p:normalViewPr>
  <p:slideViewPr>
    <p:cSldViewPr snapToGrid="0">
      <p:cViewPr varScale="1">
        <p:scale>
          <a:sx n="48" d="100"/>
          <a:sy n="48" d="100"/>
        </p:scale>
        <p:origin x="192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9338D-E012-4C67-9166-25FF27DD4E8F}" type="datetimeFigureOut">
              <a:rPr lang="pt-PT" smtClean="0"/>
              <a:t>13/11/2018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CF9DC-EFE3-41C2-9FE9-BE01615A45E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66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plot(seq(-10,10,by=0.1),dt(seq(-10,10,by=0.1),1),type="l",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="ET",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ylab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="f(ET)")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42C64-7517-4CD6-9B19-926D48B4370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0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plot(seq(-10,10,by=0.1),dt(seq(-10,10,by=0.1),1),type="l",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="ET",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ylab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="f(ET)")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42C64-7517-4CD6-9B19-926D48B4370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5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plot(seq(-10,10,by=0.1),dt(seq(-10,10,by=0.1),1),type="l",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="ET",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ylab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="f(ET)")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42C64-7517-4CD6-9B19-926D48B4370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17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42C64-7517-4CD6-9B19-926D48B437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5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42C64-7517-4CD6-9B19-926D48B4370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3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13/11/2018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8814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773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220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13/11/2018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692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13/11/2018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8909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13/11/2018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829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13/11/2018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6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13/11/2018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068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13/11/2018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902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13/11/2018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P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03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04866EB-6B7A-40EB-95EA-1AABFC419FBE}" type="datetimeFigureOut">
              <a:rPr lang="pt-PT" smtClean="0"/>
              <a:t>13/11/2018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P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147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04866EB-6B7A-40EB-95EA-1AABFC419FBE}" type="datetimeFigureOut">
              <a:rPr lang="pt-PT" smtClean="0"/>
              <a:t>13/11/2018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005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ecolandmod.com/background/sfcm/GECM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1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4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6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8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1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3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spatialecology.weebly.com/r-code--data/category/glm" TargetMode="External"/><Relationship Id="rId2" Type="http://schemas.openxmlformats.org/officeDocument/2006/relationships/hyperlink" Target="http://r-eco-evo.blogspot.com/2017/05/generalized-linear-models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0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E9B9-8026-4568-8E2C-AFB369A9D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AuLA</a:t>
            </a:r>
            <a:r>
              <a:rPr lang="en-US" dirty="0"/>
              <a:t> 5 T2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53643-764D-443E-B4C8-A388E9EA7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394" y="4497714"/>
            <a:ext cx="5101209" cy="1239894"/>
          </a:xfrm>
        </p:spPr>
        <p:txBody>
          <a:bodyPr/>
          <a:lstStyle/>
          <a:p>
            <a:r>
              <a:rPr lang="en-US" dirty="0"/>
              <a:t>13 </a:t>
            </a:r>
            <a:r>
              <a:rPr lang="en-US" dirty="0" err="1"/>
              <a:t>Novembro</a:t>
            </a:r>
            <a:r>
              <a:rPr lang="en-US" dirty="0"/>
              <a:t> 2018 – 14:00-17:00 – </a:t>
            </a:r>
            <a:r>
              <a:rPr lang="en-US" dirty="0" err="1"/>
              <a:t>sala</a:t>
            </a:r>
            <a:r>
              <a:rPr lang="en-US" dirty="0"/>
              <a:t> 2.2.14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679069-B534-4D17-A6FE-FD798B35E0B7}"/>
              </a:ext>
            </a:extLst>
          </p:cNvPr>
          <p:cNvSpPr txBox="1"/>
          <p:nvPr/>
        </p:nvSpPr>
        <p:spPr>
          <a:xfrm>
            <a:off x="1833154" y="1026475"/>
            <a:ext cx="5477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Modelação</a:t>
            </a:r>
            <a:r>
              <a:rPr lang="en-US" sz="3600" dirty="0"/>
              <a:t> </a:t>
            </a:r>
            <a:r>
              <a:rPr lang="en-US" sz="3600" dirty="0" err="1"/>
              <a:t>Ecológica</a:t>
            </a:r>
            <a:endParaRPr lang="en-US" sz="3600" dirty="0"/>
          </a:p>
          <a:p>
            <a:pPr algn="ctr"/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72F12-2D6F-474B-B79B-4B70434B74BD}"/>
              </a:ext>
            </a:extLst>
          </p:cNvPr>
          <p:cNvSpPr txBox="1"/>
          <p:nvPr/>
        </p:nvSpPr>
        <p:spPr>
          <a:xfrm>
            <a:off x="3065415" y="5556327"/>
            <a:ext cx="301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Tiago A. Marques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4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3474D-64F9-48BE-9FD8-60ED5030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541" y="2057222"/>
            <a:ext cx="5937755" cy="1188720"/>
          </a:xfrm>
        </p:spPr>
        <p:txBody>
          <a:bodyPr/>
          <a:lstStyle/>
          <a:p>
            <a:r>
              <a:rPr lang="en-US" dirty="0"/>
              <a:t>6 data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BB90F-538D-4283-B7DB-B0DCC389C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210" y="3527595"/>
            <a:ext cx="7469579" cy="3101983"/>
          </a:xfrm>
        </p:spPr>
        <p:txBody>
          <a:bodyPr/>
          <a:lstStyle/>
          <a:p>
            <a:r>
              <a:rPr lang="en-US" dirty="0"/>
              <a:t>Patricia Marques (e </a:t>
            </a:r>
            <a:r>
              <a:rPr lang="pt-BR" dirty="0"/>
              <a:t>Daniel Nunes, Guilherme Pereira, Mariana Cravo, Pedro Afonso</a:t>
            </a:r>
            <a:r>
              <a:rPr lang="en-US" dirty="0"/>
              <a:t>)– dados de intertidal (</a:t>
            </a:r>
            <a:r>
              <a:rPr lang="en-US" dirty="0" err="1"/>
              <a:t>recolhidos</a:t>
            </a:r>
            <a:r>
              <a:rPr lang="en-US" dirty="0"/>
              <a:t>)</a:t>
            </a:r>
          </a:p>
          <a:p>
            <a:r>
              <a:rPr lang="en-US" dirty="0"/>
              <a:t>Sara Bento – </a:t>
            </a:r>
            <a:r>
              <a:rPr lang="en-US" dirty="0" err="1"/>
              <a:t>ursos</a:t>
            </a:r>
            <a:r>
              <a:rPr lang="en-US" dirty="0"/>
              <a:t> e lobos (</a:t>
            </a:r>
            <a:r>
              <a:rPr lang="en-US" dirty="0" err="1"/>
              <a:t>literatura</a:t>
            </a:r>
            <a:r>
              <a:rPr lang="en-US" dirty="0"/>
              <a:t>)</a:t>
            </a:r>
          </a:p>
          <a:p>
            <a:r>
              <a:rPr lang="en-US" dirty="0"/>
              <a:t>Gonçalo Matias – </a:t>
            </a:r>
            <a:r>
              <a:rPr lang="en-US" i="1" dirty="0" err="1"/>
              <a:t>Leopardus</a:t>
            </a:r>
            <a:r>
              <a:rPr lang="en-US" dirty="0"/>
              <a:t> sp. (dryad)</a:t>
            </a:r>
          </a:p>
          <a:p>
            <a:r>
              <a:rPr lang="en-US" dirty="0"/>
              <a:t>Guilherme Pereira – </a:t>
            </a:r>
            <a:r>
              <a:rPr lang="en-US" dirty="0" err="1"/>
              <a:t>salmões</a:t>
            </a:r>
            <a:r>
              <a:rPr lang="en-US" dirty="0"/>
              <a:t> (</a:t>
            </a:r>
            <a:r>
              <a:rPr lang="en-US" dirty="0" err="1"/>
              <a:t>literatura</a:t>
            </a:r>
            <a:r>
              <a:rPr lang="en-US" dirty="0"/>
              <a:t>)</a:t>
            </a:r>
          </a:p>
          <a:p>
            <a:r>
              <a:rPr lang="en-US" dirty="0"/>
              <a:t>Joana Pereira – </a:t>
            </a:r>
            <a:r>
              <a:rPr lang="en-US" dirty="0" err="1"/>
              <a:t>alfaces</a:t>
            </a:r>
            <a:r>
              <a:rPr lang="en-US" dirty="0"/>
              <a:t> (</a:t>
            </a:r>
            <a:r>
              <a:rPr lang="en-US" dirty="0" err="1"/>
              <a:t>recolhidos</a:t>
            </a:r>
            <a:r>
              <a:rPr lang="en-US" dirty="0"/>
              <a:t>)</a:t>
            </a:r>
          </a:p>
          <a:p>
            <a:r>
              <a:rPr lang="en-US" dirty="0"/>
              <a:t>Afonso Dinis – cobras (</a:t>
            </a:r>
            <a:r>
              <a:rPr lang="en-US" dirty="0" err="1"/>
              <a:t>literatura</a:t>
            </a:r>
            <a:r>
              <a:rPr lang="en-US" dirty="0"/>
              <a:t>?)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4A9C2-9624-4043-A210-845409A8B525}"/>
              </a:ext>
            </a:extLst>
          </p:cNvPr>
          <p:cNvSpPr txBox="1"/>
          <p:nvPr/>
        </p:nvSpPr>
        <p:spPr>
          <a:xfrm>
            <a:off x="410253" y="575240"/>
            <a:ext cx="8522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Collect the TPC data set as described in the 1</a:t>
            </a:r>
            <a:r>
              <a:rPr lang="en-US" baseline="30000" dirty="0"/>
              <a:t>st</a:t>
            </a:r>
            <a:r>
              <a:rPr lang="en-US" dirty="0"/>
              <a:t> class, and do a small dynamic report describing your initial question and your conclusions – send me the data (first, so I can comment if it looks adequate) and the report (after) by e-mail.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31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86D80-1170-47B2-BA72-2DA201D2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316870"/>
            <a:ext cx="7773338" cy="1596177"/>
          </a:xfrm>
        </p:spPr>
        <p:txBody>
          <a:bodyPr>
            <a:normAutofit fontScale="90000"/>
          </a:bodyPr>
          <a:lstStyle/>
          <a:p>
            <a:r>
              <a:rPr lang="en-US" sz="5400" cap="none" dirty="0"/>
              <a:t>Practice R for modelling!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38EB4-4D6D-420B-9800-02A05A202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0" y="1948506"/>
            <a:ext cx="7773339" cy="41861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cap="none" dirty="0"/>
              <a:t>	Work over and master all that is in the R and </a:t>
            </a:r>
            <a:r>
              <a:rPr lang="en-US" cap="none" dirty="0" err="1"/>
              <a:t>Rstudio</a:t>
            </a:r>
            <a:r>
              <a:rPr lang="en-US" cap="none" dirty="0"/>
              <a:t> tutorial</a:t>
            </a:r>
          </a:p>
          <a:p>
            <a:pPr marL="0" indent="0" algn="just">
              <a:buNone/>
            </a:pPr>
            <a:r>
              <a:rPr lang="en-US" cap="none" dirty="0"/>
              <a:t>	Work over and master the “Extra” material in TP1</a:t>
            </a:r>
          </a:p>
          <a:p>
            <a:pPr marL="0" indent="0" algn="just">
              <a:buNone/>
            </a:pPr>
            <a:r>
              <a:rPr lang="en-US" cap="none" dirty="0"/>
              <a:t>	Do the exercises (</a:t>
            </a:r>
            <a:r>
              <a:rPr lang="en-US" cap="none" dirty="0" err="1"/>
              <a:t>ficha</a:t>
            </a:r>
            <a:r>
              <a:rPr lang="en-US" cap="none" dirty="0"/>
              <a:t> de </a:t>
            </a:r>
            <a:r>
              <a:rPr lang="en-US" cap="none" dirty="0" err="1"/>
              <a:t>trabalho</a:t>
            </a:r>
            <a:r>
              <a:rPr lang="en-US" cap="none" dirty="0"/>
              <a:t>) under TP3</a:t>
            </a:r>
          </a:p>
          <a:p>
            <a:pPr marL="0" indent="0" algn="just">
              <a:buNone/>
            </a:pPr>
            <a:r>
              <a:rPr lang="en-US" cap="none" dirty="0"/>
              <a:t>		ME_FT2.pdf – more on R and data analysis</a:t>
            </a:r>
          </a:p>
          <a:p>
            <a:pPr marL="0" indent="0" algn="just">
              <a:buNone/>
            </a:pPr>
            <a:r>
              <a:rPr lang="en-US" cap="none" dirty="0"/>
              <a:t>Do online tutorials, play with datasets you know, etc. </a:t>
            </a:r>
          </a:p>
          <a:p>
            <a:pPr marL="0" indent="0" algn="just">
              <a:buNone/>
            </a:pPr>
            <a:r>
              <a:rPr lang="en-US" cap="none" dirty="0"/>
              <a:t>Practice, practice, practice.</a:t>
            </a:r>
          </a:p>
          <a:p>
            <a:pPr marL="0" indent="0" algn="just">
              <a:buNone/>
            </a:pPr>
            <a:r>
              <a:rPr lang="en-US" cap="none" dirty="0"/>
              <a:t>When you have questions or doubts, send me an e-mail. If your code breaks, send me an email. If you need background material about some topic, send me an e-mail.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2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EA78-C121-4A10-BD97-F019ACFB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551649"/>
            <a:ext cx="5937755" cy="1188720"/>
          </a:xfrm>
        </p:spPr>
        <p:txBody>
          <a:bodyPr/>
          <a:lstStyle/>
          <a:p>
            <a:r>
              <a:rPr lang="en-US" cap="none" dirty="0"/>
              <a:t>To think, conceptually, about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C9D3F-C9FF-413A-8F76-AAC3F5D2B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50" y="2104447"/>
            <a:ext cx="7773339" cy="3424107"/>
          </a:xfrm>
        </p:spPr>
        <p:txBody>
          <a:bodyPr/>
          <a:lstStyle/>
          <a:p>
            <a:r>
              <a:rPr lang="en-US" cap="none" dirty="0"/>
              <a:t>Do </a:t>
            </a:r>
            <a:r>
              <a:rPr lang="en-US" cap="none" dirty="0" err="1"/>
              <a:t>ficha</a:t>
            </a:r>
            <a:r>
              <a:rPr lang="en-US" cap="none" dirty="0"/>
              <a:t> de </a:t>
            </a:r>
            <a:r>
              <a:rPr lang="en-US" cap="none" dirty="0" err="1"/>
              <a:t>trabalho</a:t>
            </a:r>
            <a:r>
              <a:rPr lang="en-US" cap="none" dirty="0"/>
              <a:t> ME_FT1.pdf (under aula TP2)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3396C-18DA-4F80-9ABC-3EFB51665C4C}"/>
              </a:ext>
            </a:extLst>
          </p:cNvPr>
          <p:cNvSpPr txBox="1"/>
          <p:nvPr/>
        </p:nvSpPr>
        <p:spPr>
          <a:xfrm>
            <a:off x="2743200" y="6096000"/>
            <a:ext cx="5090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2"/>
              </a:rPr>
              <a:t>http://www.ecolandmod.com/background/sfcm/GECM.html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137B1-15EB-4EDB-8544-4C0DE9D35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618452"/>
            <a:ext cx="4219575" cy="338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70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0651" y="3446771"/>
            <a:ext cx="505779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500" dirty="0">
                <a:solidFill>
                  <a:schemeClr val="bg1"/>
                </a:solidFill>
              </a:rPr>
              <a:t>Modelação Ecológica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81639" y="4465155"/>
            <a:ext cx="6097657" cy="2981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6F46BD2-0D65-443F-8DA4-4CDA138A9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915" y="1271056"/>
            <a:ext cx="6939520" cy="1645920"/>
          </a:xfrm>
        </p:spPr>
        <p:txBody>
          <a:bodyPr/>
          <a:lstStyle/>
          <a:p>
            <a:r>
              <a:rPr lang="en-US" dirty="0"/>
              <a:t>Aula T3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F8487F-8C82-4C3E-A6FC-844AC05E17F5}"/>
              </a:ext>
            </a:extLst>
          </p:cNvPr>
          <p:cNvSpPr txBox="1"/>
          <p:nvPr/>
        </p:nvSpPr>
        <p:spPr>
          <a:xfrm>
            <a:off x="1701854" y="4658828"/>
            <a:ext cx="657744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4500" dirty="0">
                <a:solidFill>
                  <a:schemeClr val="bg1"/>
                </a:solidFill>
              </a:rPr>
              <a:t>Modelos de base estatística</a:t>
            </a:r>
          </a:p>
        </p:txBody>
      </p:sp>
    </p:spTree>
    <p:extLst>
      <p:ext uri="{BB962C8B-B14F-4D97-AF65-F5344CB8AC3E}">
        <p14:creationId xmlns:p14="http://schemas.microsoft.com/office/powerpoint/2010/main" val="345713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009" y="2122607"/>
            <a:ext cx="79168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Os modelos de base estatística tentam frequentemente contornar dois problemas: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pt-PT" sz="2400" dirty="0"/>
              <a:t>desconhecimento do modelo e de quais as variáveis que serão importantes;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pt-PT" sz="2400" dirty="0"/>
              <a:t>desconhecimento da influência e relações das várias variáveis.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69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670" y="1924662"/>
            <a:ext cx="268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Modelo conhecido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3670" y="2322227"/>
            <a:ext cx="268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/>
              <a:t>Parâmetros conhecidos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135" y="4757312"/>
            <a:ext cx="2912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Geração de respostas</a:t>
            </a:r>
          </a:p>
          <a:p>
            <a:pPr algn="ctr"/>
            <a:r>
              <a:rPr lang="pt-PT" dirty="0"/>
              <a:t>(valores previstos)</a:t>
            </a:r>
            <a:endParaRPr lang="pt-PT" sz="2400" dirty="0"/>
          </a:p>
        </p:txBody>
      </p:sp>
      <p:sp>
        <p:nvSpPr>
          <p:cNvPr id="3" name="Down Arrow 2"/>
          <p:cNvSpPr/>
          <p:nvPr/>
        </p:nvSpPr>
        <p:spPr>
          <a:xfrm>
            <a:off x="1906644" y="2903484"/>
            <a:ext cx="318052" cy="1649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" name="TextBox 4"/>
          <p:cNvSpPr txBox="1"/>
          <p:nvPr/>
        </p:nvSpPr>
        <p:spPr>
          <a:xfrm>
            <a:off x="2305878" y="3400947"/>
            <a:ext cx="108555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350" dirty="0"/>
              <a:t>Simulação</a:t>
            </a:r>
          </a:p>
          <a:p>
            <a:r>
              <a:rPr lang="pt-PT" sz="1350" dirty="0"/>
              <a:t>Computação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4475" y="1924663"/>
            <a:ext cx="3284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Modelo desconhecido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6165" y="2322228"/>
            <a:ext cx="268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/>
              <a:t>Parâmetros desconhecidos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23630" y="4757313"/>
            <a:ext cx="2912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Respostas observadas</a:t>
            </a:r>
          </a:p>
          <a:p>
            <a:pPr algn="ctr"/>
            <a:r>
              <a:rPr lang="pt-PT" dirty="0"/>
              <a:t>(valores observados - dados)</a:t>
            </a:r>
            <a:endParaRPr lang="pt-PT" sz="2400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6399139" y="2903486"/>
            <a:ext cx="318052" cy="1649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4" name="TextBox 13"/>
          <p:cNvSpPr txBox="1"/>
          <p:nvPr/>
        </p:nvSpPr>
        <p:spPr>
          <a:xfrm>
            <a:off x="6741282" y="3222529"/>
            <a:ext cx="1959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350" dirty="0"/>
              <a:t>Análise exploratória</a:t>
            </a:r>
          </a:p>
          <a:p>
            <a:r>
              <a:rPr lang="pt-PT" sz="1350" dirty="0"/>
              <a:t>Análises estatísticas</a:t>
            </a:r>
          </a:p>
          <a:p>
            <a:r>
              <a:rPr lang="pt-PT" sz="1350" dirty="0"/>
              <a:t>Estimação de parâmetros</a:t>
            </a:r>
          </a:p>
          <a:p>
            <a:r>
              <a:rPr lang="pt-PT" sz="1350" dirty="0"/>
              <a:t>Calibração</a:t>
            </a:r>
          </a:p>
        </p:txBody>
      </p:sp>
    </p:spTree>
    <p:extLst>
      <p:ext uri="{BB962C8B-B14F-4D97-AF65-F5344CB8AC3E}">
        <p14:creationId xmlns:p14="http://schemas.microsoft.com/office/powerpoint/2010/main" val="41472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35282" t="24825" r="15767" b="13408"/>
          <a:stretch/>
        </p:blipFill>
        <p:spPr>
          <a:xfrm>
            <a:off x="1854777" y="1621518"/>
            <a:ext cx="5937941" cy="421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01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009" y="1763884"/>
            <a:ext cx="79168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100" dirty="0"/>
              <a:t>Os modelos de base estatística são, pois, extremamente dependentes das observações iniciais (quantidade e qualidade dos dados)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852" t="17678" r="42827" b="46949"/>
          <a:stretch/>
        </p:blipFill>
        <p:spPr>
          <a:xfrm>
            <a:off x="227234" y="3048828"/>
            <a:ext cx="3975995" cy="2525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6103" t="50230" r="12196" b="15014"/>
          <a:stretch/>
        </p:blipFill>
        <p:spPr>
          <a:xfrm>
            <a:off x="4573369" y="3048828"/>
            <a:ext cx="4264299" cy="262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663" t="36212" r="25064" b="30157"/>
          <a:stretch/>
        </p:blipFill>
        <p:spPr>
          <a:xfrm>
            <a:off x="3795964" y="2816278"/>
            <a:ext cx="5175680" cy="2316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852" t="17678" r="42827" b="46949"/>
          <a:stretch/>
        </p:blipFill>
        <p:spPr>
          <a:xfrm>
            <a:off x="227234" y="2621447"/>
            <a:ext cx="3975995" cy="25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89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009" y="1763884"/>
            <a:ext cx="79168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dirty="0"/>
              <a:t>Têm como objectivo principal explicar as componentes da variabilidade associada a um certo fenómeno, determinando:</a:t>
            </a:r>
          </a:p>
          <a:p>
            <a:endParaRPr lang="pt-PT" sz="2100" dirty="0"/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pt-PT" sz="2100" dirty="0"/>
              <a:t>a parte relativa aos efeitos sistemáticos e aos efeitos aleatórios;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endParaRPr lang="pt-PT" sz="2100" dirty="0"/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pt-PT" sz="2100" dirty="0"/>
              <a:t>a parte relativa às diferentes variáveis explicativas.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pt-PT" sz="2100" dirty="0"/>
          </a:p>
        </p:txBody>
      </p:sp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6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F89954-A37A-4BF6-8F0A-BFC6AD870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355" y="2397607"/>
            <a:ext cx="3360315" cy="4480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61D0D-AEDF-4E53-B564-ABA49D56D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807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BAE6F4-CB72-417F-8D50-424DA89DD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931" y="2807555"/>
            <a:ext cx="3041069" cy="4050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FF1F99-A510-436F-86FF-0F578EC49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07555"/>
            <a:ext cx="2768093" cy="407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59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009" y="1763884"/>
            <a:ext cx="791682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dirty="0"/>
              <a:t>O seu desenvolvimento envolve:</a:t>
            </a:r>
          </a:p>
          <a:p>
            <a:endParaRPr lang="pt-PT" sz="2100" dirty="0"/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pt-PT" sz="2100" dirty="0"/>
              <a:t>Teste da existência de “efeitos significativos”;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endParaRPr lang="pt-PT" sz="2100" dirty="0"/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pt-PT" sz="2100" dirty="0"/>
              <a:t>Teste de diferentes hipóteses (e escolha entre muitos modelos);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endParaRPr lang="pt-PT" sz="2100" dirty="0"/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pt-PT" sz="2100" dirty="0"/>
              <a:t>Estimação de parâmetros;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endParaRPr lang="pt-PT" sz="2100" dirty="0"/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pt-PT" sz="2100" dirty="0"/>
              <a:t>Previsões.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pt-PT" sz="2100" dirty="0"/>
          </a:p>
        </p:txBody>
      </p:sp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009" y="1763884"/>
            <a:ext cx="79168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dirty="0"/>
              <a:t>Deve ser tido em conta o princípio da parcimónia:</a:t>
            </a:r>
          </a:p>
          <a:p>
            <a:endParaRPr lang="pt-PT" sz="21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pt-PT" sz="2100" dirty="0"/>
          </a:p>
        </p:txBody>
      </p:sp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46752" y="3547213"/>
            <a:ext cx="195800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50" dirty="0"/>
              <a:t>Simplificar o problema e a abordagem metodológica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9749" y="3351624"/>
            <a:ext cx="1958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350" dirty="0"/>
              <a:t>Representar a complexidade do sistema e atingir um bom nível de realismo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761961" y="4296190"/>
            <a:ext cx="496957" cy="894521"/>
          </a:xfrm>
          <a:prstGeom prst="triangl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01417" y="4296189"/>
            <a:ext cx="54466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04762" y="2767986"/>
            <a:ext cx="1709763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t-PT" b="1" dirty="0"/>
              <a:t>Compromisso</a:t>
            </a:r>
          </a:p>
        </p:txBody>
      </p:sp>
    </p:spTree>
    <p:extLst>
      <p:ext uri="{BB962C8B-B14F-4D97-AF65-F5344CB8AC3E}">
        <p14:creationId xmlns:p14="http://schemas.microsoft.com/office/powerpoint/2010/main" val="177851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009" y="1763884"/>
            <a:ext cx="79168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dirty="0"/>
              <a:t>Deve ser tido em conta o princípio da parcimónia:</a:t>
            </a:r>
          </a:p>
          <a:p>
            <a:endParaRPr lang="pt-PT" sz="21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pt-PT" sz="2100" dirty="0"/>
          </a:p>
        </p:txBody>
      </p:sp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46752" y="3127701"/>
            <a:ext cx="1958009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b="1" dirty="0"/>
              <a:t>Enviesamento (Bias)</a:t>
            </a:r>
            <a:endParaRPr lang="pt-PT" sz="1350" b="1" dirty="0"/>
          </a:p>
          <a:p>
            <a:r>
              <a:rPr lang="pt-PT" sz="1350" dirty="0"/>
              <a:t>Estimação dos parâmetros e/ou previsões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4779" y="3384876"/>
            <a:ext cx="1958009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500" b="1" dirty="0"/>
              <a:t>Variância</a:t>
            </a:r>
            <a:endParaRPr lang="pt-PT" sz="1350" b="1" dirty="0"/>
          </a:p>
          <a:p>
            <a:pPr algn="r"/>
            <a:r>
              <a:rPr lang="pt-PT" sz="1350" dirty="0"/>
              <a:t>Estimação dos parâmetros e/ou previsões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761961" y="4296190"/>
            <a:ext cx="496957" cy="894521"/>
          </a:xfrm>
          <a:prstGeom prst="triangl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01417" y="4296189"/>
            <a:ext cx="54466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04762" y="2767986"/>
            <a:ext cx="1709763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t-PT" b="1" dirty="0"/>
              <a:t>Compromisso</a:t>
            </a:r>
          </a:p>
        </p:txBody>
      </p:sp>
    </p:spTree>
    <p:extLst>
      <p:ext uri="{BB962C8B-B14F-4D97-AF65-F5344CB8AC3E}">
        <p14:creationId xmlns:p14="http://schemas.microsoft.com/office/powerpoint/2010/main" val="63983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19310" y="2152949"/>
            <a:ext cx="4970" cy="31059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224280" y="5253957"/>
            <a:ext cx="3692387" cy="49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3596997" y="2789053"/>
            <a:ext cx="2897257" cy="2176670"/>
          </a:xfrm>
          <a:custGeom>
            <a:avLst/>
            <a:gdLst>
              <a:gd name="connsiteX0" fmla="*/ 0 w 3863009"/>
              <a:gd name="connsiteY0" fmla="*/ 2902226 h 2902226"/>
              <a:gd name="connsiteX1" fmla="*/ 2425148 w 3863009"/>
              <a:gd name="connsiteY1" fmla="*/ 2226366 h 2902226"/>
              <a:gd name="connsiteX2" fmla="*/ 3863009 w 3863009"/>
              <a:gd name="connsiteY2" fmla="*/ 0 h 290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3009" h="2902226">
                <a:moveTo>
                  <a:pt x="0" y="2902226"/>
                </a:moveTo>
                <a:cubicBezTo>
                  <a:pt x="890656" y="2806148"/>
                  <a:pt x="1781313" y="2710070"/>
                  <a:pt x="2425148" y="2226366"/>
                </a:cubicBezTo>
                <a:cubicBezTo>
                  <a:pt x="3068983" y="1742662"/>
                  <a:pt x="3465996" y="871331"/>
                  <a:pt x="3863009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8" name="TextBox 17"/>
          <p:cNvSpPr txBox="1"/>
          <p:nvPr/>
        </p:nvSpPr>
        <p:spPr>
          <a:xfrm>
            <a:off x="6588675" y="2512054"/>
            <a:ext cx="101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rgbClr val="C00000"/>
                </a:solidFill>
              </a:rPr>
              <a:t>Variância</a:t>
            </a:r>
          </a:p>
        </p:txBody>
      </p:sp>
      <p:sp>
        <p:nvSpPr>
          <p:cNvPr id="19" name="Freeform 18"/>
          <p:cNvSpPr/>
          <p:nvPr/>
        </p:nvSpPr>
        <p:spPr>
          <a:xfrm>
            <a:off x="3447910" y="2737592"/>
            <a:ext cx="3140765" cy="2251213"/>
          </a:xfrm>
          <a:custGeom>
            <a:avLst/>
            <a:gdLst>
              <a:gd name="connsiteX0" fmla="*/ 0 w 4187687"/>
              <a:gd name="connsiteY0" fmla="*/ 0 h 3001617"/>
              <a:gd name="connsiteX1" fmla="*/ 1404730 w 4187687"/>
              <a:gd name="connsiteY1" fmla="*/ 2213113 h 3001617"/>
              <a:gd name="connsiteX2" fmla="*/ 4187687 w 4187687"/>
              <a:gd name="connsiteY2" fmla="*/ 3001617 h 300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7687" h="3001617">
                <a:moveTo>
                  <a:pt x="0" y="0"/>
                </a:moveTo>
                <a:cubicBezTo>
                  <a:pt x="353391" y="856422"/>
                  <a:pt x="706782" y="1712844"/>
                  <a:pt x="1404730" y="2213113"/>
                </a:cubicBezTo>
                <a:cubicBezTo>
                  <a:pt x="2102678" y="2713382"/>
                  <a:pt x="3145182" y="2857499"/>
                  <a:pt x="4187687" y="300161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0" name="TextBox 19"/>
          <p:cNvSpPr txBox="1"/>
          <p:nvPr/>
        </p:nvSpPr>
        <p:spPr>
          <a:xfrm>
            <a:off x="6717884" y="4763591"/>
            <a:ext cx="146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rgbClr val="00B050"/>
                </a:solidFill>
              </a:rPr>
              <a:t>Enviesamento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9471" y="5348379"/>
            <a:ext cx="25034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350" dirty="0"/>
              <a:t>Nº parâmetros / Nº observações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2328E7-FFE2-4D31-9103-81CA65EE3A9E}"/>
              </a:ext>
            </a:extLst>
          </p:cNvPr>
          <p:cNvSpPr txBox="1"/>
          <p:nvPr/>
        </p:nvSpPr>
        <p:spPr>
          <a:xfrm>
            <a:off x="1878952" y="6443146"/>
            <a:ext cx="8580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Variancia</a:t>
            </a:r>
            <a:r>
              <a:rPr lang="en-US" sz="1400" dirty="0"/>
              <a:t> e </a:t>
            </a:r>
            <a:r>
              <a:rPr lang="en-US" sz="1400" dirty="0" err="1"/>
              <a:t>enviesamento</a:t>
            </a:r>
            <a:r>
              <a:rPr lang="en-US" sz="1400" dirty="0"/>
              <a:t> </a:t>
            </a:r>
            <a:r>
              <a:rPr lang="en-US" sz="1400" dirty="0" err="1"/>
              <a:t>determinados</a:t>
            </a:r>
            <a:r>
              <a:rPr lang="en-US" sz="1400" dirty="0"/>
              <a:t> </a:t>
            </a:r>
            <a:r>
              <a:rPr lang="en-US" sz="1400" dirty="0" err="1"/>
              <a:t>repetindo</a:t>
            </a:r>
            <a:r>
              <a:rPr lang="en-US" sz="1400" dirty="0"/>
              <a:t> o </a:t>
            </a:r>
            <a:r>
              <a:rPr lang="en-US" sz="1400" dirty="0" err="1"/>
              <a:t>processo</a:t>
            </a:r>
            <a:r>
              <a:rPr lang="en-US" sz="1400" dirty="0"/>
              <a:t> </a:t>
            </a:r>
            <a:r>
              <a:rPr lang="en-US" sz="1400" dirty="0" err="1"/>
              <a:t>muitas</a:t>
            </a:r>
            <a:r>
              <a:rPr lang="en-US" sz="1400" dirty="0"/>
              <a:t> </a:t>
            </a:r>
            <a:r>
              <a:rPr lang="en-US" sz="1400" dirty="0" err="1"/>
              <a:t>vezes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8696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323" t="6884" r="16844" b="84676"/>
          <a:stretch/>
        </p:blipFill>
        <p:spPr>
          <a:xfrm>
            <a:off x="1072071" y="2148153"/>
            <a:ext cx="3410478" cy="5427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2053" t="16548" r="8182" b="11531"/>
          <a:stretch/>
        </p:blipFill>
        <p:spPr>
          <a:xfrm>
            <a:off x="4276989" y="1617413"/>
            <a:ext cx="4769427" cy="38771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7645" t="34607" r="67674" b="44917"/>
          <a:stretch/>
        </p:blipFill>
        <p:spPr>
          <a:xfrm>
            <a:off x="1204962" y="3611970"/>
            <a:ext cx="1678358" cy="1316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013" y="220628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i="1" dirty="0">
                <a:latin typeface="Arial" panose="020B0604020202020204" pitchFamily="34" charset="0"/>
                <a:cs typeface="Arial" panose="020B0604020202020204" pitchFamily="34" charset="0"/>
              </a:rPr>
              <a:t>Length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06034" y="3246083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i="1" dirty="0">
                <a:latin typeface="Arial" panose="020B0604020202020204" pitchFamily="34" charset="0"/>
                <a:cs typeface="Arial" panose="020B0604020202020204" pitchFamily="34" charset="0"/>
              </a:rPr>
              <a:t>Nº 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53357" y="3260991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PT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87690" y="5494516"/>
            <a:ext cx="425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1769523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009" y="2122607"/>
            <a:ext cx="79168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O principal desafio às diferentes abordagens metodológicas é o estabelecimento de um bom compromisso entre o ajustamento do modelo e a simplicidade;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Isto é desenvolvido em duas perspectivas distintas: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1028700" lvl="2" indent="-342900">
              <a:buFontTx/>
              <a:buChar char="-"/>
            </a:pPr>
            <a:r>
              <a:rPr lang="pt-PT" sz="2400" dirty="0"/>
              <a:t>Testes de hipóteses</a:t>
            </a:r>
          </a:p>
          <a:p>
            <a:pPr marL="1028700" lvl="2" indent="-342900">
              <a:buFontTx/>
              <a:buChar char="-"/>
            </a:pPr>
            <a:endParaRPr lang="pt-PT" sz="2400" dirty="0"/>
          </a:p>
          <a:p>
            <a:pPr marL="1028700" lvl="2" indent="-342900">
              <a:buFontTx/>
              <a:buChar char="-"/>
            </a:pPr>
            <a:r>
              <a:rPr lang="pt-PT" sz="2400" dirty="0"/>
              <a:t>Critérios de selecção de modelos</a:t>
            </a:r>
          </a:p>
          <a:p>
            <a:endParaRPr lang="pt-PT" sz="2400" dirty="0"/>
          </a:p>
          <a:p>
            <a:endParaRPr lang="pt-PT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61" y="895007"/>
            <a:ext cx="7029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Aspectos conceptuais da modelação de base estatística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70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009" y="2122608"/>
            <a:ext cx="791682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Uma das principais ferramentas de modelação de base estatística consiste no desenvolvimento 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lvl="2"/>
            <a:r>
              <a:rPr lang="pt-PT" sz="2400" dirty="0"/>
              <a:t>Modelos lineares generalizados (MLG) ou</a:t>
            </a:r>
          </a:p>
          <a:p>
            <a:r>
              <a:rPr lang="pt-PT" sz="2400" dirty="0"/>
              <a:t>	Generalized linear models (GLM)</a:t>
            </a:r>
          </a:p>
          <a:p>
            <a:endParaRPr lang="pt-PT" sz="2100" dirty="0"/>
          </a:p>
          <a:p>
            <a:r>
              <a:rPr lang="pt-PT" sz="2100" dirty="0"/>
              <a:t>entre outras:</a:t>
            </a:r>
          </a:p>
          <a:p>
            <a:r>
              <a:rPr lang="pt-PT" sz="2100" dirty="0"/>
              <a:t>	GAM – Generalized Additive Models</a:t>
            </a:r>
          </a:p>
          <a:p>
            <a:r>
              <a:rPr lang="pt-PT" sz="2100" dirty="0"/>
              <a:t>	BRT – Boosted Regression Trees</a:t>
            </a:r>
          </a:p>
          <a:p>
            <a:r>
              <a:rPr lang="pt-PT" sz="2100" dirty="0"/>
              <a:t>	CART – Classification and Regression Trees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61" y="895007"/>
            <a:ext cx="7029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Aspectos conceptuais da modelação de base estatística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48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9308" y="2122607"/>
            <a:ext cx="74925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A principal diferença entre modelos de regressão mais simples (LM) e os modelos lineares generalizados (GLM) é que estes últimos permitem contemplar distribuições não normais dos erros e, assim, ajustarem-se melhor a uma maior variedade de dados (e.g. contagens, proporções, presença/ausência).</a:t>
            </a:r>
          </a:p>
          <a:p>
            <a:endParaRPr lang="pt-PT" sz="2400" dirty="0"/>
          </a:p>
          <a:p>
            <a:r>
              <a:rPr lang="pt-PT" sz="2400" dirty="0"/>
              <a:t>Permitem ainda que a relação possa não ser linear na escala da resposta (ou seja, que a relação seja apenas linear na escala da função de ligação).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61" y="895007"/>
            <a:ext cx="7029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Aspectos conceptuais da modelação de base estatística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17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739" y="2003338"/>
            <a:ext cx="7492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Estes modelos têm 2 tipos de variáveis:</a:t>
            </a:r>
          </a:p>
          <a:p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Variável resposta, variável dependente ou variável de interesse – como o nome sugere é a variável que se pretende modelar no sentido de obtenção de previsões;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Variáveis explicativas, variáveis preditoras ou variáveis independentes – variáveis que são incluídas no modelo para obter os valores da variável resposta.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61" y="895007"/>
            <a:ext cx="7029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Aspectos conceptuais da modelação de base estatística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58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739" y="2127577"/>
            <a:ext cx="7492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Variável resposta – em geral, quantitativa, mas pode ser qualitativa (binária ou com poucas categorias, neste último caso analisada através de modelos multinomiais). Nos modelos mais correntes há apenas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PT" sz="2400" dirty="0"/>
              <a:t> variável resposta.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Variáveis explicativas – podem ser quantitativas ou qualitativas, mas a sua natureza e número têm influência substantiva no desempenho do modelo.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61" y="895007"/>
            <a:ext cx="7029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Aspectos conceptuais da modelação de base estatística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71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752C6F-C145-430E-BF4B-542335D5D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19725" cy="3860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13BC05-2F08-4E99-884E-5751C7D94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624" y="3257550"/>
            <a:ext cx="4373326" cy="3662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7C015-92C8-4983-9296-B80F8EF03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191" y="171450"/>
            <a:ext cx="3490293" cy="2914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FD7222-7389-47CD-A813-EDDA99F74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74" y="4031797"/>
            <a:ext cx="3636477" cy="256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81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739" y="1804555"/>
            <a:ext cx="7492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Estes modelos baseiam-se, pois, num conjunto de dados do tipo: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61" y="895007"/>
            <a:ext cx="7029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Aspectos conceptuais da modelação de base estatística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91765" y="3051810"/>
            <a:ext cx="58864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dirty="0"/>
              <a:t>Y</a:t>
            </a:r>
            <a:r>
              <a:rPr lang="pt-PT" sz="2100" baseline="-25000" dirty="0"/>
              <a:t>1</a:t>
            </a:r>
          </a:p>
          <a:p>
            <a:r>
              <a:rPr lang="pt-PT" sz="2100" dirty="0"/>
              <a:t>Y</a:t>
            </a:r>
            <a:r>
              <a:rPr lang="pt-PT" sz="2100" baseline="-25000" dirty="0"/>
              <a:t>2</a:t>
            </a:r>
          </a:p>
          <a:p>
            <a:r>
              <a:rPr lang="pt-PT" sz="2100" dirty="0"/>
              <a:t>Y</a:t>
            </a:r>
            <a:r>
              <a:rPr lang="pt-PT" sz="2100" baseline="-25000" dirty="0"/>
              <a:t>3</a:t>
            </a:r>
          </a:p>
          <a:p>
            <a:endParaRPr lang="pt-PT" sz="2100" dirty="0"/>
          </a:p>
          <a:p>
            <a:r>
              <a:rPr lang="pt-PT" sz="2100" dirty="0"/>
              <a:t>(...)</a:t>
            </a:r>
          </a:p>
          <a:p>
            <a:endParaRPr lang="pt-PT" sz="2100" dirty="0"/>
          </a:p>
          <a:p>
            <a:r>
              <a:rPr lang="pt-PT" sz="2100" dirty="0"/>
              <a:t>Y</a:t>
            </a:r>
            <a:r>
              <a:rPr lang="pt-PT" sz="2100" baseline="-25000" dirty="0"/>
              <a:t>n</a:t>
            </a:r>
          </a:p>
          <a:p>
            <a:endParaRPr lang="pt-PT" sz="21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918" y="3051809"/>
            <a:ext cx="201168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dirty="0"/>
              <a:t>X</a:t>
            </a:r>
            <a:r>
              <a:rPr lang="pt-PT" sz="2100" baseline="-25000" dirty="0"/>
              <a:t>11</a:t>
            </a:r>
            <a:r>
              <a:rPr lang="pt-PT" sz="2100" dirty="0"/>
              <a:t>	(...)	X</a:t>
            </a:r>
            <a:r>
              <a:rPr lang="pt-PT" sz="2100" baseline="-25000" dirty="0"/>
              <a:t>1p</a:t>
            </a:r>
          </a:p>
          <a:p>
            <a:r>
              <a:rPr lang="pt-PT" sz="2100" dirty="0"/>
              <a:t>X</a:t>
            </a:r>
            <a:r>
              <a:rPr lang="pt-PT" sz="2100" baseline="-25000" dirty="0"/>
              <a:t>21	</a:t>
            </a:r>
            <a:r>
              <a:rPr lang="pt-PT" sz="2100" dirty="0"/>
              <a:t>(...)	X</a:t>
            </a:r>
            <a:r>
              <a:rPr lang="pt-PT" sz="2100" baseline="-25000" dirty="0"/>
              <a:t>2p</a:t>
            </a:r>
          </a:p>
          <a:p>
            <a:r>
              <a:rPr lang="pt-PT" sz="2100" dirty="0"/>
              <a:t>X</a:t>
            </a:r>
            <a:r>
              <a:rPr lang="pt-PT" sz="2100" baseline="-25000" dirty="0"/>
              <a:t>31	</a:t>
            </a:r>
            <a:r>
              <a:rPr lang="pt-PT" sz="2100" dirty="0"/>
              <a:t>(...)	X</a:t>
            </a:r>
            <a:r>
              <a:rPr lang="pt-PT" sz="2100" baseline="-25000" dirty="0"/>
              <a:t>3p</a:t>
            </a:r>
          </a:p>
          <a:p>
            <a:endParaRPr lang="pt-PT" sz="2100" dirty="0"/>
          </a:p>
          <a:p>
            <a:r>
              <a:rPr lang="pt-PT" sz="2100" dirty="0"/>
              <a:t>(...) </a:t>
            </a:r>
            <a:r>
              <a:rPr lang="pt-PT" sz="2100" baseline="-25000" dirty="0"/>
              <a:t>	</a:t>
            </a:r>
            <a:r>
              <a:rPr lang="pt-PT" sz="2100" dirty="0"/>
              <a:t>(...)	 (...)</a:t>
            </a:r>
          </a:p>
          <a:p>
            <a:endParaRPr lang="pt-PT" sz="2100" dirty="0"/>
          </a:p>
          <a:p>
            <a:r>
              <a:rPr lang="pt-PT" sz="2100" dirty="0"/>
              <a:t>X</a:t>
            </a:r>
            <a:r>
              <a:rPr lang="pt-PT" sz="2100" baseline="-25000" dirty="0"/>
              <a:t>n1	</a:t>
            </a:r>
            <a:r>
              <a:rPr lang="pt-PT" sz="2100" dirty="0"/>
              <a:t>(...)	X</a:t>
            </a:r>
            <a:r>
              <a:rPr lang="pt-PT" sz="2100" baseline="-25000" dirty="0"/>
              <a:t>np</a:t>
            </a:r>
          </a:p>
          <a:p>
            <a:endParaRPr lang="pt-PT" sz="2100" baseline="-25000" dirty="0"/>
          </a:p>
        </p:txBody>
      </p:sp>
    </p:spTree>
    <p:extLst>
      <p:ext uri="{BB962C8B-B14F-4D97-AF65-F5344CB8AC3E}">
        <p14:creationId xmlns:p14="http://schemas.microsoft.com/office/powerpoint/2010/main" val="13707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739" y="1804555"/>
            <a:ext cx="7492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Na sua formulação mais simples temos: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61" y="895007"/>
            <a:ext cx="7029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Aspectos conceptuais da modelação de base estatística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237" y="3032604"/>
            <a:ext cx="4956115" cy="1331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7623" y="4521838"/>
            <a:ext cx="2320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Previsão de Y, sabendo os valores de 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6035" y="4521838"/>
            <a:ext cx="206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Resíduos</a:t>
            </a:r>
          </a:p>
        </p:txBody>
      </p:sp>
    </p:spTree>
    <p:extLst>
      <p:ext uri="{BB962C8B-B14F-4D97-AF65-F5344CB8AC3E}">
        <p14:creationId xmlns:p14="http://schemas.microsoft.com/office/powerpoint/2010/main" val="360761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739" y="1804555"/>
            <a:ext cx="7492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Na sua formulação mais simples, temos erros com distribuição normal, média 0, homocedásticos e não correlacionados: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61" y="895007"/>
            <a:ext cx="7029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Aspectos conceptuais da modelação de base estatística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429" y="2650140"/>
            <a:ext cx="3295307" cy="3002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4988" y="4417477"/>
            <a:ext cx="232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Resposta média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3427" y="4801397"/>
            <a:ext cx="232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Variabilidade aleatória</a:t>
            </a:r>
          </a:p>
        </p:txBody>
      </p:sp>
    </p:spTree>
    <p:extLst>
      <p:ext uri="{BB962C8B-B14F-4D97-AF65-F5344CB8AC3E}">
        <p14:creationId xmlns:p14="http://schemas.microsoft.com/office/powerpoint/2010/main" val="1818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739" y="1804555"/>
            <a:ext cx="749252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dirty="0"/>
              <a:t>As variáveis independentes não devem estar correlacionadas.</a:t>
            </a:r>
          </a:p>
          <a:p>
            <a:endParaRPr lang="pt-PT" sz="2100" dirty="0"/>
          </a:p>
          <a:p>
            <a:r>
              <a:rPr lang="pt-PT" sz="2100" dirty="0"/>
              <a:t>Caso estejam, esta particularidade afecta negativamente o desempenho do modelo.</a:t>
            </a:r>
          </a:p>
          <a:p>
            <a:endParaRPr lang="pt-PT" sz="2100" dirty="0"/>
          </a:p>
          <a:p>
            <a:r>
              <a:rPr lang="pt-PT" sz="2100" dirty="0"/>
              <a:t>Podem ser excluídas numa fase precoce da construção do modelo as variáveis muito correlacionadas (deixando-se apenas uma para cada grupo correlacionado, que expressa todas as outras – neste caso devemos reter aquela que faça mais sentido interpretar do ponto de visto ecológica).</a:t>
            </a:r>
          </a:p>
          <a:p>
            <a:endParaRPr lang="pt-PT" sz="2100" dirty="0"/>
          </a:p>
          <a:p>
            <a:r>
              <a:rPr lang="pt-PT" sz="2100" dirty="0"/>
              <a:t>Esta análise e selecção é frequentemente baseada em correlações simples entre pares de variáveis.</a:t>
            </a:r>
          </a:p>
          <a:p>
            <a:endParaRPr lang="pt-PT" sz="2100" dirty="0"/>
          </a:p>
          <a:p>
            <a:endParaRPr lang="pt-PT" sz="2100" dirty="0"/>
          </a:p>
        </p:txBody>
      </p:sp>
      <p:sp>
        <p:nvSpPr>
          <p:cNvPr id="5" name="Rectangle 4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61" y="895007"/>
            <a:ext cx="7029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Aspectos conceptuais da modelação de base estatística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97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DFB663-D96D-439A-A65D-F0C688E60EE5}"/>
                  </a:ext>
                </a:extLst>
              </p:cNvPr>
              <p:cNvSpPr txBox="1"/>
              <p:nvPr/>
            </p:nvSpPr>
            <p:spPr>
              <a:xfrm>
                <a:off x="370701" y="1050325"/>
                <a:ext cx="8600303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/>
                  <a:t>Hipótese nula ou H0: geralmente uma igualdade ou ausência de efeito</a:t>
                </a:r>
              </a:p>
              <a:p>
                <a:r>
                  <a:rPr lang="pt-PT" dirty="0"/>
                  <a:t>Hipótese alternativa ou H</a:t>
                </a:r>
                <a:r>
                  <a:rPr lang="pt-PT" dirty="0">
                    <a:latin typeface="Abadi" panose="020B0604020202020204" pitchFamily="34" charset="0"/>
                  </a:rPr>
                  <a:t>1</a:t>
                </a:r>
                <a:r>
                  <a:rPr lang="pt-PT" dirty="0"/>
                  <a:t>: a negação de H0, geralmente o que queremos demonstrar</a:t>
                </a:r>
              </a:p>
              <a:p>
                <a:endParaRPr lang="pt-PT" dirty="0"/>
              </a:p>
              <a:p>
                <a:r>
                  <a:rPr lang="pt-PT" dirty="0"/>
                  <a:t>bilateral - H0: </a:t>
                </a:r>
                <a:r>
                  <a:rPr lang="pt-P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𝜇=0 vs. H1: 𝜇≠0                 unilateral - H0: 𝜇 ≥0 vs. 𝜇 &gt;0  ou 𝜇 ≤0 vs. 𝜇 &lt;0 </a:t>
                </a:r>
                <a:endParaRPr lang="pt-PT" dirty="0"/>
              </a:p>
              <a:p>
                <a:endParaRPr lang="pt-PT" dirty="0"/>
              </a:p>
              <a:p>
                <a:r>
                  <a:rPr lang="pt-PT" dirty="0"/>
                  <a:t>Erro tipo I: rejeitar H0 sendo H0 verdade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nivel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signific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ncia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teste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1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pt-PT" dirty="0"/>
                  <a:t>)</a:t>
                </a:r>
              </a:p>
              <a:p>
                <a:r>
                  <a:rPr lang="pt-PT" dirty="0"/>
                  <a:t>Erro tipo II: não rejeitar H0 sendo H0 falsa (</a:t>
                </a:r>
                <a:r>
                  <a:rPr lang="el-GR" dirty="0"/>
                  <a:t>β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1-</a:t>
                </a:r>
                <a:r>
                  <a:rPr lang="el-GR" dirty="0"/>
                  <a:t> β</a:t>
                </a:r>
                <a:r>
                  <a:rPr lang="en-US" dirty="0"/>
                  <a:t> = </a:t>
                </a:r>
                <a:r>
                  <a:rPr lang="pt-PT" dirty="0"/>
                  <a:t>potência do teste = rejeitar H0 sendo H0 falsa</a:t>
                </a:r>
              </a:p>
              <a:p>
                <a:endParaRPr lang="pt-PT" dirty="0"/>
              </a:p>
              <a:p>
                <a:r>
                  <a:rPr lang="pt-PT" dirty="0"/>
                  <a:t>Nível de significância, ou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pt-PT" dirty="0"/>
                  <a:t>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pt-PT" dirty="0"/>
                  <a:t>	o risco de cometer um erro de tipo que estamos dispostos a correr 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pt-PT" dirty="0"/>
                  <a:t>	Definido à priori e independente dos dados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pt-PT" dirty="0"/>
                  <a:t>	Valores usuais: 0.01, 0.05, 0.1</a:t>
                </a:r>
              </a:p>
              <a:p>
                <a:endParaRPr lang="pt-PT" dirty="0"/>
              </a:p>
              <a:p>
                <a:r>
                  <a:rPr lang="pt-PT" dirty="0"/>
                  <a:t>Estatistica de teste – quantidade que depende dos (i.e. é uma função dos) dados e cuja distribuição, sob H0 (i.e. sendo H0 verdadeira), é conhecida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DFB663-D96D-439A-A65D-F0C688E60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01" y="1050325"/>
                <a:ext cx="8600303" cy="4801314"/>
              </a:xfrm>
              <a:prstGeom prst="rect">
                <a:avLst/>
              </a:prstGeom>
              <a:blipFill>
                <a:blip r:embed="rId2"/>
                <a:stretch>
                  <a:fillRect l="-638" t="-635" b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13C18D7-A623-424B-AC8D-01B79AB48943}"/>
              </a:ext>
            </a:extLst>
          </p:cNvPr>
          <p:cNvSpPr txBox="1"/>
          <p:nvPr/>
        </p:nvSpPr>
        <p:spPr>
          <a:xfrm>
            <a:off x="2211861" y="210065"/>
            <a:ext cx="572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Testes de </a:t>
            </a:r>
            <a:r>
              <a:rPr lang="en-US" sz="3200" dirty="0" err="1"/>
              <a:t>hipóteses</a:t>
            </a:r>
            <a:r>
              <a:rPr lang="en-US" sz="3200" dirty="0"/>
              <a:t> in a nutshell</a:t>
            </a:r>
          </a:p>
        </p:txBody>
      </p:sp>
    </p:spTree>
    <p:extLst>
      <p:ext uri="{BB962C8B-B14F-4D97-AF65-F5344CB8AC3E}">
        <p14:creationId xmlns:p14="http://schemas.microsoft.com/office/powerpoint/2010/main" val="3724038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E8DB2F-4692-4316-A4D0-451AB803BD2F}"/>
              </a:ext>
            </a:extLst>
          </p:cNvPr>
          <p:cNvSpPr/>
          <p:nvPr/>
        </p:nvSpPr>
        <p:spPr>
          <a:xfrm>
            <a:off x="963826" y="723036"/>
            <a:ext cx="762411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/>
          </a:p>
          <a:p>
            <a:r>
              <a:rPr lang="pt-PT" sz="3600" dirty="0"/>
              <a:t>O procedimento:</a:t>
            </a:r>
          </a:p>
          <a:p>
            <a:endParaRPr lang="pt-PT" dirty="0"/>
          </a:p>
          <a:p>
            <a:r>
              <a:rPr lang="pt-PT" dirty="0"/>
              <a:t>Formular as hipóteses, recolher a(s) amostra(s) e calcular a estatística de teste</a:t>
            </a:r>
          </a:p>
          <a:p>
            <a:endParaRPr lang="pt-PT" dirty="0"/>
          </a:p>
          <a:p>
            <a:r>
              <a:rPr lang="pt-PT" dirty="0"/>
              <a:t>Comparar estatística de teste com a distribuição sob H0. </a:t>
            </a:r>
          </a:p>
          <a:p>
            <a:endParaRPr lang="pt-PT" dirty="0"/>
          </a:p>
          <a:p>
            <a:pPr marL="342900" indent="-342900">
              <a:buFont typeface="+mj-lt"/>
              <a:buAutoNum type="arabicPeriod"/>
            </a:pPr>
            <a:r>
              <a:rPr lang="pt-PT" dirty="0"/>
              <a:t>Se o valor for extremo, rejeitar H0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/>
              <a:t>Se não for, não rejeitar H0</a:t>
            </a:r>
          </a:p>
          <a:p>
            <a:endParaRPr lang="pt-PT" dirty="0"/>
          </a:p>
          <a:p>
            <a:r>
              <a:rPr lang="pt-PT" dirty="0"/>
              <a:t>Mas como decidir se um valor é extremo?</a:t>
            </a:r>
          </a:p>
          <a:p>
            <a:endParaRPr lang="pt-PT" dirty="0"/>
          </a:p>
          <a:p>
            <a:r>
              <a:rPr lang="pt-PT" dirty="0"/>
              <a:t>De duas formas equivalentes:</a:t>
            </a:r>
          </a:p>
          <a:p>
            <a:endParaRPr lang="pt-PT" dirty="0"/>
          </a:p>
          <a:p>
            <a:pPr marL="342900" indent="-342900">
              <a:buAutoNum type="arabicPeriod"/>
            </a:pPr>
            <a:r>
              <a:rPr lang="pt-PT" dirty="0"/>
              <a:t>Usando valores críticos, que dependem do α desejado </a:t>
            </a:r>
          </a:p>
          <a:p>
            <a:pPr marL="342900" indent="-342900">
              <a:buAutoNum type="arabicPeriod"/>
            </a:pPr>
            <a:r>
              <a:rPr lang="pt-PT" dirty="0"/>
              <a:t>Calculando o P-</a:t>
            </a:r>
            <a:r>
              <a:rPr lang="pt-PT" dirty="0" err="1"/>
              <a:t>Value</a:t>
            </a:r>
            <a:r>
              <a:rPr lang="pt-PT" dirty="0"/>
              <a:t>, que comparamos com o α desejado</a:t>
            </a:r>
          </a:p>
        </p:txBody>
      </p:sp>
    </p:spTree>
    <p:extLst>
      <p:ext uri="{BB962C8B-B14F-4D97-AF65-F5344CB8AC3E}">
        <p14:creationId xmlns:p14="http://schemas.microsoft.com/office/powerpoint/2010/main" val="2702546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66AB34-D24A-47FB-A5EF-7A342DC27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11" y="0"/>
            <a:ext cx="7549977" cy="66289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1104D9-3524-479F-96E1-815B7F5C8A78}"/>
              </a:ext>
            </a:extLst>
          </p:cNvPr>
          <p:cNvCxnSpPr/>
          <p:nvPr/>
        </p:nvCxnSpPr>
        <p:spPr>
          <a:xfrm>
            <a:off x="6067168" y="2063579"/>
            <a:ext cx="0" cy="396651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B5EA8D-14C7-4955-81B4-49C50B1DE654}"/>
              </a:ext>
            </a:extLst>
          </p:cNvPr>
          <p:cNvCxnSpPr/>
          <p:nvPr/>
        </p:nvCxnSpPr>
        <p:spPr>
          <a:xfrm>
            <a:off x="3550508" y="2033497"/>
            <a:ext cx="0" cy="396651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83AA22-AC15-4AC4-BBCA-972F31DE65B6}"/>
              </a:ext>
            </a:extLst>
          </p:cNvPr>
          <p:cNvCxnSpPr>
            <a:cxnSpLocks/>
          </p:cNvCxnSpPr>
          <p:nvPr/>
        </p:nvCxnSpPr>
        <p:spPr>
          <a:xfrm>
            <a:off x="5251622" y="757542"/>
            <a:ext cx="319216" cy="3814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3B3AC0-2F3C-4C15-87A6-9111A7590781}"/>
              </a:ext>
            </a:extLst>
          </p:cNvPr>
          <p:cNvCxnSpPr>
            <a:cxnSpLocks/>
          </p:cNvCxnSpPr>
          <p:nvPr/>
        </p:nvCxnSpPr>
        <p:spPr>
          <a:xfrm>
            <a:off x="2580503" y="837861"/>
            <a:ext cx="105030" cy="3925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F043649-8181-4143-89CB-670CCF1DDAAC}"/>
              </a:ext>
            </a:extLst>
          </p:cNvPr>
          <p:cNvSpPr txBox="1"/>
          <p:nvPr/>
        </p:nvSpPr>
        <p:spPr>
          <a:xfrm>
            <a:off x="691982" y="111211"/>
            <a:ext cx="767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Usando</a:t>
            </a:r>
            <a:r>
              <a:rPr lang="en-US" dirty="0"/>
              <a:t>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criticos</a:t>
            </a:r>
            <a:r>
              <a:rPr lang="en-US" dirty="0"/>
              <a:t>: se ET for </a:t>
            </a:r>
            <a:r>
              <a:rPr lang="en-US" dirty="0" err="1"/>
              <a:t>mais</a:t>
            </a:r>
            <a:r>
              <a:rPr lang="en-US" dirty="0"/>
              <a:t> extrema que 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valor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crítico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para o </a:t>
            </a:r>
            <a:r>
              <a:rPr lang="en-US" dirty="0" err="1"/>
              <a:t>nível</a:t>
            </a:r>
            <a:r>
              <a:rPr lang="en-US" dirty="0"/>
              <a:t> de </a:t>
            </a:r>
            <a:r>
              <a:rPr lang="en-US" dirty="0" err="1"/>
              <a:t>significancia</a:t>
            </a:r>
            <a:r>
              <a:rPr lang="en-US" dirty="0"/>
              <a:t> </a:t>
            </a:r>
            <a:r>
              <a:rPr lang="el-GR" dirty="0"/>
              <a:t>α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rejeitar</a:t>
            </a:r>
            <a:r>
              <a:rPr lang="en-US" dirty="0"/>
              <a:t> H0,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contrário</a:t>
            </a:r>
            <a:r>
              <a:rPr lang="en-US" dirty="0"/>
              <a:t>, </a:t>
            </a:r>
            <a:r>
              <a:rPr lang="en-US" dirty="0" err="1">
                <a:solidFill>
                  <a:srgbClr val="92D050"/>
                </a:solidFill>
              </a:rPr>
              <a:t>não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rejeitar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H0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27A1CF-B9F2-431D-9D7A-56C0FEE2D161}"/>
              </a:ext>
            </a:extLst>
          </p:cNvPr>
          <p:cNvCxnSpPr>
            <a:cxnSpLocks/>
          </p:cNvCxnSpPr>
          <p:nvPr/>
        </p:nvCxnSpPr>
        <p:spPr>
          <a:xfrm>
            <a:off x="2685533" y="4955060"/>
            <a:ext cx="0" cy="11973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C896E7-B7E0-4250-825C-FF78C821777A}"/>
              </a:ext>
            </a:extLst>
          </p:cNvPr>
          <p:cNvCxnSpPr>
            <a:cxnSpLocks/>
          </p:cNvCxnSpPr>
          <p:nvPr/>
        </p:nvCxnSpPr>
        <p:spPr>
          <a:xfrm>
            <a:off x="5570838" y="4843849"/>
            <a:ext cx="0" cy="119735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F00946-BF29-42DD-B5A1-431EAA07D688}"/>
              </a:ext>
            </a:extLst>
          </p:cNvPr>
          <p:cNvCxnSpPr/>
          <p:nvPr/>
        </p:nvCxnSpPr>
        <p:spPr>
          <a:xfrm flipH="1">
            <a:off x="6067168" y="494270"/>
            <a:ext cx="407773" cy="1539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364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66AB34-D24A-47FB-A5EF-7A342DC27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11" y="0"/>
            <a:ext cx="7549977" cy="66289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043649-8181-4143-89CB-670CCF1DDAAC}"/>
              </a:ext>
            </a:extLst>
          </p:cNvPr>
          <p:cNvSpPr txBox="1"/>
          <p:nvPr/>
        </p:nvSpPr>
        <p:spPr>
          <a:xfrm>
            <a:off x="3" y="229045"/>
            <a:ext cx="9143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Usando</a:t>
            </a:r>
            <a:r>
              <a:rPr lang="en-US" dirty="0"/>
              <a:t> o P-value: se o P-value, a </a:t>
            </a:r>
            <a:r>
              <a:rPr lang="en-US" dirty="0" err="1"/>
              <a:t>probabilidade</a:t>
            </a:r>
            <a:r>
              <a:rPr lang="en-US" dirty="0"/>
              <a:t> de </a:t>
            </a:r>
            <a:r>
              <a:rPr lang="en-US" dirty="0" err="1"/>
              <a:t>observar</a:t>
            </a:r>
            <a:r>
              <a:rPr lang="en-US" dirty="0"/>
              <a:t> sob H0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estatistica</a:t>
            </a:r>
            <a:r>
              <a:rPr lang="en-US" dirty="0"/>
              <a:t> de teste </a:t>
            </a:r>
            <a:r>
              <a:rPr lang="en-US" dirty="0" err="1"/>
              <a:t>tão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estrema</a:t>
            </a:r>
            <a:r>
              <a:rPr lang="en-US" dirty="0"/>
              <a:t> que a </a:t>
            </a:r>
            <a:r>
              <a:rPr lang="en-US" dirty="0" err="1"/>
              <a:t>observada</a:t>
            </a:r>
            <a:r>
              <a:rPr lang="en-US" dirty="0"/>
              <a:t>, for </a:t>
            </a:r>
            <a:r>
              <a:rPr lang="en-US" dirty="0" err="1"/>
              <a:t>menor</a:t>
            </a:r>
            <a:r>
              <a:rPr lang="en-US" dirty="0"/>
              <a:t> que </a:t>
            </a:r>
            <a:r>
              <a:rPr lang="el-GR" dirty="0"/>
              <a:t>α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rejeitar</a:t>
            </a:r>
            <a:r>
              <a:rPr lang="en-US" dirty="0"/>
              <a:t> H0,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contrário</a:t>
            </a:r>
            <a:r>
              <a:rPr lang="en-US" dirty="0"/>
              <a:t>, </a:t>
            </a:r>
            <a:r>
              <a:rPr lang="en-US" dirty="0" err="1">
                <a:solidFill>
                  <a:srgbClr val="92D050"/>
                </a:solidFill>
              </a:rPr>
              <a:t>não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rejeitar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H0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67CA95-3BDA-45C7-BE2F-3AAF841FAC2F}"/>
              </a:ext>
            </a:extLst>
          </p:cNvPr>
          <p:cNvCxnSpPr>
            <a:cxnSpLocks/>
          </p:cNvCxnSpPr>
          <p:nvPr/>
        </p:nvCxnSpPr>
        <p:spPr>
          <a:xfrm>
            <a:off x="2685533" y="4955060"/>
            <a:ext cx="0" cy="11973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EBA960-8267-4B07-A3E0-04D795E2E044}"/>
              </a:ext>
            </a:extLst>
          </p:cNvPr>
          <p:cNvCxnSpPr/>
          <p:nvPr/>
        </p:nvCxnSpPr>
        <p:spPr>
          <a:xfrm>
            <a:off x="2014151" y="4683211"/>
            <a:ext cx="6713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733CB3-AE82-4E99-85E5-52A0781E43BD}"/>
              </a:ext>
            </a:extLst>
          </p:cNvPr>
          <p:cNvCxnSpPr>
            <a:cxnSpLocks/>
          </p:cNvCxnSpPr>
          <p:nvPr/>
        </p:nvCxnSpPr>
        <p:spPr>
          <a:xfrm>
            <a:off x="5570838" y="4843849"/>
            <a:ext cx="0" cy="119735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C79EDA0-9A61-4FEE-AE8D-416DD87C662B}"/>
              </a:ext>
            </a:extLst>
          </p:cNvPr>
          <p:cNvSpPr/>
          <p:nvPr/>
        </p:nvSpPr>
        <p:spPr>
          <a:xfrm>
            <a:off x="5570838" y="4788243"/>
            <a:ext cx="3029465" cy="130856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Probabilidade</a:t>
            </a:r>
            <a:r>
              <a:rPr lang="en-US" dirty="0"/>
              <a:t> </a:t>
            </a:r>
            <a:r>
              <a:rPr lang="en-US" dirty="0" err="1"/>
              <a:t>maior</a:t>
            </a:r>
            <a:r>
              <a:rPr lang="en-US" dirty="0"/>
              <a:t> que </a:t>
            </a:r>
            <a:r>
              <a:rPr lang="el-GR" dirty="0"/>
              <a:t>α</a:t>
            </a:r>
            <a:r>
              <a:rPr lang="en-US" dirty="0"/>
              <a:t>/2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DB6FA-56AC-4312-92C1-99C087B897EB}"/>
              </a:ext>
            </a:extLst>
          </p:cNvPr>
          <p:cNvSpPr/>
          <p:nvPr/>
        </p:nvSpPr>
        <p:spPr>
          <a:xfrm>
            <a:off x="543696" y="4683211"/>
            <a:ext cx="2141838" cy="130856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Probabilidade</a:t>
            </a:r>
            <a:r>
              <a:rPr lang="en-US" dirty="0"/>
              <a:t> </a:t>
            </a:r>
            <a:r>
              <a:rPr lang="en-US" dirty="0" err="1"/>
              <a:t>menor</a:t>
            </a:r>
            <a:r>
              <a:rPr lang="en-US" dirty="0"/>
              <a:t> que </a:t>
            </a:r>
            <a:r>
              <a:rPr lang="el-GR" dirty="0"/>
              <a:t>α</a:t>
            </a:r>
            <a:r>
              <a:rPr lang="en-US" dirty="0"/>
              <a:t>/2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B06E57-2ED0-4EB7-8B1E-BC7F641C1709}"/>
              </a:ext>
            </a:extLst>
          </p:cNvPr>
          <p:cNvSpPr txBox="1"/>
          <p:nvPr/>
        </p:nvSpPr>
        <p:spPr>
          <a:xfrm>
            <a:off x="5832389" y="1680519"/>
            <a:ext cx="133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Teste bilateral</a:t>
            </a:r>
          </a:p>
        </p:txBody>
      </p:sp>
    </p:spTree>
    <p:extLst>
      <p:ext uri="{BB962C8B-B14F-4D97-AF65-F5344CB8AC3E}">
        <p14:creationId xmlns:p14="http://schemas.microsoft.com/office/powerpoint/2010/main" val="3944029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66AB34-D24A-47FB-A5EF-7A342DC27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11" y="0"/>
            <a:ext cx="7549977" cy="66289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043649-8181-4143-89CB-670CCF1DDAAC}"/>
              </a:ext>
            </a:extLst>
          </p:cNvPr>
          <p:cNvSpPr txBox="1"/>
          <p:nvPr/>
        </p:nvSpPr>
        <p:spPr>
          <a:xfrm>
            <a:off x="3" y="229045"/>
            <a:ext cx="9143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Usando</a:t>
            </a:r>
            <a:r>
              <a:rPr lang="en-US" dirty="0"/>
              <a:t> o P-value: se o P-value, a </a:t>
            </a:r>
            <a:r>
              <a:rPr lang="en-US" dirty="0" err="1"/>
              <a:t>probabilidade</a:t>
            </a:r>
            <a:r>
              <a:rPr lang="en-US" dirty="0"/>
              <a:t> de </a:t>
            </a:r>
            <a:r>
              <a:rPr lang="en-US" dirty="0" err="1"/>
              <a:t>observar</a:t>
            </a:r>
            <a:r>
              <a:rPr lang="en-US" dirty="0"/>
              <a:t> sob H0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estatistica</a:t>
            </a:r>
            <a:r>
              <a:rPr lang="en-US" dirty="0"/>
              <a:t> de teste </a:t>
            </a:r>
            <a:r>
              <a:rPr lang="en-US" dirty="0" err="1"/>
              <a:t>tão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estrema</a:t>
            </a:r>
            <a:r>
              <a:rPr lang="en-US" dirty="0"/>
              <a:t> que a </a:t>
            </a:r>
            <a:r>
              <a:rPr lang="en-US" dirty="0" err="1"/>
              <a:t>observada</a:t>
            </a:r>
            <a:r>
              <a:rPr lang="en-US" dirty="0"/>
              <a:t>, for </a:t>
            </a:r>
            <a:r>
              <a:rPr lang="en-US" dirty="0" err="1"/>
              <a:t>menor</a:t>
            </a:r>
            <a:r>
              <a:rPr lang="en-US" dirty="0"/>
              <a:t> que </a:t>
            </a:r>
            <a:r>
              <a:rPr lang="el-GR" dirty="0"/>
              <a:t>α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rejeitar</a:t>
            </a:r>
            <a:r>
              <a:rPr lang="en-US" dirty="0"/>
              <a:t> H0,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contrário</a:t>
            </a:r>
            <a:r>
              <a:rPr lang="en-US" dirty="0"/>
              <a:t>, </a:t>
            </a:r>
            <a:r>
              <a:rPr lang="en-US" dirty="0" err="1">
                <a:solidFill>
                  <a:srgbClr val="92D050"/>
                </a:solidFill>
              </a:rPr>
              <a:t>não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rejeitar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H0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67CA95-3BDA-45C7-BE2F-3AAF841FAC2F}"/>
              </a:ext>
            </a:extLst>
          </p:cNvPr>
          <p:cNvCxnSpPr>
            <a:cxnSpLocks/>
          </p:cNvCxnSpPr>
          <p:nvPr/>
        </p:nvCxnSpPr>
        <p:spPr>
          <a:xfrm>
            <a:off x="2685533" y="4955060"/>
            <a:ext cx="0" cy="11973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733CB3-AE82-4E99-85E5-52A0781E43BD}"/>
              </a:ext>
            </a:extLst>
          </p:cNvPr>
          <p:cNvCxnSpPr>
            <a:cxnSpLocks/>
          </p:cNvCxnSpPr>
          <p:nvPr/>
        </p:nvCxnSpPr>
        <p:spPr>
          <a:xfrm>
            <a:off x="5570838" y="4843849"/>
            <a:ext cx="0" cy="119735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C79EDA0-9A61-4FEE-AE8D-416DD87C662B}"/>
              </a:ext>
            </a:extLst>
          </p:cNvPr>
          <p:cNvSpPr/>
          <p:nvPr/>
        </p:nvSpPr>
        <p:spPr>
          <a:xfrm>
            <a:off x="5570838" y="4788243"/>
            <a:ext cx="3029465" cy="130856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Probabilidade</a:t>
            </a:r>
            <a:r>
              <a:rPr lang="en-US" dirty="0"/>
              <a:t> </a:t>
            </a:r>
            <a:r>
              <a:rPr lang="en-US" dirty="0" err="1"/>
              <a:t>maior</a:t>
            </a:r>
            <a:r>
              <a:rPr lang="en-US" dirty="0"/>
              <a:t> que </a:t>
            </a:r>
            <a:r>
              <a:rPr lang="el-GR" dirty="0"/>
              <a:t>α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DB6FA-56AC-4312-92C1-99C087B897EB}"/>
              </a:ext>
            </a:extLst>
          </p:cNvPr>
          <p:cNvSpPr/>
          <p:nvPr/>
        </p:nvSpPr>
        <p:spPr>
          <a:xfrm>
            <a:off x="543696" y="4683211"/>
            <a:ext cx="2141838" cy="130856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Probabilidade</a:t>
            </a:r>
            <a:r>
              <a:rPr lang="en-US" dirty="0"/>
              <a:t> </a:t>
            </a:r>
            <a:r>
              <a:rPr lang="en-US" dirty="0" err="1"/>
              <a:t>menor</a:t>
            </a:r>
            <a:r>
              <a:rPr lang="en-US" dirty="0"/>
              <a:t> que </a:t>
            </a:r>
            <a:r>
              <a:rPr lang="el-GR" dirty="0"/>
              <a:t>α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6DB5E-3996-4301-AD82-D505631B2E9A}"/>
              </a:ext>
            </a:extLst>
          </p:cNvPr>
          <p:cNvSpPr txBox="1"/>
          <p:nvPr/>
        </p:nvSpPr>
        <p:spPr>
          <a:xfrm>
            <a:off x="5832389" y="1680519"/>
            <a:ext cx="133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Teste unilateral</a:t>
            </a:r>
          </a:p>
        </p:txBody>
      </p:sp>
    </p:spTree>
    <p:extLst>
      <p:ext uri="{BB962C8B-B14F-4D97-AF65-F5344CB8AC3E}">
        <p14:creationId xmlns:p14="http://schemas.microsoft.com/office/powerpoint/2010/main" val="3619097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0D841E-AFB7-404F-9551-DE239040A59F}"/>
              </a:ext>
            </a:extLst>
          </p:cNvPr>
          <p:cNvSpPr txBox="1"/>
          <p:nvPr/>
        </p:nvSpPr>
        <p:spPr>
          <a:xfrm>
            <a:off x="296562" y="469557"/>
            <a:ext cx="85508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 </a:t>
            </a:r>
            <a:r>
              <a:rPr lang="pt-PT" dirty="0" err="1"/>
              <a:t>unica</a:t>
            </a:r>
            <a:r>
              <a:rPr lang="pt-PT" dirty="0"/>
              <a:t> diferença entre um teste unilateral e bilateral é qual a zona de rejeição, ou seja, qual o valor crítico da estatística de teste, ou, equivalentemente como se calcula o P-</a:t>
            </a:r>
            <a:r>
              <a:rPr lang="pt-PT" dirty="0" err="1"/>
              <a:t>value</a:t>
            </a:r>
            <a:r>
              <a:rPr lang="pt-PT" dirty="0"/>
              <a:t> 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bilateral</a:t>
            </a:r>
          </a:p>
          <a:p>
            <a:r>
              <a:rPr lang="pt-PT" dirty="0"/>
              <a:t>P-</a:t>
            </a:r>
            <a:r>
              <a:rPr lang="pt-PT" dirty="0" err="1"/>
              <a:t>value</a:t>
            </a:r>
            <a:r>
              <a:rPr lang="pt-PT" dirty="0"/>
              <a:t> = 2*min(P(ET&gt; valor observado),P(ET&lt; valor observado))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unilateral</a:t>
            </a:r>
          </a:p>
          <a:p>
            <a:r>
              <a:rPr lang="pt-PT" dirty="0"/>
              <a:t>P-</a:t>
            </a:r>
            <a:r>
              <a:rPr lang="pt-PT" dirty="0" err="1"/>
              <a:t>value</a:t>
            </a:r>
            <a:r>
              <a:rPr lang="pt-PT" dirty="0"/>
              <a:t> = P(ET&gt; valor observado) num teste unilateral à direita</a:t>
            </a:r>
          </a:p>
          <a:p>
            <a:r>
              <a:rPr lang="pt-PT" dirty="0"/>
              <a:t>P-</a:t>
            </a:r>
            <a:r>
              <a:rPr lang="pt-PT" dirty="0" err="1"/>
              <a:t>value</a:t>
            </a:r>
            <a:r>
              <a:rPr lang="pt-PT" dirty="0"/>
              <a:t> = P(ET&lt; valor observado) num teste unilateral à esquerda</a:t>
            </a:r>
          </a:p>
          <a:p>
            <a:endParaRPr lang="pt-P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51EDA-0667-467E-9138-DB59A3564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4" y="4297266"/>
            <a:ext cx="2691346" cy="2363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A871AB-EFB0-4601-997B-F6EF4C6CA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327" y="4297266"/>
            <a:ext cx="2691346" cy="2363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0ED0C4-6AB7-4EB1-98C1-FB2FA3C08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173" y="4297266"/>
            <a:ext cx="2691346" cy="236302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7A3C1F-7277-4030-85D9-62291B29FE12}"/>
              </a:ext>
            </a:extLst>
          </p:cNvPr>
          <p:cNvCxnSpPr/>
          <p:nvPr/>
        </p:nvCxnSpPr>
        <p:spPr>
          <a:xfrm>
            <a:off x="2310714" y="5955957"/>
            <a:ext cx="0" cy="444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B574DC-862B-4CE5-A9F1-58D002BCE8AC}"/>
              </a:ext>
            </a:extLst>
          </p:cNvPr>
          <p:cNvCxnSpPr/>
          <p:nvPr/>
        </p:nvCxnSpPr>
        <p:spPr>
          <a:xfrm>
            <a:off x="1091514" y="5955956"/>
            <a:ext cx="0" cy="444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90F7A86-A847-4E14-B98D-E0FD9EB3B989}"/>
              </a:ext>
            </a:extLst>
          </p:cNvPr>
          <p:cNvSpPr/>
          <p:nvPr/>
        </p:nvSpPr>
        <p:spPr>
          <a:xfrm>
            <a:off x="2306425" y="5943600"/>
            <a:ext cx="733331" cy="444843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68174D-90E5-4D82-BDF7-2DC2E0453D40}"/>
              </a:ext>
            </a:extLst>
          </p:cNvPr>
          <p:cNvSpPr/>
          <p:nvPr/>
        </p:nvSpPr>
        <p:spPr>
          <a:xfrm>
            <a:off x="341181" y="5955956"/>
            <a:ext cx="733331" cy="444843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06FB2-0020-4B8B-9448-363FAA590AE1}"/>
              </a:ext>
            </a:extLst>
          </p:cNvPr>
          <p:cNvSpPr txBox="1"/>
          <p:nvPr/>
        </p:nvSpPr>
        <p:spPr>
          <a:xfrm>
            <a:off x="1184188" y="4297266"/>
            <a:ext cx="194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bilateral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CCF114-3AD3-4410-A808-AD3595EAA145}"/>
              </a:ext>
            </a:extLst>
          </p:cNvPr>
          <p:cNvSpPr txBox="1"/>
          <p:nvPr/>
        </p:nvSpPr>
        <p:spPr>
          <a:xfrm>
            <a:off x="3715084" y="4297266"/>
            <a:ext cx="194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unilateral à </a:t>
            </a:r>
            <a:r>
              <a:rPr lang="en-US" dirty="0" err="1"/>
              <a:t>direita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6B05B2-1AAB-48B5-BAFA-17E8B152596F}"/>
              </a:ext>
            </a:extLst>
          </p:cNvPr>
          <p:cNvSpPr txBox="1"/>
          <p:nvPr/>
        </p:nvSpPr>
        <p:spPr>
          <a:xfrm>
            <a:off x="6646419" y="4297266"/>
            <a:ext cx="222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unilateral à </a:t>
            </a:r>
            <a:r>
              <a:rPr lang="en-US" dirty="0" err="1"/>
              <a:t>esquerda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634346-B9E0-4FC7-ADD6-991920A16F6B}"/>
              </a:ext>
            </a:extLst>
          </p:cNvPr>
          <p:cNvCxnSpPr>
            <a:cxnSpLocks/>
          </p:cNvCxnSpPr>
          <p:nvPr/>
        </p:nvCxnSpPr>
        <p:spPr>
          <a:xfrm>
            <a:off x="5008667" y="5943599"/>
            <a:ext cx="0" cy="444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DBBFBD0-159B-453E-A6F4-D8AF817E81CE}"/>
              </a:ext>
            </a:extLst>
          </p:cNvPr>
          <p:cNvSpPr/>
          <p:nvPr/>
        </p:nvSpPr>
        <p:spPr>
          <a:xfrm>
            <a:off x="4997771" y="5955956"/>
            <a:ext cx="844433" cy="444843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4F82BD-6069-4163-A39F-34668780987D}"/>
              </a:ext>
            </a:extLst>
          </p:cNvPr>
          <p:cNvCxnSpPr>
            <a:cxnSpLocks/>
          </p:cNvCxnSpPr>
          <p:nvPr/>
        </p:nvCxnSpPr>
        <p:spPr>
          <a:xfrm>
            <a:off x="7348213" y="5943598"/>
            <a:ext cx="0" cy="444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4E3AACF1-4451-4BDC-8B4A-FAB48C06193B}"/>
              </a:ext>
            </a:extLst>
          </p:cNvPr>
          <p:cNvSpPr/>
          <p:nvPr/>
        </p:nvSpPr>
        <p:spPr>
          <a:xfrm>
            <a:off x="6493027" y="5943597"/>
            <a:ext cx="844433" cy="444843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5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93E31-40D6-432D-BDEA-B8046A4C3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5" y="1856385"/>
            <a:ext cx="6182745" cy="31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72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8DDC59-3C2A-4D6F-8D00-3025774DEE2A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5" name="Group 73">
            <a:extLst>
              <a:ext uri="{FF2B5EF4-FFF2-40B4-BE49-F238E27FC236}">
                <a16:creationId xmlns:a16="http://schemas.microsoft.com/office/drawing/2014/main" id="{0E3A307F-A524-4A9D-9B3B-9DF49C16F75B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01C880F-AAB7-45DD-AD2A-ECCBD00D4C38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9602970-255C-4B94-B721-2D0A8D55DBB8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8DCCB9-806E-4E8A-8D3B-CF5F0165C2B0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F8A4F0A-9F3B-4EEF-ABA9-44C543D69F4F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41B1EB2-28FE-4581-BA92-44BF394C107F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B1B83BA-FD7A-42D4-9A4F-875E6FECA8C4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EB62EB6-0B46-44AD-B3C7-BDB1C5C4AC97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00575E-5BEB-4441-AF1F-CA8B9A9CED1E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97FF32F-46C8-41D6-B08C-88AD7ABFD63F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89DEBA3-1362-44C8-9D6A-428220C76080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C657BAC-0E04-4EBB-9426-967B72B2F36B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915A9B6-16E9-43AC-96D0-4DD69A06AA1B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20F08AD-A1FD-4DFD-BFAD-B2CE1A062CA9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9EBE83B-F9BD-48C4-B71E-CCF366E134E0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D5520E4-BF7B-4EBC-9388-3F5D90F2E44A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A0A31CF-94F7-4C39-948A-EFF5BE8FACA5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7" name="Text Box 3">
            <a:extLst>
              <a:ext uri="{FF2B5EF4-FFF2-40B4-BE49-F238E27FC236}">
                <a16:creationId xmlns:a16="http://schemas.microsoft.com/office/drawing/2014/main" id="{25168EE0-9683-4139-BD71-768DFADFF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41438"/>
            <a:ext cx="835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Análise da regressão</a:t>
            </a:r>
          </a:p>
        </p:txBody>
      </p:sp>
      <p:sp>
        <p:nvSpPr>
          <p:cNvPr id="8198" name="Text Box 2">
            <a:extLst>
              <a:ext uri="{FF2B5EF4-FFF2-40B4-BE49-F238E27FC236}">
                <a16:creationId xmlns:a16="http://schemas.microsoft.com/office/drawing/2014/main" id="{9FA87E92-72AF-43E6-8FB3-BA2A4F3BC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3E15E3-C356-4EFE-9691-34F31C62E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011" y="1925638"/>
            <a:ext cx="4856205" cy="430277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75C1433A-4AFA-4FF4-AE02-5A0DABDE6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F693C5-F9B1-4DBA-96CC-45F18E98461C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ext Box 2">
            <a:extLst>
              <a:ext uri="{FF2B5EF4-FFF2-40B4-BE49-F238E27FC236}">
                <a16:creationId xmlns:a16="http://schemas.microsoft.com/office/drawing/2014/main" id="{B6C536A5-1FA5-499B-B039-F93D0BBA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484313"/>
            <a:ext cx="8675687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PT" altLang="en-US" sz="2800">
                <a:latin typeface="Calibri" panose="020F0502020204030204" pitchFamily="34" charset="0"/>
              </a:rPr>
              <a:t>Que análise efectuar quando temos uma variável dependente e uma ou mais independentes?</a:t>
            </a:r>
          </a:p>
          <a:p>
            <a:pPr eaLnBrk="1" hangingPunct="1">
              <a:spcBef>
                <a:spcPct val="0"/>
              </a:spcBef>
            </a:pPr>
            <a:endParaRPr lang="pt-PT" altLang="en-U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en-U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800">
                <a:latin typeface="Calibri" panose="020F0502020204030204" pitchFamily="34" charset="0"/>
              </a:rPr>
              <a:t>Quais as potencialidades e limitações da análise de regressão?</a:t>
            </a:r>
          </a:p>
          <a:p>
            <a:pPr eaLnBrk="1" hangingPunct="1">
              <a:spcBef>
                <a:spcPct val="0"/>
              </a:spcBef>
            </a:pPr>
            <a:endParaRPr lang="pt-PT" altLang="en-US" sz="12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en-US" sz="12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800">
                <a:latin typeface="Calibri" panose="020F0502020204030204" pitchFamily="34" charset="0"/>
              </a:rPr>
              <a:t>Como interpretar os seus resultados?</a:t>
            </a:r>
          </a:p>
          <a:p>
            <a:pPr eaLnBrk="1" hangingPunct="1">
              <a:spcBef>
                <a:spcPct val="0"/>
              </a:spcBef>
            </a:pPr>
            <a:endParaRPr lang="pt-PT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800">
                <a:latin typeface="Calibri" panose="020F0502020204030204" pitchFamily="34" charset="0"/>
              </a:rPr>
              <a:t>Como generalizar a regressão a casos para os quais os pressupostos não são verificados?</a:t>
            </a:r>
          </a:p>
        </p:txBody>
      </p:sp>
      <p:grpSp>
        <p:nvGrpSpPr>
          <p:cNvPr id="6149" name="Group 73">
            <a:extLst>
              <a:ext uri="{FF2B5EF4-FFF2-40B4-BE49-F238E27FC236}">
                <a16:creationId xmlns:a16="http://schemas.microsoft.com/office/drawing/2014/main" id="{857F9568-A440-4498-ABA0-57E59DD8908B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801A37E9-6E1A-4F75-94E8-4161B57C4AA9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81EFEEE-EC47-43DF-8CD0-EB6F34A53C54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A0681B-B2B2-4780-AB45-498C74681D5C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2C6A059-B1F4-4201-AB61-27C8AD82CEBD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33C2DD9-CB58-46CB-90D0-242686BE5755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346F57B-8762-48F8-AA3A-39F4D5E58512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7B3E503-D44C-413C-86FD-D3C15D249483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65BD7C5-A38F-4182-BA3E-19C285856ADF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D90CCA-9FAD-486E-ADB3-73F8A33F755D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C284929-4206-4D1C-9353-8E738842D79C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44509C2-8916-40B7-8144-C6A17DDE62E3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D17EA5-048E-47A7-922B-25F2DB9BCE0B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253F9A1-2B3F-44E4-B0C0-9E9DC1176EBA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32B9351-1550-471C-BDA7-7A3B5B0C631F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2670D2-B1EC-40B3-ABA4-70E48E68E609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2DAFD95-12C8-4234-820D-06904B9DCB77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C03803-C078-4846-82C1-80721F7C2FC2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1" name="Group 73">
            <a:extLst>
              <a:ext uri="{FF2B5EF4-FFF2-40B4-BE49-F238E27FC236}">
                <a16:creationId xmlns:a16="http://schemas.microsoft.com/office/drawing/2014/main" id="{8EEDDA9B-368E-4F68-93EB-D461929C7403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CEE3BA3-973C-4BBA-8FB0-66125F420783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7F6A53-2110-4864-AFA2-72A78431C1A6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789DC3A-DD6C-473C-A3F3-C9A65D4ED77E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8FFE9AA-2A5E-43C1-B63B-64ABC40A5433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1ACBE90-1A75-4471-8C02-063ADC299E53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2487030-AE9C-4B57-8AE4-5E1A225A71DD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4692FE5-5205-407A-9AA1-05C06FE5D654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04A765-C696-4F26-88ED-0CE468135CB2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146E247-00D6-4F01-ABB5-90CC04028968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96C6B7D-D1FF-404B-A1FC-C28FA751FC89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4CFF3CD-84D2-4255-86B8-003EBA56E24F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2960B6A-3F31-40B3-BD84-3B0132AE3BA7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4F6EC2C-BC84-456C-A788-B3B4CCCA2BE5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45F876-C387-4B1A-9D83-3F4BB0DF2BA3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FBE6A1F-2D58-45A4-A5A2-834A7D7D5894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31B3219-557A-4A39-9743-7095A1ABCA45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2" name="Text Box 3">
            <a:extLst>
              <a:ext uri="{FF2B5EF4-FFF2-40B4-BE49-F238E27FC236}">
                <a16:creationId xmlns:a16="http://schemas.microsoft.com/office/drawing/2014/main" id="{25CE1B68-91A6-4A05-B00D-CEA99E7B9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41438"/>
            <a:ext cx="835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Análise da regressão</a:t>
            </a: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195AC574-29DE-4CAC-B3D2-44AE704A8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276475"/>
            <a:ext cx="5905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i="1">
                <a:latin typeface="Calibri" panose="020F0502020204030204" pitchFamily="34" charset="0"/>
              </a:rPr>
              <a:t>Âmbito: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9F91604C-9659-4BAB-8DD3-86E84886D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852738"/>
            <a:ext cx="62642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Avaliar as relações entre duas (ou mais) variáveis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CBA52069-6305-4743-AF05-C9C0A0C75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162425"/>
            <a:ext cx="5905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i="1">
                <a:latin typeface="Calibri" panose="020F0502020204030204" pitchFamily="34" charset="0"/>
              </a:rPr>
              <a:t>Objectivos: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760F10D6-1365-42DF-BD01-278E45156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738688"/>
            <a:ext cx="719931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PT" altLang="en-US" sz="2800" b="0">
                <a:latin typeface="Calibri" panose="020F0502020204030204" pitchFamily="34" charset="0"/>
              </a:rPr>
              <a:t> Modelação dum evento ecológico</a:t>
            </a:r>
          </a:p>
          <a:p>
            <a:pPr algn="just" eaLnBrk="1" hangingPunct="1">
              <a:spcBef>
                <a:spcPct val="0"/>
              </a:spcBef>
            </a:pPr>
            <a:r>
              <a:rPr lang="pt-PT" altLang="en-US" sz="2800" b="0">
                <a:latin typeface="Calibri" panose="020F0502020204030204" pitchFamily="34" charset="0"/>
              </a:rPr>
              <a:t> Testes de hipóteses</a:t>
            </a:r>
          </a:p>
          <a:p>
            <a:pPr algn="just" eaLnBrk="1" hangingPunct="1">
              <a:spcBef>
                <a:spcPct val="0"/>
              </a:spcBef>
            </a:pPr>
            <a:r>
              <a:rPr lang="pt-PT" altLang="en-US" sz="2800" b="0">
                <a:latin typeface="Calibri" panose="020F0502020204030204" pitchFamily="34" charset="0"/>
              </a:rPr>
              <a:t> Predição (modelo preditivo)</a:t>
            </a:r>
          </a:p>
        </p:txBody>
      </p:sp>
      <p:sp>
        <p:nvSpPr>
          <p:cNvPr id="7177" name="Text Box 2">
            <a:extLst>
              <a:ext uri="{FF2B5EF4-FFF2-40B4-BE49-F238E27FC236}">
                <a16:creationId xmlns:a16="http://schemas.microsoft.com/office/drawing/2014/main" id="{AE1E6312-F23C-4ED7-BC7C-6641C09D7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04558E-8AD8-446A-AEC2-43ADDC4BD597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19" name="Group 73">
            <a:extLst>
              <a:ext uri="{FF2B5EF4-FFF2-40B4-BE49-F238E27FC236}">
                <a16:creationId xmlns:a16="http://schemas.microsoft.com/office/drawing/2014/main" id="{70A31CCE-46CF-42D7-B1B0-B09BFAF93778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7A824E5-51E8-486E-BA55-AD65F7686E7B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D983D64-B3D9-4EB7-B0A1-699FE87E8C41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286F05A-9AED-4E48-A599-722E7A1E1A1C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E712D3D-618A-4BFB-AAEB-0B08E853A427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FB00F40-C111-41EF-9C6E-8D975613222C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4F4192D-FDF2-467D-9257-CB15A9C7B911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015F32-8356-4A72-AB90-93B7CC39D7EA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23324B1-B7DF-4F48-AC53-641E14CFC0A6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72AB60D-2478-4C6E-91E7-B0A9A20BD036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96105A-8DBF-4FB6-B7DC-6CBD0B8B8CF6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09D32D1-1236-4DBB-80BC-784868F7E272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747F3C2-100B-4052-ADB5-71E22C1C5E0C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0B75875-84C8-4F10-8D15-738A8BBE7E18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1373C20-4E92-4752-9BB8-6204B5EBEBE0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F740CE8-FF9B-43C8-9F8B-32D1BBF17110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BAFAC92-3DF2-43D8-8496-A356DF530E27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0" name="Text Box 5">
            <a:extLst>
              <a:ext uri="{FF2B5EF4-FFF2-40B4-BE49-F238E27FC236}">
                <a16:creationId xmlns:a16="http://schemas.microsoft.com/office/drawing/2014/main" id="{6F02D1F1-148A-49AA-8766-0A095E091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484313"/>
            <a:ext cx="7775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O modelo linear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E1EB3196-C98F-4581-B2F9-1262839B7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679700"/>
            <a:ext cx="3600450" cy="8921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 b="0">
              <a:latin typeface="Calibri" pitchFamily="34" charset="0"/>
            </a:endParaRPr>
          </a:p>
        </p:txBody>
      </p:sp>
      <p:graphicFrame>
        <p:nvGraphicFramePr>
          <p:cNvPr id="9222" name="Object 7">
            <a:extLst>
              <a:ext uri="{FF2B5EF4-FFF2-40B4-BE49-F238E27FC236}">
                <a16:creationId xmlns:a16="http://schemas.microsoft.com/office/drawing/2014/main" id="{2689972D-5F0B-4577-9A6B-DCDD46E53F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8750" y="2698750"/>
          <a:ext cx="352901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Equation" r:id="rId3" imgW="850900" imgH="228600" progId="Equation.3">
                  <p:embed/>
                </p:oleObj>
              </mc:Choice>
              <mc:Fallback>
                <p:oleObj name="Equation" r:id="rId3" imgW="850900" imgH="228600" progId="Equation.3">
                  <p:embed/>
                  <p:pic>
                    <p:nvPicPr>
                      <p:cNvPr id="9222" name="Object 7">
                        <a:extLst>
                          <a:ext uri="{FF2B5EF4-FFF2-40B4-BE49-F238E27FC236}">
                            <a16:creationId xmlns:a16="http://schemas.microsoft.com/office/drawing/2014/main" id="{2689972D-5F0B-4577-9A6B-DCDD46E53F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2698750"/>
                        <a:ext cx="352901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8">
            <a:extLst>
              <a:ext uri="{FF2B5EF4-FFF2-40B4-BE49-F238E27FC236}">
                <a16:creationId xmlns:a16="http://schemas.microsoft.com/office/drawing/2014/main" id="{4A55063E-0D3F-4750-A963-C7FDD7F40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933825"/>
            <a:ext cx="590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Cada observação é dada por</a:t>
            </a: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89218548-5D21-4F73-88F3-1D417FF65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913313"/>
            <a:ext cx="4248150" cy="8921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 b="0">
              <a:latin typeface="Calibri" pitchFamily="34" charset="0"/>
            </a:endParaRPr>
          </a:p>
        </p:txBody>
      </p:sp>
      <p:graphicFrame>
        <p:nvGraphicFramePr>
          <p:cNvPr id="9225" name="Object 10">
            <a:extLst>
              <a:ext uri="{FF2B5EF4-FFF2-40B4-BE49-F238E27FC236}">
                <a16:creationId xmlns:a16="http://schemas.microsoft.com/office/drawing/2014/main" id="{44FA3A87-6488-4F48-A5A9-043016AFAA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4941888"/>
          <a:ext cx="413226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" name="Equation" r:id="rId5" imgW="1143000" imgH="228600" progId="Equation.3">
                  <p:embed/>
                </p:oleObj>
              </mc:Choice>
              <mc:Fallback>
                <p:oleObj name="Equation" r:id="rId5" imgW="1143000" imgH="228600" progId="Equation.3">
                  <p:embed/>
                  <p:pic>
                    <p:nvPicPr>
                      <p:cNvPr id="9225" name="Object 10">
                        <a:extLst>
                          <a:ext uri="{FF2B5EF4-FFF2-40B4-BE49-F238E27FC236}">
                            <a16:creationId xmlns:a16="http://schemas.microsoft.com/office/drawing/2014/main" id="{44FA3A87-6488-4F48-A5A9-043016AFAA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941888"/>
                        <a:ext cx="4132263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2">
            <a:extLst>
              <a:ext uri="{FF2B5EF4-FFF2-40B4-BE49-F238E27FC236}">
                <a16:creationId xmlns:a16="http://schemas.microsoft.com/office/drawing/2014/main" id="{F620B2D2-88ED-4C2F-B27C-4AD4CF575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EF5802-3EDC-470C-8623-8E32ED48D724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3" name="Group 73">
            <a:extLst>
              <a:ext uri="{FF2B5EF4-FFF2-40B4-BE49-F238E27FC236}">
                <a16:creationId xmlns:a16="http://schemas.microsoft.com/office/drawing/2014/main" id="{0079F430-073B-4E16-8AC2-32A908A47999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477EE47-77A8-4E94-90B6-FFA1C1497284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805AC46-D591-46AB-95C6-9C8047D85028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4BF36A2-6223-4D14-876D-D918D08E6139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C46FE49-F766-4533-BB6F-FE9BDA56C23D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DCCFE38-471D-4F48-9135-8948D22EE098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69093BA-6ED8-4F8C-96FF-7469D018AFBF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D3DDAEC-3C77-430B-858C-7071D925C194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2A9B125-95A2-404B-9B74-9A64778E8F33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8969161-4BB9-4033-9158-9F378A66EFC0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356A1A0-30A4-4E1D-99A5-BB764729989E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6410792-FF43-47E9-A8C6-65FE926B923D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2DFE9CB-6994-459C-A776-47D3333540F1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BA50140-489E-40B1-9690-D9236F1DE165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071A8B1-55F8-4E64-AA52-231379B99BC8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7AC3FBC-88A9-4A56-8C14-65101815E153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38F7CC-853D-412C-8716-C4B7C9BAFB2F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4" name="Text Box 5">
            <a:extLst>
              <a:ext uri="{FF2B5EF4-FFF2-40B4-BE49-F238E27FC236}">
                <a16:creationId xmlns:a16="http://schemas.microsoft.com/office/drawing/2014/main" id="{CD11AB07-0AA1-4187-879B-21927A887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700213"/>
            <a:ext cx="80660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dirty="0">
                <a:latin typeface="Calibri" panose="020F0502020204030204" pitchFamily="34" charset="0"/>
              </a:rPr>
              <a:t>Estimativas dos coeficientes da regressão: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dirty="0">
                <a:latin typeface="Calibri" panose="020F0502020204030204" pitchFamily="34" charset="0"/>
              </a:rPr>
              <a:t>(estimativas de mínimos quadrados)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1E582F74-A371-49F4-A1AE-60CAEA1E5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3060573"/>
            <a:ext cx="3959225" cy="136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/>
          </a:p>
        </p:txBody>
      </p:sp>
      <p:graphicFrame>
        <p:nvGraphicFramePr>
          <p:cNvPr id="10246" name="Object 7">
            <a:extLst>
              <a:ext uri="{FF2B5EF4-FFF2-40B4-BE49-F238E27FC236}">
                <a16:creationId xmlns:a16="http://schemas.microsoft.com/office/drawing/2014/main" id="{E92B1DC1-796E-4F9D-A575-F28FB7E2CEA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38425" y="3140743"/>
          <a:ext cx="3797300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Equation" r:id="rId3" imgW="1536700" imgH="482600" progId="Equation.3">
                  <p:embed/>
                </p:oleObj>
              </mc:Choice>
              <mc:Fallback>
                <p:oleObj name="Equation" r:id="rId3" imgW="1536700" imgH="482600" progId="Equation.3">
                  <p:embed/>
                  <p:pic>
                    <p:nvPicPr>
                      <p:cNvPr id="10246" name="Object 7">
                        <a:extLst>
                          <a:ext uri="{FF2B5EF4-FFF2-40B4-BE49-F238E27FC236}">
                            <a16:creationId xmlns:a16="http://schemas.microsoft.com/office/drawing/2014/main" id="{E92B1DC1-796E-4F9D-A575-F28FB7E2CE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3140743"/>
                        <a:ext cx="3797300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8">
            <a:extLst>
              <a:ext uri="{FF2B5EF4-FFF2-40B4-BE49-F238E27FC236}">
                <a16:creationId xmlns:a16="http://schemas.microsoft.com/office/drawing/2014/main" id="{CECDA523-E588-4642-8A1C-B9D19A631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975098"/>
            <a:ext cx="2447925" cy="7477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/>
          </a:p>
        </p:txBody>
      </p:sp>
      <p:graphicFrame>
        <p:nvGraphicFramePr>
          <p:cNvPr id="10248" name="Object 9">
            <a:extLst>
              <a:ext uri="{FF2B5EF4-FFF2-40B4-BE49-F238E27FC236}">
                <a16:creationId xmlns:a16="http://schemas.microsoft.com/office/drawing/2014/main" id="{EE23DE15-8938-48D9-B712-773CE38ECA4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370263" y="5076698"/>
          <a:ext cx="228123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name="Equation" r:id="rId5" imgW="850531" imgH="241195" progId="Equation.3">
                  <p:embed/>
                </p:oleObj>
              </mc:Choice>
              <mc:Fallback>
                <p:oleObj name="Equation" r:id="rId5" imgW="850531" imgH="241195" progId="Equation.3">
                  <p:embed/>
                  <p:pic>
                    <p:nvPicPr>
                      <p:cNvPr id="10248" name="Object 9">
                        <a:extLst>
                          <a:ext uri="{FF2B5EF4-FFF2-40B4-BE49-F238E27FC236}">
                            <a16:creationId xmlns:a16="http://schemas.microsoft.com/office/drawing/2014/main" id="{EE23DE15-8938-48D9-B712-773CE38ECA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3" y="5076698"/>
                        <a:ext cx="2281237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2">
            <a:extLst>
              <a:ext uri="{FF2B5EF4-FFF2-40B4-BE49-F238E27FC236}">
                <a16:creationId xmlns:a16="http://schemas.microsoft.com/office/drawing/2014/main" id="{36BFE015-F456-4BC6-997A-5D601235C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88C8F449-DD2A-4431-8063-354A0B035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CEF66E-0356-4988-B732-54C31BFF9359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68" name="Group 73">
            <a:extLst>
              <a:ext uri="{FF2B5EF4-FFF2-40B4-BE49-F238E27FC236}">
                <a16:creationId xmlns:a16="http://schemas.microsoft.com/office/drawing/2014/main" id="{01D1D8C6-B3A5-4FC2-A27A-3A318634853D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E79C30E-F928-48B1-BBC3-F36DC3D885F9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AE05D59-C47D-4887-A58D-F2BFBEF9712D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BCFEF78-F8C5-4888-A2C0-C2A473320FEE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2A1049-E6C3-4F94-B793-FD5761DFFA12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26B60B9-3DC6-4C65-A58C-73BE6E97DF4C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24F6120-EB68-4561-85D1-28B72481C545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6B9281D-51E3-4CDE-8491-414CB8B2493D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CEF374-971F-48F5-8B8F-81D793A80F2A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E53A6F-7ACF-471A-AEB5-062644C27E11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D5DF97D-072C-4CB4-AD2B-9063008943AE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049ED9B-F2A8-4656-9A10-AAAA743DE4FC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7329114-31AF-435F-A261-C514614ACD74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B579CBE-0FAF-42FE-A1B8-0F0673A1C3FE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B77D4F3-73C1-4635-B052-AC1B168E4694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A9367AA-7875-40E2-B5DC-A3104CB4DAB2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0B3E2DA-2683-4B01-8AE5-5C2044EF69B2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70" name="Text Box 3">
            <a:extLst>
              <a:ext uri="{FF2B5EF4-FFF2-40B4-BE49-F238E27FC236}">
                <a16:creationId xmlns:a16="http://schemas.microsoft.com/office/drawing/2014/main" id="{4496B019-40FA-4EFF-94BB-01129F5C6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41438"/>
            <a:ext cx="835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Análise da regressão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8FE152-8314-43A1-8DBE-C50D5EBBF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2204223"/>
            <a:ext cx="6519732" cy="38031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39B689-96CC-4C31-974D-DB54F6EF8E70}"/>
              </a:ext>
            </a:extLst>
          </p:cNvPr>
          <p:cNvSpPr txBox="1"/>
          <p:nvPr/>
        </p:nvSpPr>
        <p:spPr>
          <a:xfrm>
            <a:off x="381000" y="6128951"/>
            <a:ext cx="850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 </a:t>
            </a:r>
            <a:r>
              <a:rPr lang="en-US" dirty="0" err="1"/>
              <a:t>declive</a:t>
            </a:r>
            <a:r>
              <a:rPr lang="en-US" dirty="0"/>
              <a:t> (positive, </a:t>
            </a:r>
            <a:r>
              <a:rPr lang="en-US" dirty="0" err="1"/>
              <a:t>negativo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nulo</a:t>
            </a:r>
            <a:r>
              <a:rPr lang="en-US" dirty="0"/>
              <a:t>) </a:t>
            </a:r>
            <a:r>
              <a:rPr lang="en-US" dirty="0" err="1"/>
              <a:t>determina</a:t>
            </a:r>
            <a:r>
              <a:rPr lang="en-US" dirty="0"/>
              <a:t> o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relação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5CC1669F-FF52-4BBD-8EEC-2818F6C9A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7D5CE1-973D-4BA3-BE0F-77B275965312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2" name="Group 73">
            <a:extLst>
              <a:ext uri="{FF2B5EF4-FFF2-40B4-BE49-F238E27FC236}">
                <a16:creationId xmlns:a16="http://schemas.microsoft.com/office/drawing/2014/main" id="{7D281BAC-5812-48D1-881B-15B676969CD5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6827235-A72D-46E1-9BCE-4B7A50BB66A3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D894420-451A-41DA-9C8E-FD7E8D795DCB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0DE0758-3276-428F-8C40-1D66C8307BEC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C5AE189-1AD4-4017-81B7-E4972DA99512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5CCAE87-1F5C-4B34-BF2C-BBCDF8DAE236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6C5E12-48C6-424F-8EB8-264390CACC36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E8A53D8-CBEB-49E2-89E3-2F6DE0E3975E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FA27851-10DC-413F-96CF-5DAA69BAE7CC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88EBF2B-703F-4D09-9245-98CF817B7924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2E54690-18C9-4967-89B2-E3A388B201C0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F58BBF2-A4B9-4423-8763-1D116C5A876D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70C25DD-3CCD-452C-AC2D-249EE267CDCC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B9E577-E78A-4EB9-B9F3-476E18F12C7B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798D389-91B7-42B6-A5E6-1AA417B32443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8B4C6DA-A823-4044-913A-75363001014C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F0AA64C-8241-4AF8-A6D0-0C6FFE05365F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4" name="Text Box 3">
            <a:extLst>
              <a:ext uri="{FF2B5EF4-FFF2-40B4-BE49-F238E27FC236}">
                <a16:creationId xmlns:a16="http://schemas.microsoft.com/office/drawing/2014/main" id="{CA182CBD-3054-4EB4-877B-D074CC8A1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41438"/>
            <a:ext cx="835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Análise da regressão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8EA9A-A035-4ADF-BB2F-C12A8D031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16" y="2214563"/>
            <a:ext cx="7309552" cy="4263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2DA628-B774-46C9-807B-873D296C99D2}"/>
              </a:ext>
            </a:extLst>
          </p:cNvPr>
          <p:cNvSpPr txBox="1"/>
          <p:nvPr/>
        </p:nvSpPr>
        <p:spPr>
          <a:xfrm>
            <a:off x="5654779" y="6297096"/>
            <a:ext cx="348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slope, different intercepts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5F4AF085-95D2-4C4D-B638-8A149DF3B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815EF6-ABE4-4B41-B6B6-CFF4B1B8F1F2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6" name="Group 73">
            <a:extLst>
              <a:ext uri="{FF2B5EF4-FFF2-40B4-BE49-F238E27FC236}">
                <a16:creationId xmlns:a16="http://schemas.microsoft.com/office/drawing/2014/main" id="{C44CDEAC-A43E-4658-9624-7531E28BED72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1B13996-3FF0-4F02-AB63-D3D088A983E6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EA1BC2C-A8FC-409C-97F9-1D455206A691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0F3958A-0F1E-4B33-8341-15D3A7D25DEF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04FB46B-C71A-4A63-8808-1BD30D1FEF77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A8865D-0C07-486B-BEA2-4AD5C0043CEB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E5AB123-3B9A-4E44-8E6A-3A9C6C4093ED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0F6F94-7F57-4870-9F84-AB7ECE846F97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8A00FCE-26D7-4736-9EC3-358FE0301CF6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CC1DB2A-7297-4420-BDDB-DBD5EA852D37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DCBEDBA-D61F-45D1-B91D-FD8EA52FA216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FD2E2CA-9DF2-4BB2-8378-3419B4115853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29F5BF2-C2ED-4362-BF42-2385BC5C3921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5DCB92D-523F-451F-A9D7-843D6B400CF2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6B31BE7-347F-4228-8082-DBD515764D6C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21D7B31-5713-4903-909A-F49D7F1F5C4F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71472F1-502D-468B-B377-52650E31B535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8" name="Text Box 3">
            <a:extLst>
              <a:ext uri="{FF2B5EF4-FFF2-40B4-BE49-F238E27FC236}">
                <a16:creationId xmlns:a16="http://schemas.microsoft.com/office/drawing/2014/main" id="{709F67A9-6AE1-4152-B370-D7B147B4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41438"/>
            <a:ext cx="835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Análise da regressão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B85240-0DF7-488B-A60C-889A16DAB817}"/>
              </a:ext>
            </a:extLst>
          </p:cNvPr>
          <p:cNvSpPr txBox="1"/>
          <p:nvPr/>
        </p:nvSpPr>
        <p:spPr>
          <a:xfrm>
            <a:off x="6554788" y="4732638"/>
            <a:ext cx="201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intercept, different slopes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05EF86-9BE9-46C7-81D3-0479A608E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2562661"/>
            <a:ext cx="5258070" cy="306720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022F95B3-7BE1-4A7A-9524-F5A3175B9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5416EB-27BD-493F-8C0F-EE4E6D8035AF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0" name="Group 73">
            <a:extLst>
              <a:ext uri="{FF2B5EF4-FFF2-40B4-BE49-F238E27FC236}">
                <a16:creationId xmlns:a16="http://schemas.microsoft.com/office/drawing/2014/main" id="{05EF0C5B-70A2-421F-A89B-41DDCA696F61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4E708F7-D604-4A5F-A544-F172B488B20A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F95B368-1D17-4AF3-ABA6-8C572030BAC0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CF2F360-BB67-40EF-8A92-7E41846FAD13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86F3E4A-C6F5-41E4-9C56-9DE9A87E923B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B221FB8-1A30-4E5E-B37A-6C1234120275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F8EFB55-A8CA-409E-BBE8-DFAC5122BC76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21E935-798E-4FA1-8076-610FFBF104C1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90897D5-30FE-463D-AE80-E05594B7E567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563757A-8174-4EA8-AC3E-4EF3F2EF6EB3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D5121A5-E3FF-41D1-862A-1F1FDFE5D3E7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556B11C-C0F2-415A-8DD4-9C288446725D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9A9E1EF-B1E3-42D8-BB48-B19A8F00F7BD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E05E9B7-3E2B-4698-9B97-90EFE145340B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E6FF93-EEDD-482E-8DEC-B6F90DFFFEBA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6BB338D-DA4C-4094-BDEB-844BD131B202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4614A3D-516F-4645-AA8F-C29D62F1D016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1" name="Text Box 4">
            <a:extLst>
              <a:ext uri="{FF2B5EF4-FFF2-40B4-BE49-F238E27FC236}">
                <a16:creationId xmlns:a16="http://schemas.microsoft.com/office/drawing/2014/main" id="{3BD8C34B-759F-4213-BCB6-FABFDB571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276475"/>
            <a:ext cx="2303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i="1">
                <a:latin typeface="Calibri" panose="020F0502020204030204" pitchFamily="34" charset="0"/>
              </a:rPr>
              <a:t>Testes F</a:t>
            </a:r>
          </a:p>
        </p:txBody>
      </p:sp>
      <p:sp>
        <p:nvSpPr>
          <p:cNvPr id="14342" name="Text Box 5">
            <a:extLst>
              <a:ext uri="{FF2B5EF4-FFF2-40B4-BE49-F238E27FC236}">
                <a16:creationId xmlns:a16="http://schemas.microsoft.com/office/drawing/2014/main" id="{2BC4940F-741D-4177-9D0A-9CDBBDDE6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2997200"/>
            <a:ext cx="8351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Hipóteses:</a:t>
            </a:r>
          </a:p>
        </p:txBody>
      </p:sp>
      <p:sp>
        <p:nvSpPr>
          <p:cNvPr id="14343" name="Text Box 6">
            <a:extLst>
              <a:ext uri="{FF2B5EF4-FFF2-40B4-BE49-F238E27FC236}">
                <a16:creationId xmlns:a16="http://schemas.microsoft.com/office/drawing/2014/main" id="{151F2182-086C-461C-8E79-1DFCDEB2E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3429000"/>
            <a:ext cx="565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H</a:t>
            </a:r>
            <a:r>
              <a:rPr lang="pt-PT" altLang="en-US" sz="2000" b="0" baseline="-25000">
                <a:latin typeface="Calibri" panose="020F0502020204030204" pitchFamily="34" charset="0"/>
              </a:rPr>
              <a:t>0</a:t>
            </a:r>
            <a:r>
              <a:rPr lang="pt-PT" altLang="en-US" sz="2000" b="0">
                <a:latin typeface="Calibri" panose="020F0502020204030204" pitchFamily="34" charset="0"/>
              </a:rPr>
              <a:t>: </a:t>
            </a:r>
            <a:r>
              <a:rPr lang="el-GR" altLang="en-US" sz="2000" b="0">
                <a:latin typeface="Calibri" panose="020F0502020204030204" pitchFamily="34" charset="0"/>
              </a:rPr>
              <a:t>β</a:t>
            </a:r>
            <a:r>
              <a:rPr lang="en-US" altLang="en-US" sz="2000" b="0" baseline="-25000">
                <a:latin typeface="Calibri" panose="020F0502020204030204" pitchFamily="34" charset="0"/>
              </a:rPr>
              <a:t>0</a:t>
            </a:r>
            <a:r>
              <a:rPr lang="en-US" altLang="en-US" sz="2000" b="0">
                <a:latin typeface="Calibri" panose="020F0502020204030204" pitchFamily="34" charset="0"/>
              </a:rPr>
              <a:t>=</a:t>
            </a:r>
            <a:r>
              <a:rPr lang="el-GR" altLang="en-US" sz="2000" b="0">
                <a:latin typeface="Calibri" panose="020F0502020204030204" pitchFamily="34" charset="0"/>
              </a:rPr>
              <a:t>β</a:t>
            </a:r>
            <a:r>
              <a:rPr lang="en-US" altLang="en-US" sz="2000" b="0" baseline="-25000">
                <a:latin typeface="Calibri" panose="020F0502020204030204" pitchFamily="34" charset="0"/>
              </a:rPr>
              <a:t>1</a:t>
            </a:r>
            <a:r>
              <a:rPr lang="en-US" altLang="en-US" sz="2000" b="0">
                <a:latin typeface="Calibri" panose="020F0502020204030204" pitchFamily="34" charset="0"/>
              </a:rPr>
              <a:t>=0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H</a:t>
            </a:r>
            <a:r>
              <a:rPr lang="pt-PT" altLang="en-US" sz="2000" b="0" baseline="-25000">
                <a:latin typeface="Calibri" panose="020F0502020204030204" pitchFamily="34" charset="0"/>
              </a:rPr>
              <a:t>1</a:t>
            </a:r>
            <a:r>
              <a:rPr lang="pt-PT" altLang="en-US" sz="2000" b="0">
                <a:latin typeface="Calibri" panose="020F0502020204030204" pitchFamily="34" charset="0"/>
              </a:rPr>
              <a:t>: Pelo menos um dos </a:t>
            </a:r>
            <a:r>
              <a:rPr lang="el-GR" altLang="en-US" sz="2000" b="0">
                <a:latin typeface="Calibri" panose="020F0502020204030204" pitchFamily="34" charset="0"/>
              </a:rPr>
              <a:t>β</a:t>
            </a:r>
            <a:r>
              <a:rPr lang="pt-PT" altLang="en-US" sz="2000" b="0" baseline="-25000">
                <a:latin typeface="Calibri" panose="020F0502020204030204" pitchFamily="34" charset="0"/>
              </a:rPr>
              <a:t>i</a:t>
            </a:r>
            <a:r>
              <a:rPr lang="pt-PT" altLang="en-US" sz="2000" b="0">
                <a:latin typeface="Calibri" panose="020F0502020204030204" pitchFamily="34" charset="0"/>
              </a:rPr>
              <a:t> é diferente de 0</a:t>
            </a:r>
            <a:endParaRPr lang="el-GR" altLang="en-US" sz="2000" b="0" baseline="-25000">
              <a:latin typeface="Calibri" panose="020F0502020204030204" pitchFamily="34" charset="0"/>
            </a:endParaRPr>
          </a:p>
        </p:txBody>
      </p:sp>
      <p:sp>
        <p:nvSpPr>
          <p:cNvPr id="14344" name="Text Box 7">
            <a:extLst>
              <a:ext uri="{FF2B5EF4-FFF2-40B4-BE49-F238E27FC236}">
                <a16:creationId xmlns:a16="http://schemas.microsoft.com/office/drawing/2014/main" id="{6A5940B7-F97F-4196-9290-8557386AC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4941888"/>
            <a:ext cx="89646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0" i="1">
                <a:latin typeface="Calibri" panose="020F0502020204030204" pitchFamily="34" charset="0"/>
              </a:rPr>
              <a:t>SQ</a:t>
            </a:r>
            <a:r>
              <a:rPr lang="pt-PT" altLang="en-US" b="0" i="1" baseline="-25000">
                <a:latin typeface="Calibri" panose="020F0502020204030204" pitchFamily="34" charset="0"/>
              </a:rPr>
              <a:t>TOTAL</a:t>
            </a:r>
            <a:r>
              <a:rPr lang="pt-PT" altLang="en-US" b="0">
                <a:latin typeface="Calibri" panose="020F0502020204030204" pitchFamily="34" charset="0"/>
              </a:rPr>
              <a:t> = </a:t>
            </a:r>
            <a:r>
              <a:rPr lang="pt-PT" altLang="en-US" b="0" i="1">
                <a:latin typeface="Calibri" panose="020F0502020204030204" pitchFamily="34" charset="0"/>
              </a:rPr>
              <a:t>SQ</a:t>
            </a:r>
            <a:r>
              <a:rPr lang="pt-PT" altLang="en-US" b="0" i="1" baseline="-25000">
                <a:latin typeface="Calibri" panose="020F0502020204030204" pitchFamily="34" charset="0"/>
              </a:rPr>
              <a:t>REGRESSÃO</a:t>
            </a:r>
            <a:r>
              <a:rPr lang="pt-PT" altLang="en-US" b="0">
                <a:latin typeface="Calibri" panose="020F0502020204030204" pitchFamily="34" charset="0"/>
              </a:rPr>
              <a:t> + </a:t>
            </a:r>
            <a:r>
              <a:rPr lang="pt-PT" altLang="en-US" b="0" i="1">
                <a:latin typeface="Calibri" panose="020F0502020204030204" pitchFamily="34" charset="0"/>
              </a:rPr>
              <a:t>SQ</a:t>
            </a:r>
            <a:r>
              <a:rPr lang="pt-PT" altLang="en-US" b="0" i="1" baseline="-25000">
                <a:latin typeface="Calibri" panose="020F0502020204030204" pitchFamily="34" charset="0"/>
              </a:rPr>
              <a:t>residual (erro)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Calibri" panose="020F0502020204030204" pitchFamily="34" charset="0"/>
            </a:endParaRPr>
          </a:p>
        </p:txBody>
      </p:sp>
      <p:sp>
        <p:nvSpPr>
          <p:cNvPr id="14345" name="Text Box 8">
            <a:extLst>
              <a:ext uri="{FF2B5EF4-FFF2-40B4-BE49-F238E27FC236}">
                <a16:creationId xmlns:a16="http://schemas.microsoft.com/office/drawing/2014/main" id="{EA8FF1F7-DA5D-440C-9DC5-24C3128FE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1268413"/>
            <a:ext cx="8713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Testes de hipóteses na análise da regressão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D86585EA-352D-449A-BE72-E19AD9F74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8A1F48-7D3A-4EF9-B9C7-A2BC8F4AEBE3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4" name="Group 73">
            <a:extLst>
              <a:ext uri="{FF2B5EF4-FFF2-40B4-BE49-F238E27FC236}">
                <a16:creationId xmlns:a16="http://schemas.microsoft.com/office/drawing/2014/main" id="{27E07548-2C0C-4F25-92FA-428E5057149D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1A1FCD5-A956-4724-B874-B08ED22169E7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1E280CB-8DFC-4B7A-8A38-7AF534ECAE75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9FC05AA-BA4A-4FF0-9B70-46DB1EA9D5EC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64449B-F5E5-4BAF-9601-B440242C2724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8530E90-7300-4089-8E00-1ABDE06A25C8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EA43878-6F25-45D5-A8B5-9BFC303F4209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F9D4EA-60AD-413F-B818-CAEAAAAACEAA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48E2A0B-5A6C-44FA-A9B2-FE151FCFB221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1D8C31-341C-449F-AB1C-EB11353AAC8A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1F771D7-4738-458C-B23C-516F8D924F99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1BFF370-24ED-4D5D-8482-3D4158EA1B44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897D73E-874E-4318-824C-A3532EFCD90F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4BC45DA-9247-4F80-8EDB-C524E7857D45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8361002-21F6-4F96-AE23-C4BE2AE8C91D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C7B9392-D624-4344-BC5F-5D9BEE2E92D4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0EA670-B43E-4B28-9C09-65E8D558469B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5">
            <a:extLst>
              <a:ext uri="{FF2B5EF4-FFF2-40B4-BE49-F238E27FC236}">
                <a16:creationId xmlns:a16="http://schemas.microsoft.com/office/drawing/2014/main" id="{F4FD247F-6986-42D5-9558-0FFD8F829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8" y="4129088"/>
            <a:ext cx="7056437" cy="11715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 b="0">
              <a:latin typeface="Calibri" pitchFamily="34" charset="0"/>
            </a:endParaRPr>
          </a:p>
        </p:txBody>
      </p:sp>
      <p:graphicFrame>
        <p:nvGraphicFramePr>
          <p:cNvPr id="15366" name="Object 6">
            <a:extLst>
              <a:ext uri="{FF2B5EF4-FFF2-40B4-BE49-F238E27FC236}">
                <a16:creationId xmlns:a16="http://schemas.microsoft.com/office/drawing/2014/main" id="{4FCA58C4-4C2B-4B02-9D7A-F8EC2734EDE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96980" y="4302125"/>
          <a:ext cx="66992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Equation" r:id="rId3" imgW="2451100" imgH="266700" progId="Equation.3">
                  <p:embed/>
                </p:oleObj>
              </mc:Choice>
              <mc:Fallback>
                <p:oleObj name="Equation" r:id="rId3" imgW="2451100" imgH="266700" progId="Equation.3">
                  <p:embed/>
                  <p:pic>
                    <p:nvPicPr>
                      <p:cNvPr id="15366" name="Object 6">
                        <a:extLst>
                          <a:ext uri="{FF2B5EF4-FFF2-40B4-BE49-F238E27FC236}">
                            <a16:creationId xmlns:a16="http://schemas.microsoft.com/office/drawing/2014/main" id="{4FCA58C4-4C2B-4B02-9D7A-F8EC2734ED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80" y="4302125"/>
                        <a:ext cx="66992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18">
            <a:extLst>
              <a:ext uri="{FF2B5EF4-FFF2-40B4-BE49-F238E27FC236}">
                <a16:creationId xmlns:a16="http://schemas.microsoft.com/office/drawing/2014/main" id="{5B0FDD48-2966-4114-A2C6-9D45C45D3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565400"/>
            <a:ext cx="89646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0" i="1">
                <a:latin typeface="Calibri" panose="020F0502020204030204" pitchFamily="34" charset="0"/>
              </a:rPr>
              <a:t>SQ</a:t>
            </a:r>
            <a:r>
              <a:rPr lang="pt-PT" altLang="en-US" b="0" i="1" baseline="-25000">
                <a:latin typeface="Calibri" panose="020F0502020204030204" pitchFamily="34" charset="0"/>
              </a:rPr>
              <a:t>TOTAL</a:t>
            </a:r>
            <a:r>
              <a:rPr lang="pt-PT" altLang="en-US" b="0">
                <a:latin typeface="Calibri" panose="020F0502020204030204" pitchFamily="34" charset="0"/>
              </a:rPr>
              <a:t> = </a:t>
            </a:r>
            <a:r>
              <a:rPr lang="pt-PT" altLang="en-US" b="0" i="1">
                <a:latin typeface="Calibri" panose="020F0502020204030204" pitchFamily="34" charset="0"/>
              </a:rPr>
              <a:t>SQ</a:t>
            </a:r>
            <a:r>
              <a:rPr lang="pt-PT" altLang="en-US" b="0" i="1" baseline="-25000">
                <a:latin typeface="Calibri" panose="020F0502020204030204" pitchFamily="34" charset="0"/>
              </a:rPr>
              <a:t>REGRESSÃO</a:t>
            </a:r>
            <a:r>
              <a:rPr lang="pt-PT" altLang="en-US" b="0">
                <a:latin typeface="Calibri" panose="020F0502020204030204" pitchFamily="34" charset="0"/>
              </a:rPr>
              <a:t> + </a:t>
            </a:r>
            <a:r>
              <a:rPr lang="pt-PT" altLang="en-US" b="0" i="1">
                <a:latin typeface="Calibri" panose="020F0502020204030204" pitchFamily="34" charset="0"/>
              </a:rPr>
              <a:t>SQ</a:t>
            </a:r>
            <a:r>
              <a:rPr lang="pt-PT" altLang="en-US" b="0" i="1" baseline="-25000">
                <a:latin typeface="Calibri" panose="020F0502020204030204" pitchFamily="34" charset="0"/>
              </a:rPr>
              <a:t>residual (erro)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Calibri" panose="020F0502020204030204" pitchFamily="34" charset="0"/>
            </a:endParaRP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8F0E9EF0-FD96-441E-BEC5-1CC6FE3A3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1268413"/>
            <a:ext cx="8713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Testes de hipóteses na análise da regressão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0A0024-8F4B-481B-B952-2562C76F4719}"/>
              </a:ext>
            </a:extLst>
          </p:cNvPr>
          <p:cNvSpPr txBox="1"/>
          <p:nvPr/>
        </p:nvSpPr>
        <p:spPr>
          <a:xfrm>
            <a:off x="1812022" y="268448"/>
            <a:ext cx="421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https://swirlstats.com/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C5A2DE-C7A9-486A-956D-EC10118FF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33" y="830510"/>
            <a:ext cx="5750333" cy="4945441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5B95039-591B-4CA2-A261-9D4F24A3A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033" y="5538620"/>
            <a:ext cx="2685030" cy="131938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665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  <a:cs typeface="Courier New" panose="02070309020205020404" pitchFamily="49" charset="0"/>
              </a:rPr>
              <a:t>install.packages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  <a:cs typeface="Courier New" panose="02070309020205020404" pitchFamily="49" charset="0"/>
              </a:rPr>
              <a:t>("swirl")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Console" panose="020B060904050402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ucida Console" panose="020B0609040504020204" pitchFamily="49" charset="0"/>
                <a:cs typeface="Courier New" panose="02070309020205020404" pitchFamily="49" charset="0"/>
              </a:rPr>
              <a:t>library("swirl")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ucida Console" panose="020B0609040504020204" pitchFamily="49" charset="0"/>
                <a:cs typeface="Courier New" panose="02070309020205020404" pitchFamily="49" charset="0"/>
              </a:rPr>
              <a:t>swirl()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84828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D2AE9-AF5F-478E-83C0-FA6AC77BC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1" y="2029692"/>
            <a:ext cx="8948978" cy="4682836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1CD6147A-0E6B-40FD-8CA0-A8615F418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5" y="732402"/>
            <a:ext cx="7056437" cy="11715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 b="0">
              <a:latin typeface="Calibri" pitchFamily="34" charset="0"/>
            </a:endParaRPr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CFD69927-DE22-4CA5-BDFE-040A9714A09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68417" y="905439"/>
          <a:ext cx="66992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Equation" r:id="rId4" imgW="2451100" imgH="266700" progId="Equation.3">
                  <p:embed/>
                </p:oleObj>
              </mc:Choice>
              <mc:Fallback>
                <p:oleObj name="Equation" r:id="rId4" imgW="2451100" imgH="266700" progId="Equation.3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CFD69927-DE22-4CA5-BDFE-040A9714A0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7" y="905439"/>
                        <a:ext cx="66992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8">
            <a:extLst>
              <a:ext uri="{FF2B5EF4-FFF2-40B4-BE49-F238E27FC236}">
                <a16:creationId xmlns:a16="http://schemas.microsoft.com/office/drawing/2014/main" id="{97D33976-743A-49E0-B357-B669376B9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0"/>
            <a:ext cx="89646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0" i="1">
                <a:latin typeface="Calibri" panose="020F0502020204030204" pitchFamily="34" charset="0"/>
              </a:rPr>
              <a:t>SQ</a:t>
            </a:r>
            <a:r>
              <a:rPr lang="pt-PT" altLang="en-US" b="0" i="1" baseline="-25000">
                <a:latin typeface="Calibri" panose="020F0502020204030204" pitchFamily="34" charset="0"/>
              </a:rPr>
              <a:t>TOTAL</a:t>
            </a:r>
            <a:r>
              <a:rPr lang="pt-PT" altLang="en-US" b="0">
                <a:latin typeface="Calibri" panose="020F0502020204030204" pitchFamily="34" charset="0"/>
              </a:rPr>
              <a:t> = </a:t>
            </a:r>
            <a:r>
              <a:rPr lang="pt-PT" altLang="en-US" b="0" i="1">
                <a:latin typeface="Calibri" panose="020F0502020204030204" pitchFamily="34" charset="0"/>
              </a:rPr>
              <a:t>SQ</a:t>
            </a:r>
            <a:r>
              <a:rPr lang="pt-PT" altLang="en-US" b="0" i="1" baseline="-25000">
                <a:latin typeface="Calibri" panose="020F0502020204030204" pitchFamily="34" charset="0"/>
              </a:rPr>
              <a:t>REGRESSÃO</a:t>
            </a:r>
            <a:r>
              <a:rPr lang="pt-PT" altLang="en-US" b="0">
                <a:latin typeface="Calibri" panose="020F0502020204030204" pitchFamily="34" charset="0"/>
              </a:rPr>
              <a:t> + </a:t>
            </a:r>
            <a:r>
              <a:rPr lang="pt-PT" altLang="en-US" b="0" i="1">
                <a:latin typeface="Calibri" panose="020F0502020204030204" pitchFamily="34" charset="0"/>
              </a:rPr>
              <a:t>SQ</a:t>
            </a:r>
            <a:r>
              <a:rPr lang="pt-PT" altLang="en-US" b="0" i="1" baseline="-25000">
                <a:latin typeface="Calibri" panose="020F0502020204030204" pitchFamily="34" charset="0"/>
              </a:rPr>
              <a:t>residual (erro)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96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D49017BE-B853-4FD8-8E3A-CE696AE6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4C20E7-8F66-4443-8462-8BC0CDD4DF98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88" name="Group 73">
            <a:extLst>
              <a:ext uri="{FF2B5EF4-FFF2-40B4-BE49-F238E27FC236}">
                <a16:creationId xmlns:a16="http://schemas.microsoft.com/office/drawing/2014/main" id="{5779ED13-2C34-4F16-9EDC-D9091FD399BA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EE95706-EA90-4D59-B1C7-7F1E06A549C3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050915B-179D-4AA6-9103-A9B36A8E595D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C52C202-17C7-47F1-B4E6-8C48E8DBE724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70BF05-DA54-40CD-BF09-64B0D28BE270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175ABC4-81FD-4801-86E2-B2622444C153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A3008FC-D51F-462E-BA09-7E6C699B9E33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9702FB9-683E-4F98-8739-3EB6BE793DCD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CB4A3E4-B8CC-421B-899A-9A0D9A130485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A2813F0-C791-4592-BE68-675F354F67A9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1B3C046-DE72-42E3-9E7C-EE167212BFDF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CC29E2C-7402-4C20-BE9F-0F65CB3E1CFC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B25906-31A6-422F-97C4-73A942B16F0B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99DF92-715F-4E57-8892-00D597E5524A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97CA236-385D-4B92-A1EB-92CDC2D95D15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C98374D-A943-424C-BEDB-91E9390021B2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2A6F958-3FDF-430D-9C55-49B88EE73F36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9" name="Text Box 5">
            <a:extLst>
              <a:ext uri="{FF2B5EF4-FFF2-40B4-BE49-F238E27FC236}">
                <a16:creationId xmlns:a16="http://schemas.microsoft.com/office/drawing/2014/main" id="{5A698E95-46C0-440F-A827-65FF67F28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4829175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i="1">
                <a:latin typeface="Calibri" panose="020F0502020204030204" pitchFamily="34" charset="0"/>
              </a:rPr>
              <a:t>Valor crítico: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A1104AF7-A984-4FC7-8B5E-127F94280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5541963"/>
            <a:ext cx="1947863" cy="8397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 b="0">
              <a:latin typeface="Calibri" pitchFamily="34" charset="0"/>
            </a:endParaRPr>
          </a:p>
        </p:txBody>
      </p:sp>
      <p:graphicFrame>
        <p:nvGraphicFramePr>
          <p:cNvPr id="16391" name="Object 7">
            <a:extLst>
              <a:ext uri="{FF2B5EF4-FFF2-40B4-BE49-F238E27FC236}">
                <a16:creationId xmlns:a16="http://schemas.microsoft.com/office/drawing/2014/main" id="{3D10E16F-17D4-4472-9387-64B6868741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6775" y="5549900"/>
          <a:ext cx="177641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3" name="Equation" r:id="rId3" imgW="571252" imgH="253890" progId="Equation.3">
                  <p:embed/>
                </p:oleObj>
              </mc:Choice>
              <mc:Fallback>
                <p:oleObj name="Equation" r:id="rId3" imgW="571252" imgH="253890" progId="Equation.3">
                  <p:embed/>
                  <p:pic>
                    <p:nvPicPr>
                      <p:cNvPr id="16391" name="Object 7">
                        <a:extLst>
                          <a:ext uri="{FF2B5EF4-FFF2-40B4-BE49-F238E27FC236}">
                            <a16:creationId xmlns:a16="http://schemas.microsoft.com/office/drawing/2014/main" id="{3D10E16F-17D4-4472-9387-64B6868741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5549900"/>
                        <a:ext cx="1776413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8">
            <a:extLst>
              <a:ext uri="{FF2B5EF4-FFF2-40B4-BE49-F238E27FC236}">
                <a16:creationId xmlns:a16="http://schemas.microsoft.com/office/drawing/2014/main" id="{80081ABC-EF7D-4A39-8FAA-85945BF99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797425"/>
            <a:ext cx="367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</a:rPr>
              <a:t>Critério de decisão: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C346C393-3EBD-4783-8280-CA283ABC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530850"/>
            <a:ext cx="367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Rejeitar H</a:t>
            </a:r>
            <a:r>
              <a:rPr lang="pt-PT" altLang="en-US" sz="2400" b="0" baseline="-25000">
                <a:latin typeface="Calibri" panose="020F0502020204030204" pitchFamily="34" charset="0"/>
              </a:rPr>
              <a:t>0</a:t>
            </a:r>
            <a:r>
              <a:rPr lang="pt-PT" altLang="en-US" sz="2400" b="0">
                <a:latin typeface="Calibri" panose="020F0502020204030204" pitchFamily="34" charset="0"/>
              </a:rPr>
              <a:t> se:</a:t>
            </a:r>
            <a:endParaRPr lang="pt-PT" altLang="en-US" sz="2400" b="0" baseline="-25000">
              <a:latin typeface="Calibri" panose="020F0502020204030204" pitchFamily="34" charset="0"/>
            </a:endParaRP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93DEF4EF-FCCB-4575-A85D-7E9B5A1EF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975" y="6149975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Não rejeitar H</a:t>
            </a:r>
            <a:r>
              <a:rPr lang="pt-PT" altLang="en-US" sz="2400" b="0" baseline="-25000">
                <a:latin typeface="Calibri" panose="020F0502020204030204" pitchFamily="34" charset="0"/>
              </a:rPr>
              <a:t>0</a:t>
            </a:r>
            <a:r>
              <a:rPr lang="pt-PT" altLang="en-US" sz="2400" b="0">
                <a:latin typeface="Calibri" panose="020F0502020204030204" pitchFamily="34" charset="0"/>
              </a:rPr>
              <a:t> caso contrário</a:t>
            </a:r>
            <a:endParaRPr lang="pt-PT" altLang="en-US" sz="2400" b="0" baseline="-25000">
              <a:latin typeface="Calibri" panose="020F0502020204030204" pitchFamily="34" charset="0"/>
            </a:endParaRP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FFFDA980-8721-4CF1-A671-C871D50FA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00" y="5407025"/>
            <a:ext cx="2251075" cy="685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 b="0">
              <a:latin typeface="Calibri" pitchFamily="34" charset="0"/>
            </a:endParaRPr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1DA55EFA-D24E-43E9-9EF1-BE28DD847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060575"/>
            <a:ext cx="3960813" cy="16557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 b="0">
              <a:latin typeface="Calibri" pitchFamily="34" charset="0"/>
            </a:endParaRPr>
          </a:p>
        </p:txBody>
      </p:sp>
      <p:graphicFrame>
        <p:nvGraphicFramePr>
          <p:cNvPr id="16397" name="Object 13">
            <a:extLst>
              <a:ext uri="{FF2B5EF4-FFF2-40B4-BE49-F238E27FC236}">
                <a16:creationId xmlns:a16="http://schemas.microsoft.com/office/drawing/2014/main" id="{CADCC667-AC81-4A8E-B909-D6FA10BD2E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9538" y="2049463"/>
          <a:ext cx="3698875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Equation" r:id="rId5" imgW="1993900" imgH="850900" progId="Equation.3">
                  <p:embed/>
                </p:oleObj>
              </mc:Choice>
              <mc:Fallback>
                <p:oleObj name="Equation" r:id="rId5" imgW="1993900" imgH="850900" progId="Equation.3">
                  <p:embed/>
                  <p:pic>
                    <p:nvPicPr>
                      <p:cNvPr id="16397" name="Object 13">
                        <a:extLst>
                          <a:ext uri="{FF2B5EF4-FFF2-40B4-BE49-F238E27FC236}">
                            <a16:creationId xmlns:a16="http://schemas.microsoft.com/office/drawing/2014/main" id="{CADCC667-AC81-4A8E-B909-D6FA10BD2E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2049463"/>
                        <a:ext cx="3698875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Text Box 14">
            <a:extLst>
              <a:ext uri="{FF2B5EF4-FFF2-40B4-BE49-F238E27FC236}">
                <a16:creationId xmlns:a16="http://schemas.microsoft.com/office/drawing/2014/main" id="{C6E93A89-3E58-4E78-8395-B818C0B71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89138"/>
            <a:ext cx="2520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</a:rPr>
              <a:t>Estatística de teste:</a:t>
            </a:r>
          </a:p>
        </p:txBody>
      </p:sp>
      <p:sp>
        <p:nvSpPr>
          <p:cNvPr id="16399" name="Text Box 15">
            <a:extLst>
              <a:ext uri="{FF2B5EF4-FFF2-40B4-BE49-F238E27FC236}">
                <a16:creationId xmlns:a16="http://schemas.microsoft.com/office/drawing/2014/main" id="{1580028A-2CDB-4292-8479-9FEF7F230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741738"/>
            <a:ext cx="61928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PT" altLang="en-US" sz="1800" b="0">
                <a:latin typeface="Calibri" panose="020F0502020204030204" pitchFamily="34" charset="0"/>
              </a:rPr>
              <a:t>sendo gl</a:t>
            </a:r>
            <a:r>
              <a:rPr lang="pt-PT" altLang="en-US" sz="1800" b="0" baseline="-25000">
                <a:latin typeface="Calibri" panose="020F0502020204030204" pitchFamily="34" charset="0"/>
              </a:rPr>
              <a:t>regressão</a:t>
            </a:r>
            <a:r>
              <a:rPr lang="pt-PT" altLang="en-US" sz="1800" b="0">
                <a:latin typeface="Calibri" panose="020F0502020204030204" pitchFamily="34" charset="0"/>
              </a:rPr>
              <a:t> = p -1 (p=nº de coefientes) e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PT" altLang="en-US" sz="1800" b="0">
                <a:latin typeface="Calibri" panose="020F0502020204030204" pitchFamily="34" charset="0"/>
              </a:rPr>
              <a:t>gl</a:t>
            </a:r>
            <a:r>
              <a:rPr lang="pt-PT" altLang="en-US" sz="1800" b="0" baseline="-25000">
                <a:latin typeface="Calibri" panose="020F0502020204030204" pitchFamily="34" charset="0"/>
              </a:rPr>
              <a:t>erro</a:t>
            </a:r>
            <a:r>
              <a:rPr lang="pt-PT" altLang="en-US" sz="1800" b="0">
                <a:latin typeface="Calibri" panose="020F0502020204030204" pitchFamily="34" charset="0"/>
              </a:rPr>
              <a:t> = n - 2 (n=nº observações)</a:t>
            </a:r>
          </a:p>
        </p:txBody>
      </p:sp>
      <p:graphicFrame>
        <p:nvGraphicFramePr>
          <p:cNvPr id="16400" name="Object 16">
            <a:extLst>
              <a:ext uri="{FF2B5EF4-FFF2-40B4-BE49-F238E27FC236}">
                <a16:creationId xmlns:a16="http://schemas.microsoft.com/office/drawing/2014/main" id="{7AD2C712-E668-4286-82FA-D2553FCEB6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2750" y="5445125"/>
          <a:ext cx="20653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Equation" r:id="rId7" imgW="837836" imgH="253890" progId="Equation.3">
                  <p:embed/>
                </p:oleObj>
              </mc:Choice>
              <mc:Fallback>
                <p:oleObj name="Equation" r:id="rId7" imgW="837836" imgH="253890" progId="Equation.3">
                  <p:embed/>
                  <p:pic>
                    <p:nvPicPr>
                      <p:cNvPr id="16400" name="Object 16">
                        <a:extLst>
                          <a:ext uri="{FF2B5EF4-FFF2-40B4-BE49-F238E27FC236}">
                            <a16:creationId xmlns:a16="http://schemas.microsoft.com/office/drawing/2014/main" id="{7AD2C712-E668-4286-82FA-D2553FCEB6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5445125"/>
                        <a:ext cx="206533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Text Box 8">
            <a:extLst>
              <a:ext uri="{FF2B5EF4-FFF2-40B4-BE49-F238E27FC236}">
                <a16:creationId xmlns:a16="http://schemas.microsoft.com/office/drawing/2014/main" id="{4524B2F5-C44C-4D18-B122-AB6EED0E5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1268413"/>
            <a:ext cx="8713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Testes de hipóteses na análise da regressão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B5299D29-F1A3-4B2E-9883-68373CC42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086B1A-6D84-4F90-A858-4707E397D8D7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2" name="Group 73">
            <a:extLst>
              <a:ext uri="{FF2B5EF4-FFF2-40B4-BE49-F238E27FC236}">
                <a16:creationId xmlns:a16="http://schemas.microsoft.com/office/drawing/2014/main" id="{7B8D7533-4717-4605-BE5C-D39B0FC7A923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342168F-64DF-4458-A23E-9BB9B5362428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0FDE2A7-0273-4CC6-BF70-9F01C540DE66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2A70CA-098E-4B9A-A0A7-1EB9460C3D7D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57741A8-2A8E-413D-BD20-4B7484512F98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EFDA7D9-B698-4E1D-A5ED-D692855A064B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1ABB9F5-D0E7-4703-A4D0-20180E36EB53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AA87CC2-4FFB-4D40-8258-FE06FEA3A5E3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A0FF161-A8F4-48DA-A760-C74EDA60683C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1F04F22-FB84-49B6-BA50-8F152CDFF74D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F766B6F-E625-4A3E-B35A-E3181CC5815C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B700BF6-E0F2-4AB9-A7D4-85B583B6C7C8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4944046-6711-4C04-ACA0-BC6BFDDC73B2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FC9DD9E-BB4C-4289-958F-DE5746C66A87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65DB541-34D3-4803-B922-6890E21F74F7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30F17DC-BB88-45EA-BB34-A9448CF820B9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0028655-6E3B-481B-96D8-03F76A124E71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5">
            <a:extLst>
              <a:ext uri="{FF2B5EF4-FFF2-40B4-BE49-F238E27FC236}">
                <a16:creationId xmlns:a16="http://schemas.microsoft.com/office/drawing/2014/main" id="{D3FF7025-4DF3-451D-B8EA-9A4F64775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2708275"/>
            <a:ext cx="3097213" cy="12969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 b="0">
              <a:latin typeface="Calibri" pitchFamily="34" charset="0"/>
            </a:endParaRPr>
          </a:p>
        </p:txBody>
      </p:sp>
      <p:graphicFrame>
        <p:nvGraphicFramePr>
          <p:cNvPr id="17414" name="Object 6">
            <a:extLst>
              <a:ext uri="{FF2B5EF4-FFF2-40B4-BE49-F238E27FC236}">
                <a16:creationId xmlns:a16="http://schemas.microsoft.com/office/drawing/2014/main" id="{47F9DFFC-C561-475A-AD54-293282B361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4988" y="2763838"/>
          <a:ext cx="2776537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Equation" r:id="rId3" imgW="1091726" imgH="444307" progId="Equation.3">
                  <p:embed/>
                </p:oleObj>
              </mc:Choice>
              <mc:Fallback>
                <p:oleObj name="Equation" r:id="rId3" imgW="1091726" imgH="444307" progId="Equation.3">
                  <p:embed/>
                  <p:pic>
                    <p:nvPicPr>
                      <p:cNvPr id="17414" name="Object 6">
                        <a:extLst>
                          <a:ext uri="{FF2B5EF4-FFF2-40B4-BE49-F238E27FC236}">
                            <a16:creationId xmlns:a16="http://schemas.microsoft.com/office/drawing/2014/main" id="{47F9DFFC-C561-475A-AD54-293282B361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2763838"/>
                        <a:ext cx="2776537" cy="112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7">
            <a:extLst>
              <a:ext uri="{FF2B5EF4-FFF2-40B4-BE49-F238E27FC236}">
                <a16:creationId xmlns:a16="http://schemas.microsoft.com/office/drawing/2014/main" id="{1A6A5820-FAD1-410C-8752-9C64AC1E0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989138"/>
            <a:ext cx="5761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400" i="1" dirty="0">
                <a:latin typeface="Calibri" panose="020F0502020204030204" pitchFamily="34" charset="0"/>
              </a:rPr>
              <a:t>O </a:t>
            </a:r>
            <a:r>
              <a:rPr lang="pt-PT" altLang="en-US" sz="2400" i="1" dirty="0">
                <a:solidFill>
                  <a:srgbClr val="00B0F0"/>
                </a:solidFill>
                <a:latin typeface="Calibri" panose="020F0502020204030204" pitchFamily="34" charset="0"/>
              </a:rPr>
              <a:t>coeficiente de determinação </a:t>
            </a:r>
            <a:r>
              <a:rPr lang="pt-PT" altLang="en-US" sz="2400" i="1" dirty="0">
                <a:latin typeface="Calibri" panose="020F0502020204030204" pitchFamily="34" charset="0"/>
              </a:rPr>
              <a:t>R</a:t>
            </a:r>
            <a:r>
              <a:rPr lang="pt-PT" altLang="en-US" sz="2400" i="1" baseline="300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52301DF1-F95F-43E4-BA9A-410764025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329113"/>
            <a:ext cx="8713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é a porção da variabilidade total explicada pelo modelo de regressão e é uma medida da adequabilidade da relação linear e de fitness do modelo.</a:t>
            </a:r>
            <a:endParaRPr lang="pt-PT" altLang="en-US" sz="2400" b="0" i="1" baseline="30000" dirty="0">
              <a:latin typeface="Calibri" panose="020F0502020204030204" pitchFamily="34" charset="0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08EB8030-8036-40FA-9F65-4C97404D2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485" y="5857618"/>
            <a:ext cx="2305050" cy="7921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 b="0">
              <a:latin typeface="Calibri" pitchFamily="34" charset="0"/>
            </a:endParaRPr>
          </a:p>
        </p:txBody>
      </p:sp>
      <p:graphicFrame>
        <p:nvGraphicFramePr>
          <p:cNvPr id="17418" name="Object 10">
            <a:extLst>
              <a:ext uri="{FF2B5EF4-FFF2-40B4-BE49-F238E27FC236}">
                <a16:creationId xmlns:a16="http://schemas.microsoft.com/office/drawing/2014/main" id="{73B242ED-CDE0-4B04-89C2-24D05AF9260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08228" y="5862382"/>
          <a:ext cx="20875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" name="Equation" r:id="rId5" imgW="634725" imgH="203112" progId="Equation.3">
                  <p:embed/>
                </p:oleObj>
              </mc:Choice>
              <mc:Fallback>
                <p:oleObj name="Equation" r:id="rId5" imgW="634725" imgH="203112" progId="Equation.3">
                  <p:embed/>
                  <p:pic>
                    <p:nvPicPr>
                      <p:cNvPr id="17418" name="Object 10">
                        <a:extLst>
                          <a:ext uri="{FF2B5EF4-FFF2-40B4-BE49-F238E27FC236}">
                            <a16:creationId xmlns:a16="http://schemas.microsoft.com/office/drawing/2014/main" id="{73B242ED-CDE0-4B04-89C2-24D05AF926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228" y="5862382"/>
                        <a:ext cx="2087563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Text Box 14">
            <a:extLst>
              <a:ext uri="{FF2B5EF4-FFF2-40B4-BE49-F238E27FC236}">
                <a16:creationId xmlns:a16="http://schemas.microsoft.com/office/drawing/2014/main" id="{B5E28FD7-6BCB-4B69-946C-C72C47639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341438"/>
            <a:ext cx="8424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Variância explicada pelo modelo de regressão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CC0CE2-97A5-4E28-8E6F-E271E13F1ECC}"/>
              </a:ext>
            </a:extLst>
          </p:cNvPr>
          <p:cNvSpPr txBox="1"/>
          <p:nvPr/>
        </p:nvSpPr>
        <p:spPr>
          <a:xfrm>
            <a:off x="5585254" y="5857618"/>
            <a:ext cx="319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é o </a:t>
            </a:r>
            <a:r>
              <a:rPr lang="en-US" dirty="0" err="1">
                <a:solidFill>
                  <a:srgbClr val="00B0F0"/>
                </a:solidFill>
              </a:rPr>
              <a:t>coeficiente</a:t>
            </a:r>
            <a:r>
              <a:rPr lang="en-US" dirty="0">
                <a:solidFill>
                  <a:srgbClr val="00B0F0"/>
                </a:solidFill>
              </a:rPr>
              <a:t> de </a:t>
            </a:r>
            <a:r>
              <a:rPr lang="en-US" dirty="0" err="1">
                <a:solidFill>
                  <a:srgbClr val="00B0F0"/>
                </a:solidFill>
              </a:rPr>
              <a:t>correlação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linear entre X e 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337423-D02D-4688-9299-80F92285DA5B}"/>
              </a:ext>
            </a:extLst>
          </p:cNvPr>
          <p:cNvSpPr txBox="1"/>
          <p:nvPr/>
        </p:nvSpPr>
        <p:spPr>
          <a:xfrm>
            <a:off x="1011382" y="2452255"/>
            <a:ext cx="7329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Regressão</a:t>
            </a:r>
            <a:r>
              <a:rPr lang="en-US" sz="5400" dirty="0"/>
              <a:t> </a:t>
            </a:r>
            <a:r>
              <a:rPr lang="en-US" sz="5400" dirty="0" err="1"/>
              <a:t>Multipla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527873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2EBC96E8-0A88-41FD-9832-35669C3FD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DBDEE2-3F54-453F-879B-BD500FC8B349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36" name="Group 73">
            <a:extLst>
              <a:ext uri="{FF2B5EF4-FFF2-40B4-BE49-F238E27FC236}">
                <a16:creationId xmlns:a16="http://schemas.microsoft.com/office/drawing/2014/main" id="{7275730E-546A-416C-BEB0-23C72B84DDAB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2B19A34-441F-401F-8F73-2856C0329BB4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32A2EC9-D0F9-4334-849F-77808F09406A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4140B4D-E86E-4174-A9F6-F4C21F19FC9B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43405FD-2EEA-4A03-8FE8-D0593D6E48FF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C3827A7-4EA6-43ED-A11B-D9CA5AE2333D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167BC85-4C59-43C2-BB9F-7D74A62205DC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6A76B77-F8A4-4ED6-BCC3-44C88194AE60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0F1775E-770E-44A6-A05E-AE7D71B37E8D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7191A42-670C-4577-A42E-6CA0089C7C8D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0370717-A7D6-4199-B310-31F34C87C6B7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7992C4F-FE44-4BA3-A5E4-3FB78A9C1742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9F94C98-FD7F-45D8-8598-2846E2B8C492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D9DC24E-DDAE-437B-93BA-75AE99F5FD05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37210F-E38E-45DB-A690-0BA31BCAB916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588E28B-F952-41B2-A136-564E51A73B58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F26C78-C836-4DF2-ACBD-04DCAD990B2F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7" name="Text Box 3">
            <a:extLst>
              <a:ext uri="{FF2B5EF4-FFF2-40B4-BE49-F238E27FC236}">
                <a16:creationId xmlns:a16="http://schemas.microsoft.com/office/drawing/2014/main" id="{B195F8E1-BD31-48C4-94D4-9822A31A4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2185988"/>
            <a:ext cx="5905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i="1">
                <a:latin typeface="Calibri" panose="020F0502020204030204" pitchFamily="34" charset="0"/>
              </a:rPr>
              <a:t>Âmbito:</a:t>
            </a:r>
          </a:p>
        </p:txBody>
      </p:sp>
      <p:sp>
        <p:nvSpPr>
          <p:cNvPr id="18438" name="Text Box 4">
            <a:extLst>
              <a:ext uri="{FF2B5EF4-FFF2-40B4-BE49-F238E27FC236}">
                <a16:creationId xmlns:a16="http://schemas.microsoft.com/office/drawing/2014/main" id="{C2D33C18-71B9-4B35-A0BC-697D4E064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2690813"/>
            <a:ext cx="741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Avaliar a relação entre a variável dependente e múltiplas variáveis independentes</a:t>
            </a:r>
          </a:p>
        </p:txBody>
      </p:sp>
      <p:sp>
        <p:nvSpPr>
          <p:cNvPr id="18439" name="Text Box 5">
            <a:extLst>
              <a:ext uri="{FF2B5EF4-FFF2-40B4-BE49-F238E27FC236}">
                <a16:creationId xmlns:a16="http://schemas.microsoft.com/office/drawing/2014/main" id="{D155681E-0E07-4665-82CE-7C77A4319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4202113"/>
            <a:ext cx="5905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i="1">
                <a:latin typeface="Calibri" panose="020F0502020204030204" pitchFamily="34" charset="0"/>
              </a:rPr>
              <a:t>Objectivos:</a:t>
            </a:r>
          </a:p>
        </p:txBody>
      </p:sp>
      <p:sp>
        <p:nvSpPr>
          <p:cNvPr id="18440" name="Text Box 6">
            <a:extLst>
              <a:ext uri="{FF2B5EF4-FFF2-40B4-BE49-F238E27FC236}">
                <a16:creationId xmlns:a16="http://schemas.microsoft.com/office/drawing/2014/main" id="{C6B7805D-F7FE-496C-AE11-B517B1FB3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4724400"/>
            <a:ext cx="719931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PT" altLang="en-US" sz="2800" b="0">
                <a:latin typeface="Calibri" panose="020F0502020204030204" pitchFamily="34" charset="0"/>
              </a:rPr>
              <a:t> Modelação dum evento ecológico</a:t>
            </a:r>
          </a:p>
          <a:p>
            <a:pPr algn="just" eaLnBrk="1" hangingPunct="1">
              <a:spcBef>
                <a:spcPct val="0"/>
              </a:spcBef>
            </a:pPr>
            <a:r>
              <a:rPr lang="pt-PT" altLang="en-US" sz="2800" b="0">
                <a:latin typeface="Calibri" panose="020F0502020204030204" pitchFamily="34" charset="0"/>
              </a:rPr>
              <a:t> Testes de hipóteses</a:t>
            </a:r>
          </a:p>
          <a:p>
            <a:pPr algn="just" eaLnBrk="1" hangingPunct="1">
              <a:spcBef>
                <a:spcPct val="0"/>
              </a:spcBef>
            </a:pPr>
            <a:r>
              <a:rPr lang="pt-PT" altLang="en-US" sz="2800" b="0">
                <a:latin typeface="Calibri" panose="020F0502020204030204" pitchFamily="34" charset="0"/>
              </a:rPr>
              <a:t> Predição (modelo preditivo)</a:t>
            </a:r>
          </a:p>
        </p:txBody>
      </p:sp>
      <p:sp>
        <p:nvSpPr>
          <p:cNvPr id="18441" name="Text Box 14">
            <a:extLst>
              <a:ext uri="{FF2B5EF4-FFF2-40B4-BE49-F238E27FC236}">
                <a16:creationId xmlns:a16="http://schemas.microsoft.com/office/drawing/2014/main" id="{F827F8C7-1422-486E-AD4F-0E92B6B19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341438"/>
            <a:ext cx="8424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Análise da regressão múltipla</a:t>
            </a:r>
          </a:p>
        </p:txBody>
      </p:sp>
    </p:spTree>
    <p:extLst>
      <p:ext uri="{BB962C8B-B14F-4D97-AF65-F5344CB8AC3E}">
        <p14:creationId xmlns:p14="http://schemas.microsoft.com/office/powerpoint/2010/main" val="20980664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BE432873-B296-4D74-98BD-A4D478E2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623A9B-B239-4E27-B7FD-4CCB661EAB91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0" name="Group 73">
            <a:extLst>
              <a:ext uri="{FF2B5EF4-FFF2-40B4-BE49-F238E27FC236}">
                <a16:creationId xmlns:a16="http://schemas.microsoft.com/office/drawing/2014/main" id="{CAFE2C7F-CDEE-45B4-BFBA-A561CC73B4A5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558D9BC-9A75-4627-AC05-6360BEEB4552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BA1F5A8-4133-4B77-8542-DA2514E33C23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5F37082-C48C-4280-828E-F795A3B85CA4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3AFA830-231C-41DA-8154-D79F4A9BCFC2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CECFBB8-867C-42FB-BB16-0BFBC9B9C266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54F91B2-4D8E-4B3B-BF42-D545C7CE3885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8256B9E-89D4-4BA3-A3D6-3D9093918496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1FAB826-A542-4297-8932-3F7E8AA2F9C3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B49E5EC-687C-4E8D-A4DA-6256A3F9050A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2B1376D-DDE3-489C-A477-3A8AF2A5C501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B1879F0-270E-41C7-87DA-ABE98E877B9C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F50C105-7B7D-4C7B-A56A-89DC4A77C150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EFA2A32-8478-422E-B79F-6B14BDCD922E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CA913A-8407-43E8-99E7-C0CB2B22DF6D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A8D7E65-D61C-40DD-AEF7-61543D55710B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AE8A84D-CF8C-484E-BD1E-84E646154549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1" name="Text Box 3">
            <a:extLst>
              <a:ext uri="{FF2B5EF4-FFF2-40B4-BE49-F238E27FC236}">
                <a16:creationId xmlns:a16="http://schemas.microsoft.com/office/drawing/2014/main" id="{76B46FC9-21F4-4F9E-A3C7-029520FA1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1989138"/>
            <a:ext cx="8281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000" b="0" dirty="0">
                <a:latin typeface="Calibri" panose="020F0502020204030204" pitchFamily="34" charset="0"/>
              </a:rPr>
              <a:t>Quando existe mais do que uma variável independente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A6F864BB-DD09-4164-B86E-9EACCFC44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679700"/>
            <a:ext cx="6481762" cy="8921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 b="0">
              <a:latin typeface="Calibri" pitchFamily="34" charset="0"/>
            </a:endParaRPr>
          </a:p>
        </p:txBody>
      </p:sp>
      <p:graphicFrame>
        <p:nvGraphicFramePr>
          <p:cNvPr id="19463" name="Object 5">
            <a:extLst>
              <a:ext uri="{FF2B5EF4-FFF2-40B4-BE49-F238E27FC236}">
                <a16:creationId xmlns:a16="http://schemas.microsoft.com/office/drawing/2014/main" id="{9AA38D14-DFD8-432F-A2B0-FAD9A82B50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2781300"/>
          <a:ext cx="634523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3" imgW="2070100" imgH="241300" progId="Equation.3">
                  <p:embed/>
                </p:oleObj>
              </mc:Choice>
              <mc:Fallback>
                <p:oleObj name="Equation" r:id="rId3" imgW="2070100" imgH="241300" progId="Equation.3">
                  <p:embed/>
                  <p:pic>
                    <p:nvPicPr>
                      <p:cNvPr id="19463" name="Object 5">
                        <a:extLst>
                          <a:ext uri="{FF2B5EF4-FFF2-40B4-BE49-F238E27FC236}">
                            <a16:creationId xmlns:a16="http://schemas.microsoft.com/office/drawing/2014/main" id="{9AA38D14-DFD8-432F-A2B0-FAD9A82B50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781300"/>
                        <a:ext cx="634523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6">
            <a:extLst>
              <a:ext uri="{FF2B5EF4-FFF2-40B4-BE49-F238E27FC236}">
                <a16:creationId xmlns:a16="http://schemas.microsoft.com/office/drawing/2014/main" id="{CD924515-4EF5-46D2-98B9-4851BB34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292600"/>
            <a:ext cx="5905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cada observação é dada por:</a:t>
            </a: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B2FBD740-D30D-4118-B238-2C6420BC4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913313"/>
            <a:ext cx="7632700" cy="8921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 b="0">
              <a:latin typeface="Calibri" pitchFamily="34" charset="0"/>
            </a:endParaRPr>
          </a:p>
        </p:txBody>
      </p:sp>
      <p:graphicFrame>
        <p:nvGraphicFramePr>
          <p:cNvPr id="19466" name="Object 8">
            <a:extLst>
              <a:ext uri="{FF2B5EF4-FFF2-40B4-BE49-F238E27FC236}">
                <a16:creationId xmlns:a16="http://schemas.microsoft.com/office/drawing/2014/main" id="{DDADCBC1-0D1C-4D08-B657-E5EC70691F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5013325"/>
          <a:ext cx="747395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Equation" r:id="rId5" imgW="2438400" imgH="241300" progId="Equation.3">
                  <p:embed/>
                </p:oleObj>
              </mc:Choice>
              <mc:Fallback>
                <p:oleObj name="Equation" r:id="rId5" imgW="2438400" imgH="241300" progId="Equation.3">
                  <p:embed/>
                  <p:pic>
                    <p:nvPicPr>
                      <p:cNvPr id="19466" name="Object 8">
                        <a:extLst>
                          <a:ext uri="{FF2B5EF4-FFF2-40B4-BE49-F238E27FC236}">
                            <a16:creationId xmlns:a16="http://schemas.microsoft.com/office/drawing/2014/main" id="{DDADCBC1-0D1C-4D08-B657-E5EC70691F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013325"/>
                        <a:ext cx="747395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Text Box 14">
            <a:extLst>
              <a:ext uri="{FF2B5EF4-FFF2-40B4-BE49-F238E27FC236}">
                <a16:creationId xmlns:a16="http://schemas.microsoft.com/office/drawing/2014/main" id="{ACE7803A-E592-4F0E-81E5-629EB9822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341438"/>
            <a:ext cx="8424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Análise da regressão múltipla</a:t>
            </a:r>
          </a:p>
        </p:txBody>
      </p:sp>
    </p:spTree>
    <p:extLst>
      <p:ext uri="{BB962C8B-B14F-4D97-AF65-F5344CB8AC3E}">
        <p14:creationId xmlns:p14="http://schemas.microsoft.com/office/powerpoint/2010/main" val="30384569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4BE1F1D5-E6EC-41C0-9420-D2537CB78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AC32BA-4915-4F9F-9EBB-B9A6C7D26C94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" name="Group 73">
            <a:extLst>
              <a:ext uri="{FF2B5EF4-FFF2-40B4-BE49-F238E27FC236}">
                <a16:creationId xmlns:a16="http://schemas.microsoft.com/office/drawing/2014/main" id="{BFA95D49-BBA0-458E-89D9-B302EBD2F08B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CFD7703-EDDC-4646-B9D7-3EAA92137460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4D38CB9-1DF6-41EA-B2D3-402DD846BD9A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BDB98CB-B777-446C-86A4-55511499C31E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18E21AF-20CD-4C37-AFC4-4219E8FBB8DC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739EB4-5BA6-4545-B3C5-6D63660E776C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01DD9CF-6BAE-4401-82EA-024E296F5993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A7EBEA-B0A4-4E1C-A5E7-23D037CDF283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A938C73-7ED0-46AE-8A2A-29969E7A86C5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60A8263-DAEB-4602-A03E-B0E4BB772E58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E4431B9-934F-4A49-B505-B80C648FC360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2040498-EC09-4DDB-AFEF-D0A3AD71A015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4EC5078-8A6A-4D10-B636-CA393DF1E031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273ED11-DEE1-41BE-8183-B075D93C9FDD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06A057C-D93C-485C-946E-20FCF3A5A7DB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8B71C6-963C-4F7F-AC37-3EF51A372919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EF4A708-50C0-420B-AC69-5A259FF58531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5" name="Text Box 3">
            <a:extLst>
              <a:ext uri="{FF2B5EF4-FFF2-40B4-BE49-F238E27FC236}">
                <a16:creationId xmlns:a16="http://schemas.microsoft.com/office/drawing/2014/main" id="{48860464-B9E4-4081-84C7-98DEB0E19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2060575"/>
            <a:ext cx="8713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 i="1">
                <a:latin typeface="Calibri" panose="020F0502020204030204" pitchFamily="34" charset="0"/>
              </a:rPr>
              <a:t>Variabilidade explicada pelo modelo</a:t>
            </a:r>
            <a:endParaRPr lang="pt-PT" altLang="en-US" sz="3600" i="1">
              <a:latin typeface="Calibri" panose="020F0502020204030204" pitchFamily="34" charset="0"/>
            </a:endParaRP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C9A04962-61F7-492D-9802-A3C657540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4508500"/>
            <a:ext cx="6913563" cy="12969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/>
          </a:p>
        </p:txBody>
      </p:sp>
      <p:graphicFrame>
        <p:nvGraphicFramePr>
          <p:cNvPr id="20487" name="Object 5">
            <a:extLst>
              <a:ext uri="{FF2B5EF4-FFF2-40B4-BE49-F238E27FC236}">
                <a16:creationId xmlns:a16="http://schemas.microsoft.com/office/drawing/2014/main" id="{AE0EB7B3-A5A0-4210-B0D6-575D36023C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7150" y="4579938"/>
          <a:ext cx="6488113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Equation" r:id="rId3" imgW="2552700" imgH="431800" progId="Equation.3">
                  <p:embed/>
                </p:oleObj>
              </mc:Choice>
              <mc:Fallback>
                <p:oleObj name="Equation" r:id="rId3" imgW="2552700" imgH="431800" progId="Equation.3">
                  <p:embed/>
                  <p:pic>
                    <p:nvPicPr>
                      <p:cNvPr id="20487" name="Object 5">
                        <a:extLst>
                          <a:ext uri="{FF2B5EF4-FFF2-40B4-BE49-F238E27FC236}">
                            <a16:creationId xmlns:a16="http://schemas.microsoft.com/office/drawing/2014/main" id="{AE0EB7B3-A5A0-4210-B0D6-575D36023C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579938"/>
                        <a:ext cx="6488113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6">
            <a:extLst>
              <a:ext uri="{FF2B5EF4-FFF2-40B4-BE49-F238E27FC236}">
                <a16:creationId xmlns:a16="http://schemas.microsoft.com/office/drawing/2014/main" id="{B5F0DE8F-52C6-4FA3-9223-23661C738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2781300"/>
            <a:ext cx="7669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O coeficiente de determinação </a:t>
            </a:r>
            <a:r>
              <a:rPr lang="pt-PT" altLang="en-US" sz="2800" b="0" i="1" dirty="0">
                <a:latin typeface="Calibri" panose="020F0502020204030204" pitchFamily="34" charset="0"/>
              </a:rPr>
              <a:t>R</a:t>
            </a:r>
            <a:r>
              <a:rPr lang="pt-PT" altLang="en-US" sz="2800" b="0" i="1" baseline="30000" dirty="0">
                <a:latin typeface="Calibri" panose="020F0502020204030204" pitchFamily="34" charset="0"/>
              </a:rPr>
              <a:t>2 </a:t>
            </a:r>
            <a:r>
              <a:rPr lang="pt-PT" altLang="en-US" sz="2800" b="0" dirty="0">
                <a:latin typeface="Calibri" panose="020F0502020204030204" pitchFamily="34" charset="0"/>
              </a:rPr>
              <a:t>depende de </a:t>
            </a:r>
            <a:r>
              <a:rPr lang="pt-PT" altLang="en-US" sz="2800" b="0" i="1" dirty="0">
                <a:latin typeface="Calibri" panose="020F0502020204030204" pitchFamily="34" charset="0"/>
              </a:rPr>
              <a:t>p</a:t>
            </a:r>
            <a:r>
              <a:rPr lang="pt-PT" altLang="en-US" sz="2800" b="0" dirty="0">
                <a:latin typeface="Calibri" panose="020F0502020204030204" pitchFamily="34" charset="0"/>
              </a:rPr>
              <a:t> e </a:t>
            </a:r>
            <a:r>
              <a:rPr lang="pt-PT" altLang="en-US" sz="2800" b="0" i="1" dirty="0">
                <a:latin typeface="Calibri" panose="020F0502020204030204" pitchFamily="34" charset="0"/>
              </a:rPr>
              <a:t>n </a:t>
            </a:r>
            <a:r>
              <a:rPr lang="pt-PT" altLang="en-US" sz="2800" b="0" dirty="0">
                <a:latin typeface="Calibri" panose="020F0502020204030204" pitchFamily="34" charset="0"/>
              </a:rPr>
              <a:t>e, por isso, uma estimativa mais adequada é o </a:t>
            </a:r>
            <a:r>
              <a:rPr lang="pt-PT" altLang="en-US" sz="2800" b="0" i="1" dirty="0">
                <a:latin typeface="Calibri" panose="020F0502020204030204" pitchFamily="34" charset="0"/>
              </a:rPr>
              <a:t>R</a:t>
            </a:r>
            <a:r>
              <a:rPr lang="pt-PT" altLang="en-US" sz="2800" b="0" i="1" baseline="30000" dirty="0">
                <a:latin typeface="Calibri" panose="020F0502020204030204" pitchFamily="34" charset="0"/>
              </a:rPr>
              <a:t>2 </a:t>
            </a:r>
            <a:r>
              <a:rPr lang="pt-PT" altLang="en-US" sz="2800" b="0" dirty="0">
                <a:latin typeface="Calibri" panose="020F0502020204030204" pitchFamily="34" charset="0"/>
              </a:rPr>
              <a:t>ajustado, dado por:</a:t>
            </a:r>
            <a:endParaRPr lang="pt-PT" altLang="en-US" sz="2800" b="0" i="1" baseline="30000" dirty="0">
              <a:latin typeface="Calibri" panose="020F0502020204030204" pitchFamily="34" charset="0"/>
            </a:endParaRPr>
          </a:p>
        </p:txBody>
      </p:sp>
      <p:sp>
        <p:nvSpPr>
          <p:cNvPr id="20489" name="Text Box 14">
            <a:extLst>
              <a:ext uri="{FF2B5EF4-FFF2-40B4-BE49-F238E27FC236}">
                <a16:creationId xmlns:a16="http://schemas.microsoft.com/office/drawing/2014/main" id="{B0B232D0-BCB5-4926-9546-38DE93F5C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341438"/>
            <a:ext cx="8424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Análise da regressão múltipla</a:t>
            </a:r>
          </a:p>
        </p:txBody>
      </p:sp>
    </p:spTree>
    <p:extLst>
      <p:ext uri="{BB962C8B-B14F-4D97-AF65-F5344CB8AC3E}">
        <p14:creationId xmlns:p14="http://schemas.microsoft.com/office/powerpoint/2010/main" val="3027012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83F55D64-EE1E-496D-8D34-DFD9261F0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5C2BC8-E111-47FF-9310-114151FFA2C5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08" name="Group 73">
            <a:extLst>
              <a:ext uri="{FF2B5EF4-FFF2-40B4-BE49-F238E27FC236}">
                <a16:creationId xmlns:a16="http://schemas.microsoft.com/office/drawing/2014/main" id="{323544A7-A87F-4BC4-9F79-E6BA4D9428A5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A3E4ACE-4826-4BB4-91FB-31DE35977413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FE3BD1F-1B52-4206-A924-A928A9D702C3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FDA749-7880-4D6F-8F32-72A260DF6D2B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1C4AD96-0494-457C-9989-9282F8A59026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850FDFF-2B19-425D-9044-8D5E4834DD98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E208743-CC74-4715-9254-1144AF2EFEA8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F200BBA-51F0-41EF-AD2F-845D19BDCEAC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345FB94-4B52-427C-B3F8-BB29A056E131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693CB56-C2AF-41AC-8173-3F01B99F790C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BFB8AE-CF02-4DBF-BB42-985E7009091B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847EBC5-F605-45C6-926A-33E314FE217B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2C336FA-A4B8-4771-B3AA-29DE07E83426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F9E5316-9CD4-4F90-AA46-0CA8E75B2FC8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4D9D841-1709-4C7D-9DD7-0A610F9C8518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54DFC8E-F352-4D3C-B581-5A7D1DEC324E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F6B1B9C-7BEA-471E-B51E-6ED2A3206504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09" name="Text Box 2">
            <a:extLst>
              <a:ext uri="{FF2B5EF4-FFF2-40B4-BE49-F238E27FC236}">
                <a16:creationId xmlns:a16="http://schemas.microsoft.com/office/drawing/2014/main" id="{D9A2B155-A863-4CB9-8C97-990FC065E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92388"/>
            <a:ext cx="2303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i="1">
                <a:latin typeface="Calibri" panose="020F0502020204030204" pitchFamily="34" charset="0"/>
              </a:rPr>
              <a:t>Testes F</a:t>
            </a:r>
          </a:p>
        </p:txBody>
      </p:sp>
      <p:sp>
        <p:nvSpPr>
          <p:cNvPr id="21510" name="Text Box 3">
            <a:extLst>
              <a:ext uri="{FF2B5EF4-FFF2-40B4-BE49-F238E27FC236}">
                <a16:creationId xmlns:a16="http://schemas.microsoft.com/office/drawing/2014/main" id="{EE310FBA-5A52-4A2D-BAEF-95CC84F5A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3529013"/>
            <a:ext cx="212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Hipóteses:</a:t>
            </a:r>
          </a:p>
        </p:txBody>
      </p:sp>
      <p:sp>
        <p:nvSpPr>
          <p:cNvPr id="21511" name="Text Box 4">
            <a:extLst>
              <a:ext uri="{FF2B5EF4-FFF2-40B4-BE49-F238E27FC236}">
                <a16:creationId xmlns:a16="http://schemas.microsoft.com/office/drawing/2014/main" id="{A7095759-E8EA-4875-8C78-754168AD9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4214813"/>
            <a:ext cx="75961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H</a:t>
            </a:r>
            <a:r>
              <a:rPr lang="pt-PT" altLang="en-US" sz="2400" b="0" baseline="-25000">
                <a:latin typeface="Calibri" panose="020F0502020204030204" pitchFamily="34" charset="0"/>
              </a:rPr>
              <a:t>0</a:t>
            </a:r>
            <a:r>
              <a:rPr lang="pt-PT" altLang="en-US" sz="2400" b="0">
                <a:latin typeface="Calibri" panose="020F0502020204030204" pitchFamily="34" charset="0"/>
              </a:rPr>
              <a:t>: </a:t>
            </a:r>
            <a:r>
              <a:rPr lang="el-GR" altLang="en-US" sz="2400" b="0">
                <a:latin typeface="Calibri" panose="020F0502020204030204" pitchFamily="34" charset="0"/>
              </a:rPr>
              <a:t>β</a:t>
            </a:r>
            <a:r>
              <a:rPr lang="en-US" altLang="en-US" sz="2400" b="0" baseline="-25000">
                <a:latin typeface="Calibri" panose="020F0502020204030204" pitchFamily="34" charset="0"/>
              </a:rPr>
              <a:t>0</a:t>
            </a:r>
            <a:r>
              <a:rPr lang="en-US" altLang="en-US" sz="2400" b="0">
                <a:latin typeface="Calibri" panose="020F0502020204030204" pitchFamily="34" charset="0"/>
              </a:rPr>
              <a:t>=</a:t>
            </a:r>
            <a:r>
              <a:rPr lang="el-GR" altLang="en-US" sz="2400" b="0">
                <a:latin typeface="Calibri" panose="020F0502020204030204" pitchFamily="34" charset="0"/>
              </a:rPr>
              <a:t>β</a:t>
            </a:r>
            <a:r>
              <a:rPr lang="en-US" altLang="en-US" sz="2400" b="0" baseline="-25000">
                <a:latin typeface="Calibri" panose="020F0502020204030204" pitchFamily="34" charset="0"/>
              </a:rPr>
              <a:t>1</a:t>
            </a:r>
            <a:r>
              <a:rPr lang="en-US" altLang="en-US" sz="2400" b="0">
                <a:latin typeface="Calibri" panose="020F0502020204030204" pitchFamily="34" charset="0"/>
              </a:rPr>
              <a:t>= </a:t>
            </a:r>
            <a:r>
              <a:rPr lang="el-GR" altLang="en-US" sz="2400" b="0">
                <a:latin typeface="Calibri" panose="020F0502020204030204" pitchFamily="34" charset="0"/>
              </a:rPr>
              <a:t>β</a:t>
            </a:r>
            <a:r>
              <a:rPr lang="en-US" altLang="en-US" sz="2400" b="0" baseline="-25000">
                <a:latin typeface="Calibri" panose="020F0502020204030204" pitchFamily="34" charset="0"/>
              </a:rPr>
              <a:t>2</a:t>
            </a:r>
            <a:r>
              <a:rPr lang="en-US" altLang="en-US" sz="2400" b="0">
                <a:latin typeface="Calibri" panose="020F0502020204030204" pitchFamily="34" charset="0"/>
              </a:rPr>
              <a:t>=…= </a:t>
            </a:r>
            <a:r>
              <a:rPr lang="el-GR" altLang="en-US" sz="2400" b="0">
                <a:latin typeface="Calibri" panose="020F0502020204030204" pitchFamily="34" charset="0"/>
              </a:rPr>
              <a:t>β</a:t>
            </a:r>
            <a:r>
              <a:rPr lang="en-US" altLang="en-US" sz="2400" b="0" baseline="-25000">
                <a:latin typeface="Calibri" panose="020F0502020204030204" pitchFamily="34" charset="0"/>
              </a:rPr>
              <a:t>p</a:t>
            </a:r>
            <a:r>
              <a:rPr lang="en-US" altLang="en-US" sz="2400" b="0">
                <a:latin typeface="Calibri" panose="020F0502020204030204" pitchFamily="34" charset="0"/>
              </a:rPr>
              <a:t>= 0   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H</a:t>
            </a:r>
            <a:r>
              <a:rPr lang="pt-PT" altLang="en-US" sz="2400" b="0" baseline="-25000">
                <a:latin typeface="Calibri" panose="020F0502020204030204" pitchFamily="34" charset="0"/>
              </a:rPr>
              <a:t>1</a:t>
            </a:r>
            <a:r>
              <a:rPr lang="pt-PT" altLang="en-US" sz="2400" b="0">
                <a:latin typeface="Calibri" panose="020F0502020204030204" pitchFamily="34" charset="0"/>
              </a:rPr>
              <a:t>: Pelo menos um dos </a:t>
            </a:r>
            <a:r>
              <a:rPr lang="el-GR" altLang="en-US" sz="2400" b="0">
                <a:latin typeface="Calibri" panose="020F0502020204030204" pitchFamily="34" charset="0"/>
              </a:rPr>
              <a:t>β</a:t>
            </a:r>
            <a:r>
              <a:rPr lang="pt-PT" altLang="en-US" sz="2400" b="0" baseline="-25000">
                <a:latin typeface="Calibri" panose="020F0502020204030204" pitchFamily="34" charset="0"/>
              </a:rPr>
              <a:t>i</a:t>
            </a:r>
            <a:r>
              <a:rPr lang="pt-PT" altLang="en-US" sz="2400" b="0">
                <a:latin typeface="Calibri" panose="020F0502020204030204" pitchFamily="34" charset="0"/>
              </a:rPr>
              <a:t> é diferente de 0</a:t>
            </a:r>
            <a:endParaRPr lang="el-GR" altLang="en-US" sz="2400" b="0">
              <a:latin typeface="Calibri" panose="020F0502020204030204" pitchFamily="34" charset="0"/>
            </a:endParaRPr>
          </a:p>
        </p:txBody>
      </p:sp>
      <p:sp>
        <p:nvSpPr>
          <p:cNvPr id="21512" name="Text Box 11">
            <a:extLst>
              <a:ext uri="{FF2B5EF4-FFF2-40B4-BE49-F238E27FC236}">
                <a16:creationId xmlns:a16="http://schemas.microsoft.com/office/drawing/2014/main" id="{66051A68-A9DB-4913-858D-E51FCF6BA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76375"/>
            <a:ext cx="835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Testes de hipóteses na análise da regressão</a:t>
            </a:r>
          </a:p>
        </p:txBody>
      </p:sp>
    </p:spTree>
    <p:extLst>
      <p:ext uri="{BB962C8B-B14F-4D97-AF65-F5344CB8AC3E}">
        <p14:creationId xmlns:p14="http://schemas.microsoft.com/office/powerpoint/2010/main" val="15545714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66792A38-F823-49E4-8D87-87447C344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CEF5DF-132F-43CF-A83C-6670E461236E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2" name="Group 73">
            <a:extLst>
              <a:ext uri="{FF2B5EF4-FFF2-40B4-BE49-F238E27FC236}">
                <a16:creationId xmlns:a16="http://schemas.microsoft.com/office/drawing/2014/main" id="{351A3015-575B-46FE-9DE9-4B95CDCC1D98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E593107-972B-4253-8131-17BEE522AC78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D00E4D0-F5C8-4E50-A921-88094F5B6E3C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788191C-C1FE-41C5-9A97-26836070A3CF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1A11A0E-EC79-4B69-81FE-031AD2170BCC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2830B38-200A-4118-B5A1-083F4D72A678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AA8593B-903E-4CD7-8E4E-40A60B7FF1EF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46B1F24-7027-4434-ACB3-1952A14E5D29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F20A739-6D29-49F0-944B-E5E10DEC5D87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B77500F-2FE7-4F69-8FFF-2D338C370479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C837AA4-41CD-4CCA-B571-5ED553236DDC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F6F2477-ACDB-4B7E-B3F6-55D40A33EBB4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9730B1D-FBFC-45A1-BBCC-4BD08E380C94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B307284-B18D-4173-86DB-A469E746CE25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0EE162D-9AD1-4E4A-8AC3-44437DBCD882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4B73563-1437-4A46-A7D6-CE4911F20468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C41B5E1-9726-492C-A6A1-640E3AC90A67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3" name="Text Box 2">
            <a:extLst>
              <a:ext uri="{FF2B5EF4-FFF2-40B4-BE49-F238E27FC236}">
                <a16:creationId xmlns:a16="http://schemas.microsoft.com/office/drawing/2014/main" id="{DBB0D906-BBD6-4394-AC43-FF53CF0C9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868863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i="1">
                <a:latin typeface="Calibri" panose="020F0502020204030204" pitchFamily="34" charset="0"/>
              </a:rPr>
              <a:t>Valor crítico: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B8359E06-0D19-461B-8E8E-BAB1D419D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5541963"/>
            <a:ext cx="1947863" cy="8397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 b="0">
              <a:latin typeface="Calibri" pitchFamily="34" charset="0"/>
            </a:endParaRPr>
          </a:p>
        </p:txBody>
      </p:sp>
      <p:graphicFrame>
        <p:nvGraphicFramePr>
          <p:cNvPr id="22535" name="Object 4">
            <a:extLst>
              <a:ext uri="{FF2B5EF4-FFF2-40B4-BE49-F238E27FC236}">
                <a16:creationId xmlns:a16="http://schemas.microsoft.com/office/drawing/2014/main" id="{ED3B525B-064D-48E0-9112-F3FEA24152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6775" y="5549900"/>
          <a:ext cx="177641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Equation" r:id="rId3" imgW="571252" imgH="253890" progId="Equation.3">
                  <p:embed/>
                </p:oleObj>
              </mc:Choice>
              <mc:Fallback>
                <p:oleObj name="Equation" r:id="rId3" imgW="571252" imgH="253890" progId="Equation.3">
                  <p:embed/>
                  <p:pic>
                    <p:nvPicPr>
                      <p:cNvPr id="22535" name="Object 4">
                        <a:extLst>
                          <a:ext uri="{FF2B5EF4-FFF2-40B4-BE49-F238E27FC236}">
                            <a16:creationId xmlns:a16="http://schemas.microsoft.com/office/drawing/2014/main" id="{ED3B525B-064D-48E0-9112-F3FEA24152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5549900"/>
                        <a:ext cx="1776413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Text Box 5">
            <a:extLst>
              <a:ext uri="{FF2B5EF4-FFF2-40B4-BE49-F238E27FC236}">
                <a16:creationId xmlns:a16="http://schemas.microsoft.com/office/drawing/2014/main" id="{AE9FD052-313C-437C-A091-B26E359B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843463"/>
            <a:ext cx="367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i="1">
                <a:latin typeface="Calibri" panose="020F0502020204030204" pitchFamily="34" charset="0"/>
              </a:rPr>
              <a:t>Critério de decisão:</a:t>
            </a:r>
          </a:p>
        </p:txBody>
      </p:sp>
      <p:sp>
        <p:nvSpPr>
          <p:cNvPr id="22537" name="Text Box 6">
            <a:extLst>
              <a:ext uri="{FF2B5EF4-FFF2-40B4-BE49-F238E27FC236}">
                <a16:creationId xmlns:a16="http://schemas.microsoft.com/office/drawing/2014/main" id="{9BFC83A5-8F52-475E-B56E-B02498248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483225"/>
            <a:ext cx="367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Rejeitar H</a:t>
            </a:r>
            <a:r>
              <a:rPr lang="pt-PT" altLang="en-US" sz="2000" b="0" baseline="-25000">
                <a:latin typeface="Calibri" panose="020F0502020204030204" pitchFamily="34" charset="0"/>
              </a:rPr>
              <a:t>0</a:t>
            </a:r>
            <a:r>
              <a:rPr lang="pt-PT" altLang="en-US" sz="2000" b="0">
                <a:latin typeface="Calibri" panose="020F0502020204030204" pitchFamily="34" charset="0"/>
              </a:rPr>
              <a:t> se:</a:t>
            </a:r>
            <a:endParaRPr lang="pt-PT" altLang="en-US" sz="2000" b="0" baseline="-25000">
              <a:latin typeface="Calibri" panose="020F0502020204030204" pitchFamily="34" charset="0"/>
            </a:endParaRPr>
          </a:p>
        </p:txBody>
      </p:sp>
      <p:sp>
        <p:nvSpPr>
          <p:cNvPr id="22538" name="Text Box 7">
            <a:extLst>
              <a:ext uri="{FF2B5EF4-FFF2-40B4-BE49-F238E27FC236}">
                <a16:creationId xmlns:a16="http://schemas.microsoft.com/office/drawing/2014/main" id="{B38A9A82-E34A-4CC1-83E4-23D5FC7EB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092825"/>
            <a:ext cx="480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Não rejeitar H</a:t>
            </a:r>
            <a:r>
              <a:rPr lang="pt-PT" altLang="en-US" sz="2000" b="0" baseline="-25000">
                <a:latin typeface="Calibri" panose="020F0502020204030204" pitchFamily="34" charset="0"/>
              </a:rPr>
              <a:t>0</a:t>
            </a:r>
            <a:r>
              <a:rPr lang="pt-PT" altLang="en-US" sz="2000" b="0">
                <a:latin typeface="Calibri" panose="020F0502020204030204" pitchFamily="34" charset="0"/>
              </a:rPr>
              <a:t> caso contrário</a:t>
            </a:r>
            <a:endParaRPr lang="pt-PT" altLang="en-US" sz="2000" b="0" baseline="-25000">
              <a:latin typeface="Calibri" panose="020F0502020204030204" pitchFamily="34" charset="0"/>
            </a:endParaRP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2BAC5643-C5D0-4889-8758-8A30DB7CD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00" y="5407025"/>
            <a:ext cx="2251075" cy="685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 b="0">
              <a:latin typeface="Calibri" pitchFamily="34" charset="0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2381D771-A545-49BD-87EF-3C98181AF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2447925"/>
            <a:ext cx="3960813" cy="16557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 b="0">
              <a:latin typeface="Calibri" pitchFamily="34" charset="0"/>
            </a:endParaRPr>
          </a:p>
        </p:txBody>
      </p:sp>
      <p:graphicFrame>
        <p:nvGraphicFramePr>
          <p:cNvPr id="22541" name="Object 10">
            <a:extLst>
              <a:ext uri="{FF2B5EF4-FFF2-40B4-BE49-F238E27FC236}">
                <a16:creationId xmlns:a16="http://schemas.microsoft.com/office/drawing/2014/main" id="{78ED2D26-B181-423F-BC1F-48BD64187C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2413" y="2436813"/>
          <a:ext cx="3698875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Equation" r:id="rId5" imgW="1993900" imgH="850900" progId="Equation.3">
                  <p:embed/>
                </p:oleObj>
              </mc:Choice>
              <mc:Fallback>
                <p:oleObj name="Equation" r:id="rId5" imgW="1993900" imgH="850900" progId="Equation.3">
                  <p:embed/>
                  <p:pic>
                    <p:nvPicPr>
                      <p:cNvPr id="22541" name="Object 10">
                        <a:extLst>
                          <a:ext uri="{FF2B5EF4-FFF2-40B4-BE49-F238E27FC236}">
                            <a16:creationId xmlns:a16="http://schemas.microsoft.com/office/drawing/2014/main" id="{78ED2D26-B181-423F-BC1F-48BD64187C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2436813"/>
                        <a:ext cx="3698875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Text Box 11">
            <a:extLst>
              <a:ext uri="{FF2B5EF4-FFF2-40B4-BE49-F238E27FC236}">
                <a16:creationId xmlns:a16="http://schemas.microsoft.com/office/drawing/2014/main" id="{EB0C378C-03C9-467E-AD20-6BC0E6A26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2676525"/>
            <a:ext cx="2520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i="1">
                <a:latin typeface="Calibri" panose="020F0502020204030204" pitchFamily="34" charset="0"/>
              </a:rPr>
              <a:t>Estatística de teste:</a:t>
            </a:r>
          </a:p>
        </p:txBody>
      </p:sp>
      <p:sp>
        <p:nvSpPr>
          <p:cNvPr id="22543" name="Text Box 12">
            <a:extLst>
              <a:ext uri="{FF2B5EF4-FFF2-40B4-BE49-F238E27FC236}">
                <a16:creationId xmlns:a16="http://schemas.microsoft.com/office/drawing/2014/main" id="{8E5FC23E-622D-44C2-B906-CB1FC9169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176713"/>
            <a:ext cx="51847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PT" altLang="en-US" sz="1600" b="0">
                <a:latin typeface="Calibri" panose="020F0502020204030204" pitchFamily="34" charset="0"/>
              </a:rPr>
              <a:t>sendo gl</a:t>
            </a:r>
            <a:r>
              <a:rPr lang="pt-PT" altLang="en-US" sz="1600" b="0" baseline="-25000">
                <a:latin typeface="Calibri" panose="020F0502020204030204" pitchFamily="34" charset="0"/>
              </a:rPr>
              <a:t>regressão</a:t>
            </a:r>
            <a:r>
              <a:rPr lang="pt-PT" altLang="en-US" sz="1600" b="0">
                <a:latin typeface="Calibri" panose="020F0502020204030204" pitchFamily="34" charset="0"/>
              </a:rPr>
              <a:t> = p -1 (p=nº de coefientes) 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PT" altLang="en-US" sz="1600" b="0">
                <a:latin typeface="Calibri" panose="020F0502020204030204" pitchFamily="34" charset="0"/>
              </a:rPr>
              <a:t>gl</a:t>
            </a:r>
            <a:r>
              <a:rPr lang="pt-PT" altLang="en-US" sz="1600" b="0" baseline="-25000">
                <a:latin typeface="Calibri" panose="020F0502020204030204" pitchFamily="34" charset="0"/>
              </a:rPr>
              <a:t>erro</a:t>
            </a:r>
            <a:r>
              <a:rPr lang="pt-PT" altLang="en-US" sz="1600" b="0">
                <a:latin typeface="Calibri" panose="020F0502020204030204" pitchFamily="34" charset="0"/>
              </a:rPr>
              <a:t> = n - 2 (n=nº observações)</a:t>
            </a:r>
          </a:p>
        </p:txBody>
      </p:sp>
      <p:graphicFrame>
        <p:nvGraphicFramePr>
          <p:cNvPr id="22544" name="Object 13">
            <a:extLst>
              <a:ext uri="{FF2B5EF4-FFF2-40B4-BE49-F238E27FC236}">
                <a16:creationId xmlns:a16="http://schemas.microsoft.com/office/drawing/2014/main" id="{78A98213-E10A-45D0-B1B9-AAE7B0EFE9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2750" y="5445125"/>
          <a:ext cx="20653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name="Equation" r:id="rId7" imgW="837836" imgH="253890" progId="Equation.3">
                  <p:embed/>
                </p:oleObj>
              </mc:Choice>
              <mc:Fallback>
                <p:oleObj name="Equation" r:id="rId7" imgW="837836" imgH="253890" progId="Equation.3">
                  <p:embed/>
                  <p:pic>
                    <p:nvPicPr>
                      <p:cNvPr id="22544" name="Object 13">
                        <a:extLst>
                          <a:ext uri="{FF2B5EF4-FFF2-40B4-BE49-F238E27FC236}">
                            <a16:creationId xmlns:a16="http://schemas.microsoft.com/office/drawing/2014/main" id="{78A98213-E10A-45D0-B1B9-AAE7B0EFE9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5445125"/>
                        <a:ext cx="206533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5" name="Text Box 11">
            <a:extLst>
              <a:ext uri="{FF2B5EF4-FFF2-40B4-BE49-F238E27FC236}">
                <a16:creationId xmlns:a16="http://schemas.microsoft.com/office/drawing/2014/main" id="{C483B6F8-795E-40B8-9E59-2B1DA0C24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76375"/>
            <a:ext cx="835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Testes de hipóteses na análise da regressão</a:t>
            </a:r>
          </a:p>
        </p:txBody>
      </p:sp>
    </p:spTree>
    <p:extLst>
      <p:ext uri="{BB962C8B-B14F-4D97-AF65-F5344CB8AC3E}">
        <p14:creationId xmlns:p14="http://schemas.microsoft.com/office/powerpoint/2010/main" val="11514622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F74898-3331-495B-9F22-3DFF129D6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728662"/>
            <a:ext cx="6905625" cy="54006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4ABE1-0C6C-4E71-9608-E977EA1F0F6E}"/>
              </a:ext>
            </a:extLst>
          </p:cNvPr>
          <p:cNvSpPr/>
          <p:nvPr/>
        </p:nvSpPr>
        <p:spPr>
          <a:xfrm>
            <a:off x="5126182" y="914400"/>
            <a:ext cx="1122218" cy="484909"/>
          </a:xfrm>
          <a:prstGeom prst="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F09D55-989B-455A-AFA6-56E5728ED8C7}"/>
              </a:ext>
            </a:extLst>
          </p:cNvPr>
          <p:cNvSpPr/>
          <p:nvPr/>
        </p:nvSpPr>
        <p:spPr>
          <a:xfrm>
            <a:off x="5444842" y="4461160"/>
            <a:ext cx="1122218" cy="290949"/>
          </a:xfrm>
          <a:prstGeom prst="rect">
            <a:avLst/>
          </a:prstGeom>
          <a:solidFill>
            <a:srgbClr val="00B0F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583A6-2F11-4633-8A27-1475694D42F8}"/>
              </a:ext>
            </a:extLst>
          </p:cNvPr>
          <p:cNvSpPr txBox="1"/>
          <p:nvPr/>
        </p:nvSpPr>
        <p:spPr>
          <a:xfrm>
            <a:off x="3491346" y="266461"/>
            <a:ext cx="16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gl</a:t>
            </a:r>
            <a:r>
              <a:rPr lang="en-US" dirty="0"/>
              <a:t>=n-2=10-2=8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4DC6BF-7B2C-4C20-A5CF-3413FBC34212}"/>
              </a:ext>
            </a:extLst>
          </p:cNvPr>
          <p:cNvCxnSpPr/>
          <p:nvPr/>
        </p:nvCxnSpPr>
        <p:spPr>
          <a:xfrm flipV="1">
            <a:off x="2701636" y="636865"/>
            <a:ext cx="1468582" cy="76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7E15AB3-F533-4CE9-AE71-880C943C2CEA}"/>
              </a:ext>
            </a:extLst>
          </p:cNvPr>
          <p:cNvSpPr txBox="1"/>
          <p:nvPr/>
        </p:nvSpPr>
        <p:spPr>
          <a:xfrm>
            <a:off x="651166" y="266461"/>
            <a:ext cx="16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gl</a:t>
            </a:r>
            <a:r>
              <a:rPr lang="en-US" dirty="0"/>
              <a:t>=p-1=2-1=1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825D8F-88F8-4963-8CCE-9C1F4CD5FF6C}"/>
              </a:ext>
            </a:extLst>
          </p:cNvPr>
          <p:cNvCxnSpPr>
            <a:endCxn id="8" idx="2"/>
          </p:cNvCxnSpPr>
          <p:nvPr/>
        </p:nvCxnSpPr>
        <p:spPr>
          <a:xfrm flipH="1" flipV="1">
            <a:off x="1468584" y="635793"/>
            <a:ext cx="942107" cy="521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4EA1FD8-3B31-41C5-9A35-DA988D2E6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525" y="2686482"/>
            <a:ext cx="2276475" cy="8477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D65D5DD-4832-4804-8060-0E940A42DBEC}"/>
              </a:ext>
            </a:extLst>
          </p:cNvPr>
          <p:cNvSpPr/>
          <p:nvPr/>
        </p:nvSpPr>
        <p:spPr>
          <a:xfrm>
            <a:off x="2424542" y="5727556"/>
            <a:ext cx="4461163" cy="290949"/>
          </a:xfrm>
          <a:prstGeom prst="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FDB882-8A40-4DAD-942B-54827BEEACC2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6567060" y="3311237"/>
            <a:ext cx="318645" cy="1295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D67016-5585-4F35-B51D-7ECF3C3940BA}"/>
              </a:ext>
            </a:extLst>
          </p:cNvPr>
          <p:cNvCxnSpPr/>
          <p:nvPr/>
        </p:nvCxnSpPr>
        <p:spPr>
          <a:xfrm>
            <a:off x="5638800" y="1399309"/>
            <a:ext cx="1228725" cy="1385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A726206-2DA1-412F-9297-4EE59CD728C0}"/>
              </a:ext>
            </a:extLst>
          </p:cNvPr>
          <p:cNvSpPr txBox="1"/>
          <p:nvPr/>
        </p:nvSpPr>
        <p:spPr>
          <a:xfrm>
            <a:off x="6644285" y="795838"/>
            <a:ext cx="2336491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H0: </a:t>
            </a:r>
            <a:r>
              <a:rPr lang="en-US" sz="1400" dirty="0" err="1"/>
              <a:t>xs</a:t>
            </a:r>
            <a:r>
              <a:rPr lang="en-US" sz="1400" dirty="0"/>
              <a:t> e </a:t>
            </a:r>
            <a:r>
              <a:rPr lang="en-US" sz="1400" dirty="0" err="1"/>
              <a:t>ys</a:t>
            </a:r>
            <a:r>
              <a:rPr lang="en-US" sz="1400" dirty="0"/>
              <a:t> </a:t>
            </a:r>
            <a:r>
              <a:rPr lang="en-US" sz="1400" dirty="0" err="1"/>
              <a:t>são</a:t>
            </a:r>
            <a:r>
              <a:rPr lang="en-US" sz="1400" dirty="0"/>
              <a:t> </a:t>
            </a:r>
            <a:r>
              <a:rPr lang="en-US" sz="1400" dirty="0" err="1"/>
              <a:t>independentes</a:t>
            </a:r>
            <a:r>
              <a:rPr lang="en-US" sz="1400" dirty="0"/>
              <a:t>, </a:t>
            </a:r>
            <a:r>
              <a:rPr lang="en-US" sz="1400" dirty="0" err="1"/>
              <a:t>ou</a:t>
            </a:r>
            <a:r>
              <a:rPr lang="en-US" sz="1400" dirty="0"/>
              <a:t> </a:t>
            </a:r>
            <a:r>
              <a:rPr lang="en-US" sz="1400" dirty="0" err="1"/>
              <a:t>xs</a:t>
            </a:r>
            <a:r>
              <a:rPr lang="en-US" sz="1400" dirty="0"/>
              <a:t> </a:t>
            </a:r>
            <a:r>
              <a:rPr lang="en-US" sz="1400" dirty="0" err="1"/>
              <a:t>não</a:t>
            </a:r>
            <a:r>
              <a:rPr lang="en-US" sz="1400" dirty="0"/>
              <a:t> </a:t>
            </a:r>
            <a:r>
              <a:rPr lang="en-US" sz="1400" dirty="0" err="1"/>
              <a:t>influencia</a:t>
            </a:r>
            <a:r>
              <a:rPr lang="en-US" sz="1400" dirty="0"/>
              <a:t> </a:t>
            </a:r>
            <a:r>
              <a:rPr lang="en-US" sz="1400" dirty="0" err="1"/>
              <a:t>ys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5622B2-416C-4E24-A629-412120910764}"/>
              </a:ext>
            </a:extLst>
          </p:cNvPr>
          <p:cNvSpPr txBox="1"/>
          <p:nvPr/>
        </p:nvSpPr>
        <p:spPr>
          <a:xfrm>
            <a:off x="7843527" y="4236605"/>
            <a:ext cx="9145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H0: </a:t>
            </a:r>
            <a:r>
              <a:rPr lang="el-GR" sz="1400" dirty="0"/>
              <a:t>β</a:t>
            </a:r>
            <a:r>
              <a:rPr lang="en-US" sz="1400" baseline="-25000" dirty="0"/>
              <a:t>0</a:t>
            </a:r>
            <a:r>
              <a:rPr lang="en-US" sz="1400" dirty="0"/>
              <a:t>=0</a:t>
            </a:r>
          </a:p>
          <a:p>
            <a:r>
              <a:rPr lang="en-US" sz="1400" dirty="0"/>
              <a:t>H0: </a:t>
            </a:r>
            <a:r>
              <a:rPr lang="el-GR" sz="1400" dirty="0"/>
              <a:t>β</a:t>
            </a:r>
            <a:r>
              <a:rPr lang="en-US" sz="1400" baseline="-25000" dirty="0"/>
              <a:t>1</a:t>
            </a:r>
            <a:r>
              <a:rPr lang="en-US" sz="1400" dirty="0"/>
              <a:t>=0</a:t>
            </a:r>
          </a:p>
        </p:txBody>
      </p:sp>
    </p:spTree>
    <p:extLst>
      <p:ext uri="{BB962C8B-B14F-4D97-AF65-F5344CB8AC3E}">
        <p14:creationId xmlns:p14="http://schemas.microsoft.com/office/powerpoint/2010/main" val="214917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CAED60-0F0E-4061-940F-2986530E8558}"/>
              </a:ext>
            </a:extLst>
          </p:cNvPr>
          <p:cNvSpPr txBox="1"/>
          <p:nvPr/>
        </p:nvSpPr>
        <p:spPr>
          <a:xfrm>
            <a:off x="764165" y="912420"/>
            <a:ext cx="76156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A couple of </a:t>
            </a:r>
          </a:p>
          <a:p>
            <a:pPr algn="ctr"/>
            <a:r>
              <a:rPr lang="en-US" sz="6000" dirty="0"/>
              <a:t>journal special issues on </a:t>
            </a:r>
            <a:r>
              <a:rPr lang="en-US" sz="6000" dirty="0">
                <a:solidFill>
                  <a:srgbClr val="00B0F0"/>
                </a:solidFill>
              </a:rPr>
              <a:t>Ecological Modelling </a:t>
            </a:r>
          </a:p>
          <a:p>
            <a:pPr algn="ctr"/>
            <a:r>
              <a:rPr lang="en-US" sz="6000" dirty="0"/>
              <a:t>now available on </a:t>
            </a:r>
          </a:p>
          <a:p>
            <a:pPr algn="ctr"/>
            <a:r>
              <a:rPr lang="en-US" sz="6000" dirty="0"/>
              <a:t>FENIX!</a:t>
            </a:r>
          </a:p>
        </p:txBody>
      </p:sp>
    </p:spTree>
    <p:extLst>
      <p:ext uri="{BB962C8B-B14F-4D97-AF65-F5344CB8AC3E}">
        <p14:creationId xmlns:p14="http://schemas.microsoft.com/office/powerpoint/2010/main" val="26354472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A87703FE-B621-403D-A0CF-8AD58DCC5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1812E-D722-4A65-8A7F-51D2281A12CA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80" name="Group 73">
            <a:extLst>
              <a:ext uri="{FF2B5EF4-FFF2-40B4-BE49-F238E27FC236}">
                <a16:creationId xmlns:a16="http://schemas.microsoft.com/office/drawing/2014/main" id="{8ADAE7DD-9406-4F94-BD54-F3DBB83BA8E8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427A576-F652-4C75-BEF6-CB0F18A198C3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7CB04A0-5A14-4803-8D9F-9BDC9D38DD60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EB3C819-FFE5-48A1-8AC5-F083F2162887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F34B81E-61B6-4CB3-AE73-BE24B78EEC9A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F14B12-BEC8-46D7-A338-B17852F2F53A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FF54185-E8E4-4142-BE26-28CA9495EDB1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F023E9-033A-41E7-BFB0-3C2DC7588C14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F0FB319-701E-4331-9DF6-79579F5F5597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E5503D-9A87-4BAC-B4F8-0C92C43F9F53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051EAB6-56F7-4062-A6C6-A0DED052F475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10C8357-3155-428D-950D-52B3A14104E1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4DB046B-C9F9-410F-80D3-7D428A1A7E62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60D3DD1-FE9D-4F77-9E49-D86DB9B7B12B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1B45BE0-A43A-4649-AC58-013BBFA57AF7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CCCD342-89B6-4B98-AFB8-4FDB8CF690B8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DE38D6F-9196-4476-96B0-564D24FF46AF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81" name="Text Box 5">
            <a:extLst>
              <a:ext uri="{FF2B5EF4-FFF2-40B4-BE49-F238E27FC236}">
                <a16:creationId xmlns:a16="http://schemas.microsoft.com/office/drawing/2014/main" id="{F8AA10BF-8EFA-4846-BD7A-4878D2526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13325"/>
            <a:ext cx="2303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i="1">
                <a:latin typeface="Calibri" panose="020F0502020204030204" pitchFamily="34" charset="0"/>
              </a:rPr>
              <a:t>Valor crítico: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CCC0C362-88DC-4F1A-BD31-ECD4364A3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5541963"/>
            <a:ext cx="1658938" cy="7667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 b="0">
              <a:latin typeface="Calibri" pitchFamily="34" charset="0"/>
            </a:endParaRPr>
          </a:p>
        </p:txBody>
      </p:sp>
      <p:graphicFrame>
        <p:nvGraphicFramePr>
          <p:cNvPr id="24583" name="Object 7">
            <a:extLst>
              <a:ext uri="{FF2B5EF4-FFF2-40B4-BE49-F238E27FC236}">
                <a16:creationId xmlns:a16="http://schemas.microsoft.com/office/drawing/2014/main" id="{3830B942-CAF0-423D-B3E0-6F5DC5C430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5516563"/>
          <a:ext cx="138271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0" name="Equation" r:id="rId4" imgW="444307" imgH="241195" progId="Equation.3">
                  <p:embed/>
                </p:oleObj>
              </mc:Choice>
              <mc:Fallback>
                <p:oleObj name="Equation" r:id="rId4" imgW="444307" imgH="241195" progId="Equation.3">
                  <p:embed/>
                  <p:pic>
                    <p:nvPicPr>
                      <p:cNvPr id="24583" name="Object 7">
                        <a:extLst>
                          <a:ext uri="{FF2B5EF4-FFF2-40B4-BE49-F238E27FC236}">
                            <a16:creationId xmlns:a16="http://schemas.microsoft.com/office/drawing/2014/main" id="{3830B942-CAF0-423D-B3E0-6F5DC5C430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516563"/>
                        <a:ext cx="138271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8">
            <a:extLst>
              <a:ext uri="{FF2B5EF4-FFF2-40B4-BE49-F238E27FC236}">
                <a16:creationId xmlns:a16="http://schemas.microsoft.com/office/drawing/2014/main" id="{0B80BB96-AE59-4741-9AA1-5B4B98FD6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724400"/>
            <a:ext cx="367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i="1">
                <a:latin typeface="Calibri" panose="020F0502020204030204" pitchFamily="34" charset="0"/>
              </a:rPr>
              <a:t>Critério de decisão: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73E6ADD2-E671-46E9-BA59-169098824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88" y="5483225"/>
            <a:ext cx="367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Rejeitar H</a:t>
            </a:r>
            <a:r>
              <a:rPr lang="pt-PT" altLang="en-US" sz="2400" b="0" baseline="-25000">
                <a:latin typeface="Calibri" panose="020F0502020204030204" pitchFamily="34" charset="0"/>
              </a:rPr>
              <a:t>0</a:t>
            </a:r>
            <a:r>
              <a:rPr lang="pt-PT" altLang="en-US" sz="2400" b="0">
                <a:latin typeface="Calibri" panose="020F0502020204030204" pitchFamily="34" charset="0"/>
              </a:rPr>
              <a:t> se:</a:t>
            </a:r>
            <a:endParaRPr lang="pt-PT" altLang="en-US" sz="2400" b="0" baseline="-25000">
              <a:latin typeface="Calibri" panose="020F0502020204030204" pitchFamily="34" charset="0"/>
            </a:endParaRP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5B80F6F4-7EB7-414E-811D-D85EC7883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88" y="6237288"/>
            <a:ext cx="480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Não rejeitar H</a:t>
            </a:r>
            <a:r>
              <a:rPr lang="pt-PT" altLang="en-US" sz="2400" b="0" baseline="-25000">
                <a:latin typeface="Calibri" panose="020F0502020204030204" pitchFamily="34" charset="0"/>
              </a:rPr>
              <a:t>0</a:t>
            </a:r>
            <a:r>
              <a:rPr lang="pt-PT" altLang="en-US" sz="2400" b="0">
                <a:latin typeface="Calibri" panose="020F0502020204030204" pitchFamily="34" charset="0"/>
              </a:rPr>
              <a:t> caso contrário</a:t>
            </a:r>
            <a:endParaRPr lang="pt-PT" altLang="en-US" sz="2400" b="0" baseline="-25000">
              <a:latin typeface="Calibri" panose="020F0502020204030204" pitchFamily="34" charset="0"/>
            </a:endParaRP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A0B123AC-F21D-43CF-B3DE-BB2F2AFC1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5445125"/>
            <a:ext cx="2251075" cy="685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 b="0">
              <a:latin typeface="Calibri" pitchFamily="34" charset="0"/>
            </a:endParaRPr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D3A80087-6112-453A-B2EA-C0A382D94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2917825"/>
            <a:ext cx="1871662" cy="14414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 b="0">
              <a:latin typeface="Calibri" pitchFamily="34" charset="0"/>
            </a:endParaRPr>
          </a:p>
        </p:txBody>
      </p:sp>
      <p:graphicFrame>
        <p:nvGraphicFramePr>
          <p:cNvPr id="24589" name="Object 13">
            <a:extLst>
              <a:ext uri="{FF2B5EF4-FFF2-40B4-BE49-F238E27FC236}">
                <a16:creationId xmlns:a16="http://schemas.microsoft.com/office/drawing/2014/main" id="{22511D1C-07D7-4102-862B-6402DD8B9B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2990850"/>
          <a:ext cx="1584325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1" name="Equation" r:id="rId6" imgW="583947" imgH="507780" progId="Equation.3">
                  <p:embed/>
                </p:oleObj>
              </mc:Choice>
              <mc:Fallback>
                <p:oleObj name="Equation" r:id="rId6" imgW="583947" imgH="507780" progId="Equation.3">
                  <p:embed/>
                  <p:pic>
                    <p:nvPicPr>
                      <p:cNvPr id="24589" name="Object 13">
                        <a:extLst>
                          <a:ext uri="{FF2B5EF4-FFF2-40B4-BE49-F238E27FC236}">
                            <a16:creationId xmlns:a16="http://schemas.microsoft.com/office/drawing/2014/main" id="{22511D1C-07D7-4102-862B-6402DD8B9B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990850"/>
                        <a:ext cx="1584325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Text Box 14">
            <a:extLst>
              <a:ext uri="{FF2B5EF4-FFF2-40B4-BE49-F238E27FC236}">
                <a16:creationId xmlns:a16="http://schemas.microsoft.com/office/drawing/2014/main" id="{B3E79700-7297-40B4-B4BA-31EEC6392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270125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i="1">
                <a:latin typeface="Calibri" panose="020F0502020204030204" pitchFamily="34" charset="0"/>
              </a:rPr>
              <a:t>Estatística de teste:</a:t>
            </a:r>
          </a:p>
        </p:txBody>
      </p:sp>
      <p:sp>
        <p:nvSpPr>
          <p:cNvPr id="24591" name="Text Box 15">
            <a:extLst>
              <a:ext uri="{FF2B5EF4-FFF2-40B4-BE49-F238E27FC236}">
                <a16:creationId xmlns:a16="http://schemas.microsoft.com/office/drawing/2014/main" id="{8A86EF06-0487-445E-98B1-FD2A7A50B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422650"/>
            <a:ext cx="10080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PT" altLang="en-US" sz="1800" b="0">
                <a:latin typeface="Calibri" panose="020F0502020204030204" pitchFamily="34" charset="0"/>
              </a:rPr>
              <a:t>onde </a:t>
            </a: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C060ED01-9744-44EB-A65A-3B2C7E431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343150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i="1">
                <a:latin typeface="Calibri" panose="020F0502020204030204" pitchFamily="34" charset="0"/>
              </a:rPr>
              <a:t>Hipótese:</a:t>
            </a:r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36E6EDF5-080F-46C2-91B1-2783E0693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774950"/>
            <a:ext cx="1474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H</a:t>
            </a:r>
            <a:r>
              <a:rPr lang="pt-PT" altLang="en-US" sz="2000" b="0" baseline="-25000">
                <a:latin typeface="Calibri" panose="020F0502020204030204" pitchFamily="34" charset="0"/>
              </a:rPr>
              <a:t>0</a:t>
            </a:r>
            <a:r>
              <a:rPr lang="pt-PT" altLang="en-US" sz="2000" b="0">
                <a:latin typeface="Calibri" panose="020F0502020204030204" pitchFamily="34" charset="0"/>
              </a:rPr>
              <a:t>: </a:t>
            </a:r>
            <a:r>
              <a:rPr lang="el-GR" altLang="en-US" sz="2000" b="0">
                <a:latin typeface="Calibri" panose="020F0502020204030204" pitchFamily="34" charset="0"/>
              </a:rPr>
              <a:t>β</a:t>
            </a:r>
            <a:r>
              <a:rPr lang="en-US" altLang="en-US" sz="2000" b="0" baseline="-25000">
                <a:latin typeface="Calibri" panose="020F0502020204030204" pitchFamily="34" charset="0"/>
              </a:rPr>
              <a:t>i</a:t>
            </a:r>
            <a:r>
              <a:rPr lang="en-US" altLang="en-US" sz="2000" b="0">
                <a:latin typeface="Calibri" panose="020F0502020204030204" pitchFamily="34" charset="0"/>
              </a:rPr>
              <a:t>=0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H</a:t>
            </a:r>
            <a:r>
              <a:rPr lang="pt-PT" altLang="en-US" sz="2000" b="0" baseline="-25000">
                <a:latin typeface="Calibri" panose="020F0502020204030204" pitchFamily="34" charset="0"/>
              </a:rPr>
              <a:t>1</a:t>
            </a:r>
            <a:r>
              <a:rPr lang="pt-PT" altLang="en-US" sz="2000" b="0">
                <a:latin typeface="Calibri" panose="020F0502020204030204" pitchFamily="34" charset="0"/>
              </a:rPr>
              <a:t>: </a:t>
            </a:r>
            <a:r>
              <a:rPr lang="el-GR" altLang="en-US" sz="2000" b="0">
                <a:latin typeface="Calibri" panose="020F0502020204030204" pitchFamily="34" charset="0"/>
              </a:rPr>
              <a:t>β</a:t>
            </a:r>
            <a:r>
              <a:rPr lang="pt-PT" altLang="en-US" sz="2000" b="0" baseline="-25000">
                <a:latin typeface="Calibri" panose="020F0502020204030204" pitchFamily="34" charset="0"/>
              </a:rPr>
              <a:t>i </a:t>
            </a:r>
            <a:r>
              <a:rPr lang="pt-PT" altLang="en-US" sz="2000" b="0">
                <a:latin typeface="Calibri" panose="020F0502020204030204" pitchFamily="34" charset="0"/>
              </a:rPr>
              <a:t>≠0</a:t>
            </a:r>
            <a:endParaRPr lang="el-GR" altLang="en-US" sz="2000" b="0" baseline="-25000">
              <a:latin typeface="Calibri" panose="020F0502020204030204" pitchFamily="34" charset="0"/>
            </a:endParaRPr>
          </a:p>
        </p:txBody>
      </p:sp>
      <p:graphicFrame>
        <p:nvGraphicFramePr>
          <p:cNvPr id="24594" name="Object 18">
            <a:extLst>
              <a:ext uri="{FF2B5EF4-FFF2-40B4-BE49-F238E27FC236}">
                <a16:creationId xmlns:a16="http://schemas.microsoft.com/office/drawing/2014/main" id="{97E9D7A3-AA4F-4CEC-944B-9CA14A0679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3175" y="5373688"/>
          <a:ext cx="20145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2" name="Equation" r:id="rId8" imgW="647700" imgH="241300" progId="Equation.3">
                  <p:embed/>
                </p:oleObj>
              </mc:Choice>
              <mc:Fallback>
                <p:oleObj name="Equation" r:id="rId8" imgW="647700" imgH="241300" progId="Equation.3">
                  <p:embed/>
                  <p:pic>
                    <p:nvPicPr>
                      <p:cNvPr id="24594" name="Object 18">
                        <a:extLst>
                          <a:ext uri="{FF2B5EF4-FFF2-40B4-BE49-F238E27FC236}">
                            <a16:creationId xmlns:a16="http://schemas.microsoft.com/office/drawing/2014/main" id="{97E9D7A3-AA4F-4CEC-944B-9CA14A0679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175" y="5373688"/>
                        <a:ext cx="201453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19">
            <a:extLst>
              <a:ext uri="{FF2B5EF4-FFF2-40B4-BE49-F238E27FC236}">
                <a16:creationId xmlns:a16="http://schemas.microsoft.com/office/drawing/2014/main" id="{512F7791-1237-4CA1-8816-17BFA3D8B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990850"/>
            <a:ext cx="2087562" cy="136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 b="0">
              <a:latin typeface="Calibri" pitchFamily="34" charset="0"/>
            </a:endParaRPr>
          </a:p>
        </p:txBody>
      </p:sp>
      <p:graphicFrame>
        <p:nvGraphicFramePr>
          <p:cNvPr id="24596" name="Object 20">
            <a:extLst>
              <a:ext uri="{FF2B5EF4-FFF2-40B4-BE49-F238E27FC236}">
                <a16:creationId xmlns:a16="http://schemas.microsoft.com/office/drawing/2014/main" id="{3E3B28CC-1BBB-4250-B8E5-53AD0C805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1000" y="3063875"/>
          <a:ext cx="197802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3" name="Equation" r:id="rId10" imgW="1193800" imgH="711200" progId="Equation.3">
                  <p:embed/>
                </p:oleObj>
              </mc:Choice>
              <mc:Fallback>
                <p:oleObj name="Equation" r:id="rId10" imgW="1193800" imgH="711200" progId="Equation.3">
                  <p:embed/>
                  <p:pic>
                    <p:nvPicPr>
                      <p:cNvPr id="24596" name="Object 20">
                        <a:extLst>
                          <a:ext uri="{FF2B5EF4-FFF2-40B4-BE49-F238E27FC236}">
                            <a16:creationId xmlns:a16="http://schemas.microsoft.com/office/drawing/2014/main" id="{3E3B28CC-1BBB-4250-B8E5-53AD0C805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3063875"/>
                        <a:ext cx="1978025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7" name="Text Box 11">
            <a:extLst>
              <a:ext uri="{FF2B5EF4-FFF2-40B4-BE49-F238E27FC236}">
                <a16:creationId xmlns:a16="http://schemas.microsoft.com/office/drawing/2014/main" id="{33365363-B3CB-495D-A41F-C1C184D5F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37825"/>
            <a:ext cx="835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dirty="0">
                <a:latin typeface="Calibri" panose="020F0502020204030204" pitchFamily="34" charset="0"/>
              </a:rPr>
              <a:t>Testes de hipóteses na análise da regressão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800AA6-7852-48AD-8B6C-794E531123B5}"/>
              </a:ext>
            </a:extLst>
          </p:cNvPr>
          <p:cNvSpPr/>
          <p:nvPr/>
        </p:nvSpPr>
        <p:spPr>
          <a:xfrm>
            <a:off x="1662762" y="5841135"/>
            <a:ext cx="623888" cy="379701"/>
          </a:xfrm>
          <a:prstGeom prst="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222D754-AA76-4092-9921-1A4E3F3BB59B}"/>
              </a:ext>
            </a:extLst>
          </p:cNvPr>
          <p:cNvSpPr/>
          <p:nvPr/>
        </p:nvSpPr>
        <p:spPr>
          <a:xfrm>
            <a:off x="7758401" y="3485211"/>
            <a:ext cx="623888" cy="379701"/>
          </a:xfrm>
          <a:prstGeom prst="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70EBFE7-5865-41F2-B665-C5970889D702}"/>
              </a:ext>
            </a:extLst>
          </p:cNvPr>
          <p:cNvSpPr/>
          <p:nvPr/>
        </p:nvSpPr>
        <p:spPr>
          <a:xfrm>
            <a:off x="7758401" y="5672136"/>
            <a:ext cx="623888" cy="379701"/>
          </a:xfrm>
          <a:prstGeom prst="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3C3D56-4CE6-4493-B189-1F35523149B5}"/>
              </a:ext>
            </a:extLst>
          </p:cNvPr>
          <p:cNvSpPr txBox="1"/>
          <p:nvPr/>
        </p:nvSpPr>
        <p:spPr>
          <a:xfrm>
            <a:off x="4890656" y="96838"/>
            <a:ext cx="402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 </a:t>
            </a:r>
            <a:r>
              <a:rPr lang="en-US" sz="1400" dirty="0" err="1"/>
              <a:t>caso</a:t>
            </a:r>
            <a:r>
              <a:rPr lang="en-US" sz="1400" dirty="0"/>
              <a:t> de </a:t>
            </a:r>
            <a:r>
              <a:rPr lang="en-US" sz="1400" dirty="0" err="1"/>
              <a:t>uma</a:t>
            </a:r>
            <a:r>
              <a:rPr lang="en-US" sz="1400" dirty="0"/>
              <a:t> </a:t>
            </a:r>
            <a:r>
              <a:rPr lang="en-US" sz="1400" dirty="0" err="1"/>
              <a:t>regressão</a:t>
            </a:r>
            <a:r>
              <a:rPr lang="en-US" sz="1400" dirty="0"/>
              <a:t> </a:t>
            </a:r>
            <a:r>
              <a:rPr lang="en-US" sz="1400" dirty="0" err="1"/>
              <a:t>multipla</a:t>
            </a:r>
            <a:r>
              <a:rPr lang="en-US" sz="1400" dirty="0"/>
              <a:t> com p </a:t>
            </a:r>
            <a:r>
              <a:rPr lang="en-US" sz="1400" dirty="0" err="1"/>
              <a:t>parâmetros</a:t>
            </a:r>
            <a:r>
              <a:rPr lang="en-US" sz="1400" dirty="0"/>
              <a:t> n-2= n-p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7C9D125-B970-45CC-A511-1F3FD2301AFC}"/>
              </a:ext>
            </a:extLst>
          </p:cNvPr>
          <p:cNvSpPr/>
          <p:nvPr/>
        </p:nvSpPr>
        <p:spPr>
          <a:xfrm>
            <a:off x="4401706" y="116284"/>
            <a:ext cx="4342244" cy="544801"/>
          </a:xfrm>
          <a:prstGeom prst="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981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2" grpId="0"/>
      <p:bldP spid="4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797FF7-718E-4D88-AF6B-21753F68960D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3" name="Group 73">
            <a:extLst>
              <a:ext uri="{FF2B5EF4-FFF2-40B4-BE49-F238E27FC236}">
                <a16:creationId xmlns:a16="http://schemas.microsoft.com/office/drawing/2014/main" id="{B8BB3C69-D3C7-4C2D-B7A1-977CCBCFA268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8DFE215-D250-42D3-A6C7-FB69FF6BD75D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96195D6-B369-4796-898C-2343B71AE220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1E51A5-E59D-428E-9451-9AA85B2173FD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56A6576-A456-416B-AF36-6353DE3CCB4B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EF80084-FA18-43EF-B28F-FB8F973DE8EA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EE6A343-184D-43EF-BB4B-55304C6A1C0D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6179904-57B5-4A82-82BD-788F2724FD33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63ED915-1F14-48DA-9755-CBAE9A2B37F2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9D368B-B9CC-4E30-AFE4-39B8A6700CF1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F748FC-37EB-479A-89FD-9C7319168AA9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5A1322B-1F6D-4FF2-B546-B4E56D48662B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BD41A8-91A8-43AE-B4CD-BC1A3C720E5B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BEA14A3-A2DF-4EF9-9175-7BBBF3458648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2047EE3-132C-4946-B60E-1121B29A84CA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B5E1327-4466-4126-A9C8-A3DAD52049B0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718C0E4-C2FC-4D7F-997C-D77C3DFDE5E4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4" name="Text Box 3">
            <a:extLst>
              <a:ext uri="{FF2B5EF4-FFF2-40B4-BE49-F238E27FC236}">
                <a16:creationId xmlns:a16="http://schemas.microsoft.com/office/drawing/2014/main" id="{61F1C7E8-5361-4808-9E31-071E67541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28775"/>
            <a:ext cx="835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Pressupostos da análise da regressão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2920DDF9-3776-4209-A714-3AB935F15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565400"/>
            <a:ext cx="849033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PT" altLang="en-US" sz="2800" b="0" dirty="0">
                <a:latin typeface="Calibri" panose="020F0502020204030204" pitchFamily="34" charset="0"/>
              </a:rPr>
              <a:t> A distribuição dos erro é normal de média 0</a:t>
            </a:r>
            <a:r>
              <a:rPr lang="pt-PT" altLang="en-US" sz="2800" dirty="0">
                <a:latin typeface="Calibri" panose="020F0502020204030204" pitchFamily="34" charset="0"/>
              </a:rPr>
              <a:t> e</a:t>
            </a:r>
            <a:r>
              <a:rPr lang="pt-PT" altLang="en-US" sz="2800" b="0" dirty="0">
                <a:latin typeface="Calibri" panose="020F0502020204030204" pitchFamily="34" charset="0"/>
              </a:rPr>
              <a:t> variância constante </a:t>
            </a:r>
            <a:r>
              <a:rPr lang="el-GR" altLang="en-US" sz="2800" b="0" dirty="0">
                <a:latin typeface="Calibri" panose="020F0502020204030204" pitchFamily="34" charset="0"/>
              </a:rPr>
              <a:t>σ</a:t>
            </a:r>
            <a:r>
              <a:rPr lang="en-US" altLang="en-US" sz="2800" b="0" baseline="30000" dirty="0">
                <a:latin typeface="Calibri" panose="020F0502020204030204" pitchFamily="34" charset="0"/>
              </a:rPr>
              <a:t>2</a:t>
            </a:r>
            <a:r>
              <a:rPr lang="pt-PT" altLang="en-US" sz="2800" b="0" dirty="0">
                <a:latin typeface="Calibri" panose="020F0502020204030204" pitchFamily="34" charset="0"/>
              </a:rPr>
              <a:t>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PT" altLang="en-US" sz="2800" b="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PT" altLang="en-US" sz="2800" b="0" dirty="0">
                <a:latin typeface="Calibri" panose="020F0502020204030204" pitchFamily="34" charset="0"/>
              </a:rPr>
              <a:t> Os erros são independentes, i.e. não correlacionados;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PT" altLang="en-US" sz="2800" b="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PT" altLang="en-US" sz="2800" b="0" dirty="0">
                <a:latin typeface="Calibri" panose="020F0502020204030204" pitchFamily="34" charset="0"/>
              </a:rPr>
              <a:t> Não há erros em X (ou na prática as medições de X são obtidas com erro negligível comparativamente às de Y)</a:t>
            </a:r>
          </a:p>
        </p:txBody>
      </p:sp>
      <p:sp>
        <p:nvSpPr>
          <p:cNvPr id="25606" name="Text Box 2">
            <a:extLst>
              <a:ext uri="{FF2B5EF4-FFF2-40B4-BE49-F238E27FC236}">
                <a16:creationId xmlns:a16="http://schemas.microsoft.com/office/drawing/2014/main" id="{7C332DED-83E1-49A5-8CB0-5BA1DD00A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  <p:extLst>
      <p:ext uri="{BB962C8B-B14F-4D97-AF65-F5344CB8AC3E}">
        <p14:creationId xmlns:p14="http://schemas.microsoft.com/office/powerpoint/2010/main" val="13079938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1BE767-DF7E-4E8E-A66B-2AFC0BEF25A2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27" name="Group 73">
            <a:extLst>
              <a:ext uri="{FF2B5EF4-FFF2-40B4-BE49-F238E27FC236}">
                <a16:creationId xmlns:a16="http://schemas.microsoft.com/office/drawing/2014/main" id="{83E34D20-9884-4232-8FCD-941DFA013DE2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961F524-FA9B-40C3-891D-156F8EDE3668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E609CD4-E717-417B-9271-1E4CFEACFAE1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F5DBD4-81C2-4788-B2A0-E1E2BDAA9B34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50D0CC6-D6AA-4FCE-B9A0-A788C32B9B91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373E75F-E43E-4ADE-8E5E-AD59F0EFAE74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7B389C5-D06D-49C3-B139-1D1F926F0342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25CCB0F-720D-4022-B345-0AB7BB2CD49F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F9B27B-25E6-429F-9EEE-AF8A4B177B01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C8B50BC-FAFF-4A9D-9B8E-16624906A0AA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FFAD989-A76F-4FD5-A212-D9ECECA0BCA2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5F8C522-6337-4C44-B094-9EA30ACEC6A2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7D42E1-F29B-497D-9292-53E797DDEA94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869B885-D49E-45EE-A461-364333A19A09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20D737-6713-4F6D-A799-82819C9F8F65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A9BCC9-F277-448B-A4FB-D857FE548E92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AD87DAF-A803-4BE8-9FD4-4CAEDA0B93EB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28" name="Text Box 5">
            <a:extLst>
              <a:ext uri="{FF2B5EF4-FFF2-40B4-BE49-F238E27FC236}">
                <a16:creationId xmlns:a16="http://schemas.microsoft.com/office/drawing/2014/main" id="{ECC6AFA2-68C7-4EF4-90C3-517DD9578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24150"/>
            <a:ext cx="80629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PT" altLang="en-US" sz="2800" b="0">
                <a:latin typeface="Calibri" panose="020F0502020204030204" pitchFamily="34" charset="0"/>
              </a:rPr>
              <a:t> Normalidade</a:t>
            </a:r>
          </a:p>
          <a:p>
            <a:pPr algn="just" eaLnBrk="1" hangingPunct="1">
              <a:spcBef>
                <a:spcPct val="0"/>
              </a:spcBef>
            </a:pPr>
            <a:endParaRPr lang="pt-PT" altLang="en-US" sz="2800" b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PT" altLang="en-US" sz="2800" b="0">
                <a:latin typeface="Calibri" panose="020F0502020204030204" pitchFamily="34" charset="0"/>
              </a:rPr>
              <a:t> Homogeneidade de variâncias</a:t>
            </a:r>
          </a:p>
          <a:p>
            <a:pPr algn="just" eaLnBrk="1" hangingPunct="1">
              <a:spcBef>
                <a:spcPct val="0"/>
              </a:spcBef>
            </a:pPr>
            <a:endParaRPr lang="pt-PT" altLang="en-US" sz="2800" b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PT" altLang="en-US" sz="2800" b="0">
                <a:latin typeface="Calibri" panose="020F0502020204030204" pitchFamily="34" charset="0"/>
              </a:rPr>
              <a:t> Erros independentes (inexistência de autocorrelação dos resíduos)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PT" altLang="en-US" sz="2800" b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PT" altLang="en-US" sz="2800" b="0">
              <a:latin typeface="Calibri" panose="020F0502020204030204" pitchFamily="34" charset="0"/>
            </a:endParaRPr>
          </a:p>
        </p:txBody>
      </p:sp>
      <p:sp>
        <p:nvSpPr>
          <p:cNvPr id="26629" name="Text Box 6">
            <a:extLst>
              <a:ext uri="{FF2B5EF4-FFF2-40B4-BE49-F238E27FC236}">
                <a16:creationId xmlns:a16="http://schemas.microsoft.com/office/drawing/2014/main" id="{2A5A86C4-D916-443F-8343-B1FF3F14F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97038"/>
            <a:ext cx="835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Análise de resíduos</a:t>
            </a:r>
          </a:p>
        </p:txBody>
      </p:sp>
      <p:sp>
        <p:nvSpPr>
          <p:cNvPr id="26630" name="Text Box 2">
            <a:extLst>
              <a:ext uri="{FF2B5EF4-FFF2-40B4-BE49-F238E27FC236}">
                <a16:creationId xmlns:a16="http://schemas.microsoft.com/office/drawing/2014/main" id="{58FE989B-BFA8-4A1A-8828-0064511D7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  <p:extLst>
      <p:ext uri="{BB962C8B-B14F-4D97-AF65-F5344CB8AC3E}">
        <p14:creationId xmlns:p14="http://schemas.microsoft.com/office/powerpoint/2010/main" val="38560371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40DCD-36BA-4C28-9F9C-3E90BABA2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82" y="1935716"/>
            <a:ext cx="6151418" cy="49023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DE161C-1FEB-4DD2-9509-A659B718C637}"/>
              </a:ext>
            </a:extLst>
          </p:cNvPr>
          <p:cNvSpPr/>
          <p:nvPr/>
        </p:nvSpPr>
        <p:spPr>
          <a:xfrm>
            <a:off x="138546" y="196748"/>
            <a:ext cx="69549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par(</a:t>
            </a:r>
            <a:r>
              <a:rPr lang="en-US" dirty="0" err="1">
                <a:latin typeface="Lucida Console" panose="020B0609040504020204" pitchFamily="49" charset="0"/>
              </a:rPr>
              <a:t>mfrow</a:t>
            </a:r>
            <a:r>
              <a:rPr lang="en-US" dirty="0">
                <a:latin typeface="Lucida Console" panose="020B0609040504020204" pitchFamily="49" charset="0"/>
              </a:rPr>
              <a:t>=c(1,1),mar=c(4,4,2,1))</a:t>
            </a:r>
          </a:p>
          <a:p>
            <a:r>
              <a:rPr lang="en-US" dirty="0" err="1">
                <a:latin typeface="Lucida Console" panose="020B0609040504020204" pitchFamily="49" charset="0"/>
              </a:rPr>
              <a:t>set.seed</a:t>
            </a:r>
            <a:r>
              <a:rPr lang="en-US" dirty="0">
                <a:latin typeface="Lucida Console" panose="020B0609040504020204" pitchFamily="49" charset="0"/>
              </a:rPr>
              <a:t>(123)</a:t>
            </a:r>
          </a:p>
          <a:p>
            <a:r>
              <a:rPr lang="en-US" dirty="0">
                <a:latin typeface="Lucida Console" panose="020B0609040504020204" pitchFamily="49" charset="0"/>
              </a:rPr>
              <a:t>n=100;slope=4;intercept=3</a:t>
            </a:r>
          </a:p>
          <a:p>
            <a:r>
              <a:rPr lang="en-US" dirty="0" err="1">
                <a:latin typeface="Lucida Console" panose="020B0609040504020204" pitchFamily="49" charset="0"/>
              </a:rPr>
              <a:t>xs</a:t>
            </a:r>
            <a:r>
              <a:rPr lang="en-US" dirty="0">
                <a:latin typeface="Lucida Console" panose="020B0609040504020204" pitchFamily="49" charset="0"/>
              </a:rPr>
              <a:t>=</a:t>
            </a:r>
            <a:r>
              <a:rPr lang="en-US" dirty="0" err="1">
                <a:latin typeface="Lucida Console" panose="020B0609040504020204" pitchFamily="49" charset="0"/>
              </a:rPr>
              <a:t>runif</a:t>
            </a:r>
            <a:r>
              <a:rPr lang="en-US" dirty="0">
                <a:latin typeface="Lucida Console" panose="020B0609040504020204" pitchFamily="49" charset="0"/>
              </a:rPr>
              <a:t>(n,3,6)</a:t>
            </a:r>
          </a:p>
          <a:p>
            <a:r>
              <a:rPr lang="en-US" dirty="0" err="1">
                <a:latin typeface="Lucida Console" panose="020B0609040504020204" pitchFamily="49" charset="0"/>
              </a:rPr>
              <a:t>ys</a:t>
            </a:r>
            <a:r>
              <a:rPr lang="en-US" dirty="0">
                <a:latin typeface="Lucida Console" panose="020B0609040504020204" pitchFamily="49" charset="0"/>
              </a:rPr>
              <a:t>=</a:t>
            </a:r>
            <a:r>
              <a:rPr lang="en-US" dirty="0" err="1">
                <a:latin typeface="Lucida Console" panose="020B0609040504020204" pitchFamily="49" charset="0"/>
              </a:rPr>
              <a:t>intercept+slope</a:t>
            </a:r>
            <a:r>
              <a:rPr lang="en-US" dirty="0">
                <a:latin typeface="Lucida Console" panose="020B0609040504020204" pitchFamily="49" charset="0"/>
              </a:rPr>
              <a:t>*</a:t>
            </a:r>
            <a:r>
              <a:rPr lang="en-US" dirty="0" err="1">
                <a:latin typeface="Lucida Console" panose="020B0609040504020204" pitchFamily="49" charset="0"/>
              </a:rPr>
              <a:t>xs+rnorm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 err="1">
                <a:latin typeface="Lucida Console" panose="020B0609040504020204" pitchFamily="49" charset="0"/>
              </a:rPr>
              <a:t>n,mean</a:t>
            </a:r>
            <a:r>
              <a:rPr lang="en-US" dirty="0">
                <a:latin typeface="Lucida Console" panose="020B0609040504020204" pitchFamily="49" charset="0"/>
              </a:rPr>
              <a:t>=0,sd=2)</a:t>
            </a:r>
          </a:p>
          <a:p>
            <a:r>
              <a:rPr lang="en-US" dirty="0">
                <a:latin typeface="Lucida Console" panose="020B0609040504020204" pitchFamily="49" charset="0"/>
              </a:rPr>
              <a:t>plot(</a:t>
            </a:r>
            <a:r>
              <a:rPr lang="en-US" dirty="0" err="1">
                <a:latin typeface="Lucida Console" panose="020B0609040504020204" pitchFamily="49" charset="0"/>
              </a:rPr>
              <a:t>xs,ys,ylim</a:t>
            </a:r>
            <a:r>
              <a:rPr lang="en-US" dirty="0">
                <a:latin typeface="Lucida Console" panose="020B0609040504020204" pitchFamily="49" charset="0"/>
              </a:rPr>
              <a:t>=c(15,28),</a:t>
            </a:r>
            <a:r>
              <a:rPr lang="en-US" dirty="0" err="1">
                <a:latin typeface="Lucida Console" panose="020B0609040504020204" pitchFamily="49" charset="0"/>
              </a:rPr>
              <a:t>xlim</a:t>
            </a:r>
            <a:r>
              <a:rPr lang="en-US" dirty="0">
                <a:latin typeface="Lucida Console" panose="020B0609040504020204" pitchFamily="49" charset="0"/>
              </a:rPr>
              <a:t>=c(3,6),main="")</a:t>
            </a:r>
          </a:p>
          <a:p>
            <a:r>
              <a:rPr lang="en-US" dirty="0">
                <a:latin typeface="Lucida Console" panose="020B0609040504020204" pitchFamily="49" charset="0"/>
              </a:rPr>
              <a:t>mylm1=</a:t>
            </a:r>
            <a:r>
              <a:rPr lang="en-US" dirty="0" err="1">
                <a:latin typeface="Lucida Console" panose="020B0609040504020204" pitchFamily="49" charset="0"/>
              </a:rPr>
              <a:t>lm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 err="1">
                <a:latin typeface="Lucida Console" panose="020B0609040504020204" pitchFamily="49" charset="0"/>
              </a:rPr>
              <a:t>ys~xs</a:t>
            </a:r>
            <a:r>
              <a:rPr lang="en-US" dirty="0">
                <a:latin typeface="Lucida Console" panose="020B0609040504020204" pitchFamily="49" charset="0"/>
              </a:rPr>
              <a:t>)</a:t>
            </a:r>
          </a:p>
          <a:p>
            <a:r>
              <a:rPr lang="en-US" dirty="0" err="1">
                <a:latin typeface="Lucida Console" panose="020B0609040504020204" pitchFamily="49" charset="0"/>
              </a:rPr>
              <a:t>abline</a:t>
            </a:r>
            <a:r>
              <a:rPr lang="en-US" dirty="0">
                <a:latin typeface="Lucida Console" panose="020B0609040504020204" pitchFamily="49" charset="0"/>
              </a:rPr>
              <a:t>(mylm1,col=4)</a:t>
            </a:r>
          </a:p>
        </p:txBody>
      </p:sp>
    </p:spTree>
    <p:extLst>
      <p:ext uri="{BB962C8B-B14F-4D97-AF65-F5344CB8AC3E}">
        <p14:creationId xmlns:p14="http://schemas.microsoft.com/office/powerpoint/2010/main" val="17042416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EC1582-EF4B-465D-B5F4-E90426653EF7}"/>
              </a:ext>
            </a:extLst>
          </p:cNvPr>
          <p:cNvSpPr/>
          <p:nvPr/>
        </p:nvSpPr>
        <p:spPr>
          <a:xfrm>
            <a:off x="152400" y="2517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=c(2,2),mar=c(4,4,2,1))</a:t>
            </a:r>
          </a:p>
          <a:p>
            <a:r>
              <a:rPr lang="en-US" dirty="0"/>
              <a:t>plot(mylm1)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EDB51-FFDB-462B-B3B8-31C6740D9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681195"/>
            <a:ext cx="6400800" cy="5101095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BD1C8D35-6281-4306-9D63-51F67559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1" y="427888"/>
            <a:ext cx="83518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dirty="0">
                <a:latin typeface="Calibri" panose="020F0502020204030204" pitchFamily="34" charset="0"/>
              </a:rPr>
              <a:t>Análise de resíduos: normalidade, </a:t>
            </a:r>
            <a:r>
              <a:rPr lang="pt-PT" altLang="en-US" dirty="0" err="1">
                <a:latin typeface="Calibri" panose="020F0502020204030204" pitchFamily="34" charset="0"/>
              </a:rPr>
              <a:t>homocedasticidade</a:t>
            </a:r>
            <a:r>
              <a:rPr lang="pt-PT" altLang="en-US" dirty="0">
                <a:latin typeface="Calibri" panose="020F0502020204030204" pitchFamily="34" charset="0"/>
              </a:rPr>
              <a:t> e independência</a:t>
            </a:r>
          </a:p>
        </p:txBody>
      </p:sp>
    </p:spTree>
    <p:extLst>
      <p:ext uri="{BB962C8B-B14F-4D97-AF65-F5344CB8AC3E}">
        <p14:creationId xmlns:p14="http://schemas.microsoft.com/office/powerpoint/2010/main" val="474220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A0452B-9A60-452F-A467-7C5563C81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5" y="1063976"/>
            <a:ext cx="6453205" cy="5142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BD6CA9-24AB-4CCA-A8A5-8539DA8C5B6A}"/>
              </a:ext>
            </a:extLst>
          </p:cNvPr>
          <p:cNvSpPr txBox="1"/>
          <p:nvPr/>
        </p:nvSpPr>
        <p:spPr>
          <a:xfrm>
            <a:off x="3158837" y="389555"/>
            <a:ext cx="617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Non-Gaussian Errors</a:t>
            </a:r>
          </a:p>
        </p:txBody>
      </p:sp>
    </p:spTree>
    <p:extLst>
      <p:ext uri="{BB962C8B-B14F-4D97-AF65-F5344CB8AC3E}">
        <p14:creationId xmlns:p14="http://schemas.microsoft.com/office/powerpoint/2010/main" val="5858843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73FEE9-DD64-4EF9-B3AC-4FCEEFF45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73" y="1155448"/>
            <a:ext cx="6401053" cy="51012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658EFF-5EC9-4781-968E-ED705020369E}"/>
              </a:ext>
            </a:extLst>
          </p:cNvPr>
          <p:cNvSpPr/>
          <p:nvPr/>
        </p:nvSpPr>
        <p:spPr>
          <a:xfrm>
            <a:off x="4516581" y="1233061"/>
            <a:ext cx="3366654" cy="2514600"/>
          </a:xfrm>
          <a:prstGeom prst="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71D1B-0C9A-471C-8B2F-FFF7EBBD76F7}"/>
              </a:ext>
            </a:extLst>
          </p:cNvPr>
          <p:cNvSpPr txBox="1"/>
          <p:nvPr/>
        </p:nvSpPr>
        <p:spPr>
          <a:xfrm>
            <a:off x="3158837" y="389555"/>
            <a:ext cx="617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Non-Gaussian Errors</a:t>
            </a:r>
          </a:p>
        </p:txBody>
      </p:sp>
    </p:spTree>
    <p:extLst>
      <p:ext uri="{BB962C8B-B14F-4D97-AF65-F5344CB8AC3E}">
        <p14:creationId xmlns:p14="http://schemas.microsoft.com/office/powerpoint/2010/main" val="30717968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D39C6C-40EB-452D-BFA0-E3EF4176F316}"/>
              </a:ext>
            </a:extLst>
          </p:cNvPr>
          <p:cNvSpPr txBox="1"/>
          <p:nvPr/>
        </p:nvSpPr>
        <p:spPr>
          <a:xfrm>
            <a:off x="3269663" y="221672"/>
            <a:ext cx="471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Heterocedastic</a:t>
            </a:r>
            <a:r>
              <a:rPr lang="en-US" sz="2800" dirty="0"/>
              <a:t> errors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30A09-0DCB-4C40-9EBC-68AAC6E6D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5" y="889494"/>
            <a:ext cx="6341839" cy="505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70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198A31-550A-4294-8E46-9D8A01F17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8" y="863063"/>
            <a:ext cx="7296396" cy="58148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7716B4-C405-4C4C-9E58-129BC52F01E1}"/>
              </a:ext>
            </a:extLst>
          </p:cNvPr>
          <p:cNvSpPr/>
          <p:nvPr/>
        </p:nvSpPr>
        <p:spPr>
          <a:xfrm>
            <a:off x="877786" y="863063"/>
            <a:ext cx="3694214" cy="2988510"/>
          </a:xfrm>
          <a:prstGeom prst="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B06B54-58ED-4A48-986B-C1A7CCA52AED}"/>
              </a:ext>
            </a:extLst>
          </p:cNvPr>
          <p:cNvSpPr txBox="1"/>
          <p:nvPr/>
        </p:nvSpPr>
        <p:spPr>
          <a:xfrm>
            <a:off x="3269663" y="221672"/>
            <a:ext cx="471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Heterocedastic</a:t>
            </a:r>
            <a:r>
              <a:rPr lang="en-US" sz="2800" dirty="0"/>
              <a:t> errors</a:t>
            </a:r>
          </a:p>
        </p:txBody>
      </p:sp>
    </p:spTree>
    <p:extLst>
      <p:ext uri="{BB962C8B-B14F-4D97-AF65-F5344CB8AC3E}">
        <p14:creationId xmlns:p14="http://schemas.microsoft.com/office/powerpoint/2010/main" val="32398808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F3F3C8-9DE3-4F20-85BE-2D84353BA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8" y="976894"/>
            <a:ext cx="6511636" cy="5308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228018-FB26-4AD8-9FDF-AB1F8D6FCBDB}"/>
              </a:ext>
            </a:extLst>
          </p:cNvPr>
          <p:cNvSpPr txBox="1"/>
          <p:nvPr/>
        </p:nvSpPr>
        <p:spPr>
          <a:xfrm>
            <a:off x="2964863" y="310774"/>
            <a:ext cx="471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Non-independent errors</a:t>
            </a:r>
          </a:p>
        </p:txBody>
      </p:sp>
    </p:spTree>
    <p:extLst>
      <p:ext uri="{BB962C8B-B14F-4D97-AF65-F5344CB8AC3E}">
        <p14:creationId xmlns:p14="http://schemas.microsoft.com/office/powerpoint/2010/main" val="174401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E1CB92-0DED-4C5D-B804-58A786DD5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346126"/>
            <a:ext cx="7741920" cy="50479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D856EC-6E2E-4B39-9CD0-83C535507E58}"/>
              </a:ext>
            </a:extLst>
          </p:cNvPr>
          <p:cNvSpPr txBox="1"/>
          <p:nvPr/>
        </p:nvSpPr>
        <p:spPr>
          <a:xfrm>
            <a:off x="2303815" y="6065951"/>
            <a:ext cx="702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EwE</a:t>
            </a:r>
            <a:r>
              <a:rPr lang="en-US" dirty="0"/>
              <a:t> stands for </a:t>
            </a:r>
            <a:r>
              <a:rPr lang="en-US" dirty="0" err="1"/>
              <a:t>Ecopath</a:t>
            </a:r>
            <a:r>
              <a:rPr lang="en-US" dirty="0"/>
              <a:t> with </a:t>
            </a:r>
            <a:r>
              <a:rPr lang="en-US" dirty="0" err="1"/>
              <a:t>Ecosim</a:t>
            </a:r>
            <a:r>
              <a:rPr lang="en-US" dirty="0"/>
              <a:t>: </a:t>
            </a:r>
            <a:r>
              <a:rPr lang="en-US" dirty="0" err="1"/>
              <a:t>modelos</a:t>
            </a:r>
            <a:r>
              <a:rPr lang="en-US" dirty="0"/>
              <a:t> para </a:t>
            </a:r>
            <a:r>
              <a:rPr lang="en-US" dirty="0" err="1"/>
              <a:t>cadeias</a:t>
            </a:r>
            <a:r>
              <a:rPr lang="en-US" dirty="0"/>
              <a:t> </a:t>
            </a:r>
            <a:r>
              <a:rPr lang="en-US" dirty="0" err="1"/>
              <a:t>tróficas</a:t>
            </a:r>
            <a:r>
              <a:rPr lang="en-US" dirty="0"/>
              <a:t> - </a:t>
            </a:r>
            <a:r>
              <a:rPr lang="en-US" dirty="0" err="1"/>
              <a:t>Modelos</a:t>
            </a:r>
            <a:r>
              <a:rPr lang="en-US" dirty="0"/>
              <a:t> de </a:t>
            </a:r>
            <a:r>
              <a:rPr lang="en-US" dirty="0" err="1"/>
              <a:t>estado</a:t>
            </a:r>
            <a:r>
              <a:rPr lang="en-US" dirty="0"/>
              <a:t> </a:t>
            </a:r>
            <a:r>
              <a:rPr lang="en-US" dirty="0" err="1"/>
              <a:t>estacionário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124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9D396A-9AC1-4438-9739-B2FAD61A1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701584"/>
            <a:ext cx="7296507" cy="5948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B287C8-6AB3-4F98-AB69-F833CDFF91F7}"/>
              </a:ext>
            </a:extLst>
          </p:cNvPr>
          <p:cNvSpPr txBox="1"/>
          <p:nvPr/>
        </p:nvSpPr>
        <p:spPr>
          <a:xfrm>
            <a:off x="2964863" y="207814"/>
            <a:ext cx="471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Non-independent errors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146A48-39F3-4E46-97A8-4EBAB7A7C7F7}"/>
              </a:ext>
            </a:extLst>
          </p:cNvPr>
          <p:cNvSpPr/>
          <p:nvPr/>
        </p:nvSpPr>
        <p:spPr>
          <a:xfrm>
            <a:off x="840730" y="687375"/>
            <a:ext cx="3694214" cy="2988510"/>
          </a:xfrm>
          <a:prstGeom prst="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484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974113-96CF-4E3B-AC40-D13328DE9A09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47" name="Group 73">
            <a:extLst>
              <a:ext uri="{FF2B5EF4-FFF2-40B4-BE49-F238E27FC236}">
                <a16:creationId xmlns:a16="http://schemas.microsoft.com/office/drawing/2014/main" id="{9646B44C-EA60-45E6-B40F-B9EE581A4B7E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192BA7C-3D4E-4B4B-BD69-91FE15462A34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318D2AF-E449-4C06-9E28-44B854F44A26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0F39772-922A-4012-A112-9E5398F0AF0D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BA0B643-2BDD-4B6C-86B0-45FE494F30E6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9489942-D0EF-4B5A-872F-50BC6F08B4C9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1E97100-842D-4835-9785-FD6ACBDA5C26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CDF9E73-157F-4F94-AB51-B8BE7A2199FE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75B36C-3019-4FEB-80A6-D848900C4754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FFBCC9-4ED1-4056-B8B8-C38CDAB1A09C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9D3C248-BD1A-4860-B32C-AC4E10E0DCE9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2C10E41-4D70-463B-91EE-0B78679F2E54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F45C9B0-8EDD-4D54-A1D4-37B8E020DF80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4069A9F-D400-46A7-8A9C-AA7A456C4FBB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133255E-63F4-40CA-9E9E-A38E35932912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575A621-E327-48CF-A8D0-274D4ED55933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FD2723-98ED-41EF-A974-764B4F486E7A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748" name="Object 5">
            <a:extLst>
              <a:ext uri="{FF2B5EF4-FFF2-40B4-BE49-F238E27FC236}">
                <a16:creationId xmlns:a16="http://schemas.microsoft.com/office/drawing/2014/main" id="{E9A0ED3C-00B8-45AE-849F-8A1E37E2B0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7338" y="1676400"/>
          <a:ext cx="60198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CorelPhotoPaint.Image.10" r:id="rId3" imgW="4151033" imgH="3486624" progId="CorelPhotoPaint.Image.10">
                  <p:embed/>
                </p:oleObj>
              </mc:Choice>
              <mc:Fallback>
                <p:oleObj name="CorelPhotoPaint.Image.10" r:id="rId3" imgW="4151033" imgH="3486624" progId="CorelPhotoPaint.Image.10">
                  <p:embed/>
                  <p:pic>
                    <p:nvPicPr>
                      <p:cNvPr id="31748" name="Object 5">
                        <a:extLst>
                          <a:ext uri="{FF2B5EF4-FFF2-40B4-BE49-F238E27FC236}">
                            <a16:creationId xmlns:a16="http://schemas.microsoft.com/office/drawing/2014/main" id="{E9A0ED3C-00B8-45AE-849F-8A1E37E2B0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1676400"/>
                        <a:ext cx="60198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 Box 6">
            <a:extLst>
              <a:ext uri="{FF2B5EF4-FFF2-40B4-BE49-F238E27FC236}">
                <a16:creationId xmlns:a16="http://schemas.microsoft.com/office/drawing/2014/main" id="{08E495AD-90CC-4B97-82C3-B47CE3C2D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6975"/>
            <a:ext cx="835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Análise de resíduos</a:t>
            </a:r>
          </a:p>
        </p:txBody>
      </p:sp>
      <p:sp>
        <p:nvSpPr>
          <p:cNvPr id="31750" name="Text Box 2">
            <a:extLst>
              <a:ext uri="{FF2B5EF4-FFF2-40B4-BE49-F238E27FC236}">
                <a16:creationId xmlns:a16="http://schemas.microsoft.com/office/drawing/2014/main" id="{D3E4CF9E-124B-4D0C-A088-D8F1D099E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  <p:extLst>
      <p:ext uri="{BB962C8B-B14F-4D97-AF65-F5344CB8AC3E}">
        <p14:creationId xmlns:p14="http://schemas.microsoft.com/office/powerpoint/2010/main" val="12190550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40C58E-AF30-4FBA-AE54-AAB091B0EE99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71" name="Group 73">
            <a:extLst>
              <a:ext uri="{FF2B5EF4-FFF2-40B4-BE49-F238E27FC236}">
                <a16:creationId xmlns:a16="http://schemas.microsoft.com/office/drawing/2014/main" id="{4BB8B37C-53DE-4500-AE21-4DFF8C0E88A2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89CFF6F5-EDD0-46DA-A47A-52AA6937E696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E52EB0B-71F5-4B56-A996-7E1A4A26128D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22631D8-EC4A-41F6-BCD2-8C7C390EB8CE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D0E9782-79AE-4200-AA81-808B69635D4C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58F6BC8-29B6-4294-AAAF-24E221534C2F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67437B-BC31-4983-B757-32510137DCB2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A8CABB6-A22A-41F7-8BC6-7F8A8DBD5F92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422EA22-9770-456B-A97F-FAD487FEF63C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8CA9B5-36CE-4A95-B59B-BA70435BE05D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D627B4A-3AE4-494B-86D4-32D52DEED308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7408D1B-3FD0-4065-94D8-1D5D2FFB2B55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CDFBDFA-3F00-4BFF-A3E8-6C93C0DF6040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95C0E32-1848-4BEA-BB82-72735B44B768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78AEF0-E948-4EF7-9530-E8B5C0E8189B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A9BAB04-B5A9-4B79-85EF-25FD6C4E77A0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99D51E6-7A6E-4512-A2A5-8D33A74F8C03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2" name="Text Box 3">
            <a:extLst>
              <a:ext uri="{FF2B5EF4-FFF2-40B4-BE49-F238E27FC236}">
                <a16:creationId xmlns:a16="http://schemas.microsoft.com/office/drawing/2014/main" id="{B702EA41-4F3A-47CB-8D62-E5F63633A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429000"/>
            <a:ext cx="78486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pt-PT" altLang="en-US" sz="2400" b="0">
                <a:latin typeface="Calibri" panose="020F0502020204030204" pitchFamily="34" charset="0"/>
              </a:rPr>
              <a:t> </a:t>
            </a:r>
            <a:r>
              <a:rPr lang="pt-PT" altLang="en-US" sz="2800">
                <a:latin typeface="Calibri" panose="020F0502020204030204" pitchFamily="34" charset="0"/>
              </a:rPr>
              <a:t>Outliers</a:t>
            </a:r>
            <a:r>
              <a:rPr lang="pt-PT" altLang="en-US" sz="2800" b="0">
                <a:latin typeface="Calibri" panose="020F0502020204030204" pitchFamily="34" charset="0"/>
              </a:rPr>
              <a:t> </a:t>
            </a:r>
            <a:r>
              <a:rPr lang="pt-PT" altLang="en-US" sz="2400" b="0">
                <a:latin typeface="Calibri" panose="020F0502020204030204" pitchFamily="34" charset="0"/>
              </a:rPr>
              <a:t>(análise exploratória e análise de resíduos)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pt-PT" altLang="en-US" sz="2400" b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pt-PT" altLang="en-US" sz="2400" b="0">
                <a:latin typeface="Calibri" panose="020F0502020204030204" pitchFamily="34" charset="0"/>
              </a:rPr>
              <a:t> </a:t>
            </a:r>
            <a:r>
              <a:rPr lang="pt-PT" altLang="en-US" sz="2800">
                <a:latin typeface="Calibri" panose="020F0502020204030204" pitchFamily="34" charset="0"/>
              </a:rPr>
              <a:t>Observações influentes </a:t>
            </a:r>
            <a:r>
              <a:rPr lang="pt-PT" altLang="en-US" sz="2400" b="0">
                <a:latin typeface="Calibri" panose="020F0502020204030204" pitchFamily="34" charset="0"/>
              </a:rPr>
              <a:t>(por exemplo através da distância de Cook)</a:t>
            </a:r>
          </a:p>
        </p:txBody>
      </p:sp>
      <p:sp>
        <p:nvSpPr>
          <p:cNvPr id="32773" name="Text Box 6">
            <a:extLst>
              <a:ext uri="{FF2B5EF4-FFF2-40B4-BE49-F238E27FC236}">
                <a16:creationId xmlns:a16="http://schemas.microsoft.com/office/drawing/2014/main" id="{EC357C35-60AF-438F-8BC6-8FB432394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28775"/>
            <a:ext cx="83518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Análise de resíduos: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outliers e observações influentes</a:t>
            </a:r>
          </a:p>
        </p:txBody>
      </p:sp>
      <p:sp>
        <p:nvSpPr>
          <p:cNvPr id="32774" name="Text Box 2">
            <a:extLst>
              <a:ext uri="{FF2B5EF4-FFF2-40B4-BE49-F238E27FC236}">
                <a16:creationId xmlns:a16="http://schemas.microsoft.com/office/drawing/2014/main" id="{E6B93035-57C3-416C-B3BF-903FE05C8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  <p:extLst>
      <p:ext uri="{BB962C8B-B14F-4D97-AF65-F5344CB8AC3E}">
        <p14:creationId xmlns:p14="http://schemas.microsoft.com/office/powerpoint/2010/main" val="34410492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46B2BD-AE48-4AA9-8581-7F82D224B872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795" name="Group 73">
            <a:extLst>
              <a:ext uri="{FF2B5EF4-FFF2-40B4-BE49-F238E27FC236}">
                <a16:creationId xmlns:a16="http://schemas.microsoft.com/office/drawing/2014/main" id="{46831739-66D4-49A6-805F-F2FF65470F82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847A3B2-CEA5-42B2-BBA6-5F640DCC892C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69E6012-A233-4377-B70C-F2806C1B075E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FE0F15-861D-4475-8F83-49DF6ADA4B39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4604CCE-459F-4C11-8D62-B0799247AB2D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0E297C8-D493-4E87-A2AD-B7B20166C4FF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B836F82-65CE-4539-9203-98B5A1B8C0F4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90C94FE-46D0-4D0A-98B8-0B95C13BA825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37DB71-977B-4877-BBE7-3A1366222711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FE12A1-3BFF-4FD3-A111-CB375A000861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C1EE70C-2734-4374-AA0D-54AD499A924F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08EFA3-61BC-4AB9-A8C5-FCE5275D0612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3F28ABA-1C0C-4B8F-A0D9-6D321D7BCAEA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E1362DD-AF08-48D9-9C3D-2BCC856DF641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78E2C41-91FA-43F2-A222-564B47A392A4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DFB3AA3-8DBC-44F7-8C71-28BD928A5BD6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8469253-D591-4A8C-9A7B-787831CB4D5F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96" name="Group 28">
            <a:extLst>
              <a:ext uri="{FF2B5EF4-FFF2-40B4-BE49-F238E27FC236}">
                <a16:creationId xmlns:a16="http://schemas.microsoft.com/office/drawing/2014/main" id="{ED03E726-4B90-4189-9173-B2E226B8DE1D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2636838"/>
            <a:ext cx="4608512" cy="3600450"/>
            <a:chOff x="1383" y="1480"/>
            <a:chExt cx="2903" cy="2268"/>
          </a:xfrm>
        </p:grpSpPr>
        <p:sp>
          <p:nvSpPr>
            <p:cNvPr id="33799" name="Line 7">
              <a:extLst>
                <a:ext uri="{FF2B5EF4-FFF2-40B4-BE49-F238E27FC236}">
                  <a16:creationId xmlns:a16="http://schemas.microsoft.com/office/drawing/2014/main" id="{E0D60F2A-AAA2-4018-A15E-CD7AD58ED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1480"/>
              <a:ext cx="0" cy="22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8">
              <a:extLst>
                <a:ext uri="{FF2B5EF4-FFF2-40B4-BE49-F238E27FC236}">
                  <a16:creationId xmlns:a16="http://schemas.microsoft.com/office/drawing/2014/main" id="{0EB5C338-7F17-4012-B30B-A20A44EA4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3748"/>
              <a:ext cx="29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Line 9">
              <a:extLst>
                <a:ext uri="{FF2B5EF4-FFF2-40B4-BE49-F238E27FC236}">
                  <a16:creationId xmlns:a16="http://schemas.microsoft.com/office/drawing/2014/main" id="{2917E67C-6782-4E88-9E2C-0A8048F3C1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2069"/>
              <a:ext cx="2449" cy="11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Oval 10">
              <a:extLst>
                <a:ext uri="{FF2B5EF4-FFF2-40B4-BE49-F238E27FC236}">
                  <a16:creationId xmlns:a16="http://schemas.microsoft.com/office/drawing/2014/main" id="{278E4420-0D01-4936-80A7-0DC3832E3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977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3803" name="Oval 11">
              <a:extLst>
                <a:ext uri="{FF2B5EF4-FFF2-40B4-BE49-F238E27FC236}">
                  <a16:creationId xmlns:a16="http://schemas.microsoft.com/office/drawing/2014/main" id="{E7A25C49-7E81-498F-A253-0C9BED87D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3113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3804" name="Oval 12">
              <a:extLst>
                <a:ext uri="{FF2B5EF4-FFF2-40B4-BE49-F238E27FC236}">
                  <a16:creationId xmlns:a16="http://schemas.microsoft.com/office/drawing/2014/main" id="{EE0702D4-4303-44AF-A1DF-23F6C51D6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840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3805" name="Oval 13">
              <a:extLst>
                <a:ext uri="{FF2B5EF4-FFF2-40B4-BE49-F238E27FC236}">
                  <a16:creationId xmlns:a16="http://schemas.microsoft.com/office/drawing/2014/main" id="{85F3BA57-9DC1-481E-96B6-5FEE44A14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659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3806" name="Oval 14">
              <a:extLst>
                <a:ext uri="{FF2B5EF4-FFF2-40B4-BE49-F238E27FC236}">
                  <a16:creationId xmlns:a16="http://schemas.microsoft.com/office/drawing/2014/main" id="{BC3AD8DE-6997-4069-9FF3-9119EF76F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523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3807" name="Oval 15">
              <a:extLst>
                <a:ext uri="{FF2B5EF4-FFF2-40B4-BE49-F238E27FC236}">
                  <a16:creationId xmlns:a16="http://schemas.microsoft.com/office/drawing/2014/main" id="{A936A354-A303-4930-81AD-FA19EF480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886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3808" name="Oval 16">
              <a:extLst>
                <a:ext uri="{FF2B5EF4-FFF2-40B4-BE49-F238E27FC236}">
                  <a16:creationId xmlns:a16="http://schemas.microsoft.com/office/drawing/2014/main" id="{BDA22804-39E4-406D-A660-C779766A4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613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3809" name="Oval 17">
              <a:extLst>
                <a:ext uri="{FF2B5EF4-FFF2-40B4-BE49-F238E27FC236}">
                  <a16:creationId xmlns:a16="http://schemas.microsoft.com/office/drawing/2014/main" id="{51F67CEC-5B97-4357-856A-2EB3A9E72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659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3810" name="Oval 18">
              <a:extLst>
                <a:ext uri="{FF2B5EF4-FFF2-40B4-BE49-F238E27FC236}">
                  <a16:creationId xmlns:a16="http://schemas.microsoft.com/office/drawing/2014/main" id="{48C4BD48-B75B-402B-B763-47BB65A74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2886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3811" name="Oval 19">
              <a:extLst>
                <a:ext uri="{FF2B5EF4-FFF2-40B4-BE49-F238E27FC236}">
                  <a16:creationId xmlns:a16="http://schemas.microsoft.com/office/drawing/2014/main" id="{98BEDCC6-6F2D-4464-AEB9-EBADF2836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659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3812" name="Oval 20">
              <a:extLst>
                <a:ext uri="{FF2B5EF4-FFF2-40B4-BE49-F238E27FC236}">
                  <a16:creationId xmlns:a16="http://schemas.microsoft.com/office/drawing/2014/main" id="{B4F765DB-E14D-48A6-BF5E-D698EEDFE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341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3813" name="Oval 21">
              <a:extLst>
                <a:ext uri="{FF2B5EF4-FFF2-40B4-BE49-F238E27FC236}">
                  <a16:creationId xmlns:a16="http://schemas.microsoft.com/office/drawing/2014/main" id="{055281CD-30DB-424C-B8C2-E88B84597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387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3814" name="Oval 22">
              <a:extLst>
                <a:ext uri="{FF2B5EF4-FFF2-40B4-BE49-F238E27FC236}">
                  <a16:creationId xmlns:a16="http://schemas.microsoft.com/office/drawing/2014/main" id="{2E470B5F-2EF7-412A-950A-E78028D5A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069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3815" name="Oval 23">
              <a:extLst>
                <a:ext uri="{FF2B5EF4-FFF2-40B4-BE49-F238E27FC236}">
                  <a16:creationId xmlns:a16="http://schemas.microsoft.com/office/drawing/2014/main" id="{37C3CA6F-4C7F-44A8-AE17-C23727AB6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2296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3816" name="Oval 24">
              <a:extLst>
                <a:ext uri="{FF2B5EF4-FFF2-40B4-BE49-F238E27FC236}">
                  <a16:creationId xmlns:a16="http://schemas.microsoft.com/office/drawing/2014/main" id="{DDF5D1FD-5C0E-44E3-A28C-67196340B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797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</p:grpSp>
      <p:sp>
        <p:nvSpPr>
          <p:cNvPr id="33797" name="Text Box 6">
            <a:extLst>
              <a:ext uri="{FF2B5EF4-FFF2-40B4-BE49-F238E27FC236}">
                <a16:creationId xmlns:a16="http://schemas.microsoft.com/office/drawing/2014/main" id="{3A8D971B-28CA-46F4-AA62-80A37602A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1438"/>
            <a:ext cx="83518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Análise de resíduos: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outliers e observações influentes</a:t>
            </a:r>
          </a:p>
        </p:txBody>
      </p:sp>
      <p:sp>
        <p:nvSpPr>
          <p:cNvPr id="33798" name="Text Box 2">
            <a:extLst>
              <a:ext uri="{FF2B5EF4-FFF2-40B4-BE49-F238E27FC236}">
                <a16:creationId xmlns:a16="http://schemas.microsoft.com/office/drawing/2014/main" id="{5CC8B2E7-BAD9-4CC8-A6D8-629E33902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  <p:extLst>
      <p:ext uri="{BB962C8B-B14F-4D97-AF65-F5344CB8AC3E}">
        <p14:creationId xmlns:p14="http://schemas.microsoft.com/office/powerpoint/2010/main" val="32411298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C7C20A-CE04-4D67-A075-E4799753FE2C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19" name="Group 73">
            <a:extLst>
              <a:ext uri="{FF2B5EF4-FFF2-40B4-BE49-F238E27FC236}">
                <a16:creationId xmlns:a16="http://schemas.microsoft.com/office/drawing/2014/main" id="{4EC1683B-88F0-4EAD-977D-A3BE5A010979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B3674C9-4A43-4326-BB64-2DB01C589ECB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30A8255-F063-4218-B2B9-F1F8D6EA13B5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B5B092C-507D-4F6E-96CB-D8BB9574E417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3F207B7-EC03-40BD-8C49-446F14CD4F86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E3D246B-5489-4817-B581-8EBF0FD0678A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E6C342A-D0FF-4F65-A110-9FE75313AAEC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FA6B5BE-4D90-459A-9F82-0186C08F106D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2EB1DD9-E88B-42CD-B15D-97C02B9DE5FA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51814A1-89D3-4939-B9DB-93002DD71DAB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E9E083A-3E0D-4B84-BDA3-7E0141662D58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0C66823-DA55-48BE-9254-2A8BA75416CD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EF42DD3-239C-4904-8B14-7DD7CF508AD8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41A5CEB-2749-49A6-B73D-63529EBA3BC3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6AFE8F5-C4E0-4CA3-B27D-66A4A1362246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2B100CD-742B-43F7-99C5-6DA8692E0CDD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9108803-9EDF-4435-806E-EE84490FA514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20" name="Group 29">
            <a:extLst>
              <a:ext uri="{FF2B5EF4-FFF2-40B4-BE49-F238E27FC236}">
                <a16:creationId xmlns:a16="http://schemas.microsoft.com/office/drawing/2014/main" id="{62949166-F330-4A42-AE0D-151F5E3A5EE3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708275"/>
            <a:ext cx="4608513" cy="3600450"/>
            <a:chOff x="1474" y="1706"/>
            <a:chExt cx="2903" cy="2268"/>
          </a:xfrm>
        </p:grpSpPr>
        <p:sp>
          <p:nvSpPr>
            <p:cNvPr id="34823" name="Line 7">
              <a:extLst>
                <a:ext uri="{FF2B5EF4-FFF2-40B4-BE49-F238E27FC236}">
                  <a16:creationId xmlns:a16="http://schemas.microsoft.com/office/drawing/2014/main" id="{A92BDC41-5BE9-468A-AAA5-8665DA364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1706"/>
              <a:ext cx="0" cy="22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Line 8">
              <a:extLst>
                <a:ext uri="{FF2B5EF4-FFF2-40B4-BE49-F238E27FC236}">
                  <a16:creationId xmlns:a16="http://schemas.microsoft.com/office/drawing/2014/main" id="{33AE4C83-0863-4F69-A7FA-0FDFC385C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3974"/>
              <a:ext cx="29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Line 9">
              <a:extLst>
                <a:ext uri="{FF2B5EF4-FFF2-40B4-BE49-F238E27FC236}">
                  <a16:creationId xmlns:a16="http://schemas.microsoft.com/office/drawing/2014/main" id="{9B8B9366-D957-4572-AB61-02A7FA4FB0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1" y="2295"/>
              <a:ext cx="2449" cy="11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Oval 10">
              <a:extLst>
                <a:ext uri="{FF2B5EF4-FFF2-40B4-BE49-F238E27FC236}">
                  <a16:creationId xmlns:a16="http://schemas.microsoft.com/office/drawing/2014/main" id="{8A8DBC29-A087-4359-8239-4AB789DDB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3203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4827" name="Oval 11">
              <a:extLst>
                <a:ext uri="{FF2B5EF4-FFF2-40B4-BE49-F238E27FC236}">
                  <a16:creationId xmlns:a16="http://schemas.microsoft.com/office/drawing/2014/main" id="{BCF12AFF-AC17-4033-912C-6258D8F7B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3339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4828" name="Oval 12">
              <a:extLst>
                <a:ext uri="{FF2B5EF4-FFF2-40B4-BE49-F238E27FC236}">
                  <a16:creationId xmlns:a16="http://schemas.microsoft.com/office/drawing/2014/main" id="{761540AF-CAC4-49A4-A271-6304267B4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066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4829" name="Oval 13">
              <a:extLst>
                <a:ext uri="{FF2B5EF4-FFF2-40B4-BE49-F238E27FC236}">
                  <a16:creationId xmlns:a16="http://schemas.microsoft.com/office/drawing/2014/main" id="{708074AA-AEC3-4331-95C3-819E71157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885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4830" name="Oval 14">
              <a:extLst>
                <a:ext uri="{FF2B5EF4-FFF2-40B4-BE49-F238E27FC236}">
                  <a16:creationId xmlns:a16="http://schemas.microsoft.com/office/drawing/2014/main" id="{549EB313-21B2-4E8F-B8E4-E60276ECF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3112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4831" name="Oval 15">
              <a:extLst>
                <a:ext uri="{FF2B5EF4-FFF2-40B4-BE49-F238E27FC236}">
                  <a16:creationId xmlns:a16="http://schemas.microsoft.com/office/drawing/2014/main" id="{D4FB6129-2665-4040-871C-84F22267E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839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4832" name="Oval 16">
              <a:extLst>
                <a:ext uri="{FF2B5EF4-FFF2-40B4-BE49-F238E27FC236}">
                  <a16:creationId xmlns:a16="http://schemas.microsoft.com/office/drawing/2014/main" id="{2B69976B-DDAA-41E2-B8B9-9CE8EA7A9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885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4833" name="Oval 17">
              <a:extLst>
                <a:ext uri="{FF2B5EF4-FFF2-40B4-BE49-F238E27FC236}">
                  <a16:creationId xmlns:a16="http://schemas.microsoft.com/office/drawing/2014/main" id="{BAC61E59-D114-4844-B42D-A66A9B236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3112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4834" name="Oval 18">
              <a:extLst>
                <a:ext uri="{FF2B5EF4-FFF2-40B4-BE49-F238E27FC236}">
                  <a16:creationId xmlns:a16="http://schemas.microsoft.com/office/drawing/2014/main" id="{30B3908E-0A9C-4A6B-B59D-D46BF340D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3202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4835" name="Oval 19">
              <a:extLst>
                <a:ext uri="{FF2B5EF4-FFF2-40B4-BE49-F238E27FC236}">
                  <a16:creationId xmlns:a16="http://schemas.microsoft.com/office/drawing/2014/main" id="{A44FA653-6950-474E-8EB2-E994C0F28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3157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4836" name="Oval 20">
              <a:extLst>
                <a:ext uri="{FF2B5EF4-FFF2-40B4-BE49-F238E27FC236}">
                  <a16:creationId xmlns:a16="http://schemas.microsoft.com/office/drawing/2014/main" id="{7F675630-157A-49AD-BE97-792555582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2295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4837" name="Oval 21">
              <a:extLst>
                <a:ext uri="{FF2B5EF4-FFF2-40B4-BE49-F238E27FC236}">
                  <a16:creationId xmlns:a16="http://schemas.microsoft.com/office/drawing/2014/main" id="{7820C06E-1CDE-4CE2-B554-183B14D1F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3021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4838" name="Rectangle 22">
              <a:extLst>
                <a:ext uri="{FF2B5EF4-FFF2-40B4-BE49-F238E27FC236}">
                  <a16:creationId xmlns:a16="http://schemas.microsoft.com/office/drawing/2014/main" id="{E6A16781-6B63-448B-B61D-A0F3E24F4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706"/>
              <a:ext cx="998" cy="2086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34839" name="Oval 23">
              <a:extLst>
                <a:ext uri="{FF2B5EF4-FFF2-40B4-BE49-F238E27FC236}">
                  <a16:creationId xmlns:a16="http://schemas.microsoft.com/office/drawing/2014/main" id="{B697694E-709A-42D3-BFEB-CB5ABB4F0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2114"/>
              <a:ext cx="273" cy="45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</p:grpSp>
      <p:sp>
        <p:nvSpPr>
          <p:cNvPr id="34821" name="Text Box 6">
            <a:extLst>
              <a:ext uri="{FF2B5EF4-FFF2-40B4-BE49-F238E27FC236}">
                <a16:creationId xmlns:a16="http://schemas.microsoft.com/office/drawing/2014/main" id="{7087FA77-DEA3-4BF6-B58E-7B9C74085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1438"/>
            <a:ext cx="83518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Análise de resíduos: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outliers e observações influentes</a:t>
            </a:r>
          </a:p>
        </p:txBody>
      </p:sp>
      <p:sp>
        <p:nvSpPr>
          <p:cNvPr id="34822" name="Text Box 2">
            <a:extLst>
              <a:ext uri="{FF2B5EF4-FFF2-40B4-BE49-F238E27FC236}">
                <a16:creationId xmlns:a16="http://schemas.microsoft.com/office/drawing/2014/main" id="{AE1C5998-EAB9-439F-82DD-B8C641C6B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  <p:extLst>
      <p:ext uri="{BB962C8B-B14F-4D97-AF65-F5344CB8AC3E}">
        <p14:creationId xmlns:p14="http://schemas.microsoft.com/office/powerpoint/2010/main" val="32799924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3C500C-C375-493D-B664-FD81CB5E4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12" y="638475"/>
            <a:ext cx="7314976" cy="5963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11FCE-75F2-40CA-9C57-DB6708D8B741}"/>
              </a:ext>
            </a:extLst>
          </p:cNvPr>
          <p:cNvSpPr txBox="1"/>
          <p:nvPr/>
        </p:nvSpPr>
        <p:spPr>
          <a:xfrm>
            <a:off x="2964863" y="207814"/>
            <a:ext cx="471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Influential observations</a:t>
            </a:r>
          </a:p>
        </p:txBody>
      </p:sp>
    </p:spTree>
    <p:extLst>
      <p:ext uri="{BB962C8B-B14F-4D97-AF65-F5344CB8AC3E}">
        <p14:creationId xmlns:p14="http://schemas.microsoft.com/office/powerpoint/2010/main" val="34288656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8902E0-B452-43A2-9653-A54D26609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95" y="884792"/>
            <a:ext cx="6426325" cy="5239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6EFC88-2CAD-49E2-9858-2D63B060106B}"/>
              </a:ext>
            </a:extLst>
          </p:cNvPr>
          <p:cNvSpPr txBox="1"/>
          <p:nvPr/>
        </p:nvSpPr>
        <p:spPr>
          <a:xfrm>
            <a:off x="2964863" y="207814"/>
            <a:ext cx="471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Influential observations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30FB5A-61BE-4707-99AC-8BB78AA0562C}"/>
              </a:ext>
            </a:extLst>
          </p:cNvPr>
          <p:cNvSpPr/>
          <p:nvPr/>
        </p:nvSpPr>
        <p:spPr>
          <a:xfrm>
            <a:off x="4572000" y="3504377"/>
            <a:ext cx="3506598" cy="2773344"/>
          </a:xfrm>
          <a:prstGeom prst="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62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91C0D7-F678-4530-A6B0-8A45C118B8D0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43" name="Group 73">
            <a:extLst>
              <a:ext uri="{FF2B5EF4-FFF2-40B4-BE49-F238E27FC236}">
                <a16:creationId xmlns:a16="http://schemas.microsoft.com/office/drawing/2014/main" id="{2E524608-ED0A-408C-9754-37964161A3F5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E953854-D14A-4BC8-88E4-1512562841E0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BA15C82-CD8D-43CE-885A-6A85B0BF5DE0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A050206-0FBE-468A-9FE1-F4032B8A2570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E8414E-1266-4247-996F-E8F8C0A264EB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119B4EA-F6F4-415B-8489-D13212F9BE66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3073F6-45D3-464A-8587-0AE5746452B5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7E7DA4C-5492-4EE9-B967-9A2693B6FBA6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F291E36-D2CD-40E1-BB56-64796380A7E0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9883D03-321F-4E41-BB60-8662CC662C6C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DF856FB-93CA-48C7-BACD-EF4A75493E26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297FE8F-1B0D-4D16-88B5-C3783D1A68FD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C41CF4F-8148-40AA-933D-4C14D2778B37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B4E776-7A2C-48E5-B282-5948D490C81F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7390FED-705C-4DF8-A27F-DEB2FBA6AD95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7B52155-CCCE-4CDD-B174-8ED32763F6C3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86BE8C6-F7F2-42D6-84DB-7ADB104611ED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844" name="Text Box 2">
            <a:extLst>
              <a:ext uri="{FF2B5EF4-FFF2-40B4-BE49-F238E27FC236}">
                <a16:creationId xmlns:a16="http://schemas.microsoft.com/office/drawing/2014/main" id="{1C926BF3-C8FD-48A3-A904-8C636E956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11300"/>
            <a:ext cx="835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dirty="0" err="1">
                <a:latin typeface="Calibri" panose="020F0502020204030204" pitchFamily="34" charset="0"/>
              </a:rPr>
              <a:t>Selecção</a:t>
            </a:r>
            <a:r>
              <a:rPr lang="pt-PT" altLang="en-US" dirty="0">
                <a:latin typeface="Calibri" panose="020F0502020204030204" pitchFamily="34" charset="0"/>
              </a:rPr>
              <a:t> de modelos de regressão</a:t>
            </a: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1061AD0E-6975-47E7-9F0B-4F5D73148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723" y="4801115"/>
            <a:ext cx="4176712" cy="196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pt-PT" altLang="en-US" sz="2800" b="0" dirty="0">
                <a:latin typeface="Calibri" panose="020F0502020204030204" pitchFamily="34" charset="0"/>
              </a:rPr>
              <a:t> </a:t>
            </a:r>
            <a:r>
              <a:rPr lang="pt-PT" altLang="en-US" sz="2800" b="0" dirty="0" err="1">
                <a:latin typeface="Calibri" panose="020F0502020204030204" pitchFamily="34" charset="0"/>
              </a:rPr>
              <a:t>Forward</a:t>
            </a:r>
            <a:r>
              <a:rPr lang="pt-PT" altLang="en-US" sz="2800" b="0" dirty="0">
                <a:latin typeface="Calibri" panose="020F0502020204030204" pitchFamily="34" charset="0"/>
              </a:rPr>
              <a:t> </a:t>
            </a:r>
            <a:r>
              <a:rPr lang="pt-PT" altLang="en-US" sz="2800" b="0" dirty="0" err="1">
                <a:latin typeface="Calibri" panose="020F0502020204030204" pitchFamily="34" charset="0"/>
              </a:rPr>
              <a:t>selection</a:t>
            </a:r>
            <a:endParaRPr lang="pt-PT" altLang="en-US" sz="2800" b="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pt-PT" altLang="en-US" sz="2800" b="0" dirty="0">
                <a:latin typeface="Calibri" panose="020F0502020204030204" pitchFamily="34" charset="0"/>
              </a:rPr>
              <a:t> </a:t>
            </a:r>
            <a:r>
              <a:rPr lang="pt-PT" altLang="en-US" sz="2800" b="0" dirty="0" err="1">
                <a:latin typeface="Calibri" panose="020F0502020204030204" pitchFamily="34" charset="0"/>
              </a:rPr>
              <a:t>Backward</a:t>
            </a:r>
            <a:r>
              <a:rPr lang="pt-PT" altLang="en-US" sz="2800" b="0" dirty="0">
                <a:latin typeface="Calibri" panose="020F0502020204030204" pitchFamily="34" charset="0"/>
              </a:rPr>
              <a:t> </a:t>
            </a:r>
            <a:r>
              <a:rPr lang="pt-PT" altLang="en-US" sz="2800" b="0" dirty="0" err="1">
                <a:latin typeface="Calibri" panose="020F0502020204030204" pitchFamily="34" charset="0"/>
              </a:rPr>
              <a:t>elimination</a:t>
            </a:r>
            <a:endParaRPr lang="pt-PT" altLang="en-US" sz="2800" b="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pt-PT" altLang="en-US" sz="2800" b="0" dirty="0">
                <a:latin typeface="Calibri" panose="020F0502020204030204" pitchFamily="34" charset="0"/>
              </a:rPr>
              <a:t> </a:t>
            </a:r>
            <a:r>
              <a:rPr lang="pt-PT" altLang="en-US" sz="2800" b="0" dirty="0" err="1">
                <a:latin typeface="Calibri" panose="020F0502020204030204" pitchFamily="34" charset="0"/>
              </a:rPr>
              <a:t>Stepwise</a:t>
            </a:r>
            <a:r>
              <a:rPr lang="pt-PT" altLang="en-US" sz="2800" b="0" dirty="0">
                <a:latin typeface="Calibri" panose="020F0502020204030204" pitchFamily="34" charset="0"/>
              </a:rPr>
              <a:t> </a:t>
            </a:r>
            <a:r>
              <a:rPr lang="pt-PT" altLang="en-US" sz="2800" b="0" dirty="0" err="1">
                <a:latin typeface="Calibri" panose="020F0502020204030204" pitchFamily="34" charset="0"/>
              </a:rPr>
              <a:t>selection</a:t>
            </a:r>
            <a:endParaRPr lang="pt-PT" altLang="en-US" sz="2800" b="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pt-PT" altLang="en-US" sz="2800" dirty="0">
                <a:latin typeface="Calibri" panose="020F0502020204030204" pitchFamily="34" charset="0"/>
              </a:rPr>
              <a:t> </a:t>
            </a:r>
            <a:r>
              <a:rPr lang="pt-PT" altLang="en-US" sz="2800" dirty="0" err="1">
                <a:latin typeface="Calibri" panose="020F0502020204030204" pitchFamily="34" charset="0"/>
              </a:rPr>
              <a:t>Test</a:t>
            </a:r>
            <a:r>
              <a:rPr lang="pt-PT" altLang="en-US" sz="2800" dirty="0">
                <a:latin typeface="Calibri" panose="020F0502020204030204" pitchFamily="34" charset="0"/>
              </a:rPr>
              <a:t> </a:t>
            </a:r>
            <a:r>
              <a:rPr lang="pt-PT" altLang="en-US" sz="2800" dirty="0" err="1">
                <a:latin typeface="Calibri" panose="020F0502020204030204" pitchFamily="34" charset="0"/>
              </a:rPr>
              <a:t>all</a:t>
            </a:r>
            <a:r>
              <a:rPr lang="pt-PT" altLang="en-US" sz="2800" dirty="0">
                <a:latin typeface="Calibri" panose="020F0502020204030204" pitchFamily="34" charset="0"/>
              </a:rPr>
              <a:t> </a:t>
            </a:r>
            <a:r>
              <a:rPr lang="pt-PT" altLang="en-US" sz="2800" dirty="0" err="1">
                <a:latin typeface="Calibri" panose="020F0502020204030204" pitchFamily="34" charset="0"/>
              </a:rPr>
              <a:t>combinations</a:t>
            </a:r>
            <a:endParaRPr lang="pt-PT" altLang="en-US" sz="2800" b="0" dirty="0">
              <a:latin typeface="Calibri" panose="020F0502020204030204" pitchFamily="34" charset="0"/>
            </a:endParaRPr>
          </a:p>
        </p:txBody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D888A432-51F2-4CDB-A121-3528D3D0D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2133600"/>
            <a:ext cx="83518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Quando pretendemos </a:t>
            </a:r>
            <a:r>
              <a:rPr lang="pt-PT" altLang="en-US" sz="2800" b="0" dirty="0" err="1">
                <a:latin typeface="Calibri" panose="020F0502020204030204" pitchFamily="34" charset="0"/>
              </a:rPr>
              <a:t>seleccionar</a:t>
            </a:r>
            <a:r>
              <a:rPr lang="pt-PT" altLang="en-US" sz="2800" b="0" dirty="0">
                <a:latin typeface="Calibri" panose="020F0502020204030204" pitchFamily="34" charset="0"/>
              </a:rPr>
              <a:t> um </a:t>
            </a:r>
            <a:r>
              <a:rPr lang="pt-PT" altLang="en-US" sz="2800" b="0" dirty="0" err="1">
                <a:latin typeface="Calibri" panose="020F0502020204030204" pitchFamily="34" charset="0"/>
              </a:rPr>
              <a:t>sub-conjunto</a:t>
            </a:r>
            <a:r>
              <a:rPr lang="pt-PT" altLang="en-US" sz="2800" b="0" dirty="0">
                <a:latin typeface="Calibri" panose="020F0502020204030204" pitchFamily="34" charset="0"/>
              </a:rPr>
              <a:t> de variáveis (as mais importantes) e obter um modelo simplificado.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PT" altLang="en-US" sz="2800" b="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Os coeficientes de regressão do modelo simplificado são diferentes dos do modelo original (modelo saturado).</a:t>
            </a:r>
          </a:p>
        </p:txBody>
      </p:sp>
      <p:sp>
        <p:nvSpPr>
          <p:cNvPr id="35847" name="Text Box 2">
            <a:extLst>
              <a:ext uri="{FF2B5EF4-FFF2-40B4-BE49-F238E27FC236}">
                <a16:creationId xmlns:a16="http://schemas.microsoft.com/office/drawing/2014/main" id="{BF0EA915-37BE-447E-9DC6-6A9AC9B46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  <p:extLst>
      <p:ext uri="{BB962C8B-B14F-4D97-AF65-F5344CB8AC3E}">
        <p14:creationId xmlns:p14="http://schemas.microsoft.com/office/powerpoint/2010/main" val="16297409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FFCEE7-DF1B-43FE-8EC7-D1C05B5EA407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15" name="Group 73">
            <a:extLst>
              <a:ext uri="{FF2B5EF4-FFF2-40B4-BE49-F238E27FC236}">
                <a16:creationId xmlns:a16="http://schemas.microsoft.com/office/drawing/2014/main" id="{4BD6943A-DCE3-4232-A815-FB8AC28808F7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ACB945E-0B8E-4AAE-A83B-F8AD6B0822CF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DC57A6-7F7D-4AE5-9696-26D0A7B9F1C7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E76E7D8-B883-4312-9A68-C204776E0CF5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209691A-3875-48F2-9BD8-217B99CB955B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DE83EC5-1CB7-4416-A742-6C3729233152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A0EFB6A-A05E-4B44-BF35-63C7067704B0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F782B46-DFBE-41A9-953C-469F86E56BB6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01309E7-4162-448D-AC0F-E6B6803894BF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5B07018-605F-40F6-9EAA-759D78AC85D6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03CF730-D0B1-4BC4-91FE-672442F07D79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E998AA1-9D7D-49F9-AA2A-F83863FB4CF8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0524D2B-1BCF-4B56-B6E8-5B64A8FBD332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6880021-8532-48F2-8618-A74AB77CB8FA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0A7EC93-E646-4EFF-ADE0-3BF87B2BF7A5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E1F04C3-2E08-4CAE-BFB7-31F51A487F79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AE6741A-D2AE-40AD-9ED6-2B77F2C041F0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16" name="Text Box 5">
            <a:extLst>
              <a:ext uri="{FF2B5EF4-FFF2-40B4-BE49-F238E27FC236}">
                <a16:creationId xmlns:a16="http://schemas.microsoft.com/office/drawing/2014/main" id="{0E24EE59-1A17-4F78-980B-007A9425A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781300"/>
            <a:ext cx="7720012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PT" altLang="en-US" sz="2400" dirty="0">
                <a:latin typeface="Calibri" panose="020F0502020204030204" pitchFamily="34" charset="0"/>
              </a:rPr>
              <a:t> Variáveis “</a:t>
            </a:r>
            <a:r>
              <a:rPr lang="pt-PT" altLang="en-US" sz="2400" dirty="0" err="1">
                <a:latin typeface="Calibri" panose="020F0502020204030204" pitchFamily="34" charset="0"/>
              </a:rPr>
              <a:t>Dummy</a:t>
            </a:r>
            <a:r>
              <a:rPr lang="pt-PT" altLang="en-US" sz="2400" dirty="0">
                <a:latin typeface="Calibri" panose="020F0502020204030204" pitchFamily="34" charset="0"/>
              </a:rPr>
              <a:t>” </a:t>
            </a:r>
            <a:r>
              <a:rPr lang="pt-PT" altLang="en-US" sz="1800" dirty="0">
                <a:latin typeface="Calibri" panose="020F0502020204030204" pitchFamily="34" charset="0"/>
              </a:rPr>
              <a:t>(Para codificar </a:t>
            </a:r>
            <a:r>
              <a:rPr lang="pt-PT" altLang="en-US" sz="1800" dirty="0" err="1">
                <a:latin typeface="Calibri" panose="020F0502020204030204" pitchFamily="34" charset="0"/>
              </a:rPr>
              <a:t>factores</a:t>
            </a:r>
            <a:r>
              <a:rPr lang="pt-PT" altLang="en-US" sz="1800" dirty="0">
                <a:latin typeface="Calibri" panose="020F0502020204030204" pitchFamily="34" charset="0"/>
              </a:rPr>
              <a:t>, o R faz isto por nós)</a:t>
            </a:r>
          </a:p>
          <a:p>
            <a:pPr eaLnBrk="1" hangingPunct="1">
              <a:spcBef>
                <a:spcPct val="0"/>
              </a:spcBef>
            </a:pPr>
            <a:endParaRPr lang="pt-PT" altLang="en-US" sz="24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400" dirty="0">
                <a:latin typeface="Calibri" panose="020F0502020204030204" pitchFamily="34" charset="0"/>
              </a:rPr>
              <a:t> </a:t>
            </a:r>
            <a:r>
              <a:rPr lang="pt-PT" altLang="en-US" sz="2400" dirty="0" err="1">
                <a:latin typeface="Calibri" panose="020F0502020204030204" pitchFamily="34" charset="0"/>
              </a:rPr>
              <a:t>Interacção</a:t>
            </a:r>
            <a:r>
              <a:rPr lang="pt-PT" altLang="en-US" sz="2400" dirty="0">
                <a:latin typeface="Calibri" panose="020F0502020204030204" pitchFamily="34" charset="0"/>
              </a:rPr>
              <a:t> entre variáveis independentes </a:t>
            </a:r>
            <a:r>
              <a:rPr lang="pt-PT" altLang="en-US" sz="1800" dirty="0">
                <a:latin typeface="Calibri" panose="020F0502020204030204" pitchFamily="34" charset="0"/>
              </a:rPr>
              <a:t>(</a:t>
            </a:r>
            <a:r>
              <a:rPr lang="pt-PT" altLang="en-US" sz="1800" dirty="0" err="1">
                <a:latin typeface="Calibri" panose="020F0502020204030204" pitchFamily="34" charset="0"/>
              </a:rPr>
              <a:t>multicolinearidade</a:t>
            </a:r>
            <a:r>
              <a:rPr lang="pt-PT" altLang="en-US" sz="1800" dirty="0">
                <a:latin typeface="Calibri" panose="020F0502020204030204" pitchFamily="34" charset="0"/>
              </a:rPr>
              <a:t> – avaliar a correlação e retirar a menos ecologicamente relevante)</a:t>
            </a:r>
          </a:p>
          <a:p>
            <a:pPr eaLnBrk="1" hangingPunct="1">
              <a:spcBef>
                <a:spcPct val="0"/>
              </a:spcBef>
            </a:pPr>
            <a:endParaRPr lang="pt-PT" altLang="en-U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400" dirty="0">
                <a:latin typeface="Calibri" panose="020F0502020204030204" pitchFamily="34" charset="0"/>
              </a:rPr>
              <a:t> Outros métodos alternativos em relação ao MMQ </a:t>
            </a:r>
            <a:r>
              <a:rPr lang="pt-PT" altLang="en-US" sz="1800" dirty="0">
                <a:latin typeface="Calibri" panose="020F0502020204030204" pitchFamily="34" charset="0"/>
              </a:rPr>
              <a:t>(máxima verosimilhança, REML)</a:t>
            </a:r>
          </a:p>
          <a:p>
            <a:pPr eaLnBrk="1" hangingPunct="1">
              <a:spcBef>
                <a:spcPct val="0"/>
              </a:spcBef>
            </a:pPr>
            <a:endParaRPr lang="pt-PT" altLang="en-US" sz="24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400" dirty="0">
                <a:latin typeface="Calibri" panose="020F0502020204030204" pitchFamily="34" charset="0"/>
              </a:rPr>
              <a:t> Modelos não lineares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 dirty="0">
              <a:latin typeface="Calibri" panose="020F0502020204030204" pitchFamily="34" charset="0"/>
            </a:endParaRPr>
          </a:p>
        </p:txBody>
      </p:sp>
      <p:sp>
        <p:nvSpPr>
          <p:cNvPr id="38917" name="Text Box 17">
            <a:extLst>
              <a:ext uri="{FF2B5EF4-FFF2-40B4-BE49-F238E27FC236}">
                <a16:creationId xmlns:a16="http://schemas.microsoft.com/office/drawing/2014/main" id="{69E5AF7C-62D7-4195-A8D4-AE07B2BC3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28775"/>
            <a:ext cx="835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Alguns aspectos adicionais sobre regressão</a:t>
            </a:r>
          </a:p>
        </p:txBody>
      </p:sp>
      <p:sp>
        <p:nvSpPr>
          <p:cNvPr id="38918" name="Text Box 2">
            <a:extLst>
              <a:ext uri="{FF2B5EF4-FFF2-40B4-BE49-F238E27FC236}">
                <a16:creationId xmlns:a16="http://schemas.microsoft.com/office/drawing/2014/main" id="{F5F9D1DA-8F88-4746-B4FF-2B569C39B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  <p:extLst>
      <p:ext uri="{BB962C8B-B14F-4D97-AF65-F5344CB8AC3E}">
        <p14:creationId xmlns:p14="http://schemas.microsoft.com/office/powerpoint/2010/main" val="19673951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E5EB81-967B-476F-BE3A-19A301057B98}"/>
              </a:ext>
            </a:extLst>
          </p:cNvPr>
          <p:cNvSpPr txBox="1"/>
          <p:nvPr/>
        </p:nvSpPr>
        <p:spPr>
          <a:xfrm>
            <a:off x="2434280" y="729048"/>
            <a:ext cx="654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Generalized Linear Models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3C4F94-13DB-4B67-8D25-59EDE9906C0D}"/>
              </a:ext>
            </a:extLst>
          </p:cNvPr>
          <p:cNvSpPr txBox="1"/>
          <p:nvPr/>
        </p:nvSpPr>
        <p:spPr>
          <a:xfrm>
            <a:off x="98854" y="5745892"/>
            <a:ext cx="8241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http://r-eco-evo.blogspot.com/2017/05/generalized-linear-models.html</a:t>
            </a:r>
            <a:endParaRPr lang="en-US" dirty="0"/>
          </a:p>
          <a:p>
            <a:r>
              <a:rPr lang="en-US" dirty="0">
                <a:hlinkClick r:id="rId3"/>
              </a:rPr>
              <a:t>http://spatialecology.weebly.com/r-code--data/category/glm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6C6D6-DB65-4F1C-BD3C-FD01ED311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928812"/>
            <a:ext cx="8077200" cy="3000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C741A2-A49E-4584-B5D0-B7CA29367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670" y="3605857"/>
            <a:ext cx="2047691" cy="30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2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4419BC-0FD0-4255-8D6E-ED954C121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752"/>
            <a:ext cx="9144000" cy="491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249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62F6F2-7AC1-4C35-A5A2-DD698485B875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39" name="Group 73">
            <a:extLst>
              <a:ext uri="{FF2B5EF4-FFF2-40B4-BE49-F238E27FC236}">
                <a16:creationId xmlns:a16="http://schemas.microsoft.com/office/drawing/2014/main" id="{DB0DF451-6BA2-44FD-BC7B-04347E86FA93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E7E1DEC-A850-44AE-B266-A72EDBEFBDCB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D3B75B9-3315-41C5-8F30-856E09620F86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EA9D6C9-A269-45B4-9B4A-575092DB7150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5DB435-EE17-405D-A587-80DEA2830B84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E0A0C90-1383-4BBB-8542-480A8E20E8BF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515FD5-744A-424A-B34A-211424CE0413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529757-E9AA-4B69-9DC8-0E1BCBFA8263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9F21A33-2E5A-415C-8050-E945377B7F17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0ABEE2B-F27F-4F56-9864-B6752380DE10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095B0FA-508A-42AA-9E77-1781512D1A43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80EEBED-46CD-452B-BF9E-0FD058497104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7B352F5-BA9E-4C01-AF7D-14CA1623C120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ED680E7-DFFA-488D-9B20-548552F81ABD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A80F3CE-EDBA-4CEF-9BEF-D2D81D33D832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13CA3C3-ED1F-4EAF-B39C-02D3FDD24A46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5A7CE54-A34C-40CE-AF07-F7F52C099CCB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40" name="Text Box 5">
            <a:extLst>
              <a:ext uri="{FF2B5EF4-FFF2-40B4-BE49-F238E27FC236}">
                <a16:creationId xmlns:a16="http://schemas.microsoft.com/office/drawing/2014/main" id="{118D1E23-DF37-4090-91B6-4BB5506B5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2679700"/>
            <a:ext cx="83058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PT" altLang="en-US" sz="2400" b="0" dirty="0">
                <a:latin typeface="Calibri" panose="020F0502020204030204" pitchFamily="34" charset="0"/>
              </a:rPr>
              <a:t> Generalização do modelo linear, pela capacidade de integrar distribuições dos erros não normais</a:t>
            </a:r>
          </a:p>
          <a:p>
            <a:pPr eaLnBrk="1" hangingPunct="1">
              <a:spcBef>
                <a:spcPct val="0"/>
              </a:spcBef>
            </a:pPr>
            <a:endParaRPr lang="pt-PT" altLang="en-US" sz="24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400" b="0" dirty="0">
                <a:latin typeface="Calibri" panose="020F0502020204030204" pitchFamily="34" charset="0"/>
              </a:rPr>
              <a:t> O incumprimento dos pressupostos do modelo linear simples é muito frequente (será a regra e não a exceção em dados ecológicos) pelo que os GLM são de extrema utilidade </a:t>
            </a:r>
            <a:endParaRPr lang="pt-PT" altLang="en-US" sz="20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pt-PT" altLang="en-US" sz="20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 b="0" dirty="0">
              <a:latin typeface="Calibri" panose="020F0502020204030204" pitchFamily="34" charset="0"/>
            </a:endParaRPr>
          </a:p>
        </p:txBody>
      </p:sp>
      <p:sp>
        <p:nvSpPr>
          <p:cNvPr id="39941" name="Text Box 17">
            <a:extLst>
              <a:ext uri="{FF2B5EF4-FFF2-40B4-BE49-F238E27FC236}">
                <a16:creationId xmlns:a16="http://schemas.microsoft.com/office/drawing/2014/main" id="{4D360C5B-A689-4772-ABAA-1D737C066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47800"/>
            <a:ext cx="8351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>
                <a:latin typeface="Calibri" panose="020F0502020204030204" pitchFamily="34" charset="0"/>
              </a:rPr>
              <a:t>GLM (generalized linear models)</a:t>
            </a:r>
          </a:p>
        </p:txBody>
      </p:sp>
      <p:sp>
        <p:nvSpPr>
          <p:cNvPr id="39942" name="Text Box 2">
            <a:extLst>
              <a:ext uri="{FF2B5EF4-FFF2-40B4-BE49-F238E27FC236}">
                <a16:creationId xmlns:a16="http://schemas.microsoft.com/office/drawing/2014/main" id="{6553D31C-9480-4F5A-95C1-27EB0BD8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  <p:extLst>
      <p:ext uri="{BB962C8B-B14F-4D97-AF65-F5344CB8AC3E}">
        <p14:creationId xmlns:p14="http://schemas.microsoft.com/office/powerpoint/2010/main" val="29219447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92B464-48B5-4133-9C40-BF11158C8546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63" name="Group 73">
            <a:extLst>
              <a:ext uri="{FF2B5EF4-FFF2-40B4-BE49-F238E27FC236}">
                <a16:creationId xmlns:a16="http://schemas.microsoft.com/office/drawing/2014/main" id="{6E4EC2D4-E361-44A0-9916-954572B134AC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4DE584D-89D8-46ED-A692-228132DF7FC0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2B3D9EE-60D2-45A8-B713-BE27871D496F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97758CA-17E5-4E68-81E1-CE774D9F49BB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EA0965E-1364-43D6-8B9F-7F1094B816CB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4C38EC-9CD9-480B-9270-D659577F2BF2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4CA7A44-ED9A-443F-B4A0-B4D6B65A7D0C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37FE37D-0015-457C-8117-493996067831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98FF030-7E9B-4CBF-9E25-C5EC2D2A334E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0997421-EF37-465A-8126-EE7E71AB8457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65DB28B-7F95-457B-B53F-D68F82373106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7D2FA52-65D6-47F4-8899-4861F74DCE51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600623E-DCEA-47B5-BEFB-B31B6F82B460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1355EF4-9A8E-43F6-9DE9-F15C6DE136EB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14A94C7-DCC4-4C3D-B67B-F2EE6F55576A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4876DE6-D368-4099-BEC7-DD59394DB74F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3EF791D-28D0-4FF9-A52D-2BDD9EAEA425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64" name="Rectangle 2">
            <a:extLst>
              <a:ext uri="{FF2B5EF4-FFF2-40B4-BE49-F238E27FC236}">
                <a16:creationId xmlns:a16="http://schemas.microsoft.com/office/drawing/2014/main" id="{3CDF07CB-7095-463E-98D7-46110791E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734050"/>
            <a:ext cx="4319587" cy="935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6D48601D-8EA2-4BB9-9FEA-3EAC17657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8305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Um GLM tem 3 elementos principais: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800" b="0">
                <a:latin typeface="Calibri" panose="020F0502020204030204" pitchFamily="34" charset="0"/>
              </a:rPr>
              <a:t> Distribuição de probabilidade (da família exponencial)</a:t>
            </a:r>
          </a:p>
          <a:p>
            <a:pPr eaLnBrk="1" hangingPunct="1">
              <a:spcBef>
                <a:spcPct val="0"/>
              </a:spcBef>
            </a:pPr>
            <a:endParaRPr lang="pt-PT" altLang="en-US" sz="2800" b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800" b="0">
                <a:latin typeface="Calibri" panose="020F0502020204030204" pitchFamily="34" charset="0"/>
              </a:rPr>
              <a:t> Preditor linear</a:t>
            </a:r>
          </a:p>
          <a:p>
            <a:pPr eaLnBrk="1" hangingPunct="1">
              <a:spcBef>
                <a:spcPct val="0"/>
              </a:spcBef>
            </a:pPr>
            <a:endParaRPr lang="pt-PT" altLang="en-US" sz="2800" b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800" b="0">
                <a:latin typeface="Calibri" panose="020F0502020204030204" pitchFamily="34" charset="0"/>
              </a:rPr>
              <a:t> Função de ligação (link function)</a:t>
            </a:r>
            <a:endParaRPr lang="pt-PT" altLang="en-US" sz="2400" b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>
              <a:latin typeface="Calibri" panose="020F0502020204030204" pitchFamily="34" charset="0"/>
            </a:endParaRPr>
          </a:p>
        </p:txBody>
      </p:sp>
      <p:sp>
        <p:nvSpPr>
          <p:cNvPr id="40966" name="Text Box 17">
            <a:extLst>
              <a:ext uri="{FF2B5EF4-FFF2-40B4-BE49-F238E27FC236}">
                <a16:creationId xmlns:a16="http://schemas.microsoft.com/office/drawing/2014/main" id="{B7B505B7-C13C-451A-8CE2-4A5C03097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270000"/>
            <a:ext cx="83518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GLM (generalized linear models)</a:t>
            </a:r>
          </a:p>
        </p:txBody>
      </p:sp>
      <p:pic>
        <p:nvPicPr>
          <p:cNvPr id="40967" name="Picture 7" descr="\operatorname{E}(\mathbf{Y}) = \boldsymbol{\mu} = g^{-1}(\mathbf{X}\boldsymbol{\beta}) ">
            <a:extLst>
              <a:ext uri="{FF2B5EF4-FFF2-40B4-BE49-F238E27FC236}">
                <a16:creationId xmlns:a16="http://schemas.microsoft.com/office/drawing/2014/main" id="{139B011A-516B-4EED-92B0-0467FD373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921375"/>
            <a:ext cx="388778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2">
            <a:extLst>
              <a:ext uri="{FF2B5EF4-FFF2-40B4-BE49-F238E27FC236}">
                <a16:creationId xmlns:a16="http://schemas.microsoft.com/office/drawing/2014/main" id="{9C6D49A7-5184-46E4-977E-107FE5F14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  <p:extLst>
      <p:ext uri="{BB962C8B-B14F-4D97-AF65-F5344CB8AC3E}">
        <p14:creationId xmlns:p14="http://schemas.microsoft.com/office/powerpoint/2010/main" val="22998097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9B3516-E01F-4D39-A609-9657888F9C31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11" name="Group 73">
            <a:extLst>
              <a:ext uri="{FF2B5EF4-FFF2-40B4-BE49-F238E27FC236}">
                <a16:creationId xmlns:a16="http://schemas.microsoft.com/office/drawing/2014/main" id="{903FF6CB-71FD-4AD9-A897-812E9BEB2E76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D0189BB-9E1B-4B7B-B189-509FE3F7053E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69D4641-8DDF-48E5-B432-7EC187102C60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0784AB9-0566-46D4-9399-DD068F32346E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19FC93A-5128-47D5-8B13-863EFE82ED90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5F4B531-F281-468E-B7B9-4DC0D6058A1C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DFB8163-877B-4271-B65C-D5FD4BC701F8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8CD46E1-9081-4E98-B302-41E8B02DBE77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C2080CE-5FC3-4CBE-9C49-13321CF9CFE8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351640B-DF54-458B-8479-5E2393C7F0C9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5632483-776C-4842-9D4E-7862BC723BAD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D171275-1A8A-406A-9F73-1DEFFAD28F8A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9481E17-23FE-4EA1-A377-FEC6D9C1FCFA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5DCC8EA-C1A2-4388-B6D9-58BE789E76F0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70F8D21-DE16-4497-A531-AC013B84CF40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2AA902E-279D-4B3C-9B7C-597FFE87F194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8BF7DDC-BAA8-4B9F-98CA-523B0EAB2F21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2" name="Text Box 5">
            <a:extLst>
              <a:ext uri="{FF2B5EF4-FFF2-40B4-BE49-F238E27FC236}">
                <a16:creationId xmlns:a16="http://schemas.microsoft.com/office/drawing/2014/main" id="{0E32A34D-328A-439F-A280-7F1023618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44675"/>
            <a:ext cx="8305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PT" altLang="en-US" sz="1800" b="0" dirty="0">
                <a:latin typeface="Calibri" panose="020F0502020204030204" pitchFamily="34" charset="0"/>
              </a:rPr>
              <a:t> Modelo de regressão que tem como </a:t>
            </a:r>
            <a:r>
              <a:rPr lang="pt-PT" altLang="en-US" sz="1800" b="0" dirty="0" err="1">
                <a:latin typeface="Calibri" panose="020F0502020204030204" pitchFamily="34" charset="0"/>
              </a:rPr>
              <a:t>objectivo</a:t>
            </a:r>
            <a:r>
              <a:rPr lang="pt-PT" altLang="en-US" sz="1800" b="0" dirty="0">
                <a:latin typeface="Calibri" panose="020F0502020204030204" pitchFamily="34" charset="0"/>
              </a:rPr>
              <a:t> modelar ou prever valores de uma variável categórica (em geral binária), com base numa série de variáveis explicativas contínuas e/ou binárias</a:t>
            </a:r>
          </a:p>
          <a:p>
            <a:pPr eaLnBrk="1" hangingPunct="1">
              <a:spcBef>
                <a:spcPct val="0"/>
              </a:spcBef>
              <a:buNone/>
            </a:pPr>
            <a:endParaRPr lang="pt-PT" altLang="en-US" sz="1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1800" b="0" dirty="0">
                <a:latin typeface="Calibri" panose="020F0502020204030204" pitchFamily="34" charset="0"/>
              </a:rPr>
              <a:t> Modelo com muitas aplicações: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600" b="0" i="1" dirty="0">
                <a:latin typeface="Calibri" panose="020F0502020204030204" pitchFamily="34" charset="0"/>
              </a:rPr>
              <a:t>Determinar os </a:t>
            </a:r>
            <a:r>
              <a:rPr lang="pt-PT" altLang="en-US" sz="1600" b="0" i="1" dirty="0" err="1">
                <a:latin typeface="Calibri" panose="020F0502020204030204" pitchFamily="34" charset="0"/>
              </a:rPr>
              <a:t>factores</a:t>
            </a:r>
            <a:r>
              <a:rPr lang="pt-PT" altLang="en-US" sz="1600" b="0" i="1" dirty="0">
                <a:latin typeface="Calibri" panose="020F0502020204030204" pitchFamily="34" charset="0"/>
              </a:rPr>
              <a:t> que caracterizam um grupo de indivíduos doentes em relação a indivíduos saudáveis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600" b="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600" b="0" i="1" dirty="0">
                <a:latin typeface="Calibri" panose="020F0502020204030204" pitchFamily="34" charset="0"/>
              </a:rPr>
              <a:t>Modelar presença ausência de espécies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600" b="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600" b="0" i="1" dirty="0">
                <a:latin typeface="Calibri" panose="020F0502020204030204" pitchFamily="34" charset="0"/>
              </a:rPr>
              <a:t>Intenções de voto em </a:t>
            </a:r>
            <a:r>
              <a:rPr lang="pt-PT" altLang="en-US" sz="1600" b="0" i="1" dirty="0" err="1">
                <a:latin typeface="Calibri" panose="020F0502020204030204" pitchFamily="34" charset="0"/>
              </a:rPr>
              <a:t>actos</a:t>
            </a:r>
            <a:r>
              <a:rPr lang="pt-PT" altLang="en-US" sz="1600" b="0" i="1" dirty="0">
                <a:latin typeface="Calibri" panose="020F0502020204030204" pitchFamily="34" charset="0"/>
              </a:rPr>
              <a:t> eleitorais.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600" b="0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600" b="0" i="1" dirty="0">
                <a:latin typeface="Calibri" panose="020F0502020204030204" pitchFamily="34" charset="0"/>
              </a:rPr>
              <a:t>Mortalidade/sobrevivência de indivíduos face a determinadas condições ambientais (e.g. contaminantes).</a:t>
            </a:r>
          </a:p>
        </p:txBody>
      </p:sp>
      <p:sp>
        <p:nvSpPr>
          <p:cNvPr id="43013" name="Text Box 17">
            <a:extLst>
              <a:ext uri="{FF2B5EF4-FFF2-40B4-BE49-F238E27FC236}">
                <a16:creationId xmlns:a16="http://schemas.microsoft.com/office/drawing/2014/main" id="{CB9E603C-A4B2-46E3-BB38-AF0C4A16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25538"/>
            <a:ext cx="835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dirty="0">
                <a:latin typeface="Calibri" panose="020F0502020204030204" pitchFamily="34" charset="0"/>
              </a:rPr>
              <a:t>Regressão logística (um exemplo de GLM)</a:t>
            </a:r>
          </a:p>
        </p:txBody>
      </p:sp>
      <p:sp>
        <p:nvSpPr>
          <p:cNvPr id="43014" name="Text Box 2">
            <a:extLst>
              <a:ext uri="{FF2B5EF4-FFF2-40B4-BE49-F238E27FC236}">
                <a16:creationId xmlns:a16="http://schemas.microsoft.com/office/drawing/2014/main" id="{00F1C48A-439A-4DB4-A5A4-A7F17000C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</p:spTree>
    <p:extLst>
      <p:ext uri="{BB962C8B-B14F-4D97-AF65-F5344CB8AC3E}">
        <p14:creationId xmlns:p14="http://schemas.microsoft.com/office/powerpoint/2010/main" val="8992189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532BE0-C6C5-43AB-BCB6-C90A98F23B9A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035" name="Group 73">
            <a:extLst>
              <a:ext uri="{FF2B5EF4-FFF2-40B4-BE49-F238E27FC236}">
                <a16:creationId xmlns:a16="http://schemas.microsoft.com/office/drawing/2014/main" id="{C6C3A4C6-C210-454F-9BF8-B39EBA860410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96838"/>
            <a:ext cx="755650" cy="955675"/>
            <a:chOff x="821414" y="3477884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F78C951-EADE-43DE-9996-B9DFAF3D6297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6DE717-05B6-475A-8D68-A488FD01F4AE}"/>
                </a:ext>
              </a:extLst>
            </p:cNvPr>
            <p:cNvSpPr/>
            <p:nvPr/>
          </p:nvSpPr>
          <p:spPr>
            <a:xfrm>
              <a:off x="1413665" y="4447614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02CBC12-5074-4854-BA0F-D7DEAD9AC332}"/>
                </a:ext>
              </a:extLst>
            </p:cNvPr>
            <p:cNvSpPr/>
            <p:nvPr/>
          </p:nvSpPr>
          <p:spPr>
            <a:xfrm>
              <a:off x="136828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57CA3B5-E4A7-4C7C-A6B6-D4C31CF8B340}"/>
                </a:ext>
              </a:extLst>
            </p:cNvPr>
            <p:cNvSpPr/>
            <p:nvPr/>
          </p:nvSpPr>
          <p:spPr>
            <a:xfrm>
              <a:off x="1216248" y="451785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C619D10-114C-4E7D-98FB-A8AA9297A480}"/>
                </a:ext>
              </a:extLst>
            </p:cNvPr>
            <p:cNvSpPr/>
            <p:nvPr/>
          </p:nvSpPr>
          <p:spPr>
            <a:xfrm>
              <a:off x="1286592" y="4395502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D86FC7E-EE8B-4B06-9894-A49E036EAD95}"/>
                </a:ext>
              </a:extLst>
            </p:cNvPr>
            <p:cNvSpPr/>
            <p:nvPr/>
          </p:nvSpPr>
          <p:spPr>
            <a:xfrm>
              <a:off x="1286592" y="428901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9ED8951-A8DE-4AA5-B4E7-E1BD1796C47F}"/>
                </a:ext>
              </a:extLst>
            </p:cNvPr>
            <p:cNvSpPr/>
            <p:nvPr/>
          </p:nvSpPr>
          <p:spPr>
            <a:xfrm>
              <a:off x="1431819" y="4168929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CB76E78-CD1B-4A5B-807A-893E8F459BA0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3C32E5-63C6-4A00-9A4F-FCCA64129962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6286767-FF2D-4287-B391-404C115386B6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95853E9-966A-4D13-9D22-115D65485D42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D1C39E1-C1C5-496E-AD15-C4248F0AE2D6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7A62B58-9253-4D5A-8851-BEE48E8979D9}"/>
                </a:ext>
              </a:extLst>
            </p:cNvPr>
            <p:cNvSpPr/>
            <p:nvPr/>
          </p:nvSpPr>
          <p:spPr>
            <a:xfrm>
              <a:off x="1216248" y="439550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8D8C1A5-5C27-4186-ACC6-18C8C4183879}"/>
                </a:ext>
              </a:extLst>
            </p:cNvPr>
            <p:cNvCxnSpPr/>
            <p:nvPr/>
          </p:nvCxnSpPr>
          <p:spPr>
            <a:xfrm>
              <a:off x="1071022" y="3765630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424173-3D88-4E4A-88AE-D80AA5D30596}"/>
                </a:ext>
              </a:extLst>
            </p:cNvPr>
            <p:cNvCxnSpPr/>
            <p:nvPr/>
          </p:nvCxnSpPr>
          <p:spPr>
            <a:xfrm flipH="1">
              <a:off x="1071022" y="4594885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90B5B78-B847-4004-82BD-479E6EDC146E}"/>
                </a:ext>
              </a:extLst>
            </p:cNvPr>
            <p:cNvCxnSpPr/>
            <p:nvPr/>
          </p:nvCxnSpPr>
          <p:spPr>
            <a:xfrm flipV="1">
              <a:off x="1211709" y="3897042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037" name="Picture 7" descr="\operatorname{logit}(p_i)=\ln\left(\frac{p_i}{1-p_i}\right) = \beta_0 + \beta_1 x_{1,i} + \cdots + \beta_k x_{k,i}.">
            <a:extLst>
              <a:ext uri="{FF2B5EF4-FFF2-40B4-BE49-F238E27FC236}">
                <a16:creationId xmlns:a16="http://schemas.microsoft.com/office/drawing/2014/main" id="{20E0A49C-AFF6-4233-88E1-5EE220AF1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290036"/>
            <a:ext cx="4262685" cy="47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17">
            <a:extLst>
              <a:ext uri="{FF2B5EF4-FFF2-40B4-BE49-F238E27FC236}">
                <a16:creationId xmlns:a16="http://schemas.microsoft.com/office/drawing/2014/main" id="{77FDC5B7-0166-4B62-BCD0-6B624BDF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196975"/>
            <a:ext cx="8351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>
                <a:latin typeface="Calibri" panose="020F0502020204030204" pitchFamily="34" charset="0"/>
              </a:rPr>
              <a:t>Regressão logística</a:t>
            </a:r>
          </a:p>
        </p:txBody>
      </p:sp>
      <p:sp>
        <p:nvSpPr>
          <p:cNvPr id="44040" name="Text Box 2">
            <a:extLst>
              <a:ext uri="{FF2B5EF4-FFF2-40B4-BE49-F238E27FC236}">
                <a16:creationId xmlns:a16="http://schemas.microsoft.com/office/drawing/2014/main" id="{DA2A9A5D-87DA-4DAD-9E2B-BF41F89C0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regressão e MLG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E0D081-3849-4776-A42E-4920E9546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63" y="2389189"/>
            <a:ext cx="7926388" cy="35249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F4D437-A890-45EB-872D-73BDAA200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086" y="1750854"/>
            <a:ext cx="4095750" cy="571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BADCA1-EE12-45B2-8C82-44C09E7C6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786" y="1771651"/>
            <a:ext cx="1685925" cy="56197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04BAA10-EBBB-4B4E-A300-0D2CC6907314}"/>
              </a:ext>
            </a:extLst>
          </p:cNvPr>
          <p:cNvSpPr/>
          <p:nvPr/>
        </p:nvSpPr>
        <p:spPr>
          <a:xfrm>
            <a:off x="4471330" y="6434093"/>
            <a:ext cx="496975" cy="182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5B9EE6-E37F-4D20-B258-36B3EF2FEC1C}"/>
                  </a:ext>
                </a:extLst>
              </p:cNvPr>
              <p:cNvSpPr txBox="1"/>
              <p:nvPr/>
            </p:nvSpPr>
            <p:spPr>
              <a:xfrm>
                <a:off x="5029198" y="6206207"/>
                <a:ext cx="4024692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5B9EE6-E37F-4D20-B258-36B3EF2FE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98" y="6206207"/>
                <a:ext cx="4024692" cy="5695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7349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45C5B4-CC07-42DE-803C-4A59969DF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16198" cy="2093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40A260-4263-4D41-88BC-A3EDC4453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684" y="75500"/>
            <a:ext cx="3386316" cy="3024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09ECF2-8336-4956-A92B-DD95EE818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706" y="3269150"/>
            <a:ext cx="3327879" cy="3139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41FC06-8268-40CE-A258-FCBA49CAE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97" y="2853460"/>
            <a:ext cx="3386317" cy="198550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513E69-873B-4B0C-928C-602F9A09FE47}"/>
              </a:ext>
            </a:extLst>
          </p:cNvPr>
          <p:cNvCxnSpPr/>
          <p:nvPr/>
        </p:nvCxnSpPr>
        <p:spPr>
          <a:xfrm flipH="1" flipV="1">
            <a:off x="2801923" y="4118994"/>
            <a:ext cx="2167783" cy="20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75F0BA-FFD0-40D9-9DAD-69007B6C81D4}"/>
              </a:ext>
            </a:extLst>
          </p:cNvPr>
          <p:cNvCxnSpPr/>
          <p:nvPr/>
        </p:nvCxnSpPr>
        <p:spPr>
          <a:xfrm>
            <a:off x="2323750" y="4118994"/>
            <a:ext cx="293615" cy="1342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E349BC-708B-4903-8E4F-2004482D94D3}"/>
              </a:ext>
            </a:extLst>
          </p:cNvPr>
          <p:cNvSpPr txBox="1"/>
          <p:nvPr/>
        </p:nvSpPr>
        <p:spPr>
          <a:xfrm>
            <a:off x="209726" y="5654180"/>
            <a:ext cx="4295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Logistic regression modelling presence absence of species as a function of environmental covariates (e.g. river width, distance to sea, elevation, temperature, </a:t>
            </a:r>
            <a:r>
              <a:rPr lang="en-US" sz="1600" dirty="0" err="1"/>
              <a:t>etc</a:t>
            </a:r>
            <a:r>
              <a:rPr lang="en-US" sz="1600" dirty="0"/>
              <a:t>)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6F3C00-C36D-4007-A915-30FC72692F76}"/>
              </a:ext>
            </a:extLst>
          </p:cNvPr>
          <p:cNvSpPr/>
          <p:nvPr/>
        </p:nvSpPr>
        <p:spPr>
          <a:xfrm>
            <a:off x="5638343" y="3822325"/>
            <a:ext cx="699709" cy="593335"/>
          </a:xfrm>
          <a:prstGeom prst="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55E8E1-405A-494A-91F0-57C45386FE49}"/>
              </a:ext>
            </a:extLst>
          </p:cNvPr>
          <p:cNvSpPr/>
          <p:nvPr/>
        </p:nvSpPr>
        <p:spPr>
          <a:xfrm>
            <a:off x="6518246" y="3822325"/>
            <a:ext cx="769301" cy="593335"/>
          </a:xfrm>
          <a:prstGeom prst="rect">
            <a:avLst/>
          </a:prstGeom>
          <a:solidFill>
            <a:srgbClr val="00B0F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D104AC-706F-4C81-BE82-8C934DC1E813}"/>
              </a:ext>
            </a:extLst>
          </p:cNvPr>
          <p:cNvSpPr/>
          <p:nvPr/>
        </p:nvSpPr>
        <p:spPr>
          <a:xfrm>
            <a:off x="7479553" y="3822325"/>
            <a:ext cx="699709" cy="593335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53F9BB-8F5B-414D-8C8D-46B2C648A8B3}"/>
              </a:ext>
            </a:extLst>
          </p:cNvPr>
          <p:cNvSpPr/>
          <p:nvPr/>
        </p:nvSpPr>
        <p:spPr>
          <a:xfrm>
            <a:off x="4989907" y="5100923"/>
            <a:ext cx="3386315" cy="201336"/>
          </a:xfrm>
          <a:prstGeom prst="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6F7B35-C543-4726-9238-2C58934ADACC}"/>
              </a:ext>
            </a:extLst>
          </p:cNvPr>
          <p:cNvSpPr/>
          <p:nvPr/>
        </p:nvSpPr>
        <p:spPr>
          <a:xfrm>
            <a:off x="5854310" y="5259897"/>
            <a:ext cx="2443275" cy="201336"/>
          </a:xfrm>
          <a:prstGeom prst="rect">
            <a:avLst/>
          </a:prstGeom>
          <a:solidFill>
            <a:srgbClr val="00B0F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C18E76-BE9E-48D1-8620-D06D6BAE1477}"/>
              </a:ext>
            </a:extLst>
          </p:cNvPr>
          <p:cNvSpPr/>
          <p:nvPr/>
        </p:nvSpPr>
        <p:spPr>
          <a:xfrm>
            <a:off x="6778123" y="5461996"/>
            <a:ext cx="1401139" cy="158211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C3583F-13AC-47CD-9D61-E3FF607A6038}"/>
              </a:ext>
            </a:extLst>
          </p:cNvPr>
          <p:cNvSpPr/>
          <p:nvPr/>
        </p:nvSpPr>
        <p:spPr>
          <a:xfrm>
            <a:off x="2184582" y="3900992"/>
            <a:ext cx="293615" cy="243169"/>
          </a:xfrm>
          <a:prstGeom prst="rect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1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8CFF-F7E8-43B3-9A11-7C1C07E1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37" y="76200"/>
            <a:ext cx="7773338" cy="1596177"/>
          </a:xfrm>
        </p:spPr>
        <p:txBody>
          <a:bodyPr/>
          <a:lstStyle/>
          <a:p>
            <a:r>
              <a:rPr lang="en-US" dirty="0"/>
              <a:t>… as AGREED, you HAVE Worked A LOT Since we met in October!!!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8B708-8B68-440B-8095-65EDE1A14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06" y="2482933"/>
            <a:ext cx="8382000" cy="34241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cap="none" dirty="0"/>
              <a:t>Read the paper I suggested: </a:t>
            </a:r>
          </a:p>
          <a:p>
            <a:pPr marL="0" indent="0" algn="just">
              <a:buNone/>
            </a:pPr>
            <a:r>
              <a:rPr lang="en-US" cap="none" dirty="0"/>
              <a:t>Evans, M. R. 2011 </a:t>
            </a:r>
            <a:r>
              <a:rPr lang="en-US" cap="none" dirty="0">
                <a:solidFill>
                  <a:schemeClr val="accent1">
                    <a:lumMod val="75000"/>
                  </a:schemeClr>
                </a:solidFill>
              </a:rPr>
              <a:t>Modelling ecological systems in a changing world </a:t>
            </a:r>
            <a:r>
              <a:rPr lang="en-US" i="1" cap="none" dirty="0"/>
              <a:t>Philosophical Transactions of the Royal Society B: Biological Sciences </a:t>
            </a:r>
            <a:r>
              <a:rPr lang="en-US" cap="none" dirty="0"/>
              <a:t>367: 181-190 – to discuss later</a:t>
            </a:r>
          </a:p>
          <a:p>
            <a:pPr marL="0" indent="0" algn="just">
              <a:buNone/>
            </a:pPr>
            <a:endParaRPr lang="en-US" cap="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AA945-5175-48E9-9357-330DC0927179}"/>
              </a:ext>
            </a:extLst>
          </p:cNvPr>
          <p:cNvSpPr txBox="1"/>
          <p:nvPr/>
        </p:nvSpPr>
        <p:spPr>
          <a:xfrm>
            <a:off x="2653675" y="5302931"/>
            <a:ext cx="3836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QUEM LEU ?</a:t>
            </a:r>
          </a:p>
        </p:txBody>
      </p:sp>
    </p:spTree>
    <p:extLst>
      <p:ext uri="{BB962C8B-B14F-4D97-AF65-F5344CB8AC3E}">
        <p14:creationId xmlns:p14="http://schemas.microsoft.com/office/powerpoint/2010/main" val="93426871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4407</TotalTime>
  <Words>2797</Words>
  <Application>Microsoft Office PowerPoint</Application>
  <PresentationFormat>On-screen Show (4:3)</PresentationFormat>
  <Paragraphs>437</Paragraphs>
  <Slides>84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7" baseType="lpstr">
      <vt:lpstr>Abadi</vt:lpstr>
      <vt:lpstr>Arial</vt:lpstr>
      <vt:lpstr>Calibri</vt:lpstr>
      <vt:lpstr>Cambria Math</vt:lpstr>
      <vt:lpstr>Corbel</vt:lpstr>
      <vt:lpstr>Courier New</vt:lpstr>
      <vt:lpstr>Gill Sans MT</vt:lpstr>
      <vt:lpstr>Helvetica</vt:lpstr>
      <vt:lpstr>Lucida Console</vt:lpstr>
      <vt:lpstr>Times New Roman</vt:lpstr>
      <vt:lpstr>Parcel</vt:lpstr>
      <vt:lpstr>Equation</vt:lpstr>
      <vt:lpstr>CorelPhotoPaint.Image.10</vt:lpstr>
      <vt:lpstr>AuLA 5 T2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 as AGREED, you HAVE Worked A LOT Since we met in October!!!</vt:lpstr>
      <vt:lpstr>6 data sets</vt:lpstr>
      <vt:lpstr>Practice R for modelling!</vt:lpstr>
      <vt:lpstr>To think, conceptually, about models</vt:lpstr>
      <vt:lpstr>Aula T3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Henrique Cabral</dc:creator>
  <cp:lastModifiedBy>Tiago Marques</cp:lastModifiedBy>
  <cp:revision>139</cp:revision>
  <dcterms:created xsi:type="dcterms:W3CDTF">2014-12-24T15:16:00Z</dcterms:created>
  <dcterms:modified xsi:type="dcterms:W3CDTF">2018-11-13T17:34:53Z</dcterms:modified>
</cp:coreProperties>
</file>