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966" r:id="rId2"/>
    <p:sldId id="1262" r:id="rId3"/>
    <p:sldId id="1297" r:id="rId4"/>
    <p:sldId id="1286" r:id="rId5"/>
    <p:sldId id="448" r:id="rId6"/>
    <p:sldId id="1264" r:id="rId7"/>
    <p:sldId id="1113" r:id="rId8"/>
    <p:sldId id="1114" r:id="rId9"/>
    <p:sldId id="1276" r:id="rId10"/>
    <p:sldId id="1115" r:id="rId11"/>
    <p:sldId id="1116" r:id="rId12"/>
    <p:sldId id="1277" r:id="rId13"/>
    <p:sldId id="1278" r:id="rId14"/>
    <p:sldId id="1279" r:id="rId15"/>
    <p:sldId id="1117" r:id="rId16"/>
    <p:sldId id="1284" r:id="rId17"/>
    <p:sldId id="1285" r:id="rId18"/>
    <p:sldId id="1287" r:id="rId19"/>
    <p:sldId id="1295" r:id="rId20"/>
    <p:sldId id="1296" r:id="rId21"/>
    <p:sldId id="1281" r:id="rId22"/>
    <p:sldId id="1273" r:id="rId23"/>
    <p:sldId id="1272" r:id="rId24"/>
    <p:sldId id="1282" r:id="rId25"/>
    <p:sldId id="1274" r:id="rId26"/>
    <p:sldId id="1275" r:id="rId27"/>
    <p:sldId id="1283" r:id="rId28"/>
    <p:sldId id="1118" r:id="rId29"/>
    <p:sldId id="1119" r:id="rId30"/>
    <p:sldId id="1120" r:id="rId31"/>
    <p:sldId id="112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ago Marques" initials="TM" lastIdx="1" clrIdx="0">
    <p:extLst>
      <p:ext uri="{19B8F6BF-5375-455C-9EA6-DF929625EA0E}">
        <p15:presenceInfo xmlns:p15="http://schemas.microsoft.com/office/powerpoint/2012/main" userId="bf9cac248411b2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93817" autoAdjust="0"/>
  </p:normalViewPr>
  <p:slideViewPr>
    <p:cSldViewPr snapToGrid="0">
      <p:cViewPr varScale="1">
        <p:scale>
          <a:sx n="67" d="100"/>
          <a:sy n="67" d="100"/>
        </p:scale>
        <p:origin x="11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96C59-3A04-4733-8EB1-026E931CE320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42C64-7517-4CD6-9B19-926D48B43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5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DCE64B8F-D65A-4C78-A8E6-61C2C03F39A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844571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0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DCE64B8F-D65A-4C78-A8E6-61C2C03F39A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658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0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CE64B8F-D65A-4C78-A8E6-61C2C03F39A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24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1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7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5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4B8F-D65A-4C78-A8E6-61C2C03F39A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090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DCE64B8F-D65A-4C78-A8E6-61C2C03F39A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101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DCE64B8F-D65A-4C78-A8E6-61C2C03F39A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1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CE64B8F-D65A-4C78-A8E6-61C2C03F39A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A929B1B-ECCD-4167-BCB5-ABC4BFEE67F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9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0" pos="1386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s.stackexchange.com/questions/158552/what-is-the-horseshoe-effect-and-or-the-arch-effect-in-pca-correspondenc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006D86-EB73-4548-A4F8-D9EBB87D7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9" y="2545107"/>
            <a:ext cx="3906669" cy="21958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15A8A0-D2AB-46A3-A838-981B8CBF0653}"/>
              </a:ext>
            </a:extLst>
          </p:cNvPr>
          <p:cNvSpPr txBox="1"/>
          <p:nvPr/>
        </p:nvSpPr>
        <p:spPr>
          <a:xfrm>
            <a:off x="1089751" y="60458"/>
            <a:ext cx="7534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Aula 26 Goodies</a:t>
            </a:r>
            <a:r>
              <a:rPr lang="en-US" sz="4800" baseline="30000" dirty="0"/>
              <a:t>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ADDD6F-7C7B-4880-928B-1C0F0F230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175" y="1221668"/>
            <a:ext cx="2462212" cy="1838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3472DA-5C10-4CF7-B921-B98B6CCC5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017" y="5025440"/>
            <a:ext cx="4870315" cy="1388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39970C-F43D-4AC8-9C31-260733F24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830" y="1459085"/>
            <a:ext cx="3161489" cy="1514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9A59AD-2950-45B6-9FEE-86F8ED1484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417" y="3408911"/>
            <a:ext cx="2739120" cy="21406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41A99C-2A4C-4575-8276-FE4781C792E7}"/>
              </a:ext>
            </a:extLst>
          </p:cNvPr>
          <p:cNvSpPr txBox="1"/>
          <p:nvPr/>
        </p:nvSpPr>
        <p:spPr>
          <a:xfrm>
            <a:off x="136187" y="6488668"/>
            <a:ext cx="892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Goodies related to animals, plants and numbers…</a:t>
            </a:r>
          </a:p>
        </p:txBody>
      </p:sp>
    </p:spTree>
    <p:extLst>
      <p:ext uri="{BB962C8B-B14F-4D97-AF65-F5344CB8AC3E}">
        <p14:creationId xmlns:p14="http://schemas.microsoft.com/office/powerpoint/2010/main" val="601627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EC946C1E-39CC-4F56-A640-ABC1A7E83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ordenação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6E6079-1DEA-451B-9A90-B51F4A4C5D3F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4" name="Group 105">
            <a:extLst>
              <a:ext uri="{FF2B5EF4-FFF2-40B4-BE49-F238E27FC236}">
                <a16:creationId xmlns:a16="http://schemas.microsoft.com/office/drawing/2014/main" id="{ECCBBACB-8068-41CD-9F4C-D5E6122EE6A2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A4FB1F0-4A07-4320-98BB-F97C7E9FD89D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98B8075-8051-4EA1-ABA7-B287DC8140BF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1501400-8727-4E02-87A6-56959EA9D246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6A2DA47-185F-4C82-8D0F-9837F0DC96CD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457830-243A-474B-934B-F5BA1F157F26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5018790-4042-45E5-9F4E-0D058A553C7F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69B4D59-1A43-4560-9CB8-A460CDBD17AB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A1048EF-0D36-4209-829E-8E2F83E213FE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3C9DF31-F701-48F3-A21B-A8851A3BE37E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7A272A3-889D-4F3F-809F-0C0AE0D08281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37374CF-8636-4881-AA18-71106351A6CE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1E60E90-BEE7-4AB6-89AB-20AC6C4CE889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8F3B95E-76EA-41B6-80D8-FDB59F5A7E24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4AC8B9C-1CB7-4486-B51B-95D9005EB822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0AE429A-3AF3-47CC-A2D7-08A2CCFE1B7F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6D0A6CC-5072-4423-BBAB-A9B1497E63AC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0A2CB3A-09BC-4D69-99D1-07940DFF71C6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6085" name="Rectangle 8">
            <a:extLst>
              <a:ext uri="{FF2B5EF4-FFF2-40B4-BE49-F238E27FC236}">
                <a16:creationId xmlns:a16="http://schemas.microsoft.com/office/drawing/2014/main" id="{5128C0AC-F40C-44AE-87DF-1863DC51D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6303963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800">
                <a:latin typeface="Verdana" panose="020B0604030504040204" pitchFamily="34" charset="0"/>
              </a:rPr>
              <a:t>1ºeixo</a:t>
            </a:r>
          </a:p>
        </p:txBody>
      </p:sp>
      <p:sp>
        <p:nvSpPr>
          <p:cNvPr id="46086" name="Rectangle 9">
            <a:extLst>
              <a:ext uri="{FF2B5EF4-FFF2-40B4-BE49-F238E27FC236}">
                <a16:creationId xmlns:a16="http://schemas.microsoft.com/office/drawing/2014/main" id="{652C43DA-122A-46A3-ADA5-46601B93262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158332" y="3378993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1800">
                <a:latin typeface="Verdana" panose="020B0604030504040204" pitchFamily="34" charset="0"/>
              </a:rPr>
              <a:t>2ºeixo</a:t>
            </a:r>
          </a:p>
        </p:txBody>
      </p:sp>
      <p:pic>
        <p:nvPicPr>
          <p:cNvPr id="46087" name="Picture 12">
            <a:extLst>
              <a:ext uri="{FF2B5EF4-FFF2-40B4-BE49-F238E27FC236}">
                <a16:creationId xmlns:a16="http://schemas.microsoft.com/office/drawing/2014/main" id="{FC907897-49F0-4B6E-9C0D-34B036B8C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598613"/>
            <a:ext cx="5600700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 Box 2">
            <a:extLst>
              <a:ext uri="{FF2B5EF4-FFF2-40B4-BE49-F238E27FC236}">
                <a16:creationId xmlns:a16="http://schemas.microsoft.com/office/drawing/2014/main" id="{6E00E175-4F10-42B6-A3AE-812DF458D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222375"/>
            <a:ext cx="33845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Análise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>
                <a:latin typeface="Calibri" panose="020F0502020204030204" pitchFamily="34" charset="0"/>
              </a:rPr>
              <a:t>canónica de correspondências (CCA)</a:t>
            </a:r>
          </a:p>
        </p:txBody>
      </p:sp>
      <p:sp>
        <p:nvSpPr>
          <p:cNvPr id="46089" name="Text Box 17">
            <a:extLst>
              <a:ext uri="{FF2B5EF4-FFF2-40B4-BE49-F238E27FC236}">
                <a16:creationId xmlns:a16="http://schemas.microsoft.com/office/drawing/2014/main" id="{D2291A6A-1DCE-4C41-AD2D-A6E7162FA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5229225"/>
            <a:ext cx="17621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Diagrama de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Ordenação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en-US" sz="2400" b="0">
                <a:latin typeface="Calibri" panose="020F0502020204030204" pitchFamily="34" charset="0"/>
              </a:rPr>
              <a:t>(CCA)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773DC062-CE8F-4902-89B6-F620821BA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ordenação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40C071-9871-4226-90CF-78FCC6D437F7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108" name="Group 105">
            <a:extLst>
              <a:ext uri="{FF2B5EF4-FFF2-40B4-BE49-F238E27FC236}">
                <a16:creationId xmlns:a16="http://schemas.microsoft.com/office/drawing/2014/main" id="{3D8BC7C5-22E4-4274-A576-6A5EAF1D5686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B27B712-E3F5-4F44-AB6A-5524C4E502D2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114D4C6-6196-42FA-8288-079280E62416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482F589-705D-4823-873E-2353EE7F88E4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1350DB8-C459-4941-A91C-7CE082DAF80D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416A688-52DA-457B-8189-DDFA94D3839F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24999F9-2AD9-41CB-B2DE-0F7B0246D32B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C9C307D-2542-4078-AA46-DCAD2E33B300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8A4C5D2-9136-44A1-B3F7-3D85D7E2CBF7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EBE9551-C2A2-430D-936C-15CEBB95D408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D6FA8E-3979-42BF-A37A-742AB8D04E13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957CA1-2737-4FEF-91AE-0E3250DD1AB7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D462E25-4B08-4548-8017-A96FD09812F5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3FCC398-3577-4EE2-9302-54759E75BBEA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455D73B-5967-41A8-A532-50217F6CEEE9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45F6EEB-D9C5-47F2-9487-31798E9A3313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F379655-543B-4F44-9357-B3DD021E078D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B64153D-F3B0-4BB6-A3D0-EF20499DC28F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7111" name="Text Box 2">
            <a:extLst>
              <a:ext uri="{FF2B5EF4-FFF2-40B4-BE49-F238E27FC236}">
                <a16:creationId xmlns:a16="http://schemas.microsoft.com/office/drawing/2014/main" id="{EE1BACCE-5EDD-4275-946D-19FEA0604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96975"/>
            <a:ext cx="8351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Análise canónica de correspondências (CCA)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B7B99B-7697-47CA-9657-6615C44CB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1875580"/>
            <a:ext cx="8056925" cy="488558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2CFACDB-12CF-4031-A868-C1CE569A51B6}"/>
              </a:ext>
            </a:extLst>
          </p:cNvPr>
          <p:cNvSpPr/>
          <p:nvPr/>
        </p:nvSpPr>
        <p:spPr>
          <a:xfrm>
            <a:off x="2647949" y="5212556"/>
            <a:ext cx="2190751" cy="835819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6805B44-F5E0-42B7-B4CE-BFFA6D216373}"/>
              </a:ext>
            </a:extLst>
          </p:cNvPr>
          <p:cNvSpPr/>
          <p:nvPr/>
        </p:nvSpPr>
        <p:spPr>
          <a:xfrm>
            <a:off x="4848225" y="5209777"/>
            <a:ext cx="2381250" cy="83581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85B3B30-125C-431E-9305-2B7A618DE326}"/>
              </a:ext>
            </a:extLst>
          </p:cNvPr>
          <p:cNvSpPr/>
          <p:nvPr/>
        </p:nvSpPr>
        <p:spPr>
          <a:xfrm>
            <a:off x="2647949" y="6045596"/>
            <a:ext cx="4581526" cy="83581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A7C8D8-FC9F-46AB-8EB7-594D8C4C7152}"/>
              </a:ext>
            </a:extLst>
          </p:cNvPr>
          <p:cNvSpPr txBox="1"/>
          <p:nvPr/>
        </p:nvSpPr>
        <p:spPr>
          <a:xfrm>
            <a:off x="6535738" y="3429000"/>
            <a:ext cx="27670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 </a:t>
            </a:r>
            <a:r>
              <a:rPr lang="en-US" sz="1400" dirty="0" err="1"/>
              <a:t>variação</a:t>
            </a:r>
            <a:r>
              <a:rPr lang="en-US" sz="1400" dirty="0"/>
              <a:t> total </a:t>
            </a:r>
            <a:r>
              <a:rPr lang="en-US" sz="1400" dirty="0" err="1"/>
              <a:t>nas</a:t>
            </a:r>
            <a:r>
              <a:rPr lang="en-US" sz="1400" dirty="0"/>
              <a:t> abundancies, quanta é </a:t>
            </a:r>
            <a:r>
              <a:rPr lang="en-US" sz="1400" dirty="0" err="1"/>
              <a:t>explicada</a:t>
            </a:r>
            <a:r>
              <a:rPr lang="en-US" sz="1400" dirty="0"/>
              <a:t> por </a:t>
            </a:r>
            <a:r>
              <a:rPr lang="en-US" sz="1400" dirty="0" err="1"/>
              <a:t>cada</a:t>
            </a:r>
            <a:r>
              <a:rPr lang="en-US" sz="1400" dirty="0"/>
              <a:t> </a:t>
            </a:r>
            <a:r>
              <a:rPr lang="en-US" sz="1400" dirty="0" err="1"/>
              <a:t>componente</a:t>
            </a:r>
            <a:r>
              <a:rPr lang="en-US" sz="1400" dirty="0"/>
              <a:t>, </a:t>
            </a:r>
            <a:r>
              <a:rPr lang="en-US" sz="1400" dirty="0" err="1"/>
              <a:t>primeiro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 </a:t>
            </a:r>
            <a:r>
              <a:rPr lang="en-US" sz="1400" dirty="0" err="1"/>
              <a:t>função</a:t>
            </a:r>
            <a:r>
              <a:rPr lang="en-US" sz="1400" dirty="0"/>
              <a:t> das </a:t>
            </a:r>
            <a:r>
              <a:rPr lang="en-US" sz="1400" dirty="0" err="1"/>
              <a:t>variáveis</a:t>
            </a:r>
            <a:r>
              <a:rPr lang="en-US" sz="1400" dirty="0"/>
              <a:t> </a:t>
            </a:r>
            <a:r>
              <a:rPr lang="en-US" sz="1400" dirty="0" err="1"/>
              <a:t>ambientais</a:t>
            </a:r>
            <a:r>
              <a:rPr lang="en-US" sz="1400" dirty="0"/>
              <a:t>, e </a:t>
            </a:r>
            <a:r>
              <a:rPr lang="en-US" sz="1400" dirty="0" err="1"/>
              <a:t>depois</a:t>
            </a:r>
            <a:r>
              <a:rPr lang="en-US" sz="1400" dirty="0"/>
              <a:t> </a:t>
            </a:r>
            <a:r>
              <a:rPr lang="en-US" sz="1400" dirty="0" err="1"/>
              <a:t>nos</a:t>
            </a:r>
            <a:r>
              <a:rPr lang="en-US" sz="1400" dirty="0"/>
              <a:t> </a:t>
            </a:r>
            <a:r>
              <a:rPr lang="en-US" sz="1400" dirty="0" err="1"/>
              <a:t>eixos</a:t>
            </a:r>
            <a:r>
              <a:rPr lang="en-US" sz="1400" dirty="0"/>
              <a:t> </a:t>
            </a:r>
            <a:r>
              <a:rPr lang="en-US" sz="1400" dirty="0" err="1"/>
              <a:t>não</a:t>
            </a:r>
            <a:r>
              <a:rPr lang="en-US" sz="1400" i="1" dirty="0"/>
              <a:t>-constrained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EF6693-C02F-47A4-A61B-226866541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314325"/>
            <a:ext cx="8543925" cy="62293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87860C-5171-4403-9169-6366E7F31D63}"/>
              </a:ext>
            </a:extLst>
          </p:cNvPr>
          <p:cNvSpPr/>
          <p:nvPr/>
        </p:nvSpPr>
        <p:spPr>
          <a:xfrm>
            <a:off x="2886074" y="1297781"/>
            <a:ext cx="2581276" cy="892969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8FE885-9688-43C5-8CF9-4BAD39AE3894}"/>
              </a:ext>
            </a:extLst>
          </p:cNvPr>
          <p:cNvSpPr txBox="1"/>
          <p:nvPr/>
        </p:nvSpPr>
        <p:spPr>
          <a:xfrm>
            <a:off x="6172200" y="959435"/>
            <a:ext cx="2343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 </a:t>
            </a:r>
            <a:r>
              <a:rPr lang="en-US" sz="1600" dirty="0" err="1"/>
              <a:t>variação</a:t>
            </a:r>
            <a:r>
              <a:rPr lang="en-US" sz="1600" dirty="0"/>
              <a:t> </a:t>
            </a:r>
            <a:r>
              <a:rPr lang="en-US" sz="1600" dirty="0" err="1"/>
              <a:t>nas</a:t>
            </a:r>
            <a:r>
              <a:rPr lang="en-US" sz="1600" dirty="0"/>
              <a:t> abundancies que </a:t>
            </a:r>
            <a:r>
              <a:rPr lang="en-US" sz="1600" dirty="0" err="1"/>
              <a:t>pode</a:t>
            </a:r>
            <a:r>
              <a:rPr lang="en-US" sz="1600" dirty="0"/>
              <a:t> ser </a:t>
            </a:r>
            <a:r>
              <a:rPr lang="en-US" sz="1600" dirty="0" err="1"/>
              <a:t>explicada</a:t>
            </a:r>
            <a:r>
              <a:rPr lang="en-US" sz="1600" dirty="0"/>
              <a:t> </a:t>
            </a:r>
            <a:r>
              <a:rPr lang="en-US" sz="1600" dirty="0" err="1"/>
              <a:t>pelas</a:t>
            </a:r>
            <a:r>
              <a:rPr lang="en-US" sz="1600" dirty="0"/>
              <a:t> </a:t>
            </a:r>
            <a:r>
              <a:rPr lang="en-US" sz="1600" dirty="0" err="1"/>
              <a:t>variáveis</a:t>
            </a:r>
            <a:r>
              <a:rPr lang="en-US" sz="1600" dirty="0"/>
              <a:t> </a:t>
            </a:r>
            <a:r>
              <a:rPr lang="en-US" sz="1600" dirty="0" err="1"/>
              <a:t>ambientais</a:t>
            </a:r>
            <a:r>
              <a:rPr lang="en-US" sz="1600" dirty="0"/>
              <a:t>, quanta é </a:t>
            </a:r>
            <a:r>
              <a:rPr lang="en-US" sz="1600" dirty="0" err="1"/>
              <a:t>explicada</a:t>
            </a:r>
            <a:r>
              <a:rPr lang="en-US" sz="1600" dirty="0"/>
              <a:t> por </a:t>
            </a:r>
            <a:r>
              <a:rPr lang="en-US" sz="1600" dirty="0" err="1"/>
              <a:t>cada</a:t>
            </a:r>
            <a:r>
              <a:rPr lang="en-US" sz="1600" dirty="0"/>
              <a:t> </a:t>
            </a:r>
            <a:r>
              <a:rPr lang="en-US" sz="1600" dirty="0" err="1"/>
              <a:t>componente</a:t>
            </a:r>
            <a:r>
              <a:rPr lang="en-US" sz="1600" dirty="0"/>
              <a:t>?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2482DD9-D442-46E9-9E2D-BEE3C1B956E1}"/>
              </a:ext>
            </a:extLst>
          </p:cNvPr>
          <p:cNvSpPr/>
          <p:nvPr/>
        </p:nvSpPr>
        <p:spPr>
          <a:xfrm>
            <a:off x="5648325" y="1581150"/>
            <a:ext cx="34290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15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1E623A-904C-4217-B43A-7947B12B0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552450"/>
            <a:ext cx="699135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82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2C20F5-42FA-4585-8379-05B025A46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79" y="276971"/>
            <a:ext cx="7372350" cy="1438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CDAF10-5729-4C61-BF90-9B04E3D80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1051"/>
            <a:ext cx="9144000" cy="4331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151259-CE29-4B22-8E90-0E68BDD9D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44" y="2220042"/>
            <a:ext cx="7910111" cy="456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53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7E57A018-FC93-4A24-89E5-EBE1A1008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ordenação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F40147-FCCF-4DB6-A39D-DFEB78ADF942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132" name="Group 105">
            <a:extLst>
              <a:ext uri="{FF2B5EF4-FFF2-40B4-BE49-F238E27FC236}">
                <a16:creationId xmlns:a16="http://schemas.microsoft.com/office/drawing/2014/main" id="{4E63C91E-D45F-4D31-B590-40C852A684A6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66CF000-9097-40DD-826A-D19001973787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2B46C84-DB19-41B2-B55A-246DF7C12CC8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080BE78-1AF2-4A30-B918-0537B37AA20B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9E771B6-C7F2-43D0-9097-89F2EB701714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666D06-6224-484D-91C6-3153933A538C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46D65AA-B4B9-482D-8BEE-E5B50F5B74B9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59A6FC6-477F-4149-8389-64ED753F0658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0342256-F040-4589-BD09-EA7D9A56DF76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118BDE8-76BE-4501-9E7E-9600EEDACA7A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8BC5100-6B2C-4ED8-AE1A-EC6A1272FCEC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D91167F-7592-4EF5-BB3D-5AF0AB740AED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DAB0D4A-FB72-4005-BF4D-C7BAC7A4B7E9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8669824-6BA0-4E90-9468-F9441D74C45E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53D3FA7-394F-4C84-9A9A-5ADBE7B9E3B6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EF8C577-144E-4FF4-9F60-A78FF54C1164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17669A0-0497-40E8-A185-78ED1FA55BB2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D62234F-1D69-49C1-899E-A02C43FF2C48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48133" name="Picture 13">
            <a:extLst>
              <a:ext uri="{FF2B5EF4-FFF2-40B4-BE49-F238E27FC236}">
                <a16:creationId xmlns:a16="http://schemas.microsoft.com/office/drawing/2014/main" id="{508C046C-1EF0-449D-A609-DA85930B3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"/>
          <a:stretch>
            <a:fillRect/>
          </a:stretch>
        </p:blipFill>
        <p:spPr bwMode="auto">
          <a:xfrm>
            <a:off x="1649413" y="2289175"/>
            <a:ext cx="5843587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2">
            <a:extLst>
              <a:ext uri="{FF2B5EF4-FFF2-40B4-BE49-F238E27FC236}">
                <a16:creationId xmlns:a16="http://schemas.microsoft.com/office/drawing/2014/main" id="{5CBCC253-966F-4C7B-9237-D29572231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47763"/>
            <a:ext cx="83518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Análise canónica de correspondências (CCA)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2BF45F-8E5A-478A-BD05-263728E55193}"/>
              </a:ext>
            </a:extLst>
          </p:cNvPr>
          <p:cNvSpPr txBox="1"/>
          <p:nvPr/>
        </p:nvSpPr>
        <p:spPr>
          <a:xfrm>
            <a:off x="785812" y="323850"/>
            <a:ext cx="757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/>
              <a:t>Testar a significância dos eixos da CCA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12B8AE-0FFC-4E2C-9F61-8B2633A78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7689"/>
            <a:ext cx="9144000" cy="38857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CE7C90-ED37-4C80-BA3C-7F08BC1C3A19}"/>
              </a:ext>
            </a:extLst>
          </p:cNvPr>
          <p:cNvSpPr txBox="1"/>
          <p:nvPr/>
        </p:nvSpPr>
        <p:spPr>
          <a:xfrm>
            <a:off x="85725" y="1352270"/>
            <a:ext cx="9315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H0: a componente K é apenas fruto do acaso (ou seja, não é relevante fazer a sua interpretação)</a:t>
            </a:r>
          </a:p>
          <a:p>
            <a:endParaRPr lang="pt-PT" dirty="0"/>
          </a:p>
          <a:p>
            <a:r>
              <a:rPr lang="pt-PT" dirty="0"/>
              <a:t>(testes de permutações – permutar as linhas das abundancias)</a:t>
            </a:r>
          </a:p>
        </p:txBody>
      </p:sp>
    </p:spTree>
    <p:extLst>
      <p:ext uri="{BB962C8B-B14F-4D97-AF65-F5344CB8AC3E}">
        <p14:creationId xmlns:p14="http://schemas.microsoft.com/office/powerpoint/2010/main" val="2012392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2BF45F-8E5A-478A-BD05-263728E55193}"/>
              </a:ext>
            </a:extLst>
          </p:cNvPr>
          <p:cNvSpPr txBox="1"/>
          <p:nvPr/>
        </p:nvSpPr>
        <p:spPr>
          <a:xfrm>
            <a:off x="704850" y="333375"/>
            <a:ext cx="757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Forward CCA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D7AFAE-0CA7-4D38-80E5-B60C65313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470"/>
            <a:ext cx="9144000" cy="4879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0F23B0-94EB-45DD-B7DD-DD87E31043AE}"/>
              </a:ext>
            </a:extLst>
          </p:cNvPr>
          <p:cNvSpPr txBox="1"/>
          <p:nvPr/>
        </p:nvSpPr>
        <p:spPr>
          <a:xfrm>
            <a:off x="5029201" y="59171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 “Solo”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parece</a:t>
            </a:r>
            <a:r>
              <a:rPr lang="en-US" dirty="0"/>
              <a:t> ser </a:t>
            </a:r>
            <a:r>
              <a:rPr lang="en-US" dirty="0" err="1"/>
              <a:t>util</a:t>
            </a:r>
            <a:r>
              <a:rPr lang="en-US" dirty="0"/>
              <a:t> </a:t>
            </a:r>
            <a:r>
              <a:rPr lang="en-US" dirty="0" err="1"/>
              <a:t>neste</a:t>
            </a:r>
            <a:r>
              <a:rPr lang="en-US" dirty="0"/>
              <a:t> </a:t>
            </a:r>
            <a:r>
              <a:rPr lang="en-US" dirty="0" err="1"/>
              <a:t>caso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C52DD-DE41-488B-82E8-B9892B2AFDEA}"/>
              </a:ext>
            </a:extLst>
          </p:cNvPr>
          <p:cNvSpPr txBox="1"/>
          <p:nvPr/>
        </p:nvSpPr>
        <p:spPr>
          <a:xfrm>
            <a:off x="704850" y="1025236"/>
            <a:ext cx="620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/>
              <a:t>Semelhante a uma análise </a:t>
            </a:r>
            <a:r>
              <a:rPr lang="pt-PT" i="1"/>
              <a:t>stepwise</a:t>
            </a:r>
            <a:r>
              <a:rPr lang="pt-PT"/>
              <a:t> num modelo de regressão</a:t>
            </a:r>
          </a:p>
        </p:txBody>
      </p:sp>
    </p:spTree>
    <p:extLst>
      <p:ext uri="{BB962C8B-B14F-4D97-AF65-F5344CB8AC3E}">
        <p14:creationId xmlns:p14="http://schemas.microsoft.com/office/powerpoint/2010/main" val="2685117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47316A-7B9F-463D-AAA8-804561389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9049"/>
            <a:ext cx="9144000" cy="32999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BFB08C-A3A9-4563-8F03-22C4663EF9CA}"/>
              </a:ext>
            </a:extLst>
          </p:cNvPr>
          <p:cNvSpPr txBox="1"/>
          <p:nvPr/>
        </p:nvSpPr>
        <p:spPr>
          <a:xfrm>
            <a:off x="5129213" y="3428999"/>
            <a:ext cx="2447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1218F1-6D74-4805-8BEB-40DAB494F989}"/>
              </a:ext>
            </a:extLst>
          </p:cNvPr>
          <p:cNvSpPr txBox="1"/>
          <p:nvPr/>
        </p:nvSpPr>
        <p:spPr>
          <a:xfrm>
            <a:off x="4400550" y="59055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it can be easily explained…</a:t>
            </a:r>
          </a:p>
        </p:txBody>
      </p:sp>
    </p:spTree>
    <p:extLst>
      <p:ext uri="{BB962C8B-B14F-4D97-AF65-F5344CB8AC3E}">
        <p14:creationId xmlns:p14="http://schemas.microsoft.com/office/powerpoint/2010/main" val="300654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095680-B4A4-44EC-94BE-583791C68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8" y="0"/>
            <a:ext cx="893928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3F2747-E4DB-4C56-AB39-365BECB386C7}"/>
              </a:ext>
            </a:extLst>
          </p:cNvPr>
          <p:cNvSpPr/>
          <p:nvPr/>
        </p:nvSpPr>
        <p:spPr>
          <a:xfrm>
            <a:off x="419099" y="828675"/>
            <a:ext cx="1209675" cy="27622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FDE203-FA46-422A-BC21-8792BEEE92A8}"/>
              </a:ext>
            </a:extLst>
          </p:cNvPr>
          <p:cNvCxnSpPr>
            <a:stCxn id="3" idx="3"/>
          </p:cNvCxnSpPr>
          <p:nvPr/>
        </p:nvCxnSpPr>
        <p:spPr>
          <a:xfrm>
            <a:off x="1628774" y="966788"/>
            <a:ext cx="2743201" cy="204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3DBCD0-2E39-4B26-95B6-DFE2CCD4A10A}"/>
              </a:ext>
            </a:extLst>
          </p:cNvPr>
          <p:cNvSpPr txBox="1"/>
          <p:nvPr/>
        </p:nvSpPr>
        <p:spPr>
          <a:xfrm>
            <a:off x="4572000" y="966787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Hell yes, a reply from the MAN himself!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92B196-A536-4DB2-9658-90C56247638F}"/>
              </a:ext>
            </a:extLst>
          </p:cNvPr>
          <p:cNvSpPr txBox="1"/>
          <p:nvPr/>
        </p:nvSpPr>
        <p:spPr>
          <a:xfrm>
            <a:off x="4812542" y="1528762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Lesson to learn: the world is your oyster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0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1BD92-AC35-4269-8BEA-19F173891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0"/>
            <a:ext cx="7924800" cy="66568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168259-A0A0-40EA-ACBC-BAF038E5DD68}"/>
              </a:ext>
            </a:extLst>
          </p:cNvPr>
          <p:cNvSpPr/>
          <p:nvPr/>
        </p:nvSpPr>
        <p:spPr>
          <a:xfrm>
            <a:off x="1476375" y="1647825"/>
            <a:ext cx="3590925" cy="25717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16671F-D659-41D9-8AF5-069373102EC2}"/>
              </a:ext>
            </a:extLst>
          </p:cNvPr>
          <p:cNvSpPr/>
          <p:nvPr/>
        </p:nvSpPr>
        <p:spPr>
          <a:xfrm>
            <a:off x="7429500" y="2200275"/>
            <a:ext cx="1095375" cy="838200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BAD61E-D043-4ECD-8BF0-B7E504334544}"/>
              </a:ext>
            </a:extLst>
          </p:cNvPr>
          <p:cNvSpPr/>
          <p:nvPr/>
        </p:nvSpPr>
        <p:spPr>
          <a:xfrm>
            <a:off x="3990975" y="2657475"/>
            <a:ext cx="904875" cy="257175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37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885511-D48C-40D6-8972-17BC7622C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0998"/>
            <a:ext cx="9144000" cy="39160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492C51-6C3B-4A1F-B245-DBCB234411E4}"/>
              </a:ext>
            </a:extLst>
          </p:cNvPr>
          <p:cNvSpPr/>
          <p:nvPr/>
        </p:nvSpPr>
        <p:spPr>
          <a:xfrm>
            <a:off x="7762874" y="3933825"/>
            <a:ext cx="1209675" cy="27622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1CDC54-1EF0-4C4B-A3F3-F53CCC30E3FB}"/>
              </a:ext>
            </a:extLst>
          </p:cNvPr>
          <p:cNvSpPr/>
          <p:nvPr/>
        </p:nvSpPr>
        <p:spPr>
          <a:xfrm>
            <a:off x="1800224" y="3429000"/>
            <a:ext cx="2076451" cy="257176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FFC867-7E49-4277-B6E2-D6FBE634885F}"/>
              </a:ext>
            </a:extLst>
          </p:cNvPr>
          <p:cNvSpPr txBox="1"/>
          <p:nvPr/>
        </p:nvSpPr>
        <p:spPr>
          <a:xfrm>
            <a:off x="204786" y="835333"/>
            <a:ext cx="87344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EXEMPLO 4</a:t>
            </a:r>
          </a:p>
          <a:p>
            <a:pPr algn="ctr"/>
            <a:r>
              <a:rPr lang="en-US" sz="3200" dirty="0"/>
              <a:t>(</a:t>
            </a:r>
            <a:r>
              <a:rPr lang="en-US" sz="3200" dirty="0" err="1"/>
              <a:t>uma</a:t>
            </a:r>
            <a:r>
              <a:rPr lang="en-US" sz="3200" dirty="0"/>
              <a:t> </a:t>
            </a:r>
            <a:r>
              <a:rPr lang="en-US" sz="3200" dirty="0" err="1"/>
              <a:t>repetição</a:t>
            </a:r>
            <a:r>
              <a:rPr lang="en-US" sz="3200" dirty="0"/>
              <a:t> da PCA, agora com </a:t>
            </a:r>
            <a:r>
              <a:rPr lang="en-US" sz="3200" dirty="0" err="1"/>
              <a:t>mais</a:t>
            </a:r>
            <a:r>
              <a:rPr lang="en-US" sz="3200" dirty="0"/>
              <a:t> </a:t>
            </a:r>
            <a:r>
              <a:rPr lang="en-US" sz="3200" dirty="0" err="1"/>
              <a:t>detalhes</a:t>
            </a:r>
            <a:r>
              <a:rPr lang="en-US" sz="32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13D8A6-BCCD-42EF-93A6-1D32A64D3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2895600"/>
            <a:ext cx="82010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07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70EDB8-CE30-4965-BF3C-A8DBF8F87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5" y="85602"/>
            <a:ext cx="3534990" cy="61088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557EEA-85CF-415A-9061-A266349AEF8B}"/>
              </a:ext>
            </a:extLst>
          </p:cNvPr>
          <p:cNvSpPr txBox="1"/>
          <p:nvPr/>
        </p:nvSpPr>
        <p:spPr>
          <a:xfrm>
            <a:off x="77118" y="6406308"/>
            <a:ext cx="906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Cancela</a:t>
            </a:r>
            <a:r>
              <a:rPr lang="en-US" sz="1200" dirty="0"/>
              <a:t> Da Fonseca, L.; Cristo, M.; Machado, M.; Sala, J.; Reis, J.; Alcazar, R. &amp; Beja, P. 2008 Mediterranean temporary ponds in Southern Portugal: key faunal groups as management tools? </a:t>
            </a:r>
            <a:r>
              <a:rPr lang="en-US" sz="1200" i="1" dirty="0"/>
              <a:t>Pan-American Journal of Aquatic Sciences</a:t>
            </a:r>
            <a:r>
              <a:rPr lang="en-US" sz="1200" dirty="0"/>
              <a:t> </a:t>
            </a:r>
            <a:r>
              <a:rPr lang="en-US" sz="1200" b="1" dirty="0"/>
              <a:t>3</a:t>
            </a:r>
            <a:r>
              <a:rPr lang="en-US" sz="1200" dirty="0"/>
              <a:t>:304-320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339CE2-C7C2-4C7B-94A9-59A44F8106FC}"/>
              </a:ext>
            </a:extLst>
          </p:cNvPr>
          <p:cNvSpPr/>
          <p:nvPr/>
        </p:nvSpPr>
        <p:spPr>
          <a:xfrm>
            <a:off x="3846197" y="1983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espécies</a:t>
            </a:r>
            <a:r>
              <a:rPr lang="en-US" dirty="0"/>
              <a:t> de </a:t>
            </a:r>
            <a:r>
              <a:rPr lang="en-US" dirty="0" err="1"/>
              <a:t>grandes</a:t>
            </a:r>
            <a:r>
              <a:rPr lang="en-US" dirty="0"/>
              <a:t> </a:t>
            </a:r>
            <a:r>
              <a:rPr lang="en-US" dirty="0" err="1"/>
              <a:t>branquiópodes</a:t>
            </a:r>
            <a:r>
              <a:rPr lang="en-US" dirty="0"/>
              <a:t> (LBS)</a:t>
            </a:r>
          </a:p>
          <a:p>
            <a:r>
              <a:rPr lang="en-US" dirty="0" err="1"/>
              <a:t>espécies</a:t>
            </a:r>
            <a:r>
              <a:rPr lang="en-US" dirty="0"/>
              <a:t> de </a:t>
            </a:r>
            <a:r>
              <a:rPr lang="en-US" dirty="0" err="1"/>
              <a:t>anfíbios</a:t>
            </a:r>
            <a:r>
              <a:rPr lang="en-US" dirty="0"/>
              <a:t> (AS)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3B067E-303C-439B-A574-5645066C5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197" y="1056536"/>
            <a:ext cx="5040796" cy="204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71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9F43A2-F0DC-4B1E-8E41-C5D4F6E3C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51" y="382156"/>
            <a:ext cx="7334823" cy="60936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721B29-1AAD-4FDF-AD47-918469283674}"/>
              </a:ext>
            </a:extLst>
          </p:cNvPr>
          <p:cNvSpPr/>
          <p:nvPr/>
        </p:nvSpPr>
        <p:spPr>
          <a:xfrm>
            <a:off x="7537760" y="1720333"/>
            <a:ext cx="1691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espécies</a:t>
            </a:r>
            <a:r>
              <a:rPr lang="en-US" dirty="0">
                <a:solidFill>
                  <a:srgbClr val="0000FF"/>
                </a:solidFill>
              </a:rPr>
              <a:t> de </a:t>
            </a:r>
            <a:r>
              <a:rPr lang="en-US" dirty="0" err="1">
                <a:solidFill>
                  <a:srgbClr val="0000FF"/>
                </a:solidFill>
              </a:rPr>
              <a:t>grandes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branquiópodes</a:t>
            </a:r>
            <a:r>
              <a:rPr lang="en-US" dirty="0">
                <a:solidFill>
                  <a:srgbClr val="0000FF"/>
                </a:solidFill>
              </a:rPr>
              <a:t> (LBS)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2B5CBA-754F-49C6-BE8A-0DBFF80C13CA}"/>
              </a:ext>
            </a:extLst>
          </p:cNvPr>
          <p:cNvSpPr/>
          <p:nvPr/>
        </p:nvSpPr>
        <p:spPr>
          <a:xfrm>
            <a:off x="7604435" y="3291008"/>
            <a:ext cx="1539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Variáveis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ambientais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D5C14-ACBA-4E8B-A84B-2A13003A4520}"/>
              </a:ext>
            </a:extLst>
          </p:cNvPr>
          <p:cNvSpPr txBox="1"/>
          <p:nvPr/>
        </p:nvSpPr>
        <p:spPr>
          <a:xfrm>
            <a:off x="7834312" y="4421761"/>
            <a:ext cx="1209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Análise</a:t>
            </a:r>
            <a:r>
              <a:rPr lang="en-US" sz="1200" dirty="0"/>
              <a:t> </a:t>
            </a:r>
            <a:r>
              <a:rPr lang="en-US" sz="1200" dirty="0" err="1"/>
              <a:t>pouco</a:t>
            </a:r>
            <a:r>
              <a:rPr lang="en-US" sz="1200" dirty="0"/>
              <a:t> usual: </a:t>
            </a:r>
            <a:r>
              <a:rPr lang="en-US" sz="1200" dirty="0" err="1"/>
              <a:t>nem</a:t>
            </a:r>
            <a:r>
              <a:rPr lang="en-US" sz="1200" dirty="0"/>
              <a:t> </a:t>
            </a:r>
            <a:r>
              <a:rPr lang="en-US" sz="1200" dirty="0" err="1"/>
              <a:t>espécies</a:t>
            </a:r>
            <a:r>
              <a:rPr lang="en-US" sz="1200" dirty="0"/>
              <a:t> por </a:t>
            </a:r>
            <a:r>
              <a:rPr lang="en-US" sz="1200" dirty="0" err="1"/>
              <a:t>locais</a:t>
            </a:r>
            <a:r>
              <a:rPr lang="en-US" sz="1200" dirty="0"/>
              <a:t> </a:t>
            </a:r>
            <a:r>
              <a:rPr lang="en-US" sz="1200" dirty="0" err="1"/>
              <a:t>nem</a:t>
            </a:r>
            <a:r>
              <a:rPr lang="en-US" sz="1200" dirty="0"/>
              <a:t> </a:t>
            </a:r>
            <a:r>
              <a:rPr lang="en-US" sz="1200" dirty="0" err="1"/>
              <a:t>variáveis</a:t>
            </a:r>
            <a:r>
              <a:rPr lang="en-US" sz="1200" dirty="0"/>
              <a:t> por </a:t>
            </a:r>
            <a:r>
              <a:rPr lang="en-US" sz="1200" dirty="0" err="1"/>
              <a:t>locais</a:t>
            </a:r>
            <a:r>
              <a:rPr lang="en-US" sz="1200" dirty="0"/>
              <a:t>, mas </a:t>
            </a:r>
            <a:r>
              <a:rPr lang="en-US" sz="1200" dirty="0" err="1"/>
              <a:t>variáveis</a:t>
            </a:r>
            <a:r>
              <a:rPr lang="en-US" sz="1200" dirty="0"/>
              <a:t> por </a:t>
            </a:r>
            <a:r>
              <a:rPr lang="en-US" sz="1200" dirty="0" err="1"/>
              <a:t>espécies</a:t>
            </a:r>
            <a:r>
              <a:rPr lang="en-US" sz="1200" dirty="0"/>
              <a:t>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8EC15F-924E-4F28-AF20-37CC2F7AA536}"/>
              </a:ext>
            </a:extLst>
          </p:cNvPr>
          <p:cNvSpPr/>
          <p:nvPr/>
        </p:nvSpPr>
        <p:spPr>
          <a:xfrm>
            <a:off x="3981450" y="5991421"/>
            <a:ext cx="590550" cy="19050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2EBC07-B196-45FF-A79A-898372D4B074}"/>
              </a:ext>
            </a:extLst>
          </p:cNvPr>
          <p:cNvSpPr txBox="1"/>
          <p:nvPr/>
        </p:nvSpPr>
        <p:spPr>
          <a:xfrm>
            <a:off x="2019300" y="1002268"/>
            <a:ext cx="160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Sp</a:t>
            </a:r>
            <a:r>
              <a:rPr lang="en-US" dirty="0"/>
              <a:t> + </a:t>
            </a:r>
            <a:r>
              <a:rPr lang="en-US" dirty="0" err="1"/>
              <a:t>tolerantes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725C26-DDE5-497F-A695-A1D6FD9CDB73}"/>
              </a:ext>
            </a:extLst>
          </p:cNvPr>
          <p:cNvSpPr txBox="1"/>
          <p:nvPr/>
        </p:nvSpPr>
        <p:spPr>
          <a:xfrm>
            <a:off x="5424488" y="1002268"/>
            <a:ext cx="160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Sp</a:t>
            </a:r>
            <a:r>
              <a:rPr lang="en-US" dirty="0"/>
              <a:t> - </a:t>
            </a:r>
            <a:r>
              <a:rPr lang="en-US" dirty="0" err="1"/>
              <a:t>tolerantes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50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596B99-AEC0-46E4-8802-2605A5078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67" y="2187850"/>
            <a:ext cx="7111533" cy="43975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688329-6F1A-44EC-8C9D-1C85236501A9}"/>
              </a:ext>
            </a:extLst>
          </p:cNvPr>
          <p:cNvSpPr/>
          <p:nvPr/>
        </p:nvSpPr>
        <p:spPr>
          <a:xfrm>
            <a:off x="1165245" y="348311"/>
            <a:ext cx="9544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Como se </a:t>
            </a:r>
            <a:r>
              <a:rPr lang="en-US" dirty="0" err="1"/>
              <a:t>agrupam</a:t>
            </a:r>
            <a:r>
              <a:rPr lang="en-US" dirty="0"/>
              <a:t> as </a:t>
            </a:r>
            <a:r>
              <a:rPr lang="en-US" dirty="0" err="1"/>
              <a:t>espécies</a:t>
            </a:r>
            <a:r>
              <a:rPr lang="en-US" dirty="0"/>
              <a:t> de </a:t>
            </a:r>
            <a:r>
              <a:rPr lang="en-US" dirty="0" err="1"/>
              <a:t>grandes</a:t>
            </a:r>
            <a:r>
              <a:rPr lang="en-US" dirty="0"/>
              <a:t> </a:t>
            </a:r>
            <a:r>
              <a:rPr lang="en-US" dirty="0" err="1"/>
              <a:t>branquiópodes</a:t>
            </a:r>
            <a:r>
              <a:rPr lang="en-US" dirty="0"/>
              <a:t>, </a:t>
            </a:r>
          </a:p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função</a:t>
            </a:r>
            <a:r>
              <a:rPr lang="en-US" dirty="0"/>
              <a:t> das </a:t>
            </a:r>
            <a:r>
              <a:rPr lang="en-US" dirty="0" err="1"/>
              <a:t>lagoas</a:t>
            </a:r>
            <a:r>
              <a:rPr lang="en-US" dirty="0"/>
              <a:t> </a:t>
            </a:r>
            <a:r>
              <a:rPr lang="en-US" dirty="0" err="1"/>
              <a:t>onde</a:t>
            </a:r>
            <a:r>
              <a:rPr lang="en-US" dirty="0"/>
              <a:t> co-</a:t>
            </a:r>
            <a:r>
              <a:rPr lang="en-US" dirty="0" err="1"/>
              <a:t>ocorrem</a:t>
            </a:r>
            <a:r>
              <a:rPr lang="en-US" dirty="0"/>
              <a:t>?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0B626A3-0D04-443F-AF51-362C75FE2403}"/>
              </a:ext>
            </a:extLst>
          </p:cNvPr>
          <p:cNvSpPr/>
          <p:nvPr/>
        </p:nvSpPr>
        <p:spPr>
          <a:xfrm>
            <a:off x="4264652" y="994642"/>
            <a:ext cx="445783" cy="1009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47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6BB61B-89A6-49DD-82D9-8168EF8DE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328"/>
            <a:ext cx="9144000" cy="56899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528746-A73D-4545-88B4-AEF453993FAB}"/>
              </a:ext>
            </a:extLst>
          </p:cNvPr>
          <p:cNvSpPr/>
          <p:nvPr/>
        </p:nvSpPr>
        <p:spPr>
          <a:xfrm>
            <a:off x="413060" y="186808"/>
            <a:ext cx="3301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espécies</a:t>
            </a:r>
            <a:r>
              <a:rPr lang="en-US" dirty="0">
                <a:solidFill>
                  <a:srgbClr val="0000FF"/>
                </a:solidFill>
              </a:rPr>
              <a:t> de </a:t>
            </a:r>
            <a:r>
              <a:rPr lang="en-US" dirty="0" err="1">
                <a:solidFill>
                  <a:srgbClr val="0000FF"/>
                </a:solidFill>
              </a:rPr>
              <a:t>grandes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branquiópodes</a:t>
            </a:r>
            <a:r>
              <a:rPr lang="en-US" dirty="0">
                <a:solidFill>
                  <a:srgbClr val="0000FF"/>
                </a:solidFill>
              </a:rPr>
              <a:t> (LBS) – </a:t>
            </a:r>
            <a:r>
              <a:rPr lang="en-US" dirty="0" err="1">
                <a:solidFill>
                  <a:srgbClr val="0000FF"/>
                </a:solidFill>
              </a:rPr>
              <a:t>grupo</a:t>
            </a:r>
            <a:r>
              <a:rPr lang="en-US" dirty="0">
                <a:solidFill>
                  <a:srgbClr val="0000FF"/>
                </a:solidFill>
              </a:rPr>
              <a:t> I da cluster 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8B3F06-4249-4F3E-A6C6-BA8630FABC74}"/>
              </a:ext>
            </a:extLst>
          </p:cNvPr>
          <p:cNvSpPr/>
          <p:nvPr/>
        </p:nvSpPr>
        <p:spPr>
          <a:xfrm>
            <a:off x="7383617" y="220248"/>
            <a:ext cx="1539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Variáveis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ambientais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035024-8E2B-441A-88EC-03ACC31E8BEC}"/>
              </a:ext>
            </a:extLst>
          </p:cNvPr>
          <p:cNvSpPr txBox="1"/>
          <p:nvPr/>
        </p:nvSpPr>
        <p:spPr>
          <a:xfrm>
            <a:off x="8153399" y="1478536"/>
            <a:ext cx="1209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Análise</a:t>
            </a:r>
            <a:r>
              <a:rPr lang="en-US" sz="1200" dirty="0"/>
              <a:t> </a:t>
            </a:r>
            <a:r>
              <a:rPr lang="en-US" sz="1200" dirty="0" err="1"/>
              <a:t>pouco</a:t>
            </a:r>
            <a:r>
              <a:rPr lang="en-US" sz="1200" dirty="0"/>
              <a:t> usual: </a:t>
            </a:r>
            <a:r>
              <a:rPr lang="en-US" sz="1200" dirty="0" err="1"/>
              <a:t>nem</a:t>
            </a:r>
            <a:r>
              <a:rPr lang="en-US" sz="1200" dirty="0"/>
              <a:t> </a:t>
            </a:r>
            <a:r>
              <a:rPr lang="en-US" sz="1200" dirty="0" err="1"/>
              <a:t>espécies</a:t>
            </a:r>
            <a:r>
              <a:rPr lang="en-US" sz="1200" dirty="0"/>
              <a:t> por </a:t>
            </a:r>
            <a:r>
              <a:rPr lang="en-US" sz="1200" dirty="0" err="1"/>
              <a:t>locais</a:t>
            </a:r>
            <a:r>
              <a:rPr lang="en-US" sz="1200" dirty="0"/>
              <a:t> </a:t>
            </a:r>
            <a:r>
              <a:rPr lang="en-US" sz="1200" dirty="0" err="1"/>
              <a:t>nem</a:t>
            </a:r>
            <a:r>
              <a:rPr lang="en-US" sz="1200" dirty="0"/>
              <a:t> </a:t>
            </a:r>
            <a:r>
              <a:rPr lang="en-US" sz="1200" dirty="0" err="1"/>
              <a:t>variáveis</a:t>
            </a:r>
            <a:r>
              <a:rPr lang="en-US" sz="1200" dirty="0"/>
              <a:t> por </a:t>
            </a:r>
            <a:r>
              <a:rPr lang="en-US" sz="1200" dirty="0" err="1"/>
              <a:t>locais</a:t>
            </a:r>
            <a:r>
              <a:rPr lang="en-US" sz="1200" dirty="0"/>
              <a:t>, mas </a:t>
            </a:r>
            <a:r>
              <a:rPr lang="en-US" sz="1200" dirty="0" err="1"/>
              <a:t>variáveis</a:t>
            </a:r>
            <a:r>
              <a:rPr lang="en-US" sz="1200" dirty="0"/>
              <a:t> por </a:t>
            </a:r>
            <a:r>
              <a:rPr lang="en-US" sz="1200" dirty="0" err="1"/>
              <a:t>espécies</a:t>
            </a:r>
            <a:r>
              <a:rPr lang="en-US" sz="1200" dirty="0"/>
              <a:t>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A56AF0-51BE-4EDD-A888-1B84127678EB}"/>
              </a:ext>
            </a:extLst>
          </p:cNvPr>
          <p:cNvSpPr/>
          <p:nvPr/>
        </p:nvSpPr>
        <p:spPr>
          <a:xfrm>
            <a:off x="3861110" y="155998"/>
            <a:ext cx="3301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espécies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grandes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branquiópodes</a:t>
            </a:r>
            <a:r>
              <a:rPr lang="en-US" dirty="0">
                <a:solidFill>
                  <a:srgbClr val="FF0000"/>
                </a:solidFill>
              </a:rPr>
              <a:t> (LBS) – </a:t>
            </a:r>
            <a:r>
              <a:rPr lang="en-US" dirty="0" err="1">
                <a:solidFill>
                  <a:srgbClr val="FF0000"/>
                </a:solidFill>
              </a:rPr>
              <a:t>grupo</a:t>
            </a:r>
            <a:r>
              <a:rPr lang="en-US" dirty="0">
                <a:solidFill>
                  <a:srgbClr val="FF0000"/>
                </a:solidFill>
              </a:rPr>
              <a:t> II da cluster analysis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8750FA-A0A3-43E2-855F-371AA2FC4C6A}"/>
              </a:ext>
            </a:extLst>
          </p:cNvPr>
          <p:cNvSpPr/>
          <p:nvPr/>
        </p:nvSpPr>
        <p:spPr>
          <a:xfrm>
            <a:off x="3495675" y="6153150"/>
            <a:ext cx="590550" cy="190500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4D1137-AB86-4054-BF11-2FC209DAF4EE}"/>
              </a:ext>
            </a:extLst>
          </p:cNvPr>
          <p:cNvSpPr/>
          <p:nvPr/>
        </p:nvSpPr>
        <p:spPr>
          <a:xfrm>
            <a:off x="4276725" y="6162675"/>
            <a:ext cx="590550" cy="19050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02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E31251-7692-4C12-8F79-F12A81311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1005"/>
            <a:ext cx="9144000" cy="4835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A01204-2E2A-4E6B-B933-1F696D0FD808}"/>
              </a:ext>
            </a:extLst>
          </p:cNvPr>
          <p:cNvSpPr txBox="1"/>
          <p:nvPr/>
        </p:nvSpPr>
        <p:spPr>
          <a:xfrm>
            <a:off x="77118" y="6406308"/>
            <a:ext cx="906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Cancela</a:t>
            </a:r>
            <a:r>
              <a:rPr lang="en-US" sz="1200" dirty="0"/>
              <a:t> Da Fonseca, L.; Cristo, M.; Machado, M.; Sala, J.; Reis, J.; Alcazar, R. &amp; Beja, P. 2008 Mediterranean temporary ponds in Southern Portugal: key faunal groups as management tools? </a:t>
            </a:r>
            <a:r>
              <a:rPr lang="en-US" sz="1200" i="1" dirty="0"/>
              <a:t>Pan-American Journal of Aquatic Sciences</a:t>
            </a:r>
            <a:r>
              <a:rPr lang="en-US" sz="1200" dirty="0"/>
              <a:t> </a:t>
            </a:r>
            <a:r>
              <a:rPr lang="en-US" sz="1200" b="1" dirty="0"/>
              <a:t>3</a:t>
            </a:r>
            <a:r>
              <a:rPr lang="en-US" sz="1200" dirty="0"/>
              <a:t>:304-320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163517-9608-4570-9A8E-1A4437830CF2}"/>
              </a:ext>
            </a:extLst>
          </p:cNvPr>
          <p:cNvSpPr txBox="1"/>
          <p:nvPr/>
        </p:nvSpPr>
        <p:spPr>
          <a:xfrm>
            <a:off x="4076700" y="362017"/>
            <a:ext cx="366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Crustáceos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28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A01204-2E2A-4E6B-B933-1F696D0FD808}"/>
              </a:ext>
            </a:extLst>
          </p:cNvPr>
          <p:cNvSpPr txBox="1"/>
          <p:nvPr/>
        </p:nvSpPr>
        <p:spPr>
          <a:xfrm>
            <a:off x="77118" y="6406308"/>
            <a:ext cx="906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Cancela</a:t>
            </a:r>
            <a:r>
              <a:rPr lang="en-US" sz="1200" dirty="0"/>
              <a:t> Da Fonseca, L.; Cristo, M.; Machado, M.; Sala, J.; Reis, J.; Alcazar, R. &amp; Beja, P. 2008 Mediterranean temporary ponds in Southern Portugal: key faunal groups as management tools? </a:t>
            </a:r>
            <a:r>
              <a:rPr lang="en-US" sz="1200" i="1" dirty="0"/>
              <a:t>Pan-American Journal of Aquatic Sciences</a:t>
            </a:r>
            <a:r>
              <a:rPr lang="en-US" sz="1200" dirty="0"/>
              <a:t> </a:t>
            </a:r>
            <a:r>
              <a:rPr lang="en-US" sz="1200" b="1" dirty="0"/>
              <a:t>3</a:t>
            </a:r>
            <a:r>
              <a:rPr lang="en-US" sz="1200" dirty="0"/>
              <a:t>:304-320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44E93-8FF3-4DE5-BA3D-F072903EA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9155"/>
            <a:ext cx="9144000" cy="4539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F548CA-059F-4840-BDB4-55BDCD874198}"/>
              </a:ext>
            </a:extLst>
          </p:cNvPr>
          <p:cNvSpPr txBox="1"/>
          <p:nvPr/>
        </p:nvSpPr>
        <p:spPr>
          <a:xfrm>
            <a:off x="4143375" y="357883"/>
            <a:ext cx="366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Anfibios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814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F352C25F-4A1C-415D-AB73-DC257F086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ordenação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EC5FEF-5A67-47D9-B56B-4E448CE643E7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156" name="Group 105">
            <a:extLst>
              <a:ext uri="{FF2B5EF4-FFF2-40B4-BE49-F238E27FC236}">
                <a16:creationId xmlns:a16="http://schemas.microsoft.com/office/drawing/2014/main" id="{18F41DD6-CB26-43D4-AEC9-B492CAB98E93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FA0C75EA-7A6B-49DB-850F-30E2B2D06AC8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4DF9F9E-4226-4308-9B81-23D5BD247AEF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A7D830F-F28E-480D-8707-1B29A8B0A113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7E6D20E-DA83-4FDB-9DBC-DB8D43782318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6BD22F7-BFF2-4F7F-BEF2-E16A9559DB8C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04015D-0774-4577-B265-A426E7B3A887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E1C9715-F5FC-4CAF-9EBC-C2C95C29272D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9CD8A40-CF8C-4932-9A3F-F07C4CEBDF84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3385D0E-1A28-4F14-86E4-567360EADCBA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C9732AE-4076-4848-8664-9FFDA854D08A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33EE34F-D0E8-42E7-974D-C9BC10B44316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1A2FEA6-A57E-4F04-A2DE-B2A642281C69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2D6C4C9-E8A4-494A-ABFE-4CCD9FC8F897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FABC4C1-D041-425B-B81F-E687DE8E7C62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1BFD18A-B3EC-4D8B-86E2-087F5D6473DD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DCC5CB9-8C4E-4B80-977F-F3BD62B009F6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17088C8-1E86-42F3-99F6-FA39C1D9A45A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7" name="Rectangle 3">
            <a:extLst>
              <a:ext uri="{FF2B5EF4-FFF2-40B4-BE49-F238E27FC236}">
                <a16:creationId xmlns:a16="http://schemas.microsoft.com/office/drawing/2014/main" id="{BF170F28-01F4-437D-8AF9-A9E94058B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122488"/>
            <a:ext cx="8610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en-US" sz="2400" b="0" kern="0" dirty="0" err="1">
                <a:solidFill>
                  <a:srgbClr val="FF6600"/>
                </a:solidFill>
                <a:latin typeface="Calibri" pitchFamily="34" charset="0"/>
              </a:rPr>
              <a:t>Gradiente</a:t>
            </a:r>
            <a:r>
              <a:rPr lang="en-US" altLang="en-US" sz="2400" b="0" kern="0" dirty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lang="en-US" altLang="en-US" sz="2400" b="0" kern="0" dirty="0" err="1">
                <a:solidFill>
                  <a:srgbClr val="FF6600"/>
                </a:solidFill>
                <a:latin typeface="Calibri" pitchFamily="34" charset="0"/>
              </a:rPr>
              <a:t>ambiental</a:t>
            </a:r>
            <a:r>
              <a:rPr lang="en-US" altLang="en-US" sz="2400" b="0" kern="0" dirty="0">
                <a:solidFill>
                  <a:srgbClr val="FF6600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2400" b="0" kern="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2000" b="0" kern="0" dirty="0" err="1">
                <a:latin typeface="Calibri" pitchFamily="34" charset="0"/>
              </a:rPr>
              <a:t>Sp</a:t>
            </a:r>
            <a:r>
              <a:rPr lang="en-US" altLang="en-US" sz="2000" b="0" kern="0" dirty="0">
                <a:latin typeface="Calibri" pitchFamily="34" charset="0"/>
              </a:rPr>
              <a:t> A  	0	0	0	0 	0	0	0	1	1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2000" b="0" kern="0" dirty="0" err="1">
                <a:latin typeface="Calibri" pitchFamily="34" charset="0"/>
              </a:rPr>
              <a:t>Sp</a:t>
            </a:r>
            <a:r>
              <a:rPr lang="en-US" altLang="en-US" sz="2000" b="0" kern="0" dirty="0">
                <a:latin typeface="Calibri" pitchFamily="34" charset="0"/>
              </a:rPr>
              <a:t> B	0	0	0	0	0	0	1	1	0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2000" b="0" kern="0" dirty="0" err="1">
                <a:latin typeface="Calibri" pitchFamily="34" charset="0"/>
              </a:rPr>
              <a:t>Sp</a:t>
            </a:r>
            <a:r>
              <a:rPr lang="en-US" altLang="en-US" sz="2000" b="0" kern="0" dirty="0">
                <a:latin typeface="Calibri" pitchFamily="34" charset="0"/>
              </a:rPr>
              <a:t> C	0	0	0	0	0	0	1	1	0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2000" b="0" kern="0" dirty="0" err="1">
                <a:latin typeface="Calibri" pitchFamily="34" charset="0"/>
              </a:rPr>
              <a:t>Sp</a:t>
            </a:r>
            <a:r>
              <a:rPr lang="en-US" altLang="en-US" sz="2000" b="0" kern="0" dirty="0">
                <a:latin typeface="Calibri" pitchFamily="34" charset="0"/>
              </a:rPr>
              <a:t> D  	0	0	0	0	0	1	1	0	0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2000" b="0" kern="0" dirty="0" err="1">
                <a:latin typeface="Calibri" pitchFamily="34" charset="0"/>
              </a:rPr>
              <a:t>Sp</a:t>
            </a:r>
            <a:r>
              <a:rPr lang="en-US" altLang="en-US" sz="2000" b="0" kern="0" dirty="0">
                <a:latin typeface="Calibri" pitchFamily="34" charset="0"/>
              </a:rPr>
              <a:t> E	0	0	0	0	1	1	1	0	0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2000" b="0" kern="0" dirty="0" err="1">
                <a:latin typeface="Calibri" pitchFamily="34" charset="0"/>
              </a:rPr>
              <a:t>Sp</a:t>
            </a:r>
            <a:r>
              <a:rPr lang="en-US" altLang="en-US" sz="2000" b="0" kern="0" dirty="0">
                <a:latin typeface="Calibri" pitchFamily="34" charset="0"/>
              </a:rPr>
              <a:t> F	0	0	0	1	1	1	0	0	0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2000" b="0" kern="0" dirty="0" err="1">
                <a:latin typeface="Calibri" pitchFamily="34" charset="0"/>
              </a:rPr>
              <a:t>Sp</a:t>
            </a:r>
            <a:r>
              <a:rPr lang="en-US" altLang="en-US" sz="2000" b="0" kern="0" dirty="0">
                <a:latin typeface="Calibri" pitchFamily="34" charset="0"/>
              </a:rPr>
              <a:t> G  	0	0	0	1	1	0	0	0	0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2000" b="0" kern="0" dirty="0" err="1">
                <a:latin typeface="Calibri" pitchFamily="34" charset="0"/>
              </a:rPr>
              <a:t>Sp</a:t>
            </a:r>
            <a:r>
              <a:rPr lang="en-US" altLang="en-US" sz="2000" b="0" kern="0" dirty="0">
                <a:latin typeface="Calibri" pitchFamily="34" charset="0"/>
              </a:rPr>
              <a:t> H	0	0	1	1	0	0	0	0	0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2000" b="0" kern="0" dirty="0" err="1">
                <a:latin typeface="Calibri" pitchFamily="34" charset="0"/>
              </a:rPr>
              <a:t>Sp</a:t>
            </a:r>
            <a:r>
              <a:rPr lang="en-US" altLang="en-US" sz="2000" b="0" kern="0" dirty="0">
                <a:latin typeface="Calibri" pitchFamily="34" charset="0"/>
              </a:rPr>
              <a:t> I	1	1	1	0	0	0	0	0	0</a:t>
            </a:r>
          </a:p>
        </p:txBody>
      </p:sp>
      <p:sp>
        <p:nvSpPr>
          <p:cNvPr id="49158" name="Line 5">
            <a:extLst>
              <a:ext uri="{FF2B5EF4-FFF2-40B4-BE49-F238E27FC236}">
                <a16:creationId xmlns:a16="http://schemas.microsoft.com/office/drawing/2014/main" id="{6DB117AA-8CD1-4AAA-89A9-4865BCEA8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2636838"/>
            <a:ext cx="7632700" cy="0"/>
          </a:xfrm>
          <a:prstGeom prst="line">
            <a:avLst/>
          </a:prstGeom>
          <a:noFill/>
          <a:ln w="635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Text Box 2">
            <a:extLst>
              <a:ext uri="{FF2B5EF4-FFF2-40B4-BE49-F238E27FC236}">
                <a16:creationId xmlns:a16="http://schemas.microsoft.com/office/drawing/2014/main" id="{04256113-6922-46DC-AD46-2A6E8D68A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96975"/>
            <a:ext cx="8351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 dirty="0">
                <a:latin typeface="Calibri" panose="020F0502020204030204" pitchFamily="34" charset="0"/>
              </a:rPr>
              <a:t>O efeito em arco (efeito ferradura)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54DF0A-FE39-495B-801B-634F5F3D6297}"/>
              </a:ext>
            </a:extLst>
          </p:cNvPr>
          <p:cNvSpPr/>
          <p:nvPr/>
        </p:nvSpPr>
        <p:spPr>
          <a:xfrm>
            <a:off x="2105025" y="5581649"/>
            <a:ext cx="2105025" cy="33337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88D5B9-5C40-45DA-B45E-2C9E99E824D1}"/>
              </a:ext>
            </a:extLst>
          </p:cNvPr>
          <p:cNvSpPr/>
          <p:nvPr/>
        </p:nvSpPr>
        <p:spPr>
          <a:xfrm>
            <a:off x="2105024" y="2913063"/>
            <a:ext cx="2105025" cy="33337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7474DE-F3EE-4E0F-959C-CD0311130677}"/>
              </a:ext>
            </a:extLst>
          </p:cNvPr>
          <p:cNvSpPr txBox="1"/>
          <p:nvPr/>
        </p:nvSpPr>
        <p:spPr>
          <a:xfrm>
            <a:off x="5410200" y="2891532"/>
            <a:ext cx="34671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Long environmental gradients often support a succession of species. Since the species</a:t>
            </a:r>
          </a:p>
          <a:p>
            <a:r>
              <a:rPr lang="en-US" sz="1400" dirty="0"/>
              <a:t>that are controlled by environmental factors tend to have unimodal distributions,</a:t>
            </a:r>
          </a:p>
          <a:p>
            <a:r>
              <a:rPr lang="en-US" sz="1400" dirty="0"/>
              <a:t>a long gradient may encompass sites that, at both ends of the gradient, have</a:t>
            </a:r>
          </a:p>
          <a:p>
            <a:r>
              <a:rPr lang="en-US" sz="1400" dirty="0"/>
              <a:t>no species in common; thus, their distance reaches a maximum value (or their similarity</a:t>
            </a:r>
          </a:p>
          <a:p>
            <a:r>
              <a:rPr lang="en-US" sz="1400" dirty="0"/>
              <a:t>is 0). But if one looks at either side of the succession, contiguous sites continue</a:t>
            </a:r>
          </a:p>
          <a:p>
            <a:r>
              <a:rPr lang="en-US" sz="1400" dirty="0"/>
              <a:t>to grow more different from each other. Therefore, instead of a linear trend,</a:t>
            </a:r>
          </a:p>
          <a:p>
            <a:r>
              <a:rPr lang="en-US" sz="1400" dirty="0"/>
              <a:t>the gradient is represented on a pair of CA axes as an arch.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D29185-ACC6-491C-BD68-274F80D19E50}"/>
              </a:ext>
            </a:extLst>
          </p:cNvPr>
          <p:cNvSpPr txBox="1"/>
          <p:nvPr/>
        </p:nvSpPr>
        <p:spPr>
          <a:xfrm>
            <a:off x="288925" y="6326342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Strictly, the horseshoe effect (more common in PCA) is something stronger than the arch effect!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74C75CF-E4D4-40B7-B812-A585CF3678CF}"/>
              </a:ext>
            </a:extLst>
          </p:cNvPr>
          <p:cNvSpPr/>
          <p:nvPr/>
        </p:nvSpPr>
        <p:spPr>
          <a:xfrm>
            <a:off x="7586838" y="6060552"/>
            <a:ext cx="333375" cy="588956"/>
          </a:xfrm>
          <a:custGeom>
            <a:avLst/>
            <a:gdLst>
              <a:gd name="connsiteX0" fmla="*/ 0 w 333375"/>
              <a:gd name="connsiteY0" fmla="*/ 569906 h 588956"/>
              <a:gd name="connsiteX1" fmla="*/ 57150 w 333375"/>
              <a:gd name="connsiteY1" fmla="*/ 74606 h 588956"/>
              <a:gd name="connsiteX2" fmla="*/ 247650 w 333375"/>
              <a:gd name="connsiteY2" fmla="*/ 55556 h 588956"/>
              <a:gd name="connsiteX3" fmla="*/ 333375 w 333375"/>
              <a:gd name="connsiteY3" fmla="*/ 588956 h 58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" h="588956">
                <a:moveTo>
                  <a:pt x="0" y="569906"/>
                </a:moveTo>
                <a:cubicBezTo>
                  <a:pt x="7937" y="365118"/>
                  <a:pt x="15875" y="160331"/>
                  <a:pt x="57150" y="74606"/>
                </a:cubicBezTo>
                <a:cubicBezTo>
                  <a:pt x="98425" y="-11119"/>
                  <a:pt x="201613" y="-30169"/>
                  <a:pt x="247650" y="55556"/>
                </a:cubicBezTo>
                <a:cubicBezTo>
                  <a:pt x="293687" y="141281"/>
                  <a:pt x="313531" y="365118"/>
                  <a:pt x="333375" y="5889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BB0F7E8-A223-4D90-AF53-D2764CD9B9C2}"/>
              </a:ext>
            </a:extLst>
          </p:cNvPr>
          <p:cNvSpPr/>
          <p:nvPr/>
        </p:nvSpPr>
        <p:spPr>
          <a:xfrm>
            <a:off x="8134066" y="6000075"/>
            <a:ext cx="859085" cy="693881"/>
          </a:xfrm>
          <a:custGeom>
            <a:avLst/>
            <a:gdLst>
              <a:gd name="connsiteX0" fmla="*/ 228741 w 859085"/>
              <a:gd name="connsiteY0" fmla="*/ 693881 h 693881"/>
              <a:gd name="connsiteX1" fmla="*/ 141 w 859085"/>
              <a:gd name="connsiteY1" fmla="*/ 408131 h 693881"/>
              <a:gd name="connsiteX2" fmla="*/ 257316 w 859085"/>
              <a:gd name="connsiteY2" fmla="*/ 55706 h 693881"/>
              <a:gd name="connsiteX3" fmla="*/ 581166 w 859085"/>
              <a:gd name="connsiteY3" fmla="*/ 36656 h 693881"/>
              <a:gd name="connsiteX4" fmla="*/ 857391 w 859085"/>
              <a:gd name="connsiteY4" fmla="*/ 408131 h 693881"/>
              <a:gd name="connsiteX5" fmla="*/ 676416 w 859085"/>
              <a:gd name="connsiteY5" fmla="*/ 684356 h 69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085" h="693881">
                <a:moveTo>
                  <a:pt x="228741" y="693881"/>
                </a:moveTo>
                <a:cubicBezTo>
                  <a:pt x="112059" y="604187"/>
                  <a:pt x="-4622" y="514493"/>
                  <a:pt x="141" y="408131"/>
                </a:cubicBezTo>
                <a:cubicBezTo>
                  <a:pt x="4903" y="301768"/>
                  <a:pt x="160479" y="117618"/>
                  <a:pt x="257316" y="55706"/>
                </a:cubicBezTo>
                <a:cubicBezTo>
                  <a:pt x="354153" y="-6206"/>
                  <a:pt x="481154" y="-22082"/>
                  <a:pt x="581166" y="36656"/>
                </a:cubicBezTo>
                <a:cubicBezTo>
                  <a:pt x="681179" y="95393"/>
                  <a:pt x="841516" y="300181"/>
                  <a:pt x="857391" y="408131"/>
                </a:cubicBezTo>
                <a:cubicBezTo>
                  <a:pt x="873266" y="516081"/>
                  <a:pt x="774841" y="600218"/>
                  <a:pt x="676416" y="6843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A29F28E2-112B-4BFF-8E85-E4496A2CC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ordenação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AA5FD7-F0F7-4D2B-A9E0-13947E31DE88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180" name="Group 105">
            <a:extLst>
              <a:ext uri="{FF2B5EF4-FFF2-40B4-BE49-F238E27FC236}">
                <a16:creationId xmlns:a16="http://schemas.microsoft.com/office/drawing/2014/main" id="{B2919324-3B8B-423C-9168-4C68FFE775F1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50BA1B25-F9A2-44AF-B800-8F44241BF6F3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9E1E868-6E3A-46FF-91C6-CA5E9F979493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D44901-0C0C-46CF-907F-D81610009A6A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4052DEC-41C8-4DD5-A69C-120C6BA3041A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B3A5D55-6DED-4378-8D1E-6009470F614B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3403218-5E2A-4577-84F8-08C298E2E571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D1B664-F96D-4207-A57D-726635813ED9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18E0AF1-72D0-4E29-BEF3-A797E11C444D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699FA3C-C11F-4116-B90F-2B87427B459C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5392D7B-09FD-4D61-925F-F95B166EC857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193BA3C-C9B3-4D37-8C63-E2335578FDC7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8E32F31-8D90-4E7D-BFA3-D86958F24F1E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F44EA61-2A7D-42A8-8773-E370673F0360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21B8E8F-6205-42A1-B3B3-FBF932C2CAD1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F1C812D-4409-41D0-8FD7-CBDAFA0F740D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F20EB1C-DFF0-481A-801F-3339CC765DF9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271A923-B286-4734-AC84-C176EC682FE5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0181" name="Group 20">
            <a:extLst>
              <a:ext uri="{FF2B5EF4-FFF2-40B4-BE49-F238E27FC236}">
                <a16:creationId xmlns:a16="http://schemas.microsoft.com/office/drawing/2014/main" id="{B54A9215-259E-42D7-A199-E404C565AB52}"/>
              </a:ext>
            </a:extLst>
          </p:cNvPr>
          <p:cNvGrpSpPr>
            <a:grpSpLocks/>
          </p:cNvGrpSpPr>
          <p:nvPr/>
        </p:nvGrpSpPr>
        <p:grpSpPr bwMode="auto">
          <a:xfrm>
            <a:off x="682625" y="1268413"/>
            <a:ext cx="7778750" cy="5543550"/>
            <a:chOff x="385" y="572"/>
            <a:chExt cx="4958" cy="3719"/>
          </a:xfrm>
        </p:grpSpPr>
        <p:pic>
          <p:nvPicPr>
            <p:cNvPr id="50182" name="Picture 11">
              <a:extLst>
                <a:ext uri="{FF2B5EF4-FFF2-40B4-BE49-F238E27FC236}">
                  <a16:creationId xmlns:a16="http://schemas.microsoft.com/office/drawing/2014/main" id="{048179A0-FBDF-43AF-A271-51BFB8F93A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572"/>
              <a:ext cx="4958" cy="3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183" name="Freeform 12">
              <a:extLst>
                <a:ext uri="{FF2B5EF4-FFF2-40B4-BE49-F238E27FC236}">
                  <a16:creationId xmlns:a16="http://schemas.microsoft.com/office/drawing/2014/main" id="{BF86EF7D-95B3-4264-A138-A2A0B492E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" y="589"/>
              <a:ext cx="4065" cy="2694"/>
            </a:xfrm>
            <a:custGeom>
              <a:avLst/>
              <a:gdLst>
                <a:gd name="T0" fmla="*/ 8 w 4080"/>
                <a:gd name="T1" fmla="*/ 92 h 3120"/>
                <a:gd name="T2" fmla="*/ 56 w 4080"/>
                <a:gd name="T3" fmla="*/ 216 h 3120"/>
                <a:gd name="T4" fmla="*/ 56 w 4080"/>
                <a:gd name="T5" fmla="*/ 1390 h 3120"/>
                <a:gd name="T6" fmla="*/ 389 w 4080"/>
                <a:gd name="T7" fmla="*/ 1916 h 3120"/>
                <a:gd name="T8" fmla="*/ 1337 w 4080"/>
                <a:gd name="T9" fmla="*/ 1946 h 3120"/>
                <a:gd name="T10" fmla="*/ 2855 w 4080"/>
                <a:gd name="T11" fmla="*/ 1576 h 3120"/>
                <a:gd name="T12" fmla="*/ 3854 w 4080"/>
                <a:gd name="T13" fmla="*/ 1236 h 3120"/>
                <a:gd name="T14" fmla="*/ 3947 w 4080"/>
                <a:gd name="T15" fmla="*/ 1205 h 3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80" h="3120">
                  <a:moveTo>
                    <a:pt x="8" y="144"/>
                  </a:moveTo>
                  <a:cubicBezTo>
                    <a:pt x="28" y="72"/>
                    <a:pt x="48" y="0"/>
                    <a:pt x="56" y="336"/>
                  </a:cubicBezTo>
                  <a:cubicBezTo>
                    <a:pt x="64" y="672"/>
                    <a:pt x="0" y="1720"/>
                    <a:pt x="56" y="2160"/>
                  </a:cubicBezTo>
                  <a:cubicBezTo>
                    <a:pt x="112" y="2600"/>
                    <a:pt x="176" y="2832"/>
                    <a:pt x="392" y="2976"/>
                  </a:cubicBezTo>
                  <a:cubicBezTo>
                    <a:pt x="608" y="3120"/>
                    <a:pt x="936" y="3112"/>
                    <a:pt x="1352" y="3024"/>
                  </a:cubicBezTo>
                  <a:cubicBezTo>
                    <a:pt x="1768" y="2936"/>
                    <a:pt x="2464" y="2632"/>
                    <a:pt x="2888" y="2448"/>
                  </a:cubicBezTo>
                  <a:cubicBezTo>
                    <a:pt x="3312" y="2264"/>
                    <a:pt x="3712" y="2016"/>
                    <a:pt x="3896" y="1920"/>
                  </a:cubicBezTo>
                  <a:cubicBezTo>
                    <a:pt x="4080" y="1824"/>
                    <a:pt x="4036" y="1848"/>
                    <a:pt x="3992" y="1872"/>
                  </a:cubicBezTo>
                </a:path>
              </a:pathLst>
            </a:custGeom>
            <a:noFill/>
            <a:ln w="25400" cap="flat">
              <a:solidFill>
                <a:srgbClr val="FF66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F6F43B-79B1-49D7-BCF9-6945BB010BB4}"/>
              </a:ext>
            </a:extLst>
          </p:cNvPr>
          <p:cNvSpPr txBox="1"/>
          <p:nvPr/>
        </p:nvSpPr>
        <p:spPr>
          <a:xfrm>
            <a:off x="2800350" y="72895"/>
            <a:ext cx="6048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/>
              <a:t>Concurso</a:t>
            </a:r>
            <a:endParaRPr lang="en-US" sz="7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303B72-61FF-4D01-89BA-F18FC1B3A664}"/>
              </a:ext>
            </a:extLst>
          </p:cNvPr>
          <p:cNvSpPr txBox="1"/>
          <p:nvPr/>
        </p:nvSpPr>
        <p:spPr>
          <a:xfrm>
            <a:off x="409575" y="1444674"/>
            <a:ext cx="8534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/>
              <a:t>Na ultima aula teórica (18/12/18), usando a plataforma kahoot.it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/>
              <a:t>Perguntas sobre toda a matéria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/>
              <a:t>Tempo de resposta conta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/>
              <a:t>Participação </a:t>
            </a:r>
            <a:r>
              <a:rPr lang="pt-PT" sz="2200" b="1" dirty="0">
                <a:solidFill>
                  <a:srgbClr val="00B0F0"/>
                </a:solidFill>
              </a:rPr>
              <a:t>Individual</a:t>
            </a:r>
            <a:r>
              <a:rPr lang="pt-PT" sz="2200" dirty="0"/>
              <a:t> – trazer telemóvel carregado (ou PC)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/>
              <a:t>Prémios para os 5 primeiros classificados (posso adicionar prémios surpresa, não relacionados com notas):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PT" sz="2200" dirty="0"/>
              <a:t>1º: 3 valores extra no exame teórico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PT" sz="2200" dirty="0"/>
              <a:t>2º: 2 valores extra no exame teórico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PT" sz="2200" dirty="0"/>
              <a:t>3º a 5º: 1 valores extra no exame teórico</a:t>
            </a:r>
          </a:p>
          <a:p>
            <a:pPr lvl="1"/>
            <a:r>
              <a:rPr lang="pt-PT" sz="2200" dirty="0"/>
              <a:t>(mas claro ninguém tem mais de 20 no exame teórico)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/>
              <a:t>Se alguém tiver todas as perguntas certas tem 20 de nota no exame teórico e nem precisa de o fazer…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/>
              <a:t>(</a:t>
            </a:r>
            <a:r>
              <a:rPr lang="pt-PT" sz="2200" dirty="0">
                <a:solidFill>
                  <a:srgbClr val="FF0000"/>
                </a:solidFill>
              </a:rPr>
              <a:t>importante</a:t>
            </a:r>
            <a:r>
              <a:rPr lang="pt-PT" sz="2200" dirty="0"/>
              <a:t>: se ninguém se pronunciar agora assumo que estão todos de acordo com este pequeno incentivo em termos de prémios )</a:t>
            </a:r>
          </a:p>
        </p:txBody>
      </p:sp>
    </p:spTree>
    <p:extLst>
      <p:ext uri="{BB962C8B-B14F-4D97-AF65-F5344CB8AC3E}">
        <p14:creationId xmlns:p14="http://schemas.microsoft.com/office/powerpoint/2010/main" val="1096158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56FD144A-8F7C-487E-BBF9-D516BF17A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ordenação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F46741-C023-42EB-926D-C0E64EE0172B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04" name="Group 105">
            <a:extLst>
              <a:ext uri="{FF2B5EF4-FFF2-40B4-BE49-F238E27FC236}">
                <a16:creationId xmlns:a16="http://schemas.microsoft.com/office/drawing/2014/main" id="{DB8F056D-D5B0-4F2B-9FDA-637F254B449D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B422FEE-3239-45C8-9FF7-82D35F36A420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40C9B2-9A44-47C0-A70C-ADD31EC51E38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4D71ABA-CE62-4DAC-AC5B-20942E556257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9A1FF06-FFC6-408B-AE69-DE7D21BBC2AE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0393DB1-D1FE-4F10-9DA3-BABBF3711717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6A3251B-4AAC-4C6D-9E61-ACF90C56B529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328F742-E5C6-435C-ABDA-CF7D0133FCA7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95F673E-A242-481B-923A-2BF4B40C40A7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E16E7AD-7153-4BC8-B94E-B10CB6AE2A86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A3BAB4F-7F1D-47B6-B01A-5FDEF881913A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FE8B175-56A1-4EBA-AFB1-1843DC676543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EC6A3A4-C63C-48E0-9677-6E2ADBF107A7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430B38B-9C36-4505-8736-DB38C7334532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0BC3D4E-81C2-452F-B3BB-E5DCDE677E8C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4F6904D-C808-45F0-B92B-90D25C8F25BE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7966B11-8CD5-45CD-954B-597D40C801D5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8337B49-0F1B-4387-8BA9-1BCCAF4C903B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51205" name="Picture 7">
            <a:extLst>
              <a:ext uri="{FF2B5EF4-FFF2-40B4-BE49-F238E27FC236}">
                <a16:creationId xmlns:a16="http://schemas.microsoft.com/office/drawing/2014/main" id="{46742FB6-AB5A-4095-A65A-94B590100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241425"/>
            <a:ext cx="7270750" cy="54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6" name="Text Box 8">
            <a:extLst>
              <a:ext uri="{FF2B5EF4-FFF2-40B4-BE49-F238E27FC236}">
                <a16:creationId xmlns:a16="http://schemas.microsoft.com/office/drawing/2014/main" id="{2BA4AA69-3CBA-4CCF-97F8-FB7ADD209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6405563"/>
            <a:ext cx="2881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Detrended Axis 1</a:t>
            </a:r>
          </a:p>
        </p:txBody>
      </p:sp>
      <p:sp>
        <p:nvSpPr>
          <p:cNvPr id="51207" name="Text Box 9">
            <a:extLst>
              <a:ext uri="{FF2B5EF4-FFF2-40B4-BE49-F238E27FC236}">
                <a16:creationId xmlns:a16="http://schemas.microsoft.com/office/drawing/2014/main" id="{AAF2CF1B-C2E2-462B-A31E-547CE4CCB97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93675" y="3165475"/>
            <a:ext cx="2381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Detrended Axis 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457C8ED6-C259-4283-8382-07114D715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ordenação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6B82A3-6CAB-434F-B1DD-F53ADED4A695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228" name="Group 105">
            <a:extLst>
              <a:ext uri="{FF2B5EF4-FFF2-40B4-BE49-F238E27FC236}">
                <a16:creationId xmlns:a16="http://schemas.microsoft.com/office/drawing/2014/main" id="{A36D3D46-7A65-4906-88F4-C1820D9707A8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022F1363-25C9-413F-9A3D-17E764BBAFDB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9301BE9-F2D7-4349-9577-953E3E4C1777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0525FC6-AEB8-42AF-B229-D5090329BDB0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3C12F5B-ACEC-4BA5-9B83-DD75F1892098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9A1AAB8-B178-4A3C-9F15-1F0DA89A9BD3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F231C74-C823-4CC8-968C-5927F3A7A535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29DF48A-A894-462C-B442-C9FEB0A4E485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DAF0CC0-3FEC-4A13-825E-2C86F54E58DE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3CCA035-CE6A-48D1-9144-33EFB13E449D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7FA9CA0-E8C5-4847-B4ED-A14DCC34F357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FCAB181-7099-4C7C-BFF5-DD3C319161F2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C2E72B6-7C87-40D6-8AD0-A33BDE9E6F7C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14429BF-0E3B-43D0-9441-DDE05DBA2C71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F47D3DD-1838-4180-B0EB-02F1EEDE4F3A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435887E-369C-4A40-B033-AD10093DACB8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7211F22-FF60-453F-A56F-53BC5B767A6D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AC6EC4A-2FD1-42A0-9A6D-294FB02F84B7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2229" name="Rectangle 2">
            <a:extLst>
              <a:ext uri="{FF2B5EF4-FFF2-40B4-BE49-F238E27FC236}">
                <a16:creationId xmlns:a16="http://schemas.microsoft.com/office/drawing/2014/main" id="{B0A43652-487D-4A2E-BA45-B484FB234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60550"/>
            <a:ext cx="8137525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Para a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generalidade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das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técnicas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ordenação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existem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variantes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detrended,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nas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quais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o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efeito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em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arco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é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corrigido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endParaRPr lang="en-GB" altLang="en-US" sz="24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Frequentemente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os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padrões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obtidos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não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são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muito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mais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claros que no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diagrama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original;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endParaRPr lang="en-GB" altLang="en-US" sz="24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Existem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também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inconvenientes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neste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procedimento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em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particular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poder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ser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causador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relações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proximidade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entre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pontos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devido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ao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processo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correcção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2230" name="Text Box 2">
            <a:extLst>
              <a:ext uri="{FF2B5EF4-FFF2-40B4-BE49-F238E27FC236}">
                <a16:creationId xmlns:a16="http://schemas.microsoft.com/office/drawing/2014/main" id="{BDAABF24-C15C-4AB2-B127-D65B07456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98563"/>
            <a:ext cx="8351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Correcção do efeito em arco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8BFCCA-273D-49E9-B44E-A2870FB8551E}"/>
              </a:ext>
            </a:extLst>
          </p:cNvPr>
          <p:cNvSpPr/>
          <p:nvPr/>
        </p:nvSpPr>
        <p:spPr>
          <a:xfrm>
            <a:off x="550863" y="6496992"/>
            <a:ext cx="8210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https://stats.stackexchange.com/questions/158552/what-is-the-horseshoe-effect-and-or-the-arch-effect-in-pca-correspondence</a:t>
            </a:r>
            <a:endParaRPr lang="en-US" sz="1200" dirty="0"/>
          </a:p>
          <a:p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EBCEF8-466A-436A-AE3A-0F8FE627E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204787"/>
            <a:ext cx="5958595" cy="50434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B4CA1E-1EE4-420C-BA3E-C953BB5B1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74" y="4524375"/>
            <a:ext cx="2790825" cy="222885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1C9E139-35AB-4978-8E39-FD3E4712121A}"/>
              </a:ext>
            </a:extLst>
          </p:cNvPr>
          <p:cNvSpPr/>
          <p:nvPr/>
        </p:nvSpPr>
        <p:spPr>
          <a:xfrm>
            <a:off x="5438775" y="5943600"/>
            <a:ext cx="1143000" cy="304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C372AE-9483-457F-B774-C75755BE06F3}"/>
              </a:ext>
            </a:extLst>
          </p:cNvPr>
          <p:cNvSpPr/>
          <p:nvPr/>
        </p:nvSpPr>
        <p:spPr>
          <a:xfrm>
            <a:off x="4165651" y="5685693"/>
            <a:ext cx="4186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https://www.azquotes.com/quote/819974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2E54C-22DA-421A-9C82-3C458471A7B6}"/>
              </a:ext>
            </a:extLst>
          </p:cNvPr>
          <p:cNvSpPr txBox="1"/>
          <p:nvPr/>
        </p:nvSpPr>
        <p:spPr>
          <a:xfrm>
            <a:off x="2303754" y="668446"/>
            <a:ext cx="505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Ecologia</a:t>
            </a:r>
            <a:r>
              <a:rPr lang="en-US" dirty="0"/>
              <a:t> </a:t>
            </a:r>
            <a:r>
              <a:rPr lang="en-US" dirty="0" err="1"/>
              <a:t>Numérica</a:t>
            </a:r>
            <a:r>
              <a:rPr lang="en-US" dirty="0"/>
              <a:t> - Aula </a:t>
            </a:r>
            <a:r>
              <a:rPr lang="en-US" dirty="0" err="1"/>
              <a:t>Teórica</a:t>
            </a:r>
            <a:r>
              <a:rPr lang="en-US" dirty="0"/>
              <a:t> 26 – 11-12-2018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B060A-E0EE-4AE6-8374-C56EFF61F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" y="1543900"/>
            <a:ext cx="7985760" cy="37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03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CFF01A5F-9B5B-453A-8EFC-23CBFBEA7EBC}"/>
              </a:ext>
            </a:extLst>
          </p:cNvPr>
          <p:cNvSpPr/>
          <p:nvPr/>
        </p:nvSpPr>
        <p:spPr>
          <a:xfrm>
            <a:off x="161925" y="876300"/>
            <a:ext cx="3711858" cy="2009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640E39-146A-4D14-B839-268D60C4536F}"/>
              </a:ext>
            </a:extLst>
          </p:cNvPr>
          <p:cNvSpPr/>
          <p:nvPr/>
        </p:nvSpPr>
        <p:spPr>
          <a:xfrm>
            <a:off x="2146503" y="3045642"/>
            <a:ext cx="4554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PT" altLang="en-US" sz="3600" dirty="0" err="1">
                <a:latin typeface="Calibri" panose="020F0502020204030204" pitchFamily="34" charset="0"/>
              </a:rPr>
              <a:t>Constrained</a:t>
            </a:r>
            <a:r>
              <a:rPr lang="pt-PT" altLang="en-US" sz="3600" dirty="0">
                <a:latin typeface="Calibri" panose="020F0502020204030204" pitchFamily="34" charset="0"/>
              </a:rPr>
              <a:t> </a:t>
            </a:r>
            <a:r>
              <a:rPr lang="pt-PT" altLang="en-US" sz="3600" dirty="0" err="1">
                <a:latin typeface="Calibri" panose="020F0502020204030204" pitchFamily="34" charset="0"/>
              </a:rPr>
              <a:t>Ordination</a:t>
            </a:r>
            <a:endParaRPr lang="pt-PT" alt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FE3541-6C4D-4692-B59C-3D5B8E0EB347}"/>
              </a:ext>
            </a:extLst>
          </p:cNvPr>
          <p:cNvSpPr txBox="1"/>
          <p:nvPr/>
        </p:nvSpPr>
        <p:spPr>
          <a:xfrm>
            <a:off x="2043110" y="4858434"/>
            <a:ext cx="2124076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Regressão</a:t>
            </a:r>
            <a:r>
              <a:rPr lang="en-US" dirty="0"/>
              <a:t> </a:t>
            </a:r>
            <a:r>
              <a:rPr lang="en-US" dirty="0" err="1"/>
              <a:t>multipla</a:t>
            </a:r>
            <a:endParaRPr lang="en-US" dirty="0"/>
          </a:p>
          <a:p>
            <a:pPr algn="ctr"/>
            <a:r>
              <a:rPr lang="en-US" dirty="0"/>
              <a:t>Y~X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BEAC8-6E47-4906-92E4-DD601CEC1B05}"/>
              </a:ext>
            </a:extLst>
          </p:cNvPr>
          <p:cNvSpPr txBox="1"/>
          <p:nvPr/>
        </p:nvSpPr>
        <p:spPr>
          <a:xfrm>
            <a:off x="285748" y="3971924"/>
            <a:ext cx="136207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Espécies</a:t>
            </a:r>
            <a:r>
              <a:rPr lang="en-US" dirty="0"/>
              <a:t> por </a:t>
            </a:r>
            <a:r>
              <a:rPr lang="en-US" dirty="0" err="1"/>
              <a:t>locais</a:t>
            </a:r>
            <a:r>
              <a:rPr lang="en-US" dirty="0"/>
              <a:t> 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AF2E7A-28B6-482C-A764-763FF1B49FDA}"/>
              </a:ext>
            </a:extLst>
          </p:cNvPr>
          <p:cNvSpPr txBox="1"/>
          <p:nvPr/>
        </p:nvSpPr>
        <p:spPr>
          <a:xfrm>
            <a:off x="285749" y="5783045"/>
            <a:ext cx="1362075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Variáveis</a:t>
            </a:r>
            <a:r>
              <a:rPr lang="en-US" dirty="0"/>
              <a:t> </a:t>
            </a:r>
            <a:r>
              <a:rPr lang="en-US" dirty="0" err="1"/>
              <a:t>ambientais</a:t>
            </a:r>
            <a:r>
              <a:rPr lang="en-US" dirty="0"/>
              <a:t> por </a:t>
            </a:r>
            <a:r>
              <a:rPr lang="en-US" dirty="0" err="1"/>
              <a:t>locais</a:t>
            </a:r>
            <a:r>
              <a:rPr lang="en-US" dirty="0"/>
              <a:t> 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65688-C084-4604-A66E-359B7B3E7DF4}"/>
              </a:ext>
            </a:extLst>
          </p:cNvPr>
          <p:cNvSpPr txBox="1"/>
          <p:nvPr/>
        </p:nvSpPr>
        <p:spPr>
          <a:xfrm>
            <a:off x="5305425" y="4094976"/>
            <a:ext cx="100012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F7D945-8B81-44FA-B0E4-FDB128CEB114}"/>
              </a:ext>
            </a:extLst>
          </p:cNvPr>
          <p:cNvSpPr txBox="1"/>
          <p:nvPr/>
        </p:nvSpPr>
        <p:spPr>
          <a:xfrm>
            <a:off x="7124700" y="3956476"/>
            <a:ext cx="16764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Redundancy </a:t>
            </a:r>
          </a:p>
          <a:p>
            <a:pPr algn="ctr"/>
            <a:r>
              <a:rPr lang="en-US" dirty="0"/>
              <a:t>Analysis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9DE454-AEC6-488D-807D-3118E2EDB158}"/>
              </a:ext>
            </a:extLst>
          </p:cNvPr>
          <p:cNvSpPr txBox="1"/>
          <p:nvPr/>
        </p:nvSpPr>
        <p:spPr>
          <a:xfrm>
            <a:off x="5295900" y="6028551"/>
            <a:ext cx="90487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C95769-010F-4F56-9142-96FBD787C06D}"/>
              </a:ext>
            </a:extLst>
          </p:cNvPr>
          <p:cNvSpPr txBox="1"/>
          <p:nvPr/>
        </p:nvSpPr>
        <p:spPr>
          <a:xfrm>
            <a:off x="7048502" y="5751551"/>
            <a:ext cx="175259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Canonical Correspondence Analysis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8730F6AC-BB90-411C-A948-E96EBEB5C468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1647823" y="4295090"/>
            <a:ext cx="395287" cy="88651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777D69B2-EEF0-40BE-8023-A9AA6A2B952D}"/>
              </a:ext>
            </a:extLst>
          </p:cNvPr>
          <p:cNvCxnSpPr>
            <a:cxnSpLocks/>
            <a:stCxn id="5" idx="3"/>
            <a:endCxn id="3" idx="1"/>
          </p:cNvCxnSpPr>
          <p:nvPr/>
        </p:nvCxnSpPr>
        <p:spPr>
          <a:xfrm flipV="1">
            <a:off x="1647824" y="5181600"/>
            <a:ext cx="395286" cy="106311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B9744F96-A9EF-47CE-85BD-847CB3E1F530}"/>
              </a:ext>
            </a:extLst>
          </p:cNvPr>
          <p:cNvCxnSpPr>
            <a:cxnSpLocks/>
            <a:stCxn id="3" idx="3"/>
            <a:endCxn id="6" idx="1"/>
          </p:cNvCxnSpPr>
          <p:nvPr/>
        </p:nvCxnSpPr>
        <p:spPr>
          <a:xfrm flipV="1">
            <a:off x="4167186" y="4279642"/>
            <a:ext cx="1138239" cy="901958"/>
          </a:xfrm>
          <a:prstGeom prst="bentConnector3">
            <a:avLst>
              <a:gd name="adj1" fmla="val 7259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D32D9E80-094A-4AA7-BEB4-13C5627B8798}"/>
              </a:ext>
            </a:extLst>
          </p:cNvPr>
          <p:cNvCxnSpPr>
            <a:cxnSpLocks/>
            <a:stCxn id="3" idx="3"/>
            <a:endCxn id="8" idx="1"/>
          </p:cNvCxnSpPr>
          <p:nvPr/>
        </p:nvCxnSpPr>
        <p:spPr>
          <a:xfrm>
            <a:off x="4167186" y="5181600"/>
            <a:ext cx="1128714" cy="1031617"/>
          </a:xfrm>
          <a:prstGeom prst="bentConnector3">
            <a:avLst>
              <a:gd name="adj1" fmla="val 736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A31B31C-FF3D-41AD-8AEF-52C164A6059D}"/>
              </a:ext>
            </a:extLst>
          </p:cNvPr>
          <p:cNvSpPr/>
          <p:nvPr/>
        </p:nvSpPr>
        <p:spPr>
          <a:xfrm>
            <a:off x="6453188" y="4182633"/>
            <a:ext cx="561972" cy="22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B6F8165-9E54-428B-BF06-B2AF172F1D08}"/>
              </a:ext>
            </a:extLst>
          </p:cNvPr>
          <p:cNvSpPr/>
          <p:nvPr/>
        </p:nvSpPr>
        <p:spPr>
          <a:xfrm>
            <a:off x="6286502" y="6100761"/>
            <a:ext cx="561972" cy="22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8A7695-002A-404C-9A82-78402EF252DA}"/>
              </a:ext>
            </a:extLst>
          </p:cNvPr>
          <p:cNvSpPr/>
          <p:nvPr/>
        </p:nvSpPr>
        <p:spPr>
          <a:xfrm>
            <a:off x="2020075" y="149733"/>
            <a:ext cx="5093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PT" altLang="en-US" sz="3600" dirty="0" err="1">
                <a:latin typeface="Calibri" panose="020F0502020204030204" pitchFamily="34" charset="0"/>
              </a:rPr>
              <a:t>Unconstrained</a:t>
            </a:r>
            <a:r>
              <a:rPr lang="pt-PT" altLang="en-US" sz="3600" dirty="0">
                <a:latin typeface="Calibri" panose="020F0502020204030204" pitchFamily="34" charset="0"/>
              </a:rPr>
              <a:t> </a:t>
            </a:r>
            <a:r>
              <a:rPr lang="pt-PT" altLang="en-US" sz="3600" dirty="0" err="1">
                <a:latin typeface="Calibri" panose="020F0502020204030204" pitchFamily="34" charset="0"/>
              </a:rPr>
              <a:t>Ordination</a:t>
            </a:r>
            <a:endParaRPr lang="pt-PT" altLang="en-US" sz="3600" dirty="0">
              <a:latin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E3DC48-FC12-4D26-98C2-5262BFE6F09C}"/>
              </a:ext>
            </a:extLst>
          </p:cNvPr>
          <p:cNvSpPr txBox="1"/>
          <p:nvPr/>
        </p:nvSpPr>
        <p:spPr>
          <a:xfrm>
            <a:off x="966785" y="1018647"/>
            <a:ext cx="235267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Espécies</a:t>
            </a:r>
            <a:r>
              <a:rPr lang="en-US" dirty="0"/>
              <a:t> por </a:t>
            </a:r>
            <a:r>
              <a:rPr lang="en-US" dirty="0" err="1"/>
              <a:t>locais</a:t>
            </a:r>
            <a:r>
              <a:rPr lang="en-US" dirty="0"/>
              <a:t> 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BB2C20-CE1D-49C8-A664-F56BCEA78177}"/>
              </a:ext>
            </a:extLst>
          </p:cNvPr>
          <p:cNvSpPr txBox="1"/>
          <p:nvPr/>
        </p:nvSpPr>
        <p:spPr>
          <a:xfrm>
            <a:off x="361948" y="1651378"/>
            <a:ext cx="336232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Variáveis</a:t>
            </a:r>
            <a:r>
              <a:rPr lang="en-US" dirty="0"/>
              <a:t> </a:t>
            </a:r>
            <a:r>
              <a:rPr lang="en-US" dirty="0" err="1"/>
              <a:t>ambientais</a:t>
            </a:r>
            <a:r>
              <a:rPr lang="en-US" dirty="0"/>
              <a:t> por </a:t>
            </a:r>
            <a:r>
              <a:rPr lang="en-US" dirty="0" err="1"/>
              <a:t>locais</a:t>
            </a:r>
            <a:r>
              <a:rPr lang="en-US" dirty="0"/>
              <a:t> 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0811D5-9C24-42F5-AE7A-E108F31A4C9D}"/>
              </a:ext>
            </a:extLst>
          </p:cNvPr>
          <p:cNvSpPr txBox="1"/>
          <p:nvPr/>
        </p:nvSpPr>
        <p:spPr>
          <a:xfrm>
            <a:off x="361947" y="2328495"/>
            <a:ext cx="336232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Caracteristicas</a:t>
            </a:r>
            <a:r>
              <a:rPr lang="en-US" dirty="0"/>
              <a:t> por </a:t>
            </a:r>
            <a:r>
              <a:rPr lang="en-US" dirty="0" err="1"/>
              <a:t>objectos</a:t>
            </a:r>
            <a:r>
              <a:rPr lang="en-US" dirty="0"/>
              <a:t> X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5626A96C-FB7B-4AD4-AB68-6A42F25C2CB7}"/>
              </a:ext>
            </a:extLst>
          </p:cNvPr>
          <p:cNvSpPr/>
          <p:nvPr/>
        </p:nvSpPr>
        <p:spPr>
          <a:xfrm>
            <a:off x="3790951" y="1730491"/>
            <a:ext cx="490536" cy="196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64312D-CA45-4C97-BB50-D4FEF97AF0C6}"/>
              </a:ext>
            </a:extLst>
          </p:cNvPr>
          <p:cNvSpPr txBox="1"/>
          <p:nvPr/>
        </p:nvSpPr>
        <p:spPr>
          <a:xfrm>
            <a:off x="6429377" y="978314"/>
            <a:ext cx="250508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PCA (</a:t>
            </a:r>
            <a:r>
              <a:rPr lang="en-US" dirty="0" err="1"/>
              <a:t>preserva</a:t>
            </a:r>
            <a:r>
              <a:rPr lang="en-US" dirty="0"/>
              <a:t> </a:t>
            </a:r>
            <a:r>
              <a:rPr lang="en-US" dirty="0" err="1"/>
              <a:t>distancias</a:t>
            </a:r>
            <a:r>
              <a:rPr lang="en-US" dirty="0"/>
              <a:t> </a:t>
            </a:r>
            <a:r>
              <a:rPr lang="en-US" dirty="0" err="1"/>
              <a:t>euclideanas</a:t>
            </a:r>
            <a:r>
              <a:rPr lang="en-US" dirty="0"/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9ED288-8F39-41BD-9DA3-ED4FE5CF6755}"/>
              </a:ext>
            </a:extLst>
          </p:cNvPr>
          <p:cNvSpPr txBox="1"/>
          <p:nvPr/>
        </p:nvSpPr>
        <p:spPr>
          <a:xfrm>
            <a:off x="6403693" y="1926587"/>
            <a:ext cx="251698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 (</a:t>
            </a:r>
            <a:r>
              <a:rPr lang="en-US" dirty="0" err="1"/>
              <a:t>preserva</a:t>
            </a:r>
            <a:r>
              <a:rPr lang="en-US" dirty="0"/>
              <a:t> </a:t>
            </a:r>
            <a:r>
              <a:rPr lang="en-US" dirty="0" err="1"/>
              <a:t>distâncias</a:t>
            </a:r>
            <a:r>
              <a:rPr lang="en-US" dirty="0"/>
              <a:t> do qui-</a:t>
            </a:r>
            <a:r>
              <a:rPr lang="en-US" dirty="0" err="1"/>
              <a:t>quadrado</a:t>
            </a:r>
            <a:r>
              <a:rPr lang="en-US" dirty="0"/>
              <a:t>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E1806E-C4AE-4C7B-BEB5-A28821FC41FA}"/>
              </a:ext>
            </a:extLst>
          </p:cNvPr>
          <p:cNvSpPr txBox="1"/>
          <p:nvPr/>
        </p:nvSpPr>
        <p:spPr>
          <a:xfrm>
            <a:off x="4348163" y="1471845"/>
            <a:ext cx="15811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Componentes</a:t>
            </a:r>
            <a:r>
              <a:rPr lang="en-US" sz="1200" dirty="0"/>
              <a:t> </a:t>
            </a:r>
            <a:r>
              <a:rPr lang="en-US" sz="1200" dirty="0" err="1"/>
              <a:t>são</a:t>
            </a:r>
            <a:r>
              <a:rPr lang="en-US" sz="1200" dirty="0"/>
              <a:t> </a:t>
            </a:r>
            <a:r>
              <a:rPr lang="en-US" sz="1200" dirty="0" err="1"/>
              <a:t>combinações</a:t>
            </a:r>
            <a:r>
              <a:rPr lang="en-US" sz="1200" dirty="0"/>
              <a:t> </a:t>
            </a:r>
            <a:r>
              <a:rPr lang="en-US" sz="1200" dirty="0" err="1"/>
              <a:t>lineares</a:t>
            </a:r>
            <a:r>
              <a:rPr lang="en-US" sz="1200" dirty="0"/>
              <a:t> das </a:t>
            </a:r>
            <a:r>
              <a:rPr lang="en-US" sz="1200" dirty="0" err="1"/>
              <a:t>variáveis</a:t>
            </a:r>
            <a:r>
              <a:rPr lang="en-US" sz="1200" dirty="0"/>
              <a:t> </a:t>
            </a:r>
            <a:r>
              <a:rPr lang="en-US" sz="1200" dirty="0" err="1"/>
              <a:t>originais</a:t>
            </a:r>
            <a:endParaRPr lang="en-US" sz="1200" dirty="0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57C77380-6676-44E5-8B66-9140004F8F65}"/>
              </a:ext>
            </a:extLst>
          </p:cNvPr>
          <p:cNvSpPr/>
          <p:nvPr/>
        </p:nvSpPr>
        <p:spPr>
          <a:xfrm>
            <a:off x="5815014" y="1224093"/>
            <a:ext cx="490536" cy="196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055FD240-B0FD-4297-B248-827BF1E0818B}"/>
              </a:ext>
            </a:extLst>
          </p:cNvPr>
          <p:cNvSpPr/>
          <p:nvPr/>
        </p:nvSpPr>
        <p:spPr>
          <a:xfrm>
            <a:off x="5815016" y="2161149"/>
            <a:ext cx="490536" cy="196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074888-500D-4AE2-A361-628F5C3636B8}"/>
              </a:ext>
            </a:extLst>
          </p:cNvPr>
          <p:cNvSpPr txBox="1"/>
          <p:nvPr/>
        </p:nvSpPr>
        <p:spPr>
          <a:xfrm>
            <a:off x="4543425" y="4858433"/>
            <a:ext cx="90487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Sobre</a:t>
            </a:r>
            <a:r>
              <a:rPr lang="en-US" sz="1200" dirty="0"/>
              <a:t> </a:t>
            </a:r>
            <a:r>
              <a:rPr lang="en-US" sz="1200" dirty="0" err="1"/>
              <a:t>os</a:t>
            </a:r>
            <a:r>
              <a:rPr lang="en-US" sz="1200" dirty="0"/>
              <a:t> </a:t>
            </a:r>
            <a:r>
              <a:rPr lang="en-US" sz="1200" dirty="0" err="1"/>
              <a:t>preditores</a:t>
            </a:r>
            <a:r>
              <a:rPr lang="en-US" sz="1200" dirty="0"/>
              <a:t> </a:t>
            </a:r>
            <a:r>
              <a:rPr lang="en-US" sz="1200" dirty="0" err="1"/>
              <a:t>lineares</a:t>
            </a:r>
            <a:endParaRPr lang="en-US" sz="1200" dirty="0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C592CEC9-7678-4B48-A520-8B0A42B92EDF}"/>
              </a:ext>
            </a:extLst>
          </p:cNvPr>
          <p:cNvSpPr/>
          <p:nvPr/>
        </p:nvSpPr>
        <p:spPr>
          <a:xfrm rot="2381992">
            <a:off x="7100018" y="3300568"/>
            <a:ext cx="1876425" cy="1876425"/>
          </a:xfrm>
          <a:prstGeom prst="plus">
            <a:avLst>
              <a:gd name="adj" fmla="val 471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6B97DD-B011-4472-BB4D-F290079507AB}"/>
              </a:ext>
            </a:extLst>
          </p:cNvPr>
          <p:cNvSpPr txBox="1"/>
          <p:nvPr/>
        </p:nvSpPr>
        <p:spPr>
          <a:xfrm>
            <a:off x="7514448" y="3176594"/>
            <a:ext cx="1371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in our program</a:t>
            </a:r>
          </a:p>
        </p:txBody>
      </p:sp>
    </p:spTree>
    <p:extLst>
      <p:ext uri="{BB962C8B-B14F-4D97-AF65-F5344CB8AC3E}">
        <p14:creationId xmlns:p14="http://schemas.microsoft.com/office/powerpoint/2010/main" val="37822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DAD051CC-8198-41BB-B686-532E22A5C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ordenação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007984-8FDA-4E03-B89B-1260A851C8E0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036" name="Group 105">
            <a:extLst>
              <a:ext uri="{FF2B5EF4-FFF2-40B4-BE49-F238E27FC236}">
                <a16:creationId xmlns:a16="http://schemas.microsoft.com/office/drawing/2014/main" id="{C9AD216A-9F92-45ED-870E-723AF5695ABC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88347B26-A7F4-4D2A-AC28-1127778389B2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2FE0BCA-EF68-4629-801D-AA0CCC911D2F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E2F7C71-2C48-42D2-8DEE-10D3A65228B0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173D89A-8A50-4E4F-AC55-BA4E733A98CF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9DD0624-15AD-47CB-A0ED-06FE41F14092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EC82B19-0282-4400-82A5-2A418A90A7A1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B0630DC-FD8E-4E4E-9F72-6BF1CCCB04B7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5FF8A86-8D86-4641-B719-E576CDE21AF4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1258C40-8569-45E2-B599-08458AA48006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789D361-5FCE-49BF-8ECB-7BA8A43D18DB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4D73AED-FD11-4883-B8A9-7CEAC77927C2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BE422F2-67AC-41BF-B3A1-6AE0BD575E84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56AB257-4EFB-4B5A-B53C-084C9287CD39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BF3F081-BBEE-4E5E-8559-64A77B5F4B8B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EC76057-418D-43A7-BA16-04F74D3CDD23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1227A10-0829-4E8E-B1A5-81F3458E16A6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69E8E23-582B-493F-8FD6-CBEB287F8968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037" name="Rectangle 2">
            <a:extLst>
              <a:ext uri="{FF2B5EF4-FFF2-40B4-BE49-F238E27FC236}">
                <a16:creationId xmlns:a16="http://schemas.microsoft.com/office/drawing/2014/main" id="{80E4D1C8-027E-4FCC-8E8A-D32F5E5E1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" y="2651125"/>
            <a:ext cx="8137525" cy="341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pt-PT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Modificação da CA, na qual os eixos são extraídos não só tendo em conta a maximização da inércia (variância) explicada, mas também de modo a que a sua correlação com outro conjunto de variáveis (usualmente variáveis ambientais) seja também maximizada; 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endParaRPr lang="pt-PT" altLang="en-US" sz="24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pt-PT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A CCA utiliza também o algoritmo de </a:t>
            </a:r>
            <a:r>
              <a:rPr lang="pt-PT" altLang="en-US" sz="2400" b="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reciprocal</a:t>
            </a:r>
            <a:r>
              <a:rPr lang="pt-PT" altLang="en-US" sz="2400" b="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PT" altLang="en-US" sz="2400" b="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averaging</a:t>
            </a:r>
            <a:r>
              <a:rPr lang="pt-PT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4038" name="Text Box 2">
            <a:extLst>
              <a:ext uri="{FF2B5EF4-FFF2-40B4-BE49-F238E27FC236}">
                <a16:creationId xmlns:a16="http://schemas.microsoft.com/office/drawing/2014/main" id="{FD237412-B562-439A-A379-421C89B6E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8351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 dirty="0">
                <a:latin typeface="Calibri" panose="020F0502020204030204" pitchFamily="34" charset="0"/>
              </a:rPr>
              <a:t>Análise canónica de correspondências (CCA)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A87F6C13-675A-4E6E-946D-1FB08B3EA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4650"/>
            <a:ext cx="543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en-US" sz="2400">
                <a:latin typeface="Calibri" panose="020F0502020204030204" pitchFamily="34" charset="0"/>
                <a:cs typeface="Helvetica" panose="020B0604020202020204" pitchFamily="34" charset="0"/>
              </a:rPr>
              <a:t>ordenação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8A5320-F16B-4A95-A4C0-7CB9A64AD4E7}"/>
              </a:ext>
            </a:extLst>
          </p:cNvPr>
          <p:cNvCxnSpPr/>
          <p:nvPr/>
        </p:nvCxnSpPr>
        <p:spPr>
          <a:xfrm flipH="1">
            <a:off x="1116013" y="1036638"/>
            <a:ext cx="52197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0" name="Group 105">
            <a:extLst>
              <a:ext uri="{FF2B5EF4-FFF2-40B4-BE49-F238E27FC236}">
                <a16:creationId xmlns:a16="http://schemas.microsoft.com/office/drawing/2014/main" id="{A87ADE76-EB3B-4B22-96F0-42DDB11E690F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6838"/>
            <a:ext cx="755650" cy="955675"/>
            <a:chOff x="3059832" y="1797073"/>
            <a:chExt cx="1080120" cy="136396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0C2C300A-9EBC-442C-A8C4-C27E71084EF2}"/>
                </a:ext>
              </a:extLst>
            </p:cNvPr>
            <p:cNvSpPr/>
            <p:nvPr/>
          </p:nvSpPr>
          <p:spPr>
            <a:xfrm>
              <a:off x="3059832" y="1797073"/>
              <a:ext cx="1080120" cy="1363966"/>
            </a:xfrm>
            <a:prstGeom prst="round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C07F698-9E15-4E5C-A346-9BD4D725B0D6}"/>
                </a:ext>
              </a:extLst>
            </p:cNvPr>
            <p:cNvSpPr/>
            <p:nvPr/>
          </p:nvSpPr>
          <p:spPr>
            <a:xfrm>
              <a:off x="3708812" y="2354441"/>
              <a:ext cx="65806" cy="6570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CF0B9B0-936C-4897-B029-ABCE35099083}"/>
                </a:ext>
              </a:extLst>
            </p:cNvPr>
            <p:cNvSpPr/>
            <p:nvPr/>
          </p:nvSpPr>
          <p:spPr>
            <a:xfrm>
              <a:off x="3742850" y="2204903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2553A08-9792-4EE0-97F0-1AB145BEA704}"/>
                </a:ext>
              </a:extLst>
            </p:cNvPr>
            <p:cNvSpPr/>
            <p:nvPr/>
          </p:nvSpPr>
          <p:spPr>
            <a:xfrm>
              <a:off x="3815463" y="224115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2BBC619-EC3D-457A-8F2B-36E0FF51DB6F}"/>
                </a:ext>
              </a:extLst>
            </p:cNvPr>
            <p:cNvCxnSpPr/>
            <p:nvPr/>
          </p:nvCxnSpPr>
          <p:spPr>
            <a:xfrm>
              <a:off x="3581739" y="1844652"/>
              <a:ext cx="0" cy="122349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DB513F2-09F8-4DCB-B9EC-F772DD7CC7D5}"/>
                </a:ext>
              </a:extLst>
            </p:cNvPr>
            <p:cNvCxnSpPr/>
            <p:nvPr/>
          </p:nvCxnSpPr>
          <p:spPr>
            <a:xfrm flipH="1">
              <a:off x="3132445" y="2492650"/>
              <a:ext cx="9712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6F41DE1-8973-4864-8863-4DB847048EE0}"/>
                </a:ext>
              </a:extLst>
            </p:cNvPr>
            <p:cNvSpPr/>
            <p:nvPr/>
          </p:nvSpPr>
          <p:spPr>
            <a:xfrm>
              <a:off x="3928921" y="2209435"/>
              <a:ext cx="68075" cy="679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1395B5B-779F-4DC4-B891-659959C50B09}"/>
                </a:ext>
              </a:extLst>
            </p:cNvPr>
            <p:cNvSpPr/>
            <p:nvPr/>
          </p:nvSpPr>
          <p:spPr>
            <a:xfrm>
              <a:off x="3275403" y="2361238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CC1DCA5-522E-4F31-B532-9C23091F8A92}"/>
                </a:ext>
              </a:extLst>
            </p:cNvPr>
            <p:cNvSpPr/>
            <p:nvPr/>
          </p:nvSpPr>
          <p:spPr>
            <a:xfrm>
              <a:off x="3348016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5C6B7E1-7DC0-4A2A-AB64-B82BF67E4E4B}"/>
                </a:ext>
              </a:extLst>
            </p:cNvPr>
            <p:cNvSpPr/>
            <p:nvPr/>
          </p:nvSpPr>
          <p:spPr>
            <a:xfrm>
              <a:off x="3202790" y="2277407"/>
              <a:ext cx="68075" cy="6797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0F16466-804C-49BF-B6FE-7ACFE85E39DC}"/>
                </a:ext>
              </a:extLst>
            </p:cNvPr>
            <p:cNvSpPr/>
            <p:nvPr/>
          </p:nvSpPr>
          <p:spPr>
            <a:xfrm>
              <a:off x="3352554" y="2929935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7EE6617-1D15-4F14-B36F-08AB20505D53}"/>
                </a:ext>
              </a:extLst>
            </p:cNvPr>
            <p:cNvSpPr/>
            <p:nvPr/>
          </p:nvSpPr>
          <p:spPr>
            <a:xfrm>
              <a:off x="3504587" y="2925404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65842D6-8C11-476A-95E2-34BDA8951473}"/>
                </a:ext>
              </a:extLst>
            </p:cNvPr>
            <p:cNvSpPr/>
            <p:nvPr/>
          </p:nvSpPr>
          <p:spPr>
            <a:xfrm>
              <a:off x="3629392" y="2857432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16B6375-E593-44BC-B82F-164C77E1710E}"/>
                </a:ext>
              </a:extLst>
            </p:cNvPr>
            <p:cNvSpPr/>
            <p:nvPr/>
          </p:nvSpPr>
          <p:spPr>
            <a:xfrm>
              <a:off x="3456936" y="2789460"/>
              <a:ext cx="68075" cy="67972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952767E-6B2A-49BE-9A63-96E2FECAC26B}"/>
                </a:ext>
              </a:extLst>
            </p:cNvPr>
            <p:cNvSpPr/>
            <p:nvPr/>
          </p:nvSpPr>
          <p:spPr>
            <a:xfrm rot="3369486">
              <a:off x="3648977" y="2074283"/>
              <a:ext cx="391971" cy="449294"/>
            </a:xfrm>
            <a:prstGeom prst="ellipse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868DA90-2780-4A38-9414-46A1A847103C}"/>
                </a:ext>
              </a:extLst>
            </p:cNvPr>
            <p:cNvSpPr/>
            <p:nvPr/>
          </p:nvSpPr>
          <p:spPr>
            <a:xfrm rot="3369486">
              <a:off x="3325620" y="2680364"/>
              <a:ext cx="389705" cy="449294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FB79C33-ABF8-4014-A332-F57CA64AB163}"/>
                </a:ext>
              </a:extLst>
            </p:cNvPr>
            <p:cNvSpPr/>
            <p:nvPr/>
          </p:nvSpPr>
          <p:spPr>
            <a:xfrm rot="3369486">
              <a:off x="3137280" y="2104870"/>
              <a:ext cx="389705" cy="449294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5061" name="Rectangle 2">
            <a:extLst>
              <a:ext uri="{FF2B5EF4-FFF2-40B4-BE49-F238E27FC236}">
                <a16:creationId xmlns:a16="http://schemas.microsoft.com/office/drawing/2014/main" id="{D9E3DB84-67F5-4C38-B7EE-D838EEF2C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590800"/>
            <a:ext cx="7848600" cy="341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Ambas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as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análises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, CA e CCA,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maximizam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dispersão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dos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pontos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ao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longo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dos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eixos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endParaRPr lang="en-GB" altLang="en-US" sz="24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A principal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diferença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reside no facto que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numa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CA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esta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dispersão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é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independente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outra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matriz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com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variáveis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ambientais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enquanto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que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na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CCA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os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eixos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são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uma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função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desta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matriz</a:t>
            </a:r>
            <a:r>
              <a:rPr lang="en-GB" alt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5062" name="Text Box 2">
            <a:extLst>
              <a:ext uri="{FF2B5EF4-FFF2-40B4-BE49-F238E27FC236}">
                <a16:creationId xmlns:a16="http://schemas.microsoft.com/office/drawing/2014/main" id="{952F9A96-C0F5-4AD5-A4C9-7B4BEDE3B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96975"/>
            <a:ext cx="8351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en-US" sz="3600">
                <a:latin typeface="Calibri" panose="020F0502020204030204" pitchFamily="34" charset="0"/>
              </a:rPr>
              <a:t>Análise canónica de correspondências (CCA)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D99615-BBE3-474A-AEA6-F6724225FDB3}"/>
              </a:ext>
            </a:extLst>
          </p:cNvPr>
          <p:cNvSpPr txBox="1"/>
          <p:nvPr/>
        </p:nvSpPr>
        <p:spPr>
          <a:xfrm>
            <a:off x="323850" y="581025"/>
            <a:ext cx="83439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CCA shares the basic properties of CA, combined with those of a</a:t>
            </a:r>
          </a:p>
          <a:p>
            <a:r>
              <a:rPr lang="en-US" sz="2200" dirty="0"/>
              <a:t>constrained ordination. </a:t>
            </a:r>
          </a:p>
          <a:p>
            <a:endParaRPr lang="en-US" sz="2200" dirty="0"/>
          </a:p>
          <a:p>
            <a:r>
              <a:rPr lang="en-US" sz="2200" dirty="0"/>
              <a:t>It preserves the </a:t>
            </a:r>
            <a:r>
              <a:rPr lang="el-GR" sz="2200" dirty="0"/>
              <a:t>χ</a:t>
            </a:r>
            <a:r>
              <a:rPr lang="en-US" sz="2200" baseline="30000" dirty="0"/>
              <a:t>2</a:t>
            </a:r>
            <a:r>
              <a:rPr lang="en-US" sz="2200" dirty="0"/>
              <a:t> </a:t>
            </a:r>
            <a:r>
              <a:rPr lang="en-US" sz="2200" i="1" dirty="0"/>
              <a:t>distance </a:t>
            </a:r>
            <a:r>
              <a:rPr lang="en-US" sz="2200" dirty="0"/>
              <a:t>among sites, and species are</a:t>
            </a:r>
          </a:p>
          <a:p>
            <a:r>
              <a:rPr lang="en-US" sz="2200" dirty="0"/>
              <a:t>represented as points in the </a:t>
            </a:r>
            <a:r>
              <a:rPr lang="en-US" sz="2200" dirty="0" err="1"/>
              <a:t>triplots</a:t>
            </a:r>
            <a:r>
              <a:rPr lang="en-US" sz="2200" dirty="0"/>
              <a:t>. </a:t>
            </a:r>
          </a:p>
          <a:p>
            <a:endParaRPr lang="en-US" sz="2200" dirty="0"/>
          </a:p>
          <a:p>
            <a:r>
              <a:rPr lang="en-US" sz="2200" dirty="0" err="1"/>
              <a:t>ter</a:t>
            </a:r>
            <a:r>
              <a:rPr lang="en-US" sz="2200" dirty="0"/>
              <a:t> </a:t>
            </a:r>
            <a:r>
              <a:rPr lang="en-US" sz="2200" dirty="0" err="1"/>
              <a:t>Braak</a:t>
            </a:r>
            <a:r>
              <a:rPr lang="en-US" sz="2200" dirty="0"/>
              <a:t> (1986) has shown that, provided that some conditions are fulfilled, CCA is a good approximation of a multivariate</a:t>
            </a:r>
          </a:p>
          <a:p>
            <a:r>
              <a:rPr lang="en-US" sz="2200" dirty="0"/>
              <a:t>Gaussian regression. </a:t>
            </a:r>
          </a:p>
          <a:p>
            <a:endParaRPr lang="en-US" sz="2200" dirty="0"/>
          </a:p>
          <a:p>
            <a:r>
              <a:rPr lang="en-US" sz="2200" dirty="0"/>
              <a:t>One particularly attractive feature of a CCA </a:t>
            </a:r>
            <a:r>
              <a:rPr lang="en-US" sz="2200" dirty="0" err="1"/>
              <a:t>triplot</a:t>
            </a:r>
            <a:r>
              <a:rPr lang="en-US" sz="2200" dirty="0"/>
              <a:t> is that species are ordered along the canonical axes following their ecological optima.</a:t>
            </a:r>
          </a:p>
          <a:p>
            <a:endParaRPr lang="en-US" sz="2200" dirty="0"/>
          </a:p>
          <a:p>
            <a:r>
              <a:rPr lang="en-US" sz="2200" dirty="0"/>
              <a:t>This allows a relatively easy ecological interpretation of species assemblages. Also, species scores can be used as synthetic descriptors in a clustering procedure (for instance </a:t>
            </a:r>
            <a:r>
              <a:rPr lang="en-US" sz="2200" i="1" dirty="0"/>
              <a:t>k</a:t>
            </a:r>
            <a:r>
              <a:rPr lang="en-US" sz="2200" dirty="0"/>
              <a:t>-means partitioning) to produce a typology of the species in assemblages.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ED4DA-BC6A-45DC-9DDB-E8A340FBE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596" y="762000"/>
            <a:ext cx="1208404" cy="185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50953"/>
      </p:ext>
    </p:extLst>
  </p:cSld>
  <p:clrMapOvr>
    <a:masterClrMapping/>
  </p:clrMapOvr>
</p:sld>
</file>

<file path=ppt/theme/theme1.xml><?xml version="1.0" encoding="utf-8"?>
<a:theme xmlns:a="http://schemas.openxmlformats.org/drawingml/2006/main" name="1_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3148</TotalTime>
  <Words>1144</Words>
  <Application>Microsoft Office PowerPoint</Application>
  <PresentationFormat>On-screen Show (4:3)</PresentationFormat>
  <Paragraphs>135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Schoolbook</vt:lpstr>
      <vt:lpstr>Corbel</vt:lpstr>
      <vt:lpstr>Verdana</vt:lpstr>
      <vt:lpstr>1_Feathered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Tiago Marques</dc:creator>
  <cp:lastModifiedBy>Tiago Marques</cp:lastModifiedBy>
  <cp:revision>62</cp:revision>
  <dcterms:created xsi:type="dcterms:W3CDTF">2018-12-08T00:00:01Z</dcterms:created>
  <dcterms:modified xsi:type="dcterms:W3CDTF">2018-12-11T18:06:17Z</dcterms:modified>
</cp:coreProperties>
</file>