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6" r:id="rId1"/>
    <p:sldMasterId id="2147483859" r:id="rId2"/>
  </p:sldMasterIdLst>
  <p:notesMasterIdLst>
    <p:notesMasterId r:id="rId63"/>
  </p:notesMasterIdLst>
  <p:handoutMasterIdLst>
    <p:handoutMasterId r:id="rId64"/>
  </p:handoutMasterIdLst>
  <p:sldIdLst>
    <p:sldId id="256" r:id="rId3"/>
    <p:sldId id="257" r:id="rId4"/>
    <p:sldId id="410" r:id="rId5"/>
    <p:sldId id="285" r:id="rId6"/>
    <p:sldId id="28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61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5" r:id="rId35"/>
    <p:sldId id="380" r:id="rId36"/>
    <p:sldId id="381" r:id="rId37"/>
    <p:sldId id="382" r:id="rId38"/>
    <p:sldId id="383" r:id="rId39"/>
    <p:sldId id="384" r:id="rId40"/>
    <p:sldId id="385" r:id="rId41"/>
    <p:sldId id="386" r:id="rId42"/>
    <p:sldId id="387" r:id="rId43"/>
    <p:sldId id="388" r:id="rId44"/>
    <p:sldId id="389" r:id="rId45"/>
    <p:sldId id="390" r:id="rId46"/>
    <p:sldId id="357" r:id="rId47"/>
    <p:sldId id="358" r:id="rId48"/>
    <p:sldId id="359" r:id="rId49"/>
    <p:sldId id="362" r:id="rId50"/>
    <p:sldId id="398" r:id="rId51"/>
    <p:sldId id="399" r:id="rId52"/>
    <p:sldId id="400" r:id="rId53"/>
    <p:sldId id="401" r:id="rId54"/>
    <p:sldId id="402" r:id="rId55"/>
    <p:sldId id="403" r:id="rId56"/>
    <p:sldId id="404" r:id="rId57"/>
    <p:sldId id="405" r:id="rId58"/>
    <p:sldId id="406" r:id="rId59"/>
    <p:sldId id="407" r:id="rId60"/>
    <p:sldId id="408" r:id="rId61"/>
    <p:sldId id="409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79">
          <p15:clr>
            <a:srgbClr val="A4A3A4"/>
          </p15:clr>
        </p15:guide>
        <p15:guide id="2" pos="3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0F0"/>
    <a:srgbClr val="ECE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92"/>
    <p:restoredTop sz="76379"/>
  </p:normalViewPr>
  <p:slideViewPr>
    <p:cSldViewPr snapToObjects="1" showGuides="1">
      <p:cViewPr varScale="1">
        <p:scale>
          <a:sx n="74" d="100"/>
          <a:sy n="74" d="100"/>
        </p:scale>
        <p:origin x="1856" y="176"/>
      </p:cViewPr>
      <p:guideLst>
        <p:guide orient="horz" pos="1479"/>
        <p:guide pos="34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F09BC-859B-1040-B963-14D0918EA643}" type="datetimeFigureOut">
              <a:rPr lang="pt-PT" smtClean="0"/>
              <a:t>01/10/19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94E03-4F34-FC49-BD0C-E6B3EA737FE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4710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B9964-FF2B-534E-9E44-939E4A5C5718}" type="datetimeFigureOut">
              <a:rPr lang="en-US" smtClean="0"/>
              <a:pPr/>
              <a:t>10/1/19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01443-9EC5-A245-8F7F-1CA5F70DA953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02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01443-9EC5-A245-8F7F-1CA5F70DA953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636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Design natural e design artificial</a:t>
            </a:r>
          </a:p>
          <a:p>
            <a:r>
              <a:rPr lang="pt-PT" dirty="0"/>
              <a:t>Design </a:t>
            </a:r>
            <a:r>
              <a:rPr lang="pt-PT" dirty="0" err="1"/>
              <a:t>thinking</a:t>
            </a:r>
            <a:r>
              <a:rPr lang="pt-PT" dirty="0"/>
              <a:t> como uma metodologia que estrutura</a:t>
            </a:r>
            <a:r>
              <a:rPr lang="pt-PT" baseline="0" dirty="0"/>
              <a:t> e potencia a inovação para construirmos coisas tangíveis ou intangíveis que vão ao encontro das necessidades das pessoas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7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Onde vamos buscar as ideias?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896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Nespresso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owned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Nestlé)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turned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transactional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selling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coffee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produces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recurring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revenues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business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pt-PT" sz="9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built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designed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coffee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machines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aluminum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pods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premium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coffee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1356-E219-B444-9708-FA85A05FC6F3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96219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Chega</a:t>
            </a:r>
            <a:r>
              <a:rPr lang="pt-PT" baseline="0" dirty="0"/>
              <a:t> a gora de escolher o vosso modelo negócio. </a:t>
            </a:r>
          </a:p>
          <a:p>
            <a:r>
              <a:rPr lang="pt-PT" baseline="0" dirty="0"/>
              <a:t>Como é que o fazem?</a:t>
            </a:r>
          </a:p>
          <a:p>
            <a:r>
              <a:rPr lang="pt-PT" baseline="0" dirty="0"/>
              <a:t>A mensagem que tenho para vocês é esta...</a:t>
            </a:r>
          </a:p>
          <a:p>
            <a:r>
              <a:rPr lang="pt-PT" baseline="0" dirty="0"/>
              <a:t>Há imensas </a:t>
            </a:r>
            <a:r>
              <a:rPr lang="pt-PT" baseline="0" dirty="0" err="1"/>
              <a:t>startups</a:t>
            </a:r>
            <a:r>
              <a:rPr lang="pt-PT" baseline="0" dirty="0"/>
              <a:t>, principalmente, a partirem a cabeça a inventar uma maneira completamente nova de fazer negócio. O que acontece a maior parte das vezes é que baralham o cliente.</a:t>
            </a:r>
          </a:p>
          <a:p>
            <a:r>
              <a:rPr lang="pt-PT" baseline="0" dirty="0" err="1"/>
              <a:t>Keep</a:t>
            </a:r>
            <a:r>
              <a:rPr lang="pt-PT" baseline="0" dirty="0"/>
              <a:t> </a:t>
            </a:r>
            <a:r>
              <a:rPr lang="pt-PT" baseline="0" dirty="0" err="1"/>
              <a:t>it</a:t>
            </a:r>
            <a:r>
              <a:rPr lang="pt-PT" baseline="0" dirty="0"/>
              <a:t> </a:t>
            </a:r>
            <a:r>
              <a:rPr lang="pt-PT" baseline="0" dirty="0" err="1"/>
              <a:t>simple</a:t>
            </a:r>
            <a:r>
              <a:rPr lang="pt-PT" baseline="0" dirty="0"/>
              <a:t>.</a:t>
            </a:r>
          </a:p>
          <a:p>
            <a:r>
              <a:rPr lang="pt-PT" baseline="0" dirty="0"/>
              <a:t>Vamos ver alguns modelos.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560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PT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2FAB-EA37-47E3-B9DD-8E87123EB3C7}" type="datetime1">
              <a:rPr lang="en-US" smtClean="0"/>
              <a:pPr/>
              <a:t>10/1/19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10/1/19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10/1/19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10/1/19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013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10/1/19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539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417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10/1/19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621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10/1/19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494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10/1/19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937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10/1/19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439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10/1/19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09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10/1/19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10/1/19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986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10/1/19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171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10/1/19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311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10/1/19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2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10/1/19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59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10/1/19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10/1/19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10/1/19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10/1/19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10/1/19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10/1/19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PT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3768CCC-9859-AE40-A4AD-B1753705FB4C}" type="datetimeFigureOut">
              <a:rPr lang="en-US" smtClean="0"/>
              <a:pPr/>
              <a:t>10/1/19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PT"/>
              <a:t>Click to edit Master text styles</a:t>
            </a:r>
          </a:p>
          <a:p>
            <a:pPr lvl="1" eaLnBrk="1" latinLnBrk="0" hangingPunct="1"/>
            <a:r>
              <a:rPr kumimoji="0" lang="pt-PT"/>
              <a:t>Second level</a:t>
            </a:r>
          </a:p>
          <a:p>
            <a:pPr lvl="2" eaLnBrk="1" latinLnBrk="0" hangingPunct="1"/>
            <a:r>
              <a:rPr kumimoji="0" lang="pt-PT"/>
              <a:t>Third level</a:t>
            </a:r>
          </a:p>
          <a:p>
            <a:pPr lvl="3" eaLnBrk="1" latinLnBrk="0" hangingPunct="1"/>
            <a:r>
              <a:rPr kumimoji="0" lang="pt-PT"/>
              <a:t>Fourth level</a:t>
            </a:r>
          </a:p>
          <a:p>
            <a:pPr lvl="4" eaLnBrk="1" latinLnBrk="0" hangingPunct="1"/>
            <a:r>
              <a:rPr kumimoji="0" lang="pt-PT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3768CCC-9859-AE40-A4AD-B1753705FB4C}" type="datetimeFigureOut">
              <a:rPr lang="en-US" smtClean="0"/>
              <a:pPr/>
              <a:t>10/1/19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71" r:id="rId13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75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3971" y="5048016"/>
            <a:ext cx="90677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cap="all" dirty="0">
                <a:latin typeface="Verdana"/>
                <a:cs typeface="Verdana"/>
              </a:rPr>
              <a:t>1º CICLO DE ESTUDOS</a:t>
            </a: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r>
              <a:rPr lang="en-GB" sz="1400" b="1" cap="all" dirty="0">
                <a:solidFill>
                  <a:srgbClr val="7F7F7F"/>
                </a:solidFill>
                <a:latin typeface="Verdana"/>
                <a:cs typeface="Verdana"/>
              </a:rPr>
              <a:t>AULA 4</a:t>
            </a:r>
          </a:p>
          <a:p>
            <a:pPr algn="ctr"/>
            <a:r>
              <a:rPr lang="en-GB" sz="1400" b="1" cap="all" dirty="0">
                <a:solidFill>
                  <a:srgbClr val="7F7F7F"/>
                </a:solidFill>
                <a:latin typeface="Verdana"/>
                <a:cs typeface="Verdana"/>
              </a:rPr>
              <a:t>07 e 10 OUT 2019</a:t>
            </a:r>
          </a:p>
          <a:p>
            <a:pPr algn="ctr"/>
            <a:endParaRPr lang="en-GB" sz="1400" b="1" cap="all" dirty="0">
              <a:solidFill>
                <a:srgbClr val="7F7F7F"/>
              </a:solidFill>
              <a:latin typeface="Verdana"/>
              <a:cs typeface="Verdana"/>
            </a:endParaRPr>
          </a:p>
          <a:p>
            <a:pPr algn="ctr"/>
            <a:endParaRPr lang="en-GB" sz="1400" b="1" cap="all" dirty="0">
              <a:solidFill>
                <a:srgbClr val="7F7F7F"/>
              </a:solidFill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5771" y="724922"/>
            <a:ext cx="7109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cap="all" dirty="0">
                <a:solidFill>
                  <a:srgbClr val="000000"/>
                </a:solidFill>
                <a:latin typeface="Verdana"/>
                <a:cs typeface="Verdana"/>
              </a:rPr>
              <a:t>2019/2020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320" y="6412468"/>
            <a:ext cx="510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Verdana"/>
                <a:cs typeface="Verdana"/>
              </a:rPr>
              <a:t>HELENA VIEIRA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64124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Copyright 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©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8206" y="142471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cap="all" dirty="0" err="1">
                <a:solidFill>
                  <a:prstClr val="black"/>
                </a:solidFill>
                <a:latin typeface="Verdana"/>
                <a:cs typeface="Verdana"/>
              </a:rPr>
              <a:t>Empreendedorismo</a:t>
            </a:r>
            <a:r>
              <a:rPr lang="en-GB" sz="2800" b="1" cap="all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GB" sz="2800" b="1" cap="all" dirty="0" err="1">
                <a:solidFill>
                  <a:prstClr val="black"/>
                </a:solidFill>
                <a:latin typeface="Verdana"/>
                <a:cs typeface="Verdana"/>
              </a:rPr>
              <a:t>em</a:t>
            </a:r>
            <a:r>
              <a:rPr lang="en-GB" sz="2800" b="1" cap="all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GB" sz="2800" b="1" cap="all" dirty="0" err="1">
                <a:solidFill>
                  <a:prstClr val="black"/>
                </a:solidFill>
                <a:latin typeface="Verdana"/>
                <a:cs typeface="Verdana"/>
              </a:rPr>
              <a:t>ciências</a:t>
            </a:r>
            <a:endParaRPr lang="en-GB" sz="2800" b="1" cap="all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1" y="0"/>
            <a:ext cx="1951382" cy="2132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1481262"/>
            <a:ext cx="4967531" cy="35319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351" y="1590842"/>
            <a:ext cx="5349297" cy="456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62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93" y="0"/>
            <a:ext cx="7467600" cy="1143000"/>
          </a:xfrm>
        </p:spPr>
        <p:txBody>
          <a:bodyPr/>
          <a:lstStyle/>
          <a:p>
            <a:r>
              <a:rPr lang="en-US" dirty="0"/>
              <a:t>GROUP 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57010"/>
            <a:ext cx="8443890" cy="590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86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2671" y="-283821"/>
            <a:ext cx="9784176" cy="81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25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BUSINESS MODEL CANVAS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134" y="2689743"/>
            <a:ext cx="6783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rgbClr val="FF0000"/>
                </a:solidFill>
              </a:rPr>
              <a:t>9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3009512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elo de Negóci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8670"/>
            <a:ext cx="9144000" cy="609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68138" y="1874235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9169" y="2135845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53719" y="4100522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33262" y="2135845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85662" y="5324197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03993" y="2022426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04575" y="3708292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48482" y="5324197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4473" y="2762905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49475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BUSINESS MODEL CANVAS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2227" y="1269682"/>
            <a:ext cx="67839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IT IS USED TO: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DESCRIBE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DESIGN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CHALLENGE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INVENT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INNOVATE!</a:t>
            </a:r>
          </a:p>
          <a:p>
            <a:pPr algn="ctr"/>
            <a:endParaRPr lang="en-US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51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348" y="1196752"/>
            <a:ext cx="7001259" cy="5174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6597352"/>
            <a:ext cx="5904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i="1" dirty="0"/>
              <a:t>in: </a:t>
            </a:r>
            <a:r>
              <a:rPr lang="en-GB" sz="1000" dirty="0"/>
              <a:t>Business Model Generation, Alex </a:t>
            </a:r>
            <a:r>
              <a:rPr lang="en-GB" sz="1000" dirty="0" err="1"/>
              <a:t>Osterwalder</a:t>
            </a:r>
            <a:r>
              <a:rPr lang="en-GB" sz="1000" dirty="0"/>
              <a:t> &amp; Yves </a:t>
            </a:r>
            <a:r>
              <a:rPr lang="en-GB" sz="1000" dirty="0" err="1"/>
              <a:t>Pigneur</a:t>
            </a:r>
            <a:r>
              <a:rPr lang="en-GB" sz="1000" dirty="0"/>
              <a:t>, 2009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BUSINESS MODEL CANVAS</a:t>
            </a:r>
          </a:p>
        </p:txBody>
      </p:sp>
    </p:spTree>
    <p:extLst>
      <p:ext uri="{BB962C8B-B14F-4D97-AF65-F5344CB8AC3E}">
        <p14:creationId xmlns:p14="http://schemas.microsoft.com/office/powerpoint/2010/main" val="404066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665"/>
            <a:ext cx="9144000" cy="44544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0" y="1484784"/>
            <a:ext cx="424847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Who are our most important clients?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1720" y="386122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CUSTOMER SEGMENTS</a:t>
            </a:r>
          </a:p>
        </p:txBody>
      </p:sp>
    </p:spTree>
    <p:extLst>
      <p:ext uri="{BB962C8B-B14F-4D97-AF65-F5344CB8AC3E}">
        <p14:creationId xmlns:p14="http://schemas.microsoft.com/office/powerpoint/2010/main" val="2314467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" y="476672"/>
            <a:ext cx="9144000" cy="4288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484784"/>
            <a:ext cx="42484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What is the problem we are trying to solve?</a:t>
            </a:r>
          </a:p>
          <a:p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1720" y="386122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VALUE PROPOSITION</a:t>
            </a:r>
          </a:p>
        </p:txBody>
      </p:sp>
    </p:spTree>
    <p:extLst>
      <p:ext uri="{BB962C8B-B14F-4D97-AF65-F5344CB8AC3E}">
        <p14:creationId xmlns:p14="http://schemas.microsoft.com/office/powerpoint/2010/main" val="2363398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6672"/>
            <a:ext cx="9144000" cy="3937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484784"/>
            <a:ext cx="4248472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90000"/>
                  </a:schemeClr>
                </a:solidFill>
                <a:latin typeface="Calibri"/>
                <a:cs typeface="Calibri"/>
              </a:rPr>
              <a:t>What is the problem we are trying to solve?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What is the solution we are proposing?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1720" y="404664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VALUE PROPOSITION</a:t>
            </a:r>
          </a:p>
        </p:txBody>
      </p:sp>
    </p:spTree>
    <p:extLst>
      <p:ext uri="{BB962C8B-B14F-4D97-AF65-F5344CB8AC3E}">
        <p14:creationId xmlns:p14="http://schemas.microsoft.com/office/powerpoint/2010/main" val="2878009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</a:t>
            </a:r>
            <a:r>
              <a:rPr lang="pt-PT" dirty="0"/>
              <a:t>ÁRIO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THINKING </a:t>
            </a:r>
            <a:r>
              <a:rPr lang="mr-IN" dirty="0"/>
              <a:t>–</a:t>
            </a:r>
            <a:r>
              <a:rPr lang="en-US" dirty="0"/>
              <a:t> PARTE II </a:t>
            </a:r>
          </a:p>
          <a:p>
            <a:pPr lvl="1"/>
            <a:r>
              <a:rPr lang="en-US" dirty="0"/>
              <a:t>The Process</a:t>
            </a:r>
          </a:p>
          <a:p>
            <a:pPr lvl="1"/>
            <a:r>
              <a:rPr lang="en-US" dirty="0"/>
              <a:t>Let’s be Design Thinkers!</a:t>
            </a:r>
          </a:p>
          <a:p>
            <a:r>
              <a:rPr lang="en-US" dirty="0"/>
              <a:t>BMC </a:t>
            </a:r>
            <a:r>
              <a:rPr lang="mr-IN" dirty="0"/>
              <a:t>–</a:t>
            </a:r>
            <a:r>
              <a:rPr lang="en-US" dirty="0"/>
              <a:t> Introduction </a:t>
            </a:r>
          </a:p>
          <a:p>
            <a:r>
              <a:rPr lang="pt-PT" dirty="0" err="1"/>
              <a:t>Types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Business </a:t>
            </a:r>
            <a:r>
              <a:rPr lang="pt-PT" dirty="0" err="1"/>
              <a:t>Models</a:t>
            </a:r>
            <a:endParaRPr lang="pt-PT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2" y="404664"/>
            <a:ext cx="9144000" cy="3934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1484784"/>
            <a:ext cx="424847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How are we communicating the Value Proposition?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386122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CHANNELS</a:t>
            </a:r>
          </a:p>
        </p:txBody>
      </p:sp>
    </p:spTree>
    <p:extLst>
      <p:ext uri="{BB962C8B-B14F-4D97-AF65-F5344CB8AC3E}">
        <p14:creationId xmlns:p14="http://schemas.microsoft.com/office/powerpoint/2010/main" val="1723037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6672"/>
            <a:ext cx="9144000" cy="37251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484784"/>
            <a:ext cx="42484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How will we obtain clients?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4543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CUSTOMER’S RELATIONS</a:t>
            </a:r>
          </a:p>
        </p:txBody>
      </p:sp>
    </p:spTree>
    <p:extLst>
      <p:ext uri="{BB962C8B-B14F-4D97-AF65-F5344CB8AC3E}">
        <p14:creationId xmlns:p14="http://schemas.microsoft.com/office/powerpoint/2010/main" val="2006842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" y="476672"/>
            <a:ext cx="9144000" cy="3664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1484784"/>
            <a:ext cx="424847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BDBA"/>
                </a:solidFill>
                <a:latin typeface="Calibri"/>
                <a:cs typeface="Calibri"/>
              </a:rPr>
              <a:t>How will we obtain clients?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How will we maintain clients?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4543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CUSTOMER’S RELATIONS</a:t>
            </a:r>
          </a:p>
        </p:txBody>
      </p:sp>
    </p:spTree>
    <p:extLst>
      <p:ext uri="{BB962C8B-B14F-4D97-AF65-F5344CB8AC3E}">
        <p14:creationId xmlns:p14="http://schemas.microsoft.com/office/powerpoint/2010/main" val="2727696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11" y="476672"/>
            <a:ext cx="9144000" cy="38292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1484784"/>
            <a:ext cx="4248472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BDBA"/>
                </a:solidFill>
                <a:latin typeface="Calibri"/>
                <a:cs typeface="Calibri"/>
              </a:rPr>
              <a:t>How will we obtain clients?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solidFill>
                  <a:srgbClr val="C0BDBA"/>
                </a:solidFill>
                <a:latin typeface="Calibri"/>
                <a:cs typeface="Calibri"/>
              </a:rPr>
              <a:t>How will we maintain clients?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How will we grow clients?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4543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CUSTOMER’S RELATIONS</a:t>
            </a:r>
          </a:p>
        </p:txBody>
      </p:sp>
    </p:spTree>
    <p:extLst>
      <p:ext uri="{BB962C8B-B14F-4D97-AF65-F5344CB8AC3E}">
        <p14:creationId xmlns:p14="http://schemas.microsoft.com/office/powerpoint/2010/main" val="3091069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648"/>
            <a:ext cx="9144000" cy="38698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484784"/>
            <a:ext cx="424847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What types of income flows can we identify?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1720" y="386122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INCOME</a:t>
            </a:r>
          </a:p>
        </p:txBody>
      </p:sp>
    </p:spTree>
    <p:extLst>
      <p:ext uri="{BB962C8B-B14F-4D97-AF65-F5344CB8AC3E}">
        <p14:creationId xmlns:p14="http://schemas.microsoft.com/office/powerpoint/2010/main" val="737945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8680"/>
            <a:ext cx="9144000" cy="37658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1611957"/>
            <a:ext cx="42484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What are the critical activities demanded by my business model?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KEY ACTIVITIES</a:t>
            </a:r>
          </a:p>
        </p:txBody>
      </p:sp>
    </p:spTree>
    <p:extLst>
      <p:ext uri="{BB962C8B-B14F-4D97-AF65-F5344CB8AC3E}">
        <p14:creationId xmlns:p14="http://schemas.microsoft.com/office/powerpoint/2010/main" val="470037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6672"/>
            <a:ext cx="9144000" cy="40383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1611957"/>
            <a:ext cx="42484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What are the critical resources demanded by my business model?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KEY RESOURCES</a:t>
            </a:r>
          </a:p>
        </p:txBody>
      </p:sp>
    </p:spTree>
    <p:extLst>
      <p:ext uri="{BB962C8B-B14F-4D97-AF65-F5344CB8AC3E}">
        <p14:creationId xmlns:p14="http://schemas.microsoft.com/office/powerpoint/2010/main" val="3748322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6672"/>
            <a:ext cx="9144000" cy="43949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1611957"/>
            <a:ext cx="42484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Who are the critical partners and suppliers of my business?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KEY PARTNERS</a:t>
            </a:r>
          </a:p>
        </p:txBody>
      </p:sp>
    </p:spTree>
    <p:extLst>
      <p:ext uri="{BB962C8B-B14F-4D97-AF65-F5344CB8AC3E}">
        <p14:creationId xmlns:p14="http://schemas.microsoft.com/office/powerpoint/2010/main" val="1138030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427" y="548680"/>
            <a:ext cx="9144000" cy="4236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1611957"/>
            <a:ext cx="424847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What is the resulting cost structure?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COSTS</a:t>
            </a:r>
          </a:p>
        </p:txBody>
      </p:sp>
    </p:spTree>
    <p:extLst>
      <p:ext uri="{BB962C8B-B14F-4D97-AF65-F5344CB8AC3E}">
        <p14:creationId xmlns:p14="http://schemas.microsoft.com/office/powerpoint/2010/main" val="1365677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348" y="1196752"/>
            <a:ext cx="7001259" cy="5174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6597352"/>
            <a:ext cx="5904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i="1" dirty="0"/>
              <a:t>in: </a:t>
            </a:r>
            <a:r>
              <a:rPr lang="en-GB" sz="1000" dirty="0"/>
              <a:t>Business Model Generation, Alex </a:t>
            </a:r>
            <a:r>
              <a:rPr lang="en-GB" sz="1000" dirty="0" err="1"/>
              <a:t>Osterwalder</a:t>
            </a:r>
            <a:r>
              <a:rPr lang="en-GB" sz="1000" dirty="0"/>
              <a:t> &amp; Yves </a:t>
            </a:r>
            <a:r>
              <a:rPr lang="en-GB" sz="1000" dirty="0" err="1"/>
              <a:t>Pigneur</a:t>
            </a:r>
            <a:r>
              <a:rPr lang="en-GB" sz="1000" dirty="0"/>
              <a:t>, 2009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BUSINESS MODEL CANVAS</a:t>
            </a:r>
          </a:p>
        </p:txBody>
      </p:sp>
    </p:spTree>
    <p:extLst>
      <p:ext uri="{BB962C8B-B14F-4D97-AF65-F5344CB8AC3E}">
        <p14:creationId xmlns:p14="http://schemas.microsoft.com/office/powerpoint/2010/main" val="1694359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20" y="1412776"/>
            <a:ext cx="7495964" cy="364244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D58EC33-F693-F34F-8D7E-E4B951A1DEDC}"/>
              </a:ext>
            </a:extLst>
          </p:cNvPr>
          <p:cNvSpPr txBox="1"/>
          <p:nvPr/>
        </p:nvSpPr>
        <p:spPr>
          <a:xfrm>
            <a:off x="5580112" y="630932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By</a:t>
            </a:r>
            <a:r>
              <a:rPr lang="pt-PT" dirty="0"/>
              <a:t> Rita Tomé (TEC LABS)</a:t>
            </a:r>
          </a:p>
        </p:txBody>
      </p:sp>
    </p:spTree>
    <p:extLst>
      <p:ext uri="{BB962C8B-B14F-4D97-AF65-F5344CB8AC3E}">
        <p14:creationId xmlns:p14="http://schemas.microsoft.com/office/powerpoint/2010/main" val="2035045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elo de Negóci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8670"/>
            <a:ext cx="9144000" cy="6096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389984" y="1006670"/>
            <a:ext cx="3608812" cy="3919001"/>
            <a:chOff x="5389984" y="1006670"/>
            <a:chExt cx="3608812" cy="3919001"/>
          </a:xfrm>
        </p:grpSpPr>
        <p:sp>
          <p:nvSpPr>
            <p:cNvPr id="7" name="TextBox 6"/>
            <p:cNvSpPr txBox="1"/>
            <p:nvPr/>
          </p:nvSpPr>
          <p:spPr>
            <a:xfrm>
              <a:off x="6319292" y="2741643"/>
              <a:ext cx="1750196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</a:rPr>
                <a:t>WHO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389984" y="1006670"/>
              <a:ext cx="3608812" cy="3919001"/>
            </a:xfrm>
            <a:prstGeom prst="rect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0819" y="1043752"/>
            <a:ext cx="3469421" cy="3919001"/>
            <a:chOff x="260819" y="1043752"/>
            <a:chExt cx="3469421" cy="3919001"/>
          </a:xfrm>
        </p:grpSpPr>
        <p:sp>
          <p:nvSpPr>
            <p:cNvPr id="9" name="Rectangle 8"/>
            <p:cNvSpPr/>
            <p:nvPr/>
          </p:nvSpPr>
          <p:spPr>
            <a:xfrm>
              <a:off x="260819" y="1043752"/>
              <a:ext cx="3469421" cy="3919001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48251" y="2536093"/>
              <a:ext cx="1750196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8000"/>
                  </a:solidFill>
                </a:rPr>
                <a:t>HOW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745728" y="1006670"/>
            <a:ext cx="1592827" cy="3919001"/>
            <a:chOff x="3745728" y="1006670"/>
            <a:chExt cx="1592827" cy="3919001"/>
          </a:xfrm>
        </p:grpSpPr>
        <p:sp>
          <p:nvSpPr>
            <p:cNvPr id="8" name="TextBox 7"/>
            <p:cNvSpPr txBox="1"/>
            <p:nvPr/>
          </p:nvSpPr>
          <p:spPr>
            <a:xfrm>
              <a:off x="3745728" y="2356922"/>
              <a:ext cx="1592827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WHAT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162" y="1006670"/>
              <a:ext cx="1512905" cy="3919001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0819" y="4817244"/>
            <a:ext cx="8737977" cy="1637850"/>
            <a:chOff x="260819" y="4817244"/>
            <a:chExt cx="8737977" cy="1637850"/>
          </a:xfrm>
        </p:grpSpPr>
        <p:sp>
          <p:nvSpPr>
            <p:cNvPr id="12" name="Rectangle 11"/>
            <p:cNvSpPr/>
            <p:nvPr/>
          </p:nvSpPr>
          <p:spPr>
            <a:xfrm>
              <a:off x="260819" y="4817244"/>
              <a:ext cx="8737977" cy="163785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30240" y="5372372"/>
              <a:ext cx="2209912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MONEY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336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11" y="600839"/>
            <a:ext cx="7573858" cy="567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51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200"/>
            <a:ext cx="9144000" cy="5675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49951" y="820945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CUSTOMERS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4339" y="758985"/>
            <a:ext cx="145591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CUSTOMERS RELATIONSHIP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5311" y="2847581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CHANNELS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3255" y="758985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5086" y="758985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KEY ACTIVITIES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98692" y="2768116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KEY RESOURCES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499" y="758985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KEY PARTNERS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12616" y="4861220"/>
            <a:ext cx="166958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COST STRUCTURE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52616" y="4906201"/>
            <a:ext cx="166958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REVENUE STREAM</a:t>
            </a:r>
          </a:p>
        </p:txBody>
      </p:sp>
    </p:spTree>
    <p:extLst>
      <p:ext uri="{BB962C8B-B14F-4D97-AF65-F5344CB8AC3E}">
        <p14:creationId xmlns:p14="http://schemas.microsoft.com/office/powerpoint/2010/main" val="3173570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3" y="862013"/>
            <a:ext cx="8372475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618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0" y="175260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pt-PT" sz="3200" dirty="0" err="1">
                <a:solidFill>
                  <a:srgbClr val="000000"/>
                </a:solidFill>
                <a:latin typeface="Calibri"/>
              </a:rPr>
              <a:t>Nespresso</a:t>
            </a:r>
            <a:r>
              <a:rPr lang="pt-PT" sz="3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pt-PT" sz="3200" dirty="0" err="1">
                <a:solidFill>
                  <a:srgbClr val="000000"/>
                </a:solidFill>
                <a:latin typeface="Calibri"/>
              </a:rPr>
              <a:t>altered</a:t>
            </a:r>
            <a:r>
              <a:rPr lang="pt-PT" sz="3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pt-PT" sz="3200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pt-PT" sz="3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pt-PT" sz="3200" dirty="0" err="1">
                <a:solidFill>
                  <a:srgbClr val="FF3300"/>
                </a:solidFill>
                <a:latin typeface="Calibri"/>
              </a:rPr>
              <a:t>business</a:t>
            </a:r>
            <a:r>
              <a:rPr lang="pt-PT" sz="3200" dirty="0">
                <a:solidFill>
                  <a:srgbClr val="FF3300"/>
                </a:solidFill>
                <a:latin typeface="Calibri"/>
              </a:rPr>
              <a:t> </a:t>
            </a:r>
            <a:r>
              <a:rPr lang="pt-PT" sz="3200" dirty="0" err="1">
                <a:solidFill>
                  <a:srgbClr val="FF3300"/>
                </a:solidFill>
                <a:latin typeface="Calibri"/>
              </a:rPr>
              <a:t>model</a:t>
            </a:r>
            <a:r>
              <a:rPr lang="pt-PT" sz="3200" dirty="0">
                <a:solidFill>
                  <a:srgbClr val="FF3300"/>
                </a:solidFill>
                <a:latin typeface="Calibri"/>
              </a:rPr>
              <a:t> </a:t>
            </a:r>
            <a:r>
              <a:rPr lang="pt-PT" sz="3200" dirty="0" err="1">
                <a:latin typeface="Calibri"/>
              </a:rPr>
              <a:t>of</a:t>
            </a:r>
            <a:r>
              <a:rPr lang="pt-PT" sz="3200" dirty="0">
                <a:latin typeface="Calibri"/>
              </a:rPr>
              <a:t> expresso </a:t>
            </a:r>
            <a:r>
              <a:rPr lang="pt-PT" sz="3200" dirty="0" err="1">
                <a:latin typeface="Calibri"/>
              </a:rPr>
              <a:t>coffee</a:t>
            </a:r>
            <a:endParaRPr lang="pt-PT" sz="3200" dirty="0">
              <a:latin typeface="Calibri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1375" y="835025"/>
            <a:ext cx="4956175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29441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313542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81" y="85513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10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1929209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513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12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3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14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5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15191910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7021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7692">
            <a:off x="4010238" y="37736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9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437" y="38116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0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038" y="32402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1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4238838" y="25544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2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986">
            <a:off x="5610438" y="27830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6" name="TextBox 45"/>
          <p:cNvSpPr txBox="1"/>
          <p:nvPr/>
        </p:nvSpPr>
        <p:spPr>
          <a:xfrm rot="373526">
            <a:off x="4743667" y="40696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by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phone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344244" y="36286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343868" y="4146199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329369">
            <a:off x="6343866" y="31714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via mail</a:t>
            </a:r>
          </a:p>
        </p:txBody>
      </p:sp>
      <p:sp>
        <p:nvSpPr>
          <p:cNvPr id="50" name="TextBox 49"/>
          <p:cNvSpPr txBox="1"/>
          <p:nvPr/>
        </p:nvSpPr>
        <p:spPr>
          <a:xfrm rot="21263481">
            <a:off x="4972267" y="29428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21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22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23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24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25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26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27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3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16106964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2787">
            <a:off x="4832218" y="1363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5" name="TextBox 14"/>
          <p:cNvSpPr txBox="1"/>
          <p:nvPr/>
        </p:nvSpPr>
        <p:spPr>
          <a:xfrm rot="238807">
            <a:off x="5570554" y="168103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23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7692">
            <a:off x="4010238" y="37736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4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437" y="38116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5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038" y="32402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6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4238838" y="25544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7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986">
            <a:off x="5610438" y="27830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3" name="TextBox 45"/>
          <p:cNvSpPr txBox="1"/>
          <p:nvPr/>
        </p:nvSpPr>
        <p:spPr>
          <a:xfrm rot="373526">
            <a:off x="4743667" y="40696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by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phone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4" name="TextBox 46"/>
          <p:cNvSpPr txBox="1"/>
          <p:nvPr/>
        </p:nvSpPr>
        <p:spPr>
          <a:xfrm>
            <a:off x="5344244" y="36286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5" name="TextBox 47"/>
          <p:cNvSpPr txBox="1"/>
          <p:nvPr/>
        </p:nvSpPr>
        <p:spPr>
          <a:xfrm>
            <a:off x="6343868" y="4146199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6" name="TextBox 48"/>
          <p:cNvSpPr txBox="1"/>
          <p:nvPr/>
        </p:nvSpPr>
        <p:spPr>
          <a:xfrm rot="329369">
            <a:off x="6343866" y="31714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via mail</a:t>
            </a:r>
          </a:p>
        </p:txBody>
      </p:sp>
      <p:sp>
        <p:nvSpPr>
          <p:cNvPr id="37" name="TextBox 49"/>
          <p:cNvSpPr txBox="1"/>
          <p:nvPr/>
        </p:nvSpPr>
        <p:spPr>
          <a:xfrm rot="21263481">
            <a:off x="4972267" y="29428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38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9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40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1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2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3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4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5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1944419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ght-bulb-regula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55825"/>
            <a:ext cx="2546350" cy="2546350"/>
          </a:xfrm>
          <a:prstGeom prst="rect">
            <a:avLst/>
          </a:prstGeom>
        </p:spPr>
      </p:pic>
      <p:pic>
        <p:nvPicPr>
          <p:cNvPr id="4" name="Picture 3" descr="Money-Bag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977918"/>
            <a:ext cx="2593340" cy="2902165"/>
          </a:xfrm>
          <a:prstGeom prst="rect">
            <a:avLst/>
          </a:prstGeom>
        </p:spPr>
      </p:pic>
      <p:pic>
        <p:nvPicPr>
          <p:cNvPr id="5" name="Picture 4" descr="spur_gear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150" y="2382708"/>
            <a:ext cx="1917700" cy="2092584"/>
          </a:xfrm>
          <a:prstGeom prst="rect">
            <a:avLst/>
          </a:prstGeom>
        </p:spPr>
      </p:pic>
      <p:sp>
        <p:nvSpPr>
          <p:cNvPr id="8" name="Chevron 7"/>
          <p:cNvSpPr/>
          <p:nvPr/>
        </p:nvSpPr>
        <p:spPr>
          <a:xfrm>
            <a:off x="3860800" y="2903804"/>
            <a:ext cx="1536700" cy="1149350"/>
          </a:xfrm>
          <a:prstGeom prst="chevron">
            <a:avLst>
              <a:gd name="adj" fmla="val 7431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2619375" y="3009899"/>
            <a:ext cx="768350" cy="936733"/>
          </a:xfrm>
          <a:prstGeom prst="chevron">
            <a:avLst>
              <a:gd name="adj" fmla="val 7431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5607685" y="3009899"/>
            <a:ext cx="768350" cy="936733"/>
          </a:xfrm>
          <a:prstGeom prst="chevron">
            <a:avLst>
              <a:gd name="adj" fmla="val 7431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2801" y="5223527"/>
            <a:ext cx="1743074" cy="64633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Idea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87725" y="5070583"/>
            <a:ext cx="2292349" cy="10772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Business </a:t>
            </a:r>
            <a:r>
              <a:rPr lang="pt-BR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Model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40501" y="5223527"/>
            <a:ext cx="1743074" cy="64633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Value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>
                <a:latin typeface="Franklin Gothic Book" charset="0"/>
                <a:ea typeface="Franklin Gothic Book" charset="0"/>
                <a:cs typeface="Franklin Gothic Book" charset="0"/>
              </a:rPr>
              <a:t>BUSINESS MODEL</a:t>
            </a:r>
            <a:endParaRPr lang="en-GB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82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4" grpId="0" animBg="1"/>
      <p:bldP spid="15" grpId="0" animBg="1"/>
      <p:bldP spid="17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7021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7749">
            <a:off x="4294000" y="502721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7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312">
            <a:off x="5970400" y="4897862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4" name="TextBox 43"/>
          <p:cNvSpPr txBox="1"/>
          <p:nvPr/>
        </p:nvSpPr>
        <p:spPr>
          <a:xfrm rot="234162">
            <a:off x="6648667" y="5052548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Machines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rot="21373483">
            <a:off x="5048467" y="5201781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capsules</a:t>
            </a:r>
          </a:p>
        </p:txBody>
      </p:sp>
      <p:pic>
        <p:nvPicPr>
          <p:cNvPr id="33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2787">
            <a:off x="4832218" y="1363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4" name="TextBox 14"/>
          <p:cNvSpPr txBox="1"/>
          <p:nvPr/>
        </p:nvSpPr>
        <p:spPr>
          <a:xfrm rot="238807">
            <a:off x="5570554" y="168103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35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7692">
            <a:off x="4010238" y="37736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6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437" y="38116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7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038" y="32402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8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4238838" y="25544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9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986">
            <a:off x="5610438" y="27830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0" name="TextBox 45"/>
          <p:cNvSpPr txBox="1"/>
          <p:nvPr/>
        </p:nvSpPr>
        <p:spPr>
          <a:xfrm rot="373526">
            <a:off x="4743667" y="40696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by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phone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1" name="TextBox 46"/>
          <p:cNvSpPr txBox="1"/>
          <p:nvPr/>
        </p:nvSpPr>
        <p:spPr>
          <a:xfrm>
            <a:off x="5344244" y="36286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2" name="TextBox 47"/>
          <p:cNvSpPr txBox="1"/>
          <p:nvPr/>
        </p:nvSpPr>
        <p:spPr>
          <a:xfrm>
            <a:off x="6343868" y="4146199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3" name="TextBox 48"/>
          <p:cNvSpPr txBox="1"/>
          <p:nvPr/>
        </p:nvSpPr>
        <p:spPr>
          <a:xfrm rot="329369">
            <a:off x="6343866" y="31714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via mail</a:t>
            </a:r>
          </a:p>
        </p:txBody>
      </p:sp>
      <p:sp>
        <p:nvSpPr>
          <p:cNvPr id="51" name="TextBox 49"/>
          <p:cNvSpPr txBox="1"/>
          <p:nvPr/>
        </p:nvSpPr>
        <p:spPr>
          <a:xfrm rot="21263481">
            <a:off x="4972267" y="29428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52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3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54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5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56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7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58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9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sp>
        <p:nvSpPr>
          <p:cNvPr id="60" name="CaixaDeTexto 59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15972918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1856">
            <a:off x="1541275" y="18634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18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657437" y="113177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0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5238" y="109362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5" name="TextBox 34"/>
          <p:cNvSpPr txBox="1"/>
          <p:nvPr/>
        </p:nvSpPr>
        <p:spPr>
          <a:xfrm rot="21263481">
            <a:off x="1399892" y="144354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“B2C”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47691" y="1437928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marketing</a:t>
            </a:r>
          </a:p>
        </p:txBody>
      </p:sp>
      <p:sp>
        <p:nvSpPr>
          <p:cNvPr id="37" name="TextBox 36"/>
          <p:cNvSpPr txBox="1"/>
          <p:nvPr/>
        </p:nvSpPr>
        <p:spPr>
          <a:xfrm rot="21395051">
            <a:off x="2161891" y="22216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Production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33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7749">
            <a:off x="4294000" y="502721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4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312">
            <a:off x="5970400" y="4897862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8" name="TextBox 43"/>
          <p:cNvSpPr txBox="1"/>
          <p:nvPr/>
        </p:nvSpPr>
        <p:spPr>
          <a:xfrm rot="234162">
            <a:off x="6648667" y="5052548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Machines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9" name="TextBox 44"/>
          <p:cNvSpPr txBox="1"/>
          <p:nvPr/>
        </p:nvSpPr>
        <p:spPr>
          <a:xfrm rot="21373483">
            <a:off x="5048467" y="5201781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capsules</a:t>
            </a:r>
          </a:p>
        </p:txBody>
      </p:sp>
      <p:pic>
        <p:nvPicPr>
          <p:cNvPr id="40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2787">
            <a:off x="4832218" y="1363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1" name="TextBox 14"/>
          <p:cNvSpPr txBox="1"/>
          <p:nvPr/>
        </p:nvSpPr>
        <p:spPr>
          <a:xfrm rot="238807">
            <a:off x="5570554" y="168103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2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7692">
            <a:off x="4010238" y="37736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3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437" y="38116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1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038" y="32402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2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4238838" y="25544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3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986">
            <a:off x="5610438" y="27830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4" name="TextBox 45"/>
          <p:cNvSpPr txBox="1"/>
          <p:nvPr/>
        </p:nvSpPr>
        <p:spPr>
          <a:xfrm rot="373526">
            <a:off x="4743667" y="40696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by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phone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5" name="TextBox 46"/>
          <p:cNvSpPr txBox="1"/>
          <p:nvPr/>
        </p:nvSpPr>
        <p:spPr>
          <a:xfrm>
            <a:off x="5344244" y="36286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6" name="TextBox 47"/>
          <p:cNvSpPr txBox="1"/>
          <p:nvPr/>
        </p:nvSpPr>
        <p:spPr>
          <a:xfrm>
            <a:off x="6343868" y="4146199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7" name="TextBox 48"/>
          <p:cNvSpPr txBox="1"/>
          <p:nvPr/>
        </p:nvSpPr>
        <p:spPr>
          <a:xfrm rot="329369">
            <a:off x="6343866" y="31714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via mail</a:t>
            </a:r>
          </a:p>
        </p:txBody>
      </p:sp>
      <p:sp>
        <p:nvSpPr>
          <p:cNvPr id="58" name="TextBox 49"/>
          <p:cNvSpPr txBox="1"/>
          <p:nvPr/>
        </p:nvSpPr>
        <p:spPr>
          <a:xfrm rot="21263481">
            <a:off x="4972267" y="29428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59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0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61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2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63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4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65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6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sp>
        <p:nvSpPr>
          <p:cNvPr id="67" name="CaixaDeTexto 66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21380816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5403">
            <a:off x="1344813" y="3026429"/>
            <a:ext cx="2718478" cy="966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1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657437" y="379877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2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2957">
            <a:off x="2208238" y="3822690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8" name="TextBox 37"/>
          <p:cNvSpPr txBox="1"/>
          <p:nvPr/>
        </p:nvSpPr>
        <p:spPr>
          <a:xfrm rot="21386476">
            <a:off x="2009493" y="3272338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Channels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21263481">
            <a:off x="1399891" y="42028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patents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200829">
            <a:off x="2918134" y="409666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Manufacturing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facilities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1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1856">
            <a:off x="1541275" y="18634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2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657437" y="113177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3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5238" y="109362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1" name="TextBox 34"/>
          <p:cNvSpPr txBox="1"/>
          <p:nvPr/>
        </p:nvSpPr>
        <p:spPr>
          <a:xfrm rot="21263481">
            <a:off x="1399892" y="144354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“B2C”</a:t>
            </a:r>
          </a:p>
        </p:txBody>
      </p:sp>
      <p:sp>
        <p:nvSpPr>
          <p:cNvPr id="52" name="TextBox 35"/>
          <p:cNvSpPr txBox="1"/>
          <p:nvPr/>
        </p:nvSpPr>
        <p:spPr>
          <a:xfrm>
            <a:off x="2847691" y="1437928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marketing</a:t>
            </a:r>
          </a:p>
        </p:txBody>
      </p:sp>
      <p:sp>
        <p:nvSpPr>
          <p:cNvPr id="53" name="TextBox 36"/>
          <p:cNvSpPr txBox="1"/>
          <p:nvPr/>
        </p:nvSpPr>
        <p:spPr>
          <a:xfrm rot="21395051">
            <a:off x="2161891" y="22216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Production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54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7749">
            <a:off x="4294000" y="502721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5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312">
            <a:off x="5970400" y="4897862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6" name="TextBox 43"/>
          <p:cNvSpPr txBox="1"/>
          <p:nvPr/>
        </p:nvSpPr>
        <p:spPr>
          <a:xfrm rot="234162">
            <a:off x="6648667" y="5052548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Machines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7" name="TextBox 44"/>
          <p:cNvSpPr txBox="1"/>
          <p:nvPr/>
        </p:nvSpPr>
        <p:spPr>
          <a:xfrm rot="21373483">
            <a:off x="5048467" y="5201781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capsules</a:t>
            </a:r>
          </a:p>
        </p:txBody>
      </p:sp>
      <p:pic>
        <p:nvPicPr>
          <p:cNvPr id="58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2787">
            <a:off x="4832218" y="1363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9" name="TextBox 14"/>
          <p:cNvSpPr txBox="1"/>
          <p:nvPr/>
        </p:nvSpPr>
        <p:spPr>
          <a:xfrm rot="238807">
            <a:off x="5570554" y="168103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60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7692">
            <a:off x="4010238" y="37736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1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437" y="38116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2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038" y="32402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3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4238838" y="25544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4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986">
            <a:off x="5610438" y="27830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5" name="TextBox 45"/>
          <p:cNvSpPr txBox="1"/>
          <p:nvPr/>
        </p:nvSpPr>
        <p:spPr>
          <a:xfrm rot="373526">
            <a:off x="4743667" y="40696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by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phone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66" name="TextBox 46"/>
          <p:cNvSpPr txBox="1"/>
          <p:nvPr/>
        </p:nvSpPr>
        <p:spPr>
          <a:xfrm>
            <a:off x="5344244" y="36286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67" name="TextBox 47"/>
          <p:cNvSpPr txBox="1"/>
          <p:nvPr/>
        </p:nvSpPr>
        <p:spPr>
          <a:xfrm>
            <a:off x="6343868" y="4146199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68" name="TextBox 48"/>
          <p:cNvSpPr txBox="1"/>
          <p:nvPr/>
        </p:nvSpPr>
        <p:spPr>
          <a:xfrm rot="329369">
            <a:off x="6343866" y="31714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via mail</a:t>
            </a:r>
          </a:p>
        </p:txBody>
      </p:sp>
      <p:sp>
        <p:nvSpPr>
          <p:cNvPr id="69" name="TextBox 49"/>
          <p:cNvSpPr txBox="1"/>
          <p:nvPr/>
        </p:nvSpPr>
        <p:spPr>
          <a:xfrm rot="21263481">
            <a:off x="4972267" y="29428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70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1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72" name="Picture 3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3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74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5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76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7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sp>
        <p:nvSpPr>
          <p:cNvPr id="78" name="CaixaDeTexto 77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8946111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-333163" y="20362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4" name="TextBox 33"/>
          <p:cNvSpPr txBox="1"/>
          <p:nvPr/>
        </p:nvSpPr>
        <p:spPr>
          <a:xfrm rot="21263481">
            <a:off x="400267" y="2239955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Coffee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machines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manufacturers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1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5403">
            <a:off x="1344813" y="3026429"/>
            <a:ext cx="2718478" cy="966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2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657437" y="379877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3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2957">
            <a:off x="2208238" y="3822690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1" name="TextBox 37"/>
          <p:cNvSpPr txBox="1"/>
          <p:nvPr/>
        </p:nvSpPr>
        <p:spPr>
          <a:xfrm rot="21386476">
            <a:off x="2009493" y="3272338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Channels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2" name="TextBox 38"/>
          <p:cNvSpPr txBox="1"/>
          <p:nvPr/>
        </p:nvSpPr>
        <p:spPr>
          <a:xfrm rot="21263481">
            <a:off x="1399891" y="42028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patents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3" name="TextBox 39"/>
          <p:cNvSpPr txBox="1"/>
          <p:nvPr/>
        </p:nvSpPr>
        <p:spPr>
          <a:xfrm rot="200829">
            <a:off x="2918134" y="409666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Manufacturing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facilities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54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1856">
            <a:off x="1541275" y="18634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5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657437" y="113177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6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5238" y="109362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7" name="TextBox 34"/>
          <p:cNvSpPr txBox="1"/>
          <p:nvPr/>
        </p:nvSpPr>
        <p:spPr>
          <a:xfrm rot="21263481">
            <a:off x="1399892" y="144354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“B2C”</a:t>
            </a:r>
          </a:p>
        </p:txBody>
      </p:sp>
      <p:sp>
        <p:nvSpPr>
          <p:cNvPr id="58" name="TextBox 35"/>
          <p:cNvSpPr txBox="1"/>
          <p:nvPr/>
        </p:nvSpPr>
        <p:spPr>
          <a:xfrm>
            <a:off x="2847691" y="1437928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marketing</a:t>
            </a:r>
          </a:p>
        </p:txBody>
      </p:sp>
      <p:sp>
        <p:nvSpPr>
          <p:cNvPr id="59" name="TextBox 36"/>
          <p:cNvSpPr txBox="1"/>
          <p:nvPr/>
        </p:nvSpPr>
        <p:spPr>
          <a:xfrm rot="21395051">
            <a:off x="2161891" y="22216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Production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60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7749">
            <a:off x="4294000" y="502721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1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312">
            <a:off x="5970400" y="4897862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2" name="TextBox 43"/>
          <p:cNvSpPr txBox="1"/>
          <p:nvPr/>
        </p:nvSpPr>
        <p:spPr>
          <a:xfrm rot="234162">
            <a:off x="6648667" y="5052548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Machines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63" name="TextBox 44"/>
          <p:cNvSpPr txBox="1"/>
          <p:nvPr/>
        </p:nvSpPr>
        <p:spPr>
          <a:xfrm rot="21373483">
            <a:off x="5048467" y="5201781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capsules</a:t>
            </a:r>
          </a:p>
        </p:txBody>
      </p:sp>
      <p:pic>
        <p:nvPicPr>
          <p:cNvPr id="64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2787">
            <a:off x="4832218" y="1363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5" name="TextBox 14"/>
          <p:cNvSpPr txBox="1"/>
          <p:nvPr/>
        </p:nvSpPr>
        <p:spPr>
          <a:xfrm rot="238807">
            <a:off x="5570554" y="168103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66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7692">
            <a:off x="4010238" y="37736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7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437" y="38116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8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038" y="32402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9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4238838" y="25544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70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986">
            <a:off x="5610438" y="27830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1" name="TextBox 45"/>
          <p:cNvSpPr txBox="1"/>
          <p:nvPr/>
        </p:nvSpPr>
        <p:spPr>
          <a:xfrm rot="373526">
            <a:off x="4743667" y="40696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by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phone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72" name="TextBox 46"/>
          <p:cNvSpPr txBox="1"/>
          <p:nvPr/>
        </p:nvSpPr>
        <p:spPr>
          <a:xfrm>
            <a:off x="5344244" y="36286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73" name="TextBox 47"/>
          <p:cNvSpPr txBox="1"/>
          <p:nvPr/>
        </p:nvSpPr>
        <p:spPr>
          <a:xfrm>
            <a:off x="6343868" y="4146199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74" name="TextBox 48"/>
          <p:cNvSpPr txBox="1"/>
          <p:nvPr/>
        </p:nvSpPr>
        <p:spPr>
          <a:xfrm rot="329369">
            <a:off x="6343866" y="31714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via mail</a:t>
            </a:r>
          </a:p>
        </p:txBody>
      </p:sp>
      <p:sp>
        <p:nvSpPr>
          <p:cNvPr id="75" name="TextBox 49"/>
          <p:cNvSpPr txBox="1"/>
          <p:nvPr/>
        </p:nvSpPr>
        <p:spPr>
          <a:xfrm rot="21263481">
            <a:off x="4972267" y="29428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76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7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78" name="Picture 3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9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80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1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82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3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pic>
        <p:nvPicPr>
          <p:cNvPr id="84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-342515" y="293090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5" name="TextBox 33"/>
          <p:cNvSpPr txBox="1"/>
          <p:nvPr/>
        </p:nvSpPr>
        <p:spPr>
          <a:xfrm rot="21263481">
            <a:off x="390915" y="3226971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Coffee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grain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suppliers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88" name="CaixaDeTexto 87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11970223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-333163" y="20362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4" name="TextBox 33"/>
          <p:cNvSpPr txBox="1"/>
          <p:nvPr/>
        </p:nvSpPr>
        <p:spPr>
          <a:xfrm rot="21263481">
            <a:off x="400267" y="2239955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Coffee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machines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manufacturers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1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5403">
            <a:off x="1344813" y="3026429"/>
            <a:ext cx="2718478" cy="966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2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657437" y="379877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3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2957">
            <a:off x="2208238" y="3822690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1" name="TextBox 37"/>
          <p:cNvSpPr txBox="1"/>
          <p:nvPr/>
        </p:nvSpPr>
        <p:spPr>
          <a:xfrm rot="21386476">
            <a:off x="2009493" y="3272338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Channels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2" name="TextBox 38"/>
          <p:cNvSpPr txBox="1"/>
          <p:nvPr/>
        </p:nvSpPr>
        <p:spPr>
          <a:xfrm rot="21263481">
            <a:off x="1399891" y="42028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patents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3" name="TextBox 39"/>
          <p:cNvSpPr txBox="1"/>
          <p:nvPr/>
        </p:nvSpPr>
        <p:spPr>
          <a:xfrm rot="200829">
            <a:off x="2918134" y="409666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Manufacturing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facilities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54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1856">
            <a:off x="1541275" y="18634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5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657437" y="113177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6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5238" y="109362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7" name="TextBox 34"/>
          <p:cNvSpPr txBox="1"/>
          <p:nvPr/>
        </p:nvSpPr>
        <p:spPr>
          <a:xfrm rot="21263481">
            <a:off x="1399892" y="144354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“B2C”</a:t>
            </a:r>
          </a:p>
        </p:txBody>
      </p:sp>
      <p:sp>
        <p:nvSpPr>
          <p:cNvPr id="58" name="TextBox 35"/>
          <p:cNvSpPr txBox="1"/>
          <p:nvPr/>
        </p:nvSpPr>
        <p:spPr>
          <a:xfrm>
            <a:off x="2847691" y="1437928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marketing</a:t>
            </a:r>
          </a:p>
        </p:txBody>
      </p:sp>
      <p:sp>
        <p:nvSpPr>
          <p:cNvPr id="59" name="TextBox 36"/>
          <p:cNvSpPr txBox="1"/>
          <p:nvPr/>
        </p:nvSpPr>
        <p:spPr>
          <a:xfrm rot="21395051">
            <a:off x="2161891" y="22216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Production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60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7749">
            <a:off x="4294000" y="502721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1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312">
            <a:off x="5970400" y="4897862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2" name="TextBox 43"/>
          <p:cNvSpPr txBox="1"/>
          <p:nvPr/>
        </p:nvSpPr>
        <p:spPr>
          <a:xfrm rot="234162">
            <a:off x="6648667" y="5052548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Machines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63" name="TextBox 44"/>
          <p:cNvSpPr txBox="1"/>
          <p:nvPr/>
        </p:nvSpPr>
        <p:spPr>
          <a:xfrm rot="21373483">
            <a:off x="5048467" y="5201781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capsules</a:t>
            </a:r>
          </a:p>
        </p:txBody>
      </p:sp>
      <p:pic>
        <p:nvPicPr>
          <p:cNvPr id="64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2787">
            <a:off x="4832218" y="1363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5" name="TextBox 14"/>
          <p:cNvSpPr txBox="1"/>
          <p:nvPr/>
        </p:nvSpPr>
        <p:spPr>
          <a:xfrm rot="238807">
            <a:off x="5570554" y="168103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66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7692">
            <a:off x="4010238" y="37736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7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437" y="38116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8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038" y="32402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9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4238838" y="25544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70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986">
            <a:off x="5610438" y="27830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1" name="TextBox 45"/>
          <p:cNvSpPr txBox="1"/>
          <p:nvPr/>
        </p:nvSpPr>
        <p:spPr>
          <a:xfrm rot="373526">
            <a:off x="4743667" y="40696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by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phone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72" name="TextBox 46"/>
          <p:cNvSpPr txBox="1"/>
          <p:nvPr/>
        </p:nvSpPr>
        <p:spPr>
          <a:xfrm>
            <a:off x="5344244" y="36286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73" name="TextBox 47"/>
          <p:cNvSpPr txBox="1"/>
          <p:nvPr/>
        </p:nvSpPr>
        <p:spPr>
          <a:xfrm>
            <a:off x="6343868" y="4146199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74" name="TextBox 48"/>
          <p:cNvSpPr txBox="1"/>
          <p:nvPr/>
        </p:nvSpPr>
        <p:spPr>
          <a:xfrm rot="329369">
            <a:off x="6343866" y="31714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via mail</a:t>
            </a:r>
          </a:p>
        </p:txBody>
      </p:sp>
      <p:sp>
        <p:nvSpPr>
          <p:cNvPr id="75" name="TextBox 49"/>
          <p:cNvSpPr txBox="1"/>
          <p:nvPr/>
        </p:nvSpPr>
        <p:spPr>
          <a:xfrm rot="21263481">
            <a:off x="4972267" y="29428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76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7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78" name="Picture 3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9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80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1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82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3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pic>
        <p:nvPicPr>
          <p:cNvPr id="84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-342515" y="293090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5" name="TextBox 33"/>
          <p:cNvSpPr txBox="1"/>
          <p:nvPr/>
        </p:nvSpPr>
        <p:spPr>
          <a:xfrm rot="21263481">
            <a:off x="390915" y="3226971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Coffee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grain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suppliers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4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-409362" y="489221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5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1384">
            <a:off x="1038436" y="4688674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6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2465200" y="4816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7" name="TextBox 40"/>
          <p:cNvSpPr txBox="1"/>
          <p:nvPr/>
        </p:nvSpPr>
        <p:spPr>
          <a:xfrm rot="21263481">
            <a:off x="315044" y="5264930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Manufacturing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8" name="TextBox 41"/>
          <p:cNvSpPr txBox="1"/>
          <p:nvPr/>
        </p:nvSpPr>
        <p:spPr>
          <a:xfrm rot="281791">
            <a:off x="1771867" y="499094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“B2C”</a:t>
            </a:r>
          </a:p>
        </p:txBody>
      </p:sp>
      <p:sp>
        <p:nvSpPr>
          <p:cNvPr id="49" name="TextBox 42"/>
          <p:cNvSpPr txBox="1"/>
          <p:nvPr/>
        </p:nvSpPr>
        <p:spPr>
          <a:xfrm rot="21263481">
            <a:off x="3186078" y="5188730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Marketing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7284195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12 at 13.55.44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001"/>
            <a:ext cx="9144000" cy="540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106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BMC – </a:t>
            </a:r>
            <a:r>
              <a:rPr lang="en-GB" b="1" dirty="0">
                <a:solidFill>
                  <a:srgbClr val="FF0000"/>
                </a:solidFill>
              </a:rPr>
              <a:t>Universal Language</a:t>
            </a:r>
            <a:r>
              <a:rPr lang="en-GB" b="1" dirty="0"/>
              <a:t>!</a:t>
            </a:r>
          </a:p>
        </p:txBody>
      </p:sp>
      <p:pic>
        <p:nvPicPr>
          <p:cNvPr id="4" name="Picture 3" descr="Screen Shot 2015-06-12 at 14.00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00"/>
            <a:ext cx="9144000" cy="49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876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6-12 at 14.01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0"/>
            <a:ext cx="8450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262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elo de Negóci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8670"/>
            <a:ext cx="9144000" cy="609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68138" y="1874235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9169" y="2135845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53719" y="4100522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33262" y="2135845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85662" y="5324197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03993" y="2022426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04575" y="3708292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48482" y="5324197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4473" y="2762905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5789343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HOMEWORK EXERCISE &amp;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0163"/>
            <a:ext cx="8686800" cy="5557837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Draft your 1</a:t>
            </a:r>
            <a:r>
              <a:rPr lang="en-US" baseline="30000" dirty="0"/>
              <a:t>st</a:t>
            </a:r>
            <a:r>
              <a:rPr lang="en-US" dirty="0"/>
              <a:t> BMC.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965006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864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278" y="548680"/>
            <a:ext cx="766344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BUSINESS MODEL TYPES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067780" y="1340768"/>
          <a:ext cx="7008440" cy="155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ANALOGY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HOW</a:t>
                      </a:r>
                      <a:r>
                        <a:rPr lang="pt-PT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IT WORKS</a:t>
                      </a:r>
                      <a:endParaRPr lang="pt-PT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BROKERAGE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Bring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together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and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facilitate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transactions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between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buyers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and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sellers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charging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a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for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each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successful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transaction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071474"/>
            <a:ext cx="3456384" cy="150824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8" y="5069744"/>
            <a:ext cx="3744416" cy="166006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4313063"/>
            <a:ext cx="4273624" cy="113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8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BUSINESS MODEL TYPES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067780" y="1340768"/>
          <a:ext cx="7008440" cy="155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ANALOGY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HOW</a:t>
                      </a:r>
                      <a:r>
                        <a:rPr lang="pt-PT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IT WORKS</a:t>
                      </a:r>
                      <a:endParaRPr lang="pt-PT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CROUDSOURCING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Outsource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tasks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to a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broad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group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who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contribute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content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for free in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exchange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for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access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to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other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users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’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content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919" y="3275901"/>
            <a:ext cx="2798760" cy="321297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3053169"/>
            <a:ext cx="5328592" cy="331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2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BUSINESS MODEL TYPES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067780" y="1340768"/>
          <a:ext cx="7008440" cy="128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ANALOGY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HOW</a:t>
                      </a:r>
                      <a:r>
                        <a:rPr lang="pt-PT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IT WORKS</a:t>
                      </a:r>
                      <a:endParaRPr lang="pt-PT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FREEMIUM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Offer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basic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services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for free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but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charge for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upgraded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premium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services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235" y="4005064"/>
            <a:ext cx="3347864" cy="147306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3612621"/>
            <a:ext cx="1768650" cy="225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4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BUSINESS MODEL TYPES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067780" y="1340768"/>
          <a:ext cx="7008440" cy="155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ANALOGY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HOW</a:t>
                      </a:r>
                      <a:r>
                        <a:rPr lang="pt-PT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IT WORKS</a:t>
                      </a:r>
                      <a:endParaRPr lang="pt-PT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LEASING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Make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high-margin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high-cost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products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affordable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by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having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customer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rent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them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rather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than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buy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them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501008"/>
            <a:ext cx="2309498" cy="288314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636" y="3501008"/>
            <a:ext cx="4434457" cy="271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9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BUSINESS MODEL TYPES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067780" y="1340768"/>
          <a:ext cx="7008440" cy="128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ANALOGY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HOW</a:t>
                      </a:r>
                      <a:r>
                        <a:rPr lang="pt-PT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IT WORKS</a:t>
                      </a:r>
                      <a:endParaRPr lang="pt-PT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LOW</a:t>
                      </a:r>
                      <a:r>
                        <a:rPr lang="pt-PT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-TOUCH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Offer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low-price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low-service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version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of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a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traditionally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high-end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offering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62" y="3573016"/>
            <a:ext cx="3992488" cy="143330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932" y="3284984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1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BUSINESS MODEL TYPES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067780" y="1340768"/>
          <a:ext cx="7008440" cy="1833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ANALOGY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HOW</a:t>
                      </a:r>
                      <a:r>
                        <a:rPr lang="pt-PT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IT WORKS</a:t>
                      </a:r>
                      <a:endParaRPr lang="pt-PT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NEGATIVE OPERATING CYCLE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Generate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high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profits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by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maintaining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low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inventory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and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having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customer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pay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up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front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for a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product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service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to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delivered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in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future.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876" y="4005064"/>
            <a:ext cx="6804248" cy="241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8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BUSINESS MODEL TYPES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067780" y="1340768"/>
          <a:ext cx="7008440" cy="128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ANALOGY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HOW</a:t>
                      </a:r>
                      <a:r>
                        <a:rPr lang="pt-PT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IT WORKS</a:t>
                      </a:r>
                      <a:endParaRPr lang="pt-PT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PAY-AS-YOU-GO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Charge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customer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for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metered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services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based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actual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usage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metrics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33" y="3573016"/>
            <a:ext cx="3126421" cy="245917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3997399"/>
            <a:ext cx="3491880" cy="161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5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BUSINESS MODEL TYPES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960022"/>
              </p:ext>
            </p:extLst>
          </p:nvPr>
        </p:nvGraphicFramePr>
        <p:xfrm>
          <a:off x="1067780" y="1340768"/>
          <a:ext cx="7008440" cy="155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ANALOGY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HOW</a:t>
                      </a:r>
                      <a:r>
                        <a:rPr lang="pt-PT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IT WORKS</a:t>
                      </a:r>
                      <a:endParaRPr lang="pt-PT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HOOK &amp; BAIT</a:t>
                      </a:r>
                    </a:p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(RAZORS/BLADES)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Offer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higher-margin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“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razors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” for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low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no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cost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to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make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profits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by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selling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high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-volume,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low-margin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“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blades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”.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592" y="4005064"/>
            <a:ext cx="3454598" cy="96727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040" y="3717032"/>
            <a:ext cx="345687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8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BUSINESS MODEL TYPES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165219"/>
              </p:ext>
            </p:extLst>
          </p:nvPr>
        </p:nvGraphicFramePr>
        <p:xfrm>
          <a:off x="1067780" y="1340768"/>
          <a:ext cx="7008440" cy="155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ANALOGY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HOW</a:t>
                      </a:r>
                      <a:r>
                        <a:rPr lang="pt-PT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IT WORKS</a:t>
                      </a:r>
                      <a:endParaRPr lang="pt-PT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REVERSE HOOK &amp; BAIT</a:t>
                      </a:r>
                    </a:p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(RAZORS/BLADES)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Offer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low-margin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“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blades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” for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low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no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cost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to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encourage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sales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of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higher-margin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“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razors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”.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140968"/>
            <a:ext cx="3071955" cy="321297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44" y="3254768"/>
            <a:ext cx="4151726" cy="309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0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" indent="0">
              <a:buNone/>
            </a:pPr>
            <a:r>
              <a:rPr lang="en-GB" dirty="0"/>
              <a:t>ALEX OSTERWALDER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BUSINESS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222953"/>
            <a:ext cx="3828997" cy="540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911" y="2132856"/>
            <a:ext cx="5460309" cy="45668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030" y="6480743"/>
            <a:ext cx="5473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</a:t>
            </a:r>
            <a:r>
              <a:rPr lang="en-GB" dirty="0" err="1"/>
              <a:t>www.businessmodelgeneration.com</a:t>
            </a:r>
            <a:r>
              <a:rPr lang="en-GB" dirty="0"/>
              <a:t>/book</a:t>
            </a:r>
          </a:p>
        </p:txBody>
      </p:sp>
    </p:spTree>
    <p:extLst>
      <p:ext uri="{BB962C8B-B14F-4D97-AF65-F5344CB8AC3E}">
        <p14:creationId xmlns:p14="http://schemas.microsoft.com/office/powerpoint/2010/main" val="14095509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BUSINESS MODEL TYPES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067780" y="1340768"/>
          <a:ext cx="7008440" cy="128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ANALOGY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HOW</a:t>
                      </a:r>
                      <a:r>
                        <a:rPr lang="pt-PT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IT WORKS</a:t>
                      </a:r>
                      <a:endParaRPr lang="pt-PT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SUBSCRIPTION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Charge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customer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a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subscription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to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gain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access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to a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product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service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9939" y="3645024"/>
            <a:ext cx="5084121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6AD5710-610F-B347-A7AF-90C4A3D0E0E8}"/>
              </a:ext>
            </a:extLst>
          </p:cNvPr>
          <p:cNvSpPr txBox="1"/>
          <p:nvPr/>
        </p:nvSpPr>
        <p:spPr>
          <a:xfrm>
            <a:off x="1763688" y="830022"/>
            <a:ext cx="5539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>
                <a:solidFill>
                  <a:schemeClr val="accent1">
                    <a:lumMod val="75000"/>
                  </a:schemeClr>
                </a:solidFill>
              </a:rPr>
              <a:t>DEFINITION OF BUSINESS MODEL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C1AD10A-9A03-4B4B-864B-35C84220A526}"/>
              </a:ext>
            </a:extLst>
          </p:cNvPr>
          <p:cNvSpPr txBox="1"/>
          <p:nvPr/>
        </p:nvSpPr>
        <p:spPr>
          <a:xfrm>
            <a:off x="683568" y="2339899"/>
            <a:ext cx="813690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400" i="1" dirty="0">
                <a:solidFill>
                  <a:srgbClr val="FF0000"/>
                </a:solidFill>
              </a:rPr>
              <a:t>“ A Business </a:t>
            </a:r>
            <a:r>
              <a:rPr lang="pt-PT" sz="3400" i="1" dirty="0" err="1">
                <a:solidFill>
                  <a:srgbClr val="FF0000"/>
                </a:solidFill>
              </a:rPr>
              <a:t>Model</a:t>
            </a:r>
            <a:r>
              <a:rPr lang="pt-PT" sz="3400" i="1" dirty="0">
                <a:solidFill>
                  <a:srgbClr val="FF0000"/>
                </a:solidFill>
              </a:rPr>
              <a:t> </a:t>
            </a:r>
            <a:r>
              <a:rPr lang="pt-PT" sz="3400" i="1" dirty="0" err="1">
                <a:solidFill>
                  <a:srgbClr val="FF0000"/>
                </a:solidFill>
              </a:rPr>
              <a:t>is</a:t>
            </a:r>
            <a:r>
              <a:rPr lang="pt-PT" sz="3400" i="1" dirty="0">
                <a:solidFill>
                  <a:srgbClr val="FF0000"/>
                </a:solidFill>
              </a:rPr>
              <a:t> a </a:t>
            </a:r>
            <a:r>
              <a:rPr lang="pt-PT" sz="3400" i="1" dirty="0" err="1">
                <a:solidFill>
                  <a:srgbClr val="FF0000"/>
                </a:solidFill>
              </a:rPr>
              <a:t>logic</a:t>
            </a:r>
            <a:r>
              <a:rPr lang="pt-PT" sz="3400" i="1" dirty="0">
                <a:solidFill>
                  <a:srgbClr val="FF0000"/>
                </a:solidFill>
              </a:rPr>
              <a:t> </a:t>
            </a:r>
            <a:r>
              <a:rPr lang="pt-PT" sz="3400" i="1" dirty="0" err="1">
                <a:solidFill>
                  <a:srgbClr val="FF0000"/>
                </a:solidFill>
              </a:rPr>
              <a:t>description</a:t>
            </a:r>
            <a:r>
              <a:rPr lang="pt-PT" sz="3400" i="1" dirty="0">
                <a:solidFill>
                  <a:srgbClr val="FF0000"/>
                </a:solidFill>
              </a:rPr>
              <a:t> </a:t>
            </a:r>
            <a:r>
              <a:rPr lang="pt-PT" sz="3400" i="1" dirty="0" err="1">
                <a:solidFill>
                  <a:srgbClr val="FF0000"/>
                </a:solidFill>
              </a:rPr>
              <a:t>of</a:t>
            </a:r>
            <a:r>
              <a:rPr lang="pt-PT" sz="3400" i="1" dirty="0">
                <a:solidFill>
                  <a:srgbClr val="FF0000"/>
                </a:solidFill>
              </a:rPr>
              <a:t> </a:t>
            </a:r>
            <a:r>
              <a:rPr lang="pt-PT" sz="3400" i="1" dirty="0" err="1">
                <a:solidFill>
                  <a:srgbClr val="FF0000"/>
                </a:solidFill>
              </a:rPr>
              <a:t>how</a:t>
            </a:r>
            <a:r>
              <a:rPr lang="pt-PT" sz="3400" i="1" dirty="0">
                <a:solidFill>
                  <a:srgbClr val="FF0000"/>
                </a:solidFill>
              </a:rPr>
              <a:t> </a:t>
            </a:r>
            <a:r>
              <a:rPr lang="pt-PT" sz="3400" i="1" dirty="0" err="1">
                <a:solidFill>
                  <a:srgbClr val="FF0000"/>
                </a:solidFill>
              </a:rPr>
              <a:t>an</a:t>
            </a:r>
            <a:r>
              <a:rPr lang="pt-PT" sz="3400" i="1" dirty="0">
                <a:solidFill>
                  <a:srgbClr val="FF0000"/>
                </a:solidFill>
              </a:rPr>
              <a:t> </a:t>
            </a:r>
            <a:r>
              <a:rPr lang="pt-PT" sz="3400" i="1" dirty="0" err="1">
                <a:solidFill>
                  <a:srgbClr val="FF0000"/>
                </a:solidFill>
              </a:rPr>
              <a:t>organization</a:t>
            </a:r>
            <a:r>
              <a:rPr lang="pt-PT" sz="3400" i="1" dirty="0">
                <a:solidFill>
                  <a:srgbClr val="FF0000"/>
                </a:solidFill>
              </a:rPr>
              <a:t> </a:t>
            </a:r>
            <a:r>
              <a:rPr lang="pt-PT" sz="3400" i="1" dirty="0" err="1">
                <a:solidFill>
                  <a:srgbClr val="FF0000"/>
                </a:solidFill>
              </a:rPr>
              <a:t>creates</a:t>
            </a:r>
            <a:r>
              <a:rPr lang="pt-PT" sz="3400" i="1" dirty="0">
                <a:solidFill>
                  <a:srgbClr val="FF0000"/>
                </a:solidFill>
              </a:rPr>
              <a:t>, </a:t>
            </a:r>
            <a:r>
              <a:rPr lang="pt-PT" sz="3400" i="1" dirty="0" err="1">
                <a:solidFill>
                  <a:srgbClr val="FF0000"/>
                </a:solidFill>
              </a:rPr>
              <a:t>distributes</a:t>
            </a:r>
            <a:r>
              <a:rPr lang="pt-PT" sz="3400" i="1" dirty="0">
                <a:solidFill>
                  <a:srgbClr val="FF0000"/>
                </a:solidFill>
              </a:rPr>
              <a:t> </a:t>
            </a:r>
            <a:r>
              <a:rPr lang="pt-PT" sz="3400" i="1" dirty="0" err="1">
                <a:solidFill>
                  <a:srgbClr val="FF0000"/>
                </a:solidFill>
              </a:rPr>
              <a:t>and</a:t>
            </a:r>
            <a:r>
              <a:rPr lang="pt-PT" sz="3400" i="1" dirty="0">
                <a:solidFill>
                  <a:srgbClr val="FF0000"/>
                </a:solidFill>
              </a:rPr>
              <a:t> captures </a:t>
            </a:r>
            <a:r>
              <a:rPr lang="pt-PT" sz="3400" i="1" dirty="0" err="1">
                <a:solidFill>
                  <a:srgbClr val="FF0000"/>
                </a:solidFill>
              </a:rPr>
              <a:t>value</a:t>
            </a:r>
            <a:r>
              <a:rPr lang="pt-PT" sz="3400" i="1" dirty="0">
                <a:solidFill>
                  <a:srgbClr val="FF0000"/>
                </a:solidFill>
              </a:rPr>
              <a:t>.”</a:t>
            </a:r>
          </a:p>
          <a:p>
            <a:endParaRPr lang="pt-PT" sz="3400" dirty="0"/>
          </a:p>
          <a:p>
            <a:r>
              <a:rPr lang="pt-PT" sz="3400" dirty="0"/>
              <a:t>										Alex </a:t>
            </a:r>
            <a:r>
              <a:rPr lang="pt-PT" sz="3400" dirty="0" err="1"/>
              <a:t>Osterwalder</a:t>
            </a:r>
            <a:endParaRPr lang="pt-PT" sz="3400" dirty="0"/>
          </a:p>
        </p:txBody>
      </p:sp>
      <p:sp>
        <p:nvSpPr>
          <p:cNvPr id="3" name="TextBox 2"/>
          <p:cNvSpPr txBox="1"/>
          <p:nvPr/>
        </p:nvSpPr>
        <p:spPr>
          <a:xfrm rot="19889304">
            <a:off x="508185" y="3370951"/>
            <a:ext cx="8487669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COOL!! BUT HOW DO WE DO THAT?!</a:t>
            </a:r>
          </a:p>
        </p:txBody>
      </p:sp>
    </p:spTree>
    <p:extLst>
      <p:ext uri="{BB962C8B-B14F-4D97-AF65-F5344CB8AC3E}">
        <p14:creationId xmlns:p14="http://schemas.microsoft.com/office/powerpoint/2010/main" val="89708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WHY USE A METHODOLOGY?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351" y="1590842"/>
            <a:ext cx="5349297" cy="456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23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628800"/>
            <a:ext cx="8128000" cy="482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000" y="476672"/>
            <a:ext cx="8128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BUILD A STAR WARS SPACE SHIP!</a:t>
            </a:r>
          </a:p>
        </p:txBody>
      </p:sp>
    </p:spTree>
    <p:extLst>
      <p:ext uri="{BB962C8B-B14F-4D97-AF65-F5344CB8AC3E}">
        <p14:creationId xmlns:p14="http://schemas.microsoft.com/office/powerpoint/2010/main" val="3614836150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2926</TotalTime>
  <Words>1312</Words>
  <Application>Microsoft Macintosh PowerPoint</Application>
  <PresentationFormat>Apresentação no Ecrã (4:3)</PresentationFormat>
  <Paragraphs>310</Paragraphs>
  <Slides>60</Slides>
  <Notes>5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60</vt:i4>
      </vt:variant>
    </vt:vector>
  </HeadingPairs>
  <TitlesOfParts>
    <vt:vector size="69" baseType="lpstr">
      <vt:lpstr>Arial</vt:lpstr>
      <vt:lpstr>Bauhaus 93</vt:lpstr>
      <vt:lpstr>Calibri</vt:lpstr>
      <vt:lpstr>Franklin Gothic Book</vt:lpstr>
      <vt:lpstr>Segoe Print</vt:lpstr>
      <vt:lpstr>Verdana</vt:lpstr>
      <vt:lpstr>Wingdings 2</vt:lpstr>
      <vt:lpstr>Technic</vt:lpstr>
      <vt:lpstr>Custom Design</vt:lpstr>
      <vt:lpstr>Apresentação do PowerPoint</vt:lpstr>
      <vt:lpstr>SUMÁRIO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WHY USE A METHODOLOGY?</vt:lpstr>
      <vt:lpstr>Apresentação do PowerPoint</vt:lpstr>
      <vt:lpstr>GROUP A</vt:lpstr>
      <vt:lpstr>GROUP B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HOMEWORK EXERCISE &amp; TEST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BIOALVO 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Helena  Vieira</dc:creator>
  <cp:lastModifiedBy>Utilizador do Microsoft Office</cp:lastModifiedBy>
  <cp:revision>102</cp:revision>
  <cp:lastPrinted>2018-10-11T11:36:52Z</cp:lastPrinted>
  <dcterms:created xsi:type="dcterms:W3CDTF">2011-02-07T15:57:08Z</dcterms:created>
  <dcterms:modified xsi:type="dcterms:W3CDTF">2019-10-01T10:39:49Z</dcterms:modified>
</cp:coreProperties>
</file>