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50" r:id="rId2"/>
    <p:sldMasterId id="2147483662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notesMasterIdLst>
    <p:notesMasterId r:id="rId30"/>
  </p:notesMasterIdLst>
  <p:handoutMasterIdLst>
    <p:handoutMasterId r:id="rId31"/>
  </p:handoutMasterIdLst>
  <p:sldIdLst>
    <p:sldId id="256" r:id="rId9"/>
    <p:sldId id="563" r:id="rId10"/>
    <p:sldId id="562" r:id="rId11"/>
    <p:sldId id="522" r:id="rId12"/>
    <p:sldId id="575" r:id="rId13"/>
    <p:sldId id="569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70" r:id="rId26"/>
    <p:sldId id="576" r:id="rId27"/>
    <p:sldId id="266" r:id="rId28"/>
    <p:sldId id="267" r:id="rId2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orient="horz" pos="4091">
          <p15:clr>
            <a:srgbClr val="A4A3A4"/>
          </p15:clr>
        </p15:guide>
        <p15:guide id="3" orient="horz" pos="2134">
          <p15:clr>
            <a:srgbClr val="A4A3A4"/>
          </p15:clr>
        </p15:guide>
        <p15:guide id="4" orient="horz" pos="794">
          <p15:clr>
            <a:srgbClr val="A4A3A4"/>
          </p15:clr>
        </p15:guide>
        <p15:guide id="5" orient="horz" pos="1488" userDrawn="1">
          <p15:clr>
            <a:srgbClr val="A4A3A4"/>
          </p15:clr>
        </p15:guide>
        <p15:guide id="6" orient="horz" pos="226">
          <p15:clr>
            <a:srgbClr val="A4A3A4"/>
          </p15:clr>
        </p15:guide>
        <p15:guide id="7" pos="1992">
          <p15:clr>
            <a:srgbClr val="A4A3A4"/>
          </p15:clr>
        </p15:guide>
        <p15:guide id="8" pos="5304" userDrawn="1">
          <p15:clr>
            <a:srgbClr val="A4A3A4"/>
          </p15:clr>
        </p15:guide>
        <p15:guide id="9" pos="3759">
          <p15:clr>
            <a:srgbClr val="A4A3A4"/>
          </p15:clr>
        </p15:guide>
        <p15:guide id="10" pos="4479">
          <p15:clr>
            <a:srgbClr val="A4A3A4"/>
          </p15:clr>
        </p15:guide>
        <p15:guide id="11" pos="3651">
          <p15:clr>
            <a:srgbClr val="A4A3A4"/>
          </p15:clr>
        </p15:guide>
        <p15:guide id="12" pos="2881">
          <p15:clr>
            <a:srgbClr val="A4A3A4"/>
          </p15:clr>
        </p15:guide>
        <p15:guide id="13" pos="2108">
          <p15:clr>
            <a:srgbClr val="A4A3A4"/>
          </p15:clr>
        </p15:guide>
        <p15:guide id="14" pos="1279">
          <p15:clr>
            <a:srgbClr val="A4A3A4"/>
          </p15:clr>
        </p15:guide>
        <p15:guide id="15" pos="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94647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468" y="52"/>
      </p:cViewPr>
      <p:guideLst>
        <p:guide orient="horz" pos="568"/>
        <p:guide orient="horz" pos="4091"/>
        <p:guide orient="horz" pos="2134"/>
        <p:guide orient="horz" pos="794"/>
        <p:guide orient="horz" pos="1488"/>
        <p:guide orient="horz" pos="226"/>
        <p:guide pos="1992"/>
        <p:guide pos="5304"/>
        <p:guide pos="3759"/>
        <p:guide pos="4479"/>
        <p:guide pos="3651"/>
        <p:guide pos="2881"/>
        <p:guide pos="2108"/>
        <p:guide pos="1279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3904" y="-10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E51A1C1D-6CD1-714A-8467-0C4EEE98D9BE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A44C1BFA-53D7-F24F-AFEC-B5E91C24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AF440DEF-BE1A-1342-8FC5-D98540F9EA5C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9D4FC4AD-D058-6045-AA75-026DCF11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6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8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4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9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34B3-8E90-0442-8085-803BF7AD6871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93F-D1C8-8343-9C8E-7438524B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5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734373" y="2587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64187" y="2606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55128" y="2568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88183-D947-3E47-8609-B61A785CA1AB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820DA-5F8D-084A-BC83-0FA614CE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9189E-3AF9-444B-8296-72BEBE44412E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F8FAB-AC4E-B841-9800-867B817E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00" y="924260"/>
            <a:ext cx="2880000" cy="50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66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17550" y="9017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0725" y="63180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5175" y="419847"/>
            <a:ext cx="6388100" cy="2257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300" b="1" baseline="30000" dirty="0">
                <a:solidFill>
                  <a:srgbClr val="2C3FB1"/>
                </a:solidFill>
                <a:latin typeface="Arial"/>
                <a:cs typeface="Arial"/>
              </a:rPr>
              <a:t>Technologies of combustion</a:t>
            </a:r>
            <a:endParaRPr lang="en-GB" sz="1300" baseline="30000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799" y="6386112"/>
            <a:ext cx="6388100" cy="247312"/>
          </a:xfrm>
          <a:prstGeom prst="rect">
            <a:avLst/>
          </a:prstGeom>
          <a:noFill/>
        </p:spPr>
        <p:txBody>
          <a:bodyPr wrap="square" lIns="0" tIns="46800" rIns="0" bIns="0" rtlCol="0">
            <a:spAutoFit/>
          </a:bodyPr>
          <a:lstStyle/>
          <a:p>
            <a:r>
              <a:rPr lang="en-GB" sz="1300" baseline="30000" dirty="0">
                <a:solidFill>
                  <a:srgbClr val="2C3FB1"/>
                </a:solidFill>
                <a:latin typeface="Arial"/>
                <a:cs typeface="Arial"/>
              </a:rPr>
              <a:t>Carla Silva camsilva@fc.ul.pt</a:t>
            </a:r>
            <a:endParaRPr lang="en-US" sz="1300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6975" y="6386113"/>
            <a:ext cx="2133600" cy="198690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algn="r" defTabSz="457200" rtl="0" eaLnBrk="1" latinLnBrk="0" hangingPunct="1">
              <a:defRPr lang="en-US" sz="1300" kern="1200" baseline="30000" smtClean="0">
                <a:solidFill>
                  <a:srgbClr val="2C3FB1"/>
                </a:solidFill>
                <a:latin typeface="Arial"/>
                <a:ea typeface="+mn-ea"/>
                <a:cs typeface="Arial"/>
              </a:defRPr>
            </a:lvl1pPr>
          </a:lstStyle>
          <a:p>
            <a:fld id="{D96995E3-FF63-4C97-A506-86E282B44C36}" type="slidenum">
              <a:rPr lang="en-US" smtClean="0"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3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rgbClr val="2C3FB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E03B-60EB-E740-86D5-137E88AFCCD1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93F-D1C8-8343-9C8E-7438524B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g.gov.pt/pt/estatistica/energia/petroleo-e-derivados/vendas-mensai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geg.gov.pt/pt/estatistica/energia/carvao/consumos/" TargetMode="External"/><Relationship Id="rId4" Type="http://schemas.openxmlformats.org/officeDocument/2006/relationships/hyperlink" Target="https://www.dgeg.gov.pt/pt/estatistica/energia/gas-natural/consumo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msilva@ciencias.ulisboa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7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10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CE894-7874-6AC7-66EE-90918897DC20}"/>
              </a:ext>
            </a:extLst>
          </p:cNvPr>
          <p:cNvSpPr txBox="1"/>
          <p:nvPr/>
        </p:nvSpPr>
        <p:spPr>
          <a:xfrm>
            <a:off x="605993" y="1335579"/>
            <a:ext cx="813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does it take to burn 100 g of paraffin wax, based on experiments??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A410C-AC6B-B6B0-D048-B87912BA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226" y="2122992"/>
            <a:ext cx="5669771" cy="25544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543F1A-ABAF-A541-F434-A0C9B9BD8551}"/>
              </a:ext>
            </a:extLst>
          </p:cNvPr>
          <p:cNvCxnSpPr>
            <a:cxnSpLocks/>
          </p:cNvCxnSpPr>
          <p:nvPr/>
        </p:nvCxnSpPr>
        <p:spPr>
          <a:xfrm flipV="1">
            <a:off x="1552857" y="3185379"/>
            <a:ext cx="2699915" cy="174913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0A2D192-0283-E288-1A6C-F0F46934A9CF}"/>
              </a:ext>
            </a:extLst>
          </p:cNvPr>
          <p:cNvSpPr txBox="1"/>
          <p:nvPr/>
        </p:nvSpPr>
        <p:spPr>
          <a:xfrm>
            <a:off x="855783" y="5114272"/>
            <a:ext cx="6676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the volume of air consumed in 20 s was? That volume of air corresponds to mass of </a:t>
            </a:r>
            <a:r>
              <a:rPr lang="en-US" dirty="0" err="1"/>
              <a:t>pV</a:t>
            </a:r>
            <a:r>
              <a:rPr lang="en-US" dirty="0"/>
              <a:t>=</a:t>
            </a:r>
            <a:r>
              <a:rPr lang="en-US" dirty="0" err="1"/>
              <a:t>mRT</a:t>
            </a:r>
            <a:r>
              <a:rPr lang="en-US" dirty="0"/>
              <a:t>, T = 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n-US" dirty="0"/>
              <a:t>C and P = 1 atm, using (A/F) the fuel consumed in 20 s is? And the ratio fuel/time is, for 100 g…..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11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CE894-7874-6AC7-66EE-90918897DC20}"/>
              </a:ext>
            </a:extLst>
          </p:cNvPr>
          <p:cNvSpPr txBox="1"/>
          <p:nvPr/>
        </p:nvSpPr>
        <p:spPr>
          <a:xfrm>
            <a:off x="605993" y="1335579"/>
            <a:ext cx="813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does it take to burn 100 g of paraffin wax, based on experiments??</a:t>
            </a:r>
          </a:p>
          <a:p>
            <a:endParaRPr lang="en-US" dirty="0"/>
          </a:p>
          <a:p>
            <a:r>
              <a:rPr lang="en-US" dirty="0"/>
              <a:t>Ans: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A410C-AC6B-B6B0-D048-B87912BA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226" y="2122992"/>
            <a:ext cx="5669771" cy="2554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9C6C7-46A5-E42D-92BD-EE31E0D97B38}"/>
              </a:ext>
            </a:extLst>
          </p:cNvPr>
          <p:cNvSpPr txBox="1"/>
          <p:nvPr/>
        </p:nvSpPr>
        <p:spPr>
          <a:xfrm>
            <a:off x="286764" y="4011660"/>
            <a:ext cx="345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</a:t>
            </a:r>
            <a:r>
              <a:rPr lang="en-US" sz="8000" baseline="-25000" dirty="0"/>
              <a:t>21</a:t>
            </a:r>
            <a:r>
              <a:rPr lang="en-US" sz="8000" dirty="0"/>
              <a:t>H</a:t>
            </a:r>
            <a:r>
              <a:rPr lang="en-US" sz="8000" baseline="-25000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0388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12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9C6C7-46A5-E42D-92BD-EE31E0D97B38}"/>
              </a:ext>
            </a:extLst>
          </p:cNvPr>
          <p:cNvSpPr txBox="1"/>
          <p:nvPr/>
        </p:nvSpPr>
        <p:spPr>
          <a:xfrm>
            <a:off x="957685" y="2155807"/>
            <a:ext cx="175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baseline="-25000" dirty="0"/>
              <a:t>21</a:t>
            </a:r>
            <a:r>
              <a:rPr lang="en-US" sz="4000" dirty="0"/>
              <a:t>H</a:t>
            </a:r>
            <a:r>
              <a:rPr lang="en-US" sz="4000" baseline="-25000" dirty="0"/>
              <a:t>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8F3ED-8357-F78A-007B-9D9EA010EF58}"/>
              </a:ext>
            </a:extLst>
          </p:cNvPr>
          <p:cNvSpPr txBox="1"/>
          <p:nvPr/>
        </p:nvSpPr>
        <p:spPr>
          <a:xfrm>
            <a:off x="2369865" y="2315759"/>
            <a:ext cx="3799267" cy="2472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9E7604-141A-A930-82CD-621E605DB10A}"/>
              </a:ext>
            </a:extLst>
          </p:cNvPr>
          <p:cNvCxnSpPr/>
          <p:nvPr/>
        </p:nvCxnSpPr>
        <p:spPr>
          <a:xfrm>
            <a:off x="957685" y="3073250"/>
            <a:ext cx="14121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E3884D-B955-ACAD-8C4F-63156C65D785}"/>
              </a:ext>
            </a:extLst>
          </p:cNvPr>
          <p:cNvCxnSpPr>
            <a:cxnSpLocks/>
          </p:cNvCxnSpPr>
          <p:nvPr/>
        </p:nvCxnSpPr>
        <p:spPr>
          <a:xfrm>
            <a:off x="0" y="4269906"/>
            <a:ext cx="23698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9919E0-6214-5FE5-36C0-13D5E14DFB51}"/>
              </a:ext>
            </a:extLst>
          </p:cNvPr>
          <p:cNvCxnSpPr>
            <a:cxnSpLocks/>
          </p:cNvCxnSpPr>
          <p:nvPr/>
        </p:nvCxnSpPr>
        <p:spPr>
          <a:xfrm>
            <a:off x="6169132" y="3429000"/>
            <a:ext cx="23698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AC47EF-0F34-3E8E-733C-9C75662D773F}"/>
              </a:ext>
            </a:extLst>
          </p:cNvPr>
          <p:cNvSpPr txBox="1"/>
          <p:nvPr/>
        </p:nvSpPr>
        <p:spPr>
          <a:xfrm>
            <a:off x="666411" y="3518043"/>
            <a:ext cx="175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Air</a:t>
            </a:r>
            <a:endParaRPr lang="en-US" sz="40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E3D33-E501-37D2-D085-A28096AA3D0C}"/>
              </a:ext>
            </a:extLst>
          </p:cNvPr>
          <p:cNvSpPr txBox="1"/>
          <p:nvPr/>
        </p:nvSpPr>
        <p:spPr>
          <a:xfrm>
            <a:off x="6474832" y="2588312"/>
            <a:ext cx="226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Products</a:t>
            </a:r>
            <a:endParaRPr lang="en-US" sz="4000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EA50B-EAF4-FFFF-2301-47818D8DA535}"/>
              </a:ext>
            </a:extLst>
          </p:cNvPr>
          <p:cNvSpPr txBox="1"/>
          <p:nvPr/>
        </p:nvSpPr>
        <p:spPr>
          <a:xfrm>
            <a:off x="855783" y="5114272"/>
            <a:ext cx="667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Represent mass balance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en-US" baseline="30000" dirty="0"/>
              <a:t>th </a:t>
            </a:r>
            <a:r>
              <a:rPr lang="en-US" dirty="0"/>
              <a:t> And candle from waste cooking oil??? Chemical composition???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6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13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5981E-A762-6B71-56C8-32879D79F3DE}"/>
              </a:ext>
            </a:extLst>
          </p:cNvPr>
          <p:cNvSpPr txBox="1"/>
          <p:nvPr/>
        </p:nvSpPr>
        <p:spPr>
          <a:xfrm>
            <a:off x="546476" y="1569089"/>
            <a:ext cx="8316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SOLID </a:t>
            </a:r>
            <a:r>
              <a:rPr lang="en-US" sz="3200" dirty="0">
                <a:sym typeface="Symbol" panose="05050102010706020507" pitchFamily="18" charset="2"/>
              </a:rPr>
              <a:t> LIQUID  GAS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Experiment…..weight candle, burn, weight at the end, control time, estimate the candle burning rate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pt-PT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25 - 30 </a:t>
            </a:r>
            <a:r>
              <a:rPr lang="pt-PT" sz="32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hours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per 100 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546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E108C-14DA-BB46-386D-77803E12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82" y="2560941"/>
            <a:ext cx="5955508" cy="27425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14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5981E-A762-6B71-56C8-32879D79F3DE}"/>
              </a:ext>
            </a:extLst>
          </p:cNvPr>
          <p:cNvSpPr txBox="1"/>
          <p:nvPr/>
        </p:nvSpPr>
        <p:spPr>
          <a:xfrm>
            <a:off x="238068" y="1287735"/>
            <a:ext cx="83161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Paraffin </a:t>
            </a:r>
            <a:r>
              <a:rPr lang="en-US" sz="3200" dirty="0">
                <a:sym typeface="Symbol" panose="05050102010706020507" pitchFamily="18" charset="2"/>
              </a:rPr>
              <a:t>candle burning rate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Min/g??????</a:t>
            </a:r>
          </a:p>
          <a:p>
            <a:endParaRPr lang="en-US" sz="3200" b="1" dirty="0">
              <a:solidFill>
                <a:srgbClr val="202124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3200" b="1" dirty="0">
              <a:solidFill>
                <a:srgbClr val="202124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3200" b="1" dirty="0">
              <a:solidFill>
                <a:srgbClr val="202124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3200" dirty="0"/>
              <a:t>Waste cooking oil?? 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candle burning rate, A/F ratio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3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15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1BA7D-CEFE-C834-5ABD-07BCE29B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1133657"/>
            <a:ext cx="8766808" cy="4590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B7AE8-3F79-A126-6BB1-2F2F80AC7FF0}"/>
              </a:ext>
            </a:extLst>
          </p:cNvPr>
          <p:cNvSpPr txBox="1"/>
          <p:nvPr/>
        </p:nvSpPr>
        <p:spPr>
          <a:xfrm>
            <a:off x="357103" y="5324080"/>
            <a:ext cx="421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DIFFUSION FLAME</a:t>
            </a:r>
          </a:p>
        </p:txBody>
      </p:sp>
    </p:spTree>
    <p:extLst>
      <p:ext uri="{BB962C8B-B14F-4D97-AF65-F5344CB8AC3E}">
        <p14:creationId xmlns:p14="http://schemas.microsoft.com/office/powerpoint/2010/main" val="38936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16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401D7-03B0-1CE5-A38F-B88838B6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8" y="1539076"/>
            <a:ext cx="7017104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9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17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CB9E1F-949B-0F21-C733-3A81ABA402C5}"/>
                  </a:ext>
                </a:extLst>
              </p:cNvPr>
              <p:cNvSpPr txBox="1"/>
              <p:nvPr/>
            </p:nvSpPr>
            <p:spPr>
              <a:xfrm>
                <a:off x="847053" y="1013853"/>
                <a:ext cx="598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/>
                        </a:rPr>
                        <m:t>𝑓𝑢𝑒𝑙</m:t>
                      </m:r>
                      <m:r>
                        <a:rPr lang="pt-PT" sz="2800" b="0" i="1" smtClean="0">
                          <a:latin typeface="Cambria Math"/>
                        </a:rPr>
                        <m:t>+</m:t>
                      </m:r>
                      <m:r>
                        <a:rPr lang="pt-PT" sz="2800" b="0" i="1" smtClean="0">
                          <a:latin typeface="Cambria Math"/>
                        </a:rPr>
                        <m:t>𝑜𝑥𝑖𝑑𝑖𝑧𝑒𝑟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PT" sz="2800" b="0" i="1" smtClean="0">
                          <a:latin typeface="Cambria Math"/>
                          <a:ea typeface="Cambria Math"/>
                        </a:rPr>
                        <m:t>𝑝𝑟𝑜𝑑𝑢𝑐𝑡𝑠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CB9E1F-949B-0F21-C733-3A81ABA40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53" y="1013853"/>
                <a:ext cx="598867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BF4B254-33B6-80D9-3637-255FC56F27B6}"/>
              </a:ext>
            </a:extLst>
          </p:cNvPr>
          <p:cNvSpPr/>
          <p:nvPr/>
        </p:nvSpPr>
        <p:spPr>
          <a:xfrm>
            <a:off x="6835731" y="992582"/>
            <a:ext cx="1725768" cy="779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Air composition</a:t>
            </a:r>
          </a:p>
          <a:p>
            <a:r>
              <a:rPr lang="en-GB" sz="2000" baseline="-25000" dirty="0"/>
              <a:t>21% O2 and 79% N2 </a:t>
            </a:r>
          </a:p>
          <a:p>
            <a:r>
              <a:rPr lang="en-GB" sz="2000" baseline="-25000" dirty="0"/>
              <a:t>(by volume)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3D79B7-D675-8B7B-C245-17D40764DFF3}"/>
                  </a:ext>
                </a:extLst>
              </p:cNvPr>
              <p:cNvSpPr/>
              <p:nvPr/>
            </p:nvSpPr>
            <p:spPr>
              <a:xfrm>
                <a:off x="271961" y="1926224"/>
                <a:ext cx="8622707" cy="490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pt-PT" sz="2400" i="1">
                          <a:latin typeface="Cambria Math"/>
                        </a:rPr>
                        <m:t>+</m:t>
                      </m:r>
                      <m:r>
                        <a:rPr lang="pt-PT" sz="2400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0.21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+0.79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400" i="1">
                          <a:latin typeface="Cambria Math"/>
                        </a:rPr>
                        <m:t>→</m:t>
                      </m:r>
                      <m:r>
                        <a:rPr lang="pt-PT" sz="2400" i="1">
                          <a:latin typeface="Cambria Math"/>
                        </a:rPr>
                        <m:t>𝑥𝐶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i="1">
                          <a:latin typeface="Cambria Math"/>
                        </a:rPr>
                        <m:t>+</m:t>
                      </m:r>
                      <m:r>
                        <a:rPr lang="pt-PT" sz="2400" i="1">
                          <a:latin typeface="Cambria Math"/>
                        </a:rPr>
                        <m:t>𝑦</m:t>
                      </m:r>
                      <m:r>
                        <a:rPr lang="pt-PT" sz="2400" b="0" i="1" smtClean="0">
                          <a:latin typeface="Cambria Math"/>
                        </a:rPr>
                        <m:t>/2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sz="2400" i="1">
                          <a:latin typeface="Cambria Math"/>
                        </a:rPr>
                        <m:t>𝑂</m:t>
                      </m:r>
                      <m:r>
                        <a:rPr lang="pt-PT" sz="2400" i="1">
                          <a:latin typeface="Cambria Math"/>
                        </a:rPr>
                        <m:t>+0.79∗</m:t>
                      </m:r>
                      <m:r>
                        <a:rPr lang="pt-PT" sz="2400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3D79B7-D675-8B7B-C245-17D40764D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1" y="1926224"/>
                <a:ext cx="8622707" cy="490840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C66607-B5DC-8ADB-BAC1-E8E9C86338AB}"/>
                  </a:ext>
                </a:extLst>
              </p:cNvPr>
              <p:cNvSpPr/>
              <p:nvPr/>
            </p:nvSpPr>
            <p:spPr>
              <a:xfrm>
                <a:off x="842481" y="2830583"/>
                <a:ext cx="2757165" cy="7589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ym typeface="Symbol"/>
                  </a:rPr>
                  <a:t>=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𝐹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</a:rPr>
                                      <m:t>𝐹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excess air coefficient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C66607-B5DC-8ADB-BAC1-E8E9C863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81" y="2830583"/>
                <a:ext cx="2757165" cy="758926"/>
              </a:xfrm>
              <a:prstGeom prst="rect">
                <a:avLst/>
              </a:prstGeom>
              <a:blipFill>
                <a:blip r:embed="rId5"/>
                <a:stretch>
                  <a:fillRect l="-1770"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900105-2F2D-0697-839B-525269BDFAF8}"/>
                  </a:ext>
                </a:extLst>
              </p:cNvPr>
              <p:cNvSpPr/>
              <p:nvPr/>
            </p:nvSpPr>
            <p:spPr>
              <a:xfrm>
                <a:off x="822350" y="3971359"/>
                <a:ext cx="2215030" cy="4864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ym typeface="Symbol"/>
                  </a:rPr>
                  <a:t>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r>
                  <a:rPr lang="en-GB" dirty="0"/>
                  <a:t> equivalence ratio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900105-2F2D-0697-839B-525269BDF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0" y="3971359"/>
                <a:ext cx="2215030" cy="486480"/>
              </a:xfrm>
              <a:prstGeom prst="rect">
                <a:avLst/>
              </a:prstGeom>
              <a:blipFill>
                <a:blip r:embed="rId6"/>
                <a:stretch>
                  <a:fillRect l="-2479" r="-192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2862B8-B209-EFB9-6C70-A4455427D863}"/>
                  </a:ext>
                </a:extLst>
              </p:cNvPr>
              <p:cNvSpPr/>
              <p:nvPr/>
            </p:nvSpPr>
            <p:spPr>
              <a:xfrm>
                <a:off x="822350" y="4901936"/>
                <a:ext cx="3938899" cy="79310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ym typeface="Symbol"/>
                  </a:rPr>
                  <a:t>e(%)=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𝐹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</a:rPr>
                                      <m:t>𝐹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</a:rPr>
                                      <m:t>𝐹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*100%=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1−</m:t>
                        </m:r>
                        <m:r>
                          <a:rPr lang="pt-PT" b="0" i="1" smtClean="0">
                            <a:latin typeface="Cambria Math"/>
                            <a:sym typeface="Symbol"/>
                          </a:rPr>
                          <m:t></m:t>
                        </m:r>
                      </m:num>
                      <m:den>
                        <m:r>
                          <a:rPr lang="pt-PT" i="1">
                            <a:latin typeface="Cambria Math"/>
                            <a:sym typeface="Symbol"/>
                          </a:rPr>
                          <m:t></m:t>
                        </m:r>
                      </m:den>
                    </m:f>
                  </m:oMath>
                </a14:m>
                <a:r>
                  <a:rPr lang="en-GB" dirty="0"/>
                  <a:t>= excess air in %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2862B8-B209-EFB9-6C70-A4455427D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0" y="4901936"/>
                <a:ext cx="3938899" cy="793102"/>
              </a:xfrm>
              <a:prstGeom prst="rect">
                <a:avLst/>
              </a:prstGeom>
              <a:blipFill>
                <a:blip r:embed="rId7"/>
                <a:stretch>
                  <a:fillRect l="-1393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0AA8A36C-C66B-D3A6-A772-F6B996CB9E5C}"/>
              </a:ext>
            </a:extLst>
          </p:cNvPr>
          <p:cNvSpPr/>
          <p:nvPr/>
        </p:nvSpPr>
        <p:spPr>
          <a:xfrm>
            <a:off x="3734873" y="2698111"/>
            <a:ext cx="502276" cy="12750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689E0-9DA6-D61C-7B83-8D52686B8F38}"/>
              </a:ext>
            </a:extLst>
          </p:cNvPr>
          <p:cNvSpPr txBox="1"/>
          <p:nvPr/>
        </p:nvSpPr>
        <p:spPr>
          <a:xfrm>
            <a:off x="4119675" y="2714660"/>
            <a:ext cx="506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Symbol"/>
              </a:rPr>
              <a:t>&lt;1 No sufficient air; fuel is not completely burned</a:t>
            </a:r>
          </a:p>
          <a:p>
            <a:endParaRPr lang="en-GB" sz="800" dirty="0">
              <a:sym typeface="Symbol"/>
            </a:endParaRPr>
          </a:p>
          <a:p>
            <a:r>
              <a:rPr lang="en-GB" dirty="0">
                <a:sym typeface="Symbol"/>
              </a:rPr>
              <a:t>=1 Exact amount air, fuel is completely burned</a:t>
            </a:r>
          </a:p>
          <a:p>
            <a:endParaRPr lang="en-GB" sz="800" dirty="0">
              <a:sym typeface="Symbol"/>
            </a:endParaRPr>
          </a:p>
          <a:p>
            <a:r>
              <a:rPr lang="en-GB" dirty="0">
                <a:sym typeface="Symbol"/>
              </a:rPr>
              <a:t>&gt;1 Excess air; fuel is completely burned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57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18</a:t>
            </a:fld>
            <a:endParaRPr lang="en-US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2569" y="981550"/>
            <a:ext cx="7708006" cy="374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 err="1"/>
              <a:t>Retrive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coal</a:t>
            </a:r>
            <a:r>
              <a:rPr lang="pt-PT" sz="1600" dirty="0"/>
              <a:t> </a:t>
            </a:r>
            <a:r>
              <a:rPr lang="pt-PT" sz="1600" dirty="0" err="1"/>
              <a:t>consumption</a:t>
            </a:r>
            <a:r>
              <a:rPr lang="pt-PT" sz="1600" dirty="0"/>
              <a:t>, natural </a:t>
            </a:r>
            <a:r>
              <a:rPr lang="pt-PT" sz="1600" dirty="0" err="1"/>
              <a:t>gas</a:t>
            </a:r>
            <a:r>
              <a:rPr lang="pt-PT" sz="1600" dirty="0"/>
              <a:t> </a:t>
            </a:r>
            <a:r>
              <a:rPr lang="pt-PT" sz="1600" dirty="0" err="1"/>
              <a:t>consumption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diesel for </a:t>
            </a:r>
            <a:r>
              <a:rPr lang="pt-PT" sz="1600" dirty="0" err="1"/>
              <a:t>road</a:t>
            </a:r>
            <a:r>
              <a:rPr lang="pt-PT" sz="1600" dirty="0"/>
              <a:t>, </a:t>
            </a:r>
            <a:r>
              <a:rPr lang="pt-PT" sz="1600" dirty="0" err="1"/>
              <a:t>maritime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aviation</a:t>
            </a:r>
            <a:r>
              <a:rPr lang="pt-PT" sz="1600" dirty="0"/>
              <a:t> </a:t>
            </a:r>
            <a:r>
              <a:rPr lang="pt-PT" sz="1600" dirty="0" err="1"/>
              <a:t>consumption</a:t>
            </a:r>
            <a:r>
              <a:rPr lang="pt-PT" sz="1600" dirty="0"/>
              <a:t> in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years</a:t>
            </a:r>
            <a:r>
              <a:rPr lang="pt-PT" sz="1600" dirty="0"/>
              <a:t> 2017 to 2022. (DGEG - </a:t>
            </a:r>
            <a:r>
              <a:rPr lang="pt-PT" sz="1600" dirty="0">
                <a:hlinkClick r:id="rId3"/>
              </a:rPr>
              <a:t>https://www.dgeg.gov.pt/pt/estatistica/energia/petroleo-e-derivados/vendas-mensais/</a:t>
            </a:r>
            <a:endParaRPr lang="pt-PT" sz="1600" dirty="0"/>
          </a:p>
          <a:p>
            <a:pPr>
              <a:lnSpc>
                <a:spcPct val="150000"/>
              </a:lnSpc>
            </a:pPr>
            <a:r>
              <a:rPr lang="pt-PT" sz="1600" dirty="0">
                <a:hlinkClick r:id="rId4"/>
              </a:rPr>
              <a:t>https://www.dgeg.gov.pt/pt/estatistica/energia/gas-natural/consumos/</a:t>
            </a:r>
            <a:endParaRPr lang="pt-PT" sz="1600" dirty="0"/>
          </a:p>
          <a:p>
            <a:pPr>
              <a:lnSpc>
                <a:spcPct val="150000"/>
              </a:lnSpc>
            </a:pPr>
            <a:r>
              <a:rPr lang="pt-PT" sz="1600" dirty="0">
                <a:hlinkClick r:id="rId5"/>
              </a:rPr>
              <a:t>https://www.dgeg.gov.pt/pt/estatistica/energia/carvao/consumos/</a:t>
            </a:r>
            <a:r>
              <a:rPr lang="pt-PT" sz="1600" dirty="0"/>
              <a:t>)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PT" sz="1600" dirty="0" err="1"/>
              <a:t>Coal</a:t>
            </a:r>
            <a:r>
              <a:rPr lang="pt-PT" sz="1600" dirty="0"/>
              <a:t> </a:t>
            </a:r>
            <a:r>
              <a:rPr lang="pt-PT" sz="1600" dirty="0" err="1"/>
              <a:t>is</a:t>
            </a:r>
            <a:r>
              <a:rPr lang="pt-PT" sz="1600" dirty="0"/>
              <a:t> </a:t>
            </a:r>
            <a:r>
              <a:rPr lang="pt-PT" sz="1600" dirty="0" err="1"/>
              <a:t>mainly</a:t>
            </a:r>
            <a:r>
              <a:rPr lang="pt-PT" sz="1600" dirty="0"/>
              <a:t> </a:t>
            </a:r>
            <a:r>
              <a:rPr lang="pt-PT" sz="1600" dirty="0" err="1"/>
              <a:t>used</a:t>
            </a:r>
            <a:r>
              <a:rPr lang="pt-PT" sz="1600" dirty="0"/>
              <a:t> </a:t>
            </a:r>
            <a:r>
              <a:rPr lang="pt-PT" sz="1600" dirty="0" err="1"/>
              <a:t>where</a:t>
            </a:r>
            <a:r>
              <a:rPr lang="pt-PT" sz="1600" dirty="0"/>
              <a:t>?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PT" sz="1600" dirty="0"/>
              <a:t>Natural </a:t>
            </a:r>
            <a:r>
              <a:rPr lang="pt-PT" sz="1600" dirty="0" err="1"/>
              <a:t>gas</a:t>
            </a:r>
            <a:r>
              <a:rPr lang="pt-PT" sz="1600" dirty="0"/>
              <a:t> </a:t>
            </a:r>
            <a:r>
              <a:rPr lang="pt-PT" sz="1600" dirty="0" err="1"/>
              <a:t>is</a:t>
            </a:r>
            <a:r>
              <a:rPr lang="pt-PT" sz="1600" dirty="0"/>
              <a:t> </a:t>
            </a:r>
            <a:r>
              <a:rPr lang="pt-PT" sz="1600" dirty="0" err="1"/>
              <a:t>mainly</a:t>
            </a:r>
            <a:r>
              <a:rPr lang="pt-PT" sz="1600" dirty="0"/>
              <a:t> </a:t>
            </a:r>
            <a:r>
              <a:rPr lang="pt-PT" sz="1600" dirty="0" err="1"/>
              <a:t>used</a:t>
            </a:r>
            <a:r>
              <a:rPr lang="pt-PT" sz="1600" dirty="0"/>
              <a:t> </a:t>
            </a:r>
            <a:r>
              <a:rPr lang="pt-PT" sz="1600" dirty="0" err="1"/>
              <a:t>where</a:t>
            </a:r>
            <a:r>
              <a:rPr lang="pt-PT" sz="1600" dirty="0"/>
              <a:t>?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pt-PT" sz="1600" dirty="0" err="1"/>
              <a:t>Coment</a:t>
            </a:r>
            <a:r>
              <a:rPr lang="pt-PT" sz="1600" dirty="0"/>
              <a:t> COVID-19 </a:t>
            </a:r>
            <a:r>
              <a:rPr lang="pt-PT" sz="1600" dirty="0" err="1"/>
              <a:t>impact</a:t>
            </a:r>
            <a:r>
              <a:rPr lang="pt-PT" sz="1600" dirty="0"/>
              <a:t>, </a:t>
            </a:r>
            <a:r>
              <a:rPr lang="pt-PT" sz="1600" dirty="0" err="1"/>
              <a:t>coal</a:t>
            </a:r>
            <a:r>
              <a:rPr lang="pt-PT" sz="1600" dirty="0"/>
              <a:t> </a:t>
            </a:r>
            <a:r>
              <a:rPr lang="pt-PT" sz="1600" dirty="0" err="1"/>
              <a:t>powerplant</a:t>
            </a:r>
            <a:r>
              <a:rPr lang="pt-PT" sz="1600" dirty="0"/>
              <a:t> </a:t>
            </a:r>
            <a:r>
              <a:rPr lang="pt-PT" sz="1600" dirty="0" err="1"/>
              <a:t>deactivation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decarbonization</a:t>
            </a:r>
            <a:r>
              <a:rPr lang="pt-PT" sz="1600" dirty="0"/>
              <a:t> targets Effect </a:t>
            </a:r>
            <a:r>
              <a:rPr lang="pt-PT" sz="1600" dirty="0" err="1"/>
              <a:t>on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evolution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fóssil fuel </a:t>
            </a:r>
            <a:r>
              <a:rPr lang="pt-PT" sz="1600" dirty="0" err="1"/>
              <a:t>consumption</a:t>
            </a:r>
            <a:r>
              <a:rPr lang="pt-PT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1st assignment</a:t>
            </a:r>
            <a:endParaRPr lang="en-GB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55B29-EBFB-4ADD-ACB4-AA8B92D16FEF}"/>
              </a:ext>
            </a:extLst>
          </p:cNvPr>
          <p:cNvSpPr/>
          <p:nvPr/>
        </p:nvSpPr>
        <p:spPr>
          <a:xfrm>
            <a:off x="702569" y="5559778"/>
            <a:ext cx="754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excel and pdf 10 min presentation until 2 March</a:t>
            </a:r>
          </a:p>
        </p:txBody>
      </p:sp>
    </p:spTree>
    <p:extLst>
      <p:ext uri="{BB962C8B-B14F-4D97-AF65-F5344CB8AC3E}">
        <p14:creationId xmlns:p14="http://schemas.microsoft.com/office/powerpoint/2010/main" val="337274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19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1st assignment</a:t>
            </a:r>
            <a:endParaRPr lang="en-GB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55B29-EBFB-4ADD-ACB4-AA8B92D16FEF}"/>
              </a:ext>
            </a:extLst>
          </p:cNvPr>
          <p:cNvSpPr/>
          <p:nvPr/>
        </p:nvSpPr>
        <p:spPr>
          <a:xfrm>
            <a:off x="5177177" y="2086140"/>
            <a:ext cx="356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 March - 10 min presentation each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1866D-803A-3608-3CC4-B55696F7304F}"/>
              </a:ext>
            </a:extLst>
          </p:cNvPr>
          <p:cNvSpPr txBox="1"/>
          <p:nvPr/>
        </p:nvSpPr>
        <p:spPr>
          <a:xfrm>
            <a:off x="327344" y="1134129"/>
            <a:ext cx="64684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55366	Ana Catarina Pereira Brioso</a:t>
            </a:r>
          </a:p>
          <a:p>
            <a:r>
              <a:rPr lang="pt-PT" dirty="0"/>
              <a:t>54868	Duarte Elias Fernandes Gomes da Costa</a:t>
            </a:r>
          </a:p>
          <a:p>
            <a:r>
              <a:rPr lang="pt-PT" dirty="0"/>
              <a:t>55494	Evanilson Da Luz Gomes</a:t>
            </a:r>
          </a:p>
          <a:p>
            <a:r>
              <a:rPr lang="pt-PT" dirty="0"/>
              <a:t>51520	</a:t>
            </a:r>
            <a:r>
              <a:rPr lang="pt-PT" dirty="0">
                <a:highlight>
                  <a:srgbClr val="FF0000"/>
                </a:highlight>
              </a:rPr>
              <a:t>Francisco Dias Roque</a:t>
            </a:r>
          </a:p>
          <a:p>
            <a:r>
              <a:rPr lang="pt-PT" dirty="0"/>
              <a:t>54872	</a:t>
            </a:r>
            <a:r>
              <a:rPr lang="pt-PT" dirty="0">
                <a:highlight>
                  <a:srgbClr val="FF0000"/>
                </a:highlight>
              </a:rPr>
              <a:t>Gonçalo João Ferro Fernandes</a:t>
            </a:r>
          </a:p>
          <a:p>
            <a:r>
              <a:rPr lang="pt-PT" dirty="0"/>
              <a:t>54885	</a:t>
            </a:r>
            <a:r>
              <a:rPr lang="pt-PT" dirty="0">
                <a:highlight>
                  <a:srgbClr val="FF0000"/>
                </a:highlight>
              </a:rPr>
              <a:t>Ivan </a:t>
            </a:r>
            <a:r>
              <a:rPr lang="pt-PT" dirty="0" err="1">
                <a:highlight>
                  <a:srgbClr val="FF0000"/>
                </a:highlight>
              </a:rPr>
              <a:t>Nery</a:t>
            </a:r>
            <a:r>
              <a:rPr lang="pt-PT" dirty="0">
                <a:highlight>
                  <a:srgbClr val="FF0000"/>
                </a:highlight>
              </a:rPr>
              <a:t> Brito Ramos</a:t>
            </a:r>
          </a:p>
          <a:p>
            <a:r>
              <a:rPr lang="pt-PT" dirty="0"/>
              <a:t>56818	João Guilherme Carvalho dos Reis Silva Vasconcelos</a:t>
            </a:r>
          </a:p>
          <a:p>
            <a:r>
              <a:rPr lang="pt-PT" dirty="0"/>
              <a:t>57000	José Maria </a:t>
            </a:r>
            <a:r>
              <a:rPr lang="pt-PT" dirty="0" err="1"/>
              <a:t>Felkai</a:t>
            </a:r>
            <a:r>
              <a:rPr lang="pt-PT" dirty="0"/>
              <a:t> Galamba de Oliveira</a:t>
            </a:r>
          </a:p>
          <a:p>
            <a:r>
              <a:rPr lang="pt-PT" dirty="0"/>
              <a:t>56817	Leonor Diogo Reigada</a:t>
            </a:r>
          </a:p>
          <a:p>
            <a:r>
              <a:rPr lang="pt-PT" dirty="0"/>
              <a:t>55410	</a:t>
            </a:r>
            <a:r>
              <a:rPr lang="pt-PT" dirty="0">
                <a:highlight>
                  <a:srgbClr val="FF0000"/>
                </a:highlight>
              </a:rPr>
              <a:t>Liliany Marcelino dos Santos</a:t>
            </a:r>
          </a:p>
          <a:p>
            <a:r>
              <a:rPr lang="pt-PT" dirty="0"/>
              <a:t>56809	Manuel Jorge Reis de Sousa</a:t>
            </a:r>
          </a:p>
          <a:p>
            <a:r>
              <a:rPr lang="pt-PT" dirty="0"/>
              <a:t>56803	Margarida Fonseca Cavaleiro</a:t>
            </a:r>
          </a:p>
          <a:p>
            <a:r>
              <a:rPr lang="pt-PT" dirty="0"/>
              <a:t>56804	Miguel Afonso Mendes Santa-Rita</a:t>
            </a:r>
          </a:p>
          <a:p>
            <a:r>
              <a:rPr lang="pt-PT" dirty="0"/>
              <a:t>54675	Pedro Afonso da Silva Pereira Graça</a:t>
            </a:r>
          </a:p>
          <a:p>
            <a:r>
              <a:rPr lang="pt-PT" dirty="0"/>
              <a:t>54876	</a:t>
            </a:r>
            <a:r>
              <a:rPr lang="pt-PT" dirty="0">
                <a:highlight>
                  <a:srgbClr val="FF0000"/>
                </a:highlight>
              </a:rPr>
              <a:t>Pedro Manuel Valadas Bastos</a:t>
            </a:r>
          </a:p>
          <a:p>
            <a:r>
              <a:rPr lang="pt-PT" dirty="0"/>
              <a:t>52040	</a:t>
            </a:r>
            <a:r>
              <a:rPr lang="pt-PT" dirty="0">
                <a:highlight>
                  <a:srgbClr val="FF0000"/>
                </a:highlight>
              </a:rPr>
              <a:t>Rodrigo Concórdio dos Reis</a:t>
            </a:r>
          </a:p>
          <a:p>
            <a:r>
              <a:rPr lang="pt-PT" dirty="0"/>
              <a:t>56826	Santo Giuseppe </a:t>
            </a:r>
            <a:r>
              <a:rPr lang="pt-PT" dirty="0" err="1"/>
              <a:t>Coccoluto</a:t>
            </a:r>
            <a:r>
              <a:rPr lang="pt-PT" dirty="0"/>
              <a:t> Pestana</a:t>
            </a:r>
          </a:p>
          <a:p>
            <a:r>
              <a:rPr lang="pt-PT" dirty="0"/>
              <a:t>54660	Tomás Chora Castelo Ramos</a:t>
            </a:r>
          </a:p>
        </p:txBody>
      </p:sp>
    </p:spTree>
    <p:extLst>
      <p:ext uri="{BB962C8B-B14F-4D97-AF65-F5344CB8AC3E}">
        <p14:creationId xmlns:p14="http://schemas.microsoft.com/office/powerpoint/2010/main" val="280837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0414" y="2972465"/>
            <a:ext cx="508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baseline="30000" dirty="0" err="1">
                <a:solidFill>
                  <a:schemeClr val="bg1"/>
                </a:solidFill>
                <a:latin typeface="Arial"/>
                <a:cs typeface="Arial"/>
              </a:rPr>
              <a:t>Eng</a:t>
            </a:r>
            <a:r>
              <a:rPr lang="en-GB" sz="4000" b="1" baseline="30000" dirty="0">
                <a:solidFill>
                  <a:schemeClr val="bg1"/>
                </a:solidFill>
                <a:latin typeface="Arial"/>
                <a:cs typeface="Arial"/>
              </a:rPr>
              <a:t> Energy &amp; Environment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32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414" y="3177649"/>
            <a:ext cx="508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baseline="30000" dirty="0">
                <a:solidFill>
                  <a:schemeClr val="bg1"/>
                </a:solidFill>
                <a:latin typeface="Arial"/>
                <a:cs typeface="Arial"/>
              </a:rPr>
              <a:t>Thanks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06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6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0414" y="2972465"/>
            <a:ext cx="508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C3FB1"/>
                </a:solidFill>
                <a:latin typeface="Arial"/>
                <a:cs typeface="Arial"/>
              </a:rPr>
              <a:t>Combustion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70" y="1257965"/>
            <a:ext cx="1143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3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4</a:t>
            </a:fld>
            <a:endParaRPr lang="en-US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8958" y="2606651"/>
            <a:ext cx="25564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Watch recorded lessons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3742" y="4015485"/>
            <a:ext cx="2556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Doubts, experiments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8F974-8B70-4D7D-9898-122E093C65B6}"/>
              </a:ext>
            </a:extLst>
          </p:cNvPr>
          <p:cNvSpPr txBox="1"/>
          <p:nvPr/>
        </p:nvSpPr>
        <p:spPr>
          <a:xfrm>
            <a:off x="558754" y="1229932"/>
            <a:ext cx="6144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Carla Silva (Teóricas e práticas) /</a:t>
            </a:r>
            <a:r>
              <a:rPr lang="pt-PT" dirty="0" err="1"/>
              <a:t>Theory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practice</a:t>
            </a:r>
            <a:endParaRPr lang="pt-PT" dirty="0"/>
          </a:p>
          <a:p>
            <a:r>
              <a:rPr lang="pt-PT" dirty="0">
                <a:hlinkClick r:id="rId3"/>
              </a:rPr>
              <a:t>camsilva@ciencias.ulisboa.pt</a:t>
            </a:r>
            <a:endParaRPr lang="pt-PT" dirty="0"/>
          </a:p>
          <a:p>
            <a:endParaRPr lang="pt-PT" dirty="0"/>
          </a:p>
        </p:txBody>
      </p:sp>
      <p:pic>
        <p:nvPicPr>
          <p:cNvPr id="17" name="Graphic 16" descr="Daily calendar outline">
            <a:extLst>
              <a:ext uri="{FF2B5EF4-FFF2-40B4-BE49-F238E27FC236}">
                <a16:creationId xmlns:a16="http://schemas.microsoft.com/office/drawing/2014/main" id="{2F2C1981-F526-434C-9EE1-BA8F6395A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754" y="220379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50B3ED-7D29-4703-BBD9-1EE77AB10D1C}"/>
              </a:ext>
            </a:extLst>
          </p:cNvPr>
          <p:cNvSpPr txBox="1"/>
          <p:nvPr/>
        </p:nvSpPr>
        <p:spPr>
          <a:xfrm>
            <a:off x="558754" y="5558936"/>
            <a:ext cx="462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4 </a:t>
            </a:r>
            <a:r>
              <a:rPr lang="pt-PT" dirty="0" err="1"/>
              <a:t>assignements</a:t>
            </a:r>
            <a:r>
              <a:rPr lang="pt-PT" dirty="0"/>
              <a:t> + oral </a:t>
            </a:r>
            <a:r>
              <a:rPr lang="pt-PT" dirty="0" err="1"/>
              <a:t>evaluation</a:t>
            </a:r>
            <a:endParaRPr lang="pt-P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DB62E-E2F0-4DCE-802C-1432DEC94FEE}"/>
              </a:ext>
            </a:extLst>
          </p:cNvPr>
          <p:cNvSpPr txBox="1"/>
          <p:nvPr/>
        </p:nvSpPr>
        <p:spPr>
          <a:xfrm>
            <a:off x="1838424" y="2315837"/>
            <a:ext cx="3753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 </a:t>
            </a:r>
          </a:p>
          <a:p>
            <a:endParaRPr lang="en-US" dirty="0"/>
          </a:p>
          <a:p>
            <a:r>
              <a:rPr lang="en-US" dirty="0"/>
              <a:t>8h-12h 6.2.44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7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5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Combustion</a:t>
            </a:r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506A2-4805-50E2-7CF7-BF3DD658B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2" y="1039083"/>
            <a:ext cx="8016935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7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6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44DB7-D914-136B-45AF-CFFFCCD3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99" y="2335518"/>
            <a:ext cx="5664951" cy="25547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32256B-D5AE-E014-E9F0-57885C6D5F13}"/>
              </a:ext>
            </a:extLst>
          </p:cNvPr>
          <p:cNvCxnSpPr/>
          <p:nvPr/>
        </p:nvCxnSpPr>
        <p:spPr>
          <a:xfrm flipH="1">
            <a:off x="3798277" y="1585321"/>
            <a:ext cx="692563" cy="83865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3CE894-7874-6AC7-66EE-90918897DC20}"/>
              </a:ext>
            </a:extLst>
          </p:cNvPr>
          <p:cNvSpPr txBox="1"/>
          <p:nvPr/>
        </p:nvSpPr>
        <p:spPr>
          <a:xfrm>
            <a:off x="3884848" y="1189491"/>
            <a:ext cx="190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Glass limiting </a:t>
            </a:r>
          </a:p>
        </p:txBody>
      </p:sp>
    </p:spTree>
    <p:extLst>
      <p:ext uri="{BB962C8B-B14F-4D97-AF65-F5344CB8AC3E}">
        <p14:creationId xmlns:p14="http://schemas.microsoft.com/office/powerpoint/2010/main" val="395535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7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CE894-7874-6AC7-66EE-90918897DC20}"/>
              </a:ext>
            </a:extLst>
          </p:cNvPr>
          <p:cNvSpPr txBox="1"/>
          <p:nvPr/>
        </p:nvSpPr>
        <p:spPr>
          <a:xfrm>
            <a:off x="605993" y="1335579"/>
            <a:ext cx="32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Parafine</a:t>
            </a:r>
            <a:r>
              <a:rPr lang="en-US" dirty="0"/>
              <a:t> wax C</a:t>
            </a:r>
            <a:r>
              <a:rPr lang="en-US" baseline="-25000" dirty="0"/>
              <a:t>n</a:t>
            </a:r>
            <a:r>
              <a:rPr lang="en-US" dirty="0"/>
              <a:t>H</a:t>
            </a:r>
            <a:r>
              <a:rPr lang="en-US" baseline="-25000" dirty="0"/>
              <a:t>2n+2</a:t>
            </a:r>
            <a:r>
              <a:rPr lang="en-US" dirty="0"/>
              <a:t>, n &gt;=20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253B1-FC09-B741-8751-902D783E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00" y="2019303"/>
            <a:ext cx="1905000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BE947-8FB3-28D5-44DD-FCEA60561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105" b="83954"/>
          <a:stretch/>
        </p:blipFill>
        <p:spPr>
          <a:xfrm>
            <a:off x="4986200" y="3604285"/>
            <a:ext cx="3265520" cy="525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9D0CF-2A52-93B6-B6C5-4D1C4F8FB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897" r="3243" b="30372"/>
          <a:stretch/>
        </p:blipFill>
        <p:spPr>
          <a:xfrm>
            <a:off x="5071727" y="4271030"/>
            <a:ext cx="3094465" cy="9087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82F9E1-79DE-D05D-B6D7-90DD0C9EA996}"/>
              </a:ext>
            </a:extLst>
          </p:cNvPr>
          <p:cNvSpPr txBox="1"/>
          <p:nvPr/>
        </p:nvSpPr>
        <p:spPr>
          <a:xfrm>
            <a:off x="1460875" y="3533254"/>
            <a:ext cx="345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</a:t>
            </a:r>
            <a:r>
              <a:rPr lang="en-US" sz="8000" baseline="-25000" dirty="0"/>
              <a:t>21</a:t>
            </a:r>
            <a:r>
              <a:rPr lang="en-US" sz="8000" dirty="0"/>
              <a:t>H</a:t>
            </a:r>
            <a:r>
              <a:rPr lang="en-US" sz="8000" baseline="-25000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82836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8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CE894-7874-6AC7-66EE-90918897DC20}"/>
              </a:ext>
            </a:extLst>
          </p:cNvPr>
          <p:cNvSpPr txBox="1"/>
          <p:nvPr/>
        </p:nvSpPr>
        <p:spPr>
          <a:xfrm>
            <a:off x="605993" y="1335579"/>
            <a:ext cx="813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does it take to burn 100 g of paraffin wax, based on experiments??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2F9E1-79DE-D05D-B6D7-90DD0C9EA996}"/>
              </a:ext>
            </a:extLst>
          </p:cNvPr>
          <p:cNvSpPr txBox="1"/>
          <p:nvPr/>
        </p:nvSpPr>
        <p:spPr>
          <a:xfrm>
            <a:off x="286764" y="4011660"/>
            <a:ext cx="345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</a:t>
            </a:r>
            <a:r>
              <a:rPr lang="en-US" sz="8000" baseline="-25000" dirty="0"/>
              <a:t>21</a:t>
            </a:r>
            <a:r>
              <a:rPr lang="en-US" sz="8000" dirty="0"/>
              <a:t>H</a:t>
            </a:r>
            <a:r>
              <a:rPr lang="en-US" sz="8000" baseline="-25000" dirty="0"/>
              <a:t>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A410C-AC6B-B6B0-D048-B87912BA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226" y="2122992"/>
            <a:ext cx="5669771" cy="25544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543F1A-ABAF-A541-F434-A0C9B9BD8551}"/>
              </a:ext>
            </a:extLst>
          </p:cNvPr>
          <p:cNvCxnSpPr>
            <a:cxnSpLocks/>
          </p:cNvCxnSpPr>
          <p:nvPr/>
        </p:nvCxnSpPr>
        <p:spPr>
          <a:xfrm>
            <a:off x="1709765" y="2577639"/>
            <a:ext cx="2543007" cy="60774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C58206-7CB8-6610-BC81-0463D4AB3646}"/>
              </a:ext>
            </a:extLst>
          </p:cNvPr>
          <p:cNvSpPr txBox="1"/>
          <p:nvPr/>
        </p:nvSpPr>
        <p:spPr>
          <a:xfrm>
            <a:off x="1103773" y="2181809"/>
            <a:ext cx="190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AC4C3-6CAB-4423-D671-CF1823F7B3E0}"/>
              </a:ext>
            </a:extLst>
          </p:cNvPr>
          <p:cNvSpPr txBox="1"/>
          <p:nvPr/>
        </p:nvSpPr>
        <p:spPr>
          <a:xfrm>
            <a:off x="4252772" y="5123886"/>
            <a:ext cx="34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Burn stopped at …. s……</a:t>
            </a:r>
          </a:p>
        </p:txBody>
      </p:sp>
    </p:spTree>
    <p:extLst>
      <p:ext uri="{BB962C8B-B14F-4D97-AF65-F5344CB8AC3E}">
        <p14:creationId xmlns:p14="http://schemas.microsoft.com/office/powerpoint/2010/main" val="102660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9</a:t>
            </a:fld>
            <a:endParaRPr lang="en-US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9330" y="397016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Candle (birthday, sent,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CE894-7874-6AC7-66EE-90918897DC20}"/>
              </a:ext>
            </a:extLst>
          </p:cNvPr>
          <p:cNvSpPr txBox="1"/>
          <p:nvPr/>
        </p:nvSpPr>
        <p:spPr>
          <a:xfrm>
            <a:off x="605993" y="1335579"/>
            <a:ext cx="813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does it take to burn 100 g of paraffin wax, based on experiments??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2F9E1-79DE-D05D-B6D7-90DD0C9EA996}"/>
              </a:ext>
            </a:extLst>
          </p:cNvPr>
          <p:cNvSpPr txBox="1"/>
          <p:nvPr/>
        </p:nvSpPr>
        <p:spPr>
          <a:xfrm>
            <a:off x="5112301" y="2844434"/>
            <a:ext cx="356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bCO</a:t>
            </a:r>
            <a:r>
              <a:rPr lang="en-US" sz="3600" baseline="-25000" dirty="0"/>
              <a:t>2</a:t>
            </a:r>
            <a:r>
              <a:rPr lang="en-US" sz="3600" dirty="0"/>
              <a:t>+cH</a:t>
            </a:r>
            <a:r>
              <a:rPr lang="en-US" sz="3600" baseline="-25000" dirty="0"/>
              <a:t>2</a:t>
            </a:r>
            <a:r>
              <a:rPr lang="en-US" sz="3600" dirty="0"/>
              <a:t>O+dN</a:t>
            </a:r>
            <a:r>
              <a:rPr lang="en-US" sz="36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58206-7CB8-6610-BC81-0463D4AB3646}"/>
              </a:ext>
            </a:extLst>
          </p:cNvPr>
          <p:cNvSpPr txBox="1"/>
          <p:nvPr/>
        </p:nvSpPr>
        <p:spPr>
          <a:xfrm>
            <a:off x="1103773" y="2181809"/>
            <a:ext cx="667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Write chemical equation of complete combustion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5D4351-9120-E9C8-DF04-9599D9C16ECE}"/>
              </a:ext>
            </a:extLst>
          </p:cNvPr>
          <p:cNvCxnSpPr/>
          <p:nvPr/>
        </p:nvCxnSpPr>
        <p:spPr>
          <a:xfrm>
            <a:off x="4452966" y="3181463"/>
            <a:ext cx="57352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6DB516-F66D-89BD-055C-6DB98949AD55}"/>
              </a:ext>
            </a:extLst>
          </p:cNvPr>
          <p:cNvSpPr txBox="1"/>
          <p:nvPr/>
        </p:nvSpPr>
        <p:spPr>
          <a:xfrm>
            <a:off x="249027" y="2858297"/>
            <a:ext cx="468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baseline="-25000" dirty="0"/>
              <a:t>21</a:t>
            </a:r>
            <a:r>
              <a:rPr lang="en-US" sz="3600" dirty="0"/>
              <a:t>H</a:t>
            </a:r>
            <a:r>
              <a:rPr lang="en-US" sz="3600" baseline="-25000" dirty="0"/>
              <a:t>44</a:t>
            </a:r>
            <a:r>
              <a:rPr lang="en-US" sz="3600" dirty="0"/>
              <a:t> + a(O</a:t>
            </a:r>
            <a:r>
              <a:rPr lang="en-US" sz="3600" baseline="-25000" dirty="0"/>
              <a:t>2</a:t>
            </a:r>
            <a:r>
              <a:rPr lang="en-US" sz="3600" dirty="0"/>
              <a:t>+3.76N</a:t>
            </a:r>
            <a:r>
              <a:rPr lang="en-US" sz="3600" baseline="-25000" dirty="0"/>
              <a:t>2</a:t>
            </a:r>
            <a:r>
              <a:rPr lang="en-US" sz="3600" dirty="0"/>
              <a:t>)</a:t>
            </a:r>
            <a:r>
              <a:rPr lang="en-US" sz="3600" baseline="-25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CB05E-B563-7F35-26AF-83331DF36038}"/>
              </a:ext>
            </a:extLst>
          </p:cNvPr>
          <p:cNvSpPr txBox="1"/>
          <p:nvPr/>
        </p:nvSpPr>
        <p:spPr>
          <a:xfrm>
            <a:off x="991051" y="3784058"/>
            <a:ext cx="667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Find a, b, c, d from mass balance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97E15-6886-C035-13D6-094D47ABA682}"/>
              </a:ext>
            </a:extLst>
          </p:cNvPr>
          <p:cNvSpPr txBox="1"/>
          <p:nvPr/>
        </p:nvSpPr>
        <p:spPr>
          <a:xfrm>
            <a:off x="991050" y="4552879"/>
            <a:ext cx="667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find ratio mass of air to mass of fuel (A/F)mass and volume of air to volume of fuel (A/F)molar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20534</TotalTime>
  <Words>801</Words>
  <Application>Microsoft Office PowerPoint</Application>
  <PresentationFormat>On-screen Show (4:3)</PresentationFormat>
  <Paragraphs>140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</vt:lpstr>
      <vt:lpstr>Calibri</vt:lpstr>
      <vt:lpstr>Cambria Math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_</dc:creator>
  <cp:lastModifiedBy>carla alexandra monteiro da</cp:lastModifiedBy>
  <cp:revision>460</cp:revision>
  <cp:lastPrinted>2018-02-20T12:08:57Z</cp:lastPrinted>
  <dcterms:created xsi:type="dcterms:W3CDTF">2015-01-29T11:32:11Z</dcterms:created>
  <dcterms:modified xsi:type="dcterms:W3CDTF">2023-02-23T11:58:18Z</dcterms:modified>
</cp:coreProperties>
</file>