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0" r:id="rId42"/>
    <p:sldId id="297" r:id="rId43"/>
    <p:sldId id="298" r:id="rId44"/>
    <p:sldId id="299" r:id="rId45"/>
    <p:sldId id="301" r:id="rId46"/>
    <p:sldId id="302" r:id="rId47"/>
    <p:sldId id="304" r:id="rId48"/>
    <p:sldId id="305" r:id="rId49"/>
    <p:sldId id="306" r:id="rId50"/>
    <p:sldId id="307" r:id="rId51"/>
    <p:sldId id="303" r:id="rId52"/>
    <p:sldId id="308" r:id="rId53"/>
    <p:sldId id="314" r:id="rId54"/>
    <p:sldId id="309" r:id="rId55"/>
    <p:sldId id="311" r:id="rId56"/>
    <p:sldId id="312" r:id="rId57"/>
    <p:sldId id="320" r:id="rId58"/>
    <p:sldId id="315" r:id="rId59"/>
    <p:sldId id="321" r:id="rId60"/>
    <p:sldId id="316" r:id="rId61"/>
    <p:sldId id="317" r:id="rId62"/>
    <p:sldId id="318" r:id="rId63"/>
    <p:sldId id="324" r:id="rId64"/>
    <p:sldId id="319" r:id="rId65"/>
    <p:sldId id="323" r:id="rId66"/>
    <p:sldId id="325" r:id="rId67"/>
    <p:sldId id="322" r:id="rId68"/>
    <p:sldId id="326" r:id="rId69"/>
    <p:sldId id="327" r:id="rId70"/>
    <p:sldId id="328" r:id="rId71"/>
    <p:sldId id="313" r:id="rId72"/>
    <p:sldId id="329" r:id="rId73"/>
    <p:sldId id="330" r:id="rId74"/>
    <p:sldId id="331" r:id="rId75"/>
    <p:sldId id="333" r:id="rId76"/>
    <p:sldId id="332" r:id="rId7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1099" y="-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9B8E8-DD38-485E-848A-C54DAE22DD47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E1C1-FD41-4590-B48F-42F684A9E2A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089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E1C1-FD41-4590-B48F-42F684A9E2A9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035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E1C1-FD41-4590-B48F-42F684A9E2A9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821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E1C1-FD41-4590-B48F-42F684A9E2A9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490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E1C1-FD41-4590-B48F-42F684A9E2A9}" type="slidenum">
              <a:rPr lang="pt-PT" smtClean="0"/>
              <a:t>52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768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E1C1-FD41-4590-B48F-42F684A9E2A9}" type="slidenum">
              <a:rPr lang="pt-PT" smtClean="0"/>
              <a:t>61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332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E1C1-FD41-4590-B48F-42F684A9E2A9}" type="slidenum">
              <a:rPr lang="pt-PT" smtClean="0"/>
              <a:t>64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80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E1C1-FD41-4590-B48F-42F684A9E2A9}" type="slidenum">
              <a:rPr lang="pt-PT" smtClean="0"/>
              <a:t>65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608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E1C1-FD41-4590-B48F-42F684A9E2A9}" type="slidenum">
              <a:rPr lang="pt-PT" smtClean="0"/>
              <a:t>72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668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FE1C1-FD41-4590-B48F-42F684A9E2A9}" type="slidenum">
              <a:rPr lang="pt-PT" smtClean="0"/>
              <a:t>74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578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1A6D2-87B7-4869-D288-61B35E813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590FF8-7887-DE76-186B-29930E39C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EF8195B-D69B-AB33-0C16-4808AF87A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E69-80AD-4B09-AA7D-AC9C7B6D0CFA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1E665F9-7243-697A-2FA7-C1849CF6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6951ADB-01F6-FD50-C3BA-EA78F459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2B-F690-4AE1-8737-FF6DDA8EFB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64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42F8F-C29C-5558-13B3-D2FAC165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F7EF489-CFB5-19AB-BD74-88AE96C06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ACC2548-43FC-42DE-5E04-D5690693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E69-80AD-4B09-AA7D-AC9C7B6D0CFA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2720F3D-56D2-D001-4726-B3C51338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263E1A3-CA84-2E5F-50FF-F058E927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2B-F690-4AE1-8737-FF6DDA8EFB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42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473B0E-8CB0-7B28-CC77-DC4E1EDDD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15DD57-9D72-9E5E-F13E-A55B80A0C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0D08C90-C584-60F9-CEF6-947A84C4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E69-80AD-4B09-AA7D-AC9C7B6D0CFA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5CEAF87-5DEC-8A69-EFB8-351F59BE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FCB78C-1828-ADCA-DB61-9ABAD406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2B-F690-4AE1-8737-FF6DDA8EFB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496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A133B-2CA0-CA41-0FC6-E0BF8DA9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9000D2D-F0AE-97B6-5186-B5135333C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66B790B-8956-9E6E-A857-3D70D61B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E69-80AD-4B09-AA7D-AC9C7B6D0CFA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9373D5-B1E9-5676-9820-D33571907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AA6A760-ADC3-DEA1-7705-F70C62B8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2B-F690-4AE1-8737-FF6DDA8EFB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602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129ED-9F61-F2B6-C5E4-7A0435A9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F5BDEEF-F3B3-7E83-E1C0-06A98DF36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078E1DF-4ADD-251F-4A00-DBDD6252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E69-80AD-4B09-AA7D-AC9C7B6D0CFA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618D6BC-3E52-3865-B4B0-E3F084ED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62E9EF0-CB46-AC6C-2870-C20DF1E52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2B-F690-4AE1-8737-FF6DDA8EFB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373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99F6B-7F92-C41A-FBB8-56136926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8512DB6-660A-33B6-B0AC-4F33EFA8C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F98C622-BD67-D3B1-3A1F-EB33FA3B1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4FBE69-E673-D3A5-8258-B05F638F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E69-80AD-4B09-AA7D-AC9C7B6D0CFA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61D9BDC-91AA-6CA8-844D-F8444F64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6A8CA4A-9576-1C34-1A0E-6A5FEE66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2B-F690-4AE1-8737-FF6DDA8EFB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984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54ED9-5580-DCAB-80E2-D736A49C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A1BFDE3-3B83-0CB0-2B21-EB1008FE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03CA165-177D-7B3C-D9C8-9B308888C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34ABB3C-2235-176F-671B-09D4E08D3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23DE2AF1-A86A-1F96-C19D-CFB3AEDFE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EBB11C6-13E6-717B-C779-D7B81A74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E69-80AD-4B09-AA7D-AC9C7B6D0CFA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569217A-87F2-8FB2-D0F8-E2C18137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ED73C25-F5F8-CE6C-BCE9-8FF9931E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2B-F690-4AE1-8737-FF6DDA8EFB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958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98961-4F75-610F-62C1-7CDE3213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F45952B-DC35-35AD-E769-2A4F7390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E69-80AD-4B09-AA7D-AC9C7B6D0CFA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BAF7366-3C7E-C146-26BD-0EFCE43B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7E3C407-B3F8-DFEA-0847-8CF761A7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2B-F690-4AE1-8737-FF6DDA8EFB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420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6CB7FE8-4BD5-DF9A-912A-FFF642EF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E69-80AD-4B09-AA7D-AC9C7B6D0CFA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1E14705-0568-94FD-2C3D-0EDB1D9D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507082E-8E91-5B2D-3813-3E1861B5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2B-F690-4AE1-8737-FF6DDA8EFB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741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210E8-7023-CA30-1FFE-58226DDA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8D84F59-6CE0-A09E-FC42-26B08CBB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E3E19D5-3C83-A419-7204-00859959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4F44DD6-877D-B827-24B2-DDBD4993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E69-80AD-4B09-AA7D-AC9C7B6D0CFA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29D9DB0-B84A-5314-2CA7-63A20D6A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3C75FC6-948B-B7C4-D2CE-257E24D4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2B-F690-4AE1-8737-FF6DDA8EFB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44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51E24-0F1E-88B4-179D-239605AF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7BCFB85-3D0F-3BEE-D8E0-E138A1377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C26A106-B152-2A91-4BDC-0FD8F5F4C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36377DE-4064-8B76-46F6-2F44F83A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8E69-80AD-4B09-AA7D-AC9C7B6D0CFA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81CEB6E-5930-073F-704C-165254DC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EB3DFF2-36D3-4F0F-54AE-2C57B63A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2B-F690-4AE1-8737-FF6DDA8EFB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81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96C0D420-4FE1-6759-EA00-98AB82FE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250D2A-AD76-5ABC-74D1-C60462EAF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A70BE72-298D-4F42-F637-043B888B3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468E69-80AD-4B09-AA7D-AC9C7B6D0CFA}" type="datetimeFigureOut">
              <a:rPr lang="pt-PT" smtClean="0"/>
              <a:t>19/09/2025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D7307C-4A66-29F7-0332-55A1B0B48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F619C82-4DFE-88E0-A223-A75EC8343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C992B-F690-4AE1-8737-FF6DDA8EFB0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595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8A78A9F-E330-7CD3-4CC0-987DD8EEF672}"/>
              </a:ext>
            </a:extLst>
          </p:cNvPr>
          <p:cNvSpPr txBox="1"/>
          <p:nvPr/>
        </p:nvSpPr>
        <p:spPr>
          <a:xfrm>
            <a:off x="1287235" y="800098"/>
            <a:ext cx="9963151" cy="455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800" dirty="0"/>
              <a:t>Introdução ao ajustamento por mínimos quadrados</a:t>
            </a:r>
          </a:p>
          <a:p>
            <a:pPr algn="just">
              <a:lnSpc>
                <a:spcPct val="150000"/>
              </a:lnSpc>
            </a:pPr>
            <a:r>
              <a:rPr lang="pt-PT" sz="2800" dirty="0"/>
              <a:t> </a:t>
            </a:r>
          </a:p>
          <a:p>
            <a:pPr algn="just">
              <a:lnSpc>
                <a:spcPct val="150000"/>
              </a:lnSpc>
            </a:pPr>
            <a:r>
              <a:rPr lang="pt-PT" sz="2800" dirty="0"/>
              <a:t>O engenheiro </a:t>
            </a:r>
            <a:r>
              <a:rPr lang="pt-PT" sz="2800" dirty="0" err="1"/>
              <a:t>geoespacial</a:t>
            </a:r>
            <a:r>
              <a:rPr lang="pt-PT" sz="2800" dirty="0"/>
              <a:t> é o especialista na realização de observações de diversos tipos tais como </a:t>
            </a:r>
            <a:r>
              <a:rPr lang="pt-PT" sz="2800" dirty="0">
                <a:solidFill>
                  <a:srgbClr val="FF0000"/>
                </a:solidFill>
              </a:rPr>
              <a:t>desníveis</a:t>
            </a:r>
            <a:r>
              <a:rPr lang="pt-PT" sz="2800" dirty="0"/>
              <a:t>, </a:t>
            </a:r>
            <a:r>
              <a:rPr lang="pt-PT" sz="2800" dirty="0">
                <a:solidFill>
                  <a:srgbClr val="FF0000"/>
                </a:solidFill>
              </a:rPr>
              <a:t>distâncias</a:t>
            </a:r>
            <a:r>
              <a:rPr lang="pt-PT" sz="2800" dirty="0"/>
              <a:t>, </a:t>
            </a:r>
            <a:r>
              <a:rPr lang="pt-PT" sz="2800" dirty="0">
                <a:solidFill>
                  <a:srgbClr val="FF0000"/>
                </a:solidFill>
              </a:rPr>
              <a:t>ângulos horizontais e verticais</a:t>
            </a:r>
            <a:r>
              <a:rPr lang="pt-PT" sz="2800" dirty="0"/>
              <a:t>, </a:t>
            </a:r>
            <a:r>
              <a:rPr lang="pt-PT" sz="2800" dirty="0">
                <a:solidFill>
                  <a:srgbClr val="FF0000"/>
                </a:solidFill>
              </a:rPr>
              <a:t>GNSS</a:t>
            </a:r>
            <a:r>
              <a:rPr lang="pt-PT" sz="2800" dirty="0"/>
              <a:t> e </a:t>
            </a:r>
            <a:r>
              <a:rPr lang="pt-PT" sz="2800" dirty="0" err="1"/>
              <a:t>respectiva</a:t>
            </a:r>
            <a:r>
              <a:rPr lang="pt-PT" sz="2800" dirty="0"/>
              <a:t> combinação, dados estes utilizados normalmente para a determinação da </a:t>
            </a:r>
            <a:r>
              <a:rPr lang="pt-PT" sz="2800" b="1" dirty="0">
                <a:solidFill>
                  <a:srgbClr val="00B050"/>
                </a:solidFill>
              </a:rPr>
              <a:t>posição espacial</a:t>
            </a:r>
            <a:r>
              <a:rPr lang="pt-PT" sz="2800" dirty="0"/>
              <a:t> de pontos da superfície terrestre. </a:t>
            </a:r>
          </a:p>
        </p:txBody>
      </p:sp>
    </p:spTree>
    <p:extLst>
      <p:ext uri="{BB962C8B-B14F-4D97-AF65-F5344CB8AC3E}">
        <p14:creationId xmlns:p14="http://schemas.microsoft.com/office/powerpoint/2010/main" val="237319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EA51DDF-4B65-D5D6-1C05-CE9490C98253}"/>
              </a:ext>
            </a:extLst>
          </p:cNvPr>
          <p:cNvSpPr txBox="1"/>
          <p:nvPr/>
        </p:nvSpPr>
        <p:spPr>
          <a:xfrm>
            <a:off x="1632154" y="1276949"/>
            <a:ext cx="8662219" cy="3908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Para a realização do ajustamento das observações é condição fundamental que os </a:t>
            </a:r>
            <a:r>
              <a:rPr lang="pt-PT" sz="2800" b="1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</a:rPr>
              <a:t>erros grosseiros e os erros sistemáticos</a:t>
            </a: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 tenham sido </a:t>
            </a:r>
            <a:r>
              <a:rPr lang="pt-PT" sz="2800" b="1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</a:rPr>
              <a:t>eliminados ou corrigidos</a:t>
            </a: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, podendo assim o conjunto de observações ser considerado como uma amostra de uma dada variável aleatória com distribuição normal.</a:t>
            </a:r>
            <a:endParaRPr lang="pt-P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684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863DABD-989C-3F22-6101-3180AE14C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44" y="199498"/>
            <a:ext cx="10726347" cy="455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Os valores numéricos resultantes da medição de uma dada grandeza constituem uma amostra da variável aleatória correspondente a essa grandeza. Essa amostra (por vezes constituída por um único elemento) é utilizada para deduzir ou estimar o valor esperado µ e a variância σ</a:t>
            </a:r>
            <a:r>
              <a:rPr kumimoji="0" lang="pt-PT" altLang="pt-PT" sz="2800" b="0" i="0" strike="noStrike" cap="none" normalizeH="0" baseline="3000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 da variável aleatória </a:t>
            </a:r>
            <a:r>
              <a:rPr kumimoji="0" lang="pt-PT" altLang="pt-PT" sz="2800" b="0" i="0" strike="noStrike" cap="none" normalizeH="0" baseline="0" dirty="0" err="1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respectiva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. Os estimadores não </a:t>
            </a:r>
            <a:r>
              <a:rPr kumimoji="0" lang="pt-PT" altLang="pt-PT" sz="2800" b="0" i="0" strike="noStrike" cap="none" normalizeH="0" baseline="0" dirty="0" err="1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enviezados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 de µ e de σ</a:t>
            </a:r>
            <a:r>
              <a:rPr kumimoji="0" lang="pt-PT" altLang="pt-PT" sz="2800" b="0" i="0" strike="noStrike" cap="none" normalizeH="0" baseline="3000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 são a média aritmética e a variância o quadrado do desvio padrão da amostra de dimensão n: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D7115AB-ACDF-B396-4424-C73754B35A89}"/>
                  </a:ext>
                </a:extLst>
              </p:cNvPr>
              <p:cNvSpPr txBox="1"/>
              <p:nvPr/>
            </p:nvSpPr>
            <p:spPr>
              <a:xfrm>
                <a:off x="-93083" y="4975415"/>
                <a:ext cx="6096000" cy="957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PT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sz="28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D7115AB-ACDF-B396-4424-C73754B35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083" y="4975415"/>
                <a:ext cx="6096000" cy="9573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7B9C32C-FD57-69CF-2F0A-8F8B30CCB10A}"/>
                  </a:ext>
                </a:extLst>
              </p:cNvPr>
              <p:cNvSpPr txBox="1"/>
              <p:nvPr/>
            </p:nvSpPr>
            <p:spPr>
              <a:xfrm>
                <a:off x="4984957" y="4975415"/>
                <a:ext cx="6381134" cy="957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pt-PT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sz="28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sz="28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̄"/>
                                      <m:ctrlPr>
                                        <a:rPr lang="pt-P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P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7B9C32C-FD57-69CF-2F0A-8F8B30CCB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957" y="4975415"/>
                <a:ext cx="6381134" cy="957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53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5151B0-F506-748F-38C2-878CBE56A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92" y="392024"/>
            <a:ext cx="10025742" cy="196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Note-se que </a:t>
            </a:r>
            <a:r>
              <a:rPr lang="pt-PT" altLang="pt-PT" sz="2800" i="1" dirty="0"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 é um estimador não enviesado de </a:t>
            </a:r>
            <a:r>
              <a:rPr kumimoji="0" lang="pt-PT" altLang="pt-PT" sz="2800" b="0" i="1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μ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 e que a sua variância é igual a </a:t>
            </a:r>
            <a:r>
              <a:rPr kumimoji="0" lang="pt-PT" altLang="pt-PT" sz="2800" b="0" i="1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σ</a:t>
            </a:r>
            <a:r>
              <a:rPr kumimoji="0" lang="pt-PT" altLang="pt-PT" sz="2800" b="0" i="1" strike="noStrike" cap="none" normalizeH="0" baseline="3000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lang="pt-PT" altLang="pt-PT" sz="2800" i="1" dirty="0"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/n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, designando-se </a:t>
            </a:r>
            <a:r>
              <a:rPr kumimoji="0" lang="pt-PT" altLang="pt-PT" sz="2800" b="0" i="1" strike="noStrike" cap="none" normalizeH="0" baseline="0" dirty="0" err="1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σ√n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 por erro padrão de   , normalmente aproximado por </a:t>
            </a:r>
            <a:r>
              <a:rPr kumimoji="0" lang="pt-PT" altLang="pt-PT" sz="2800" b="0" i="1" strike="noStrike" cap="none" normalizeH="0" baseline="0" dirty="0" err="1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s√n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. </a:t>
            </a:r>
            <a:endParaRPr kumimoji="0" lang="pt-PT" altLang="pt-PT" sz="2800" b="0" i="0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D88936E-F98F-291C-1E12-12835310A7B1}"/>
                  </a:ext>
                </a:extLst>
              </p:cNvPr>
              <p:cNvSpPr txBox="1"/>
              <p:nvPr/>
            </p:nvSpPr>
            <p:spPr>
              <a:xfrm>
                <a:off x="2806801" y="541582"/>
                <a:ext cx="8605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D88936E-F98F-291C-1E12-12835310A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801" y="541582"/>
                <a:ext cx="86052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0702EF8-FBB9-FB2A-FF74-A607F0FA38D2}"/>
                  </a:ext>
                </a:extLst>
              </p:cNvPr>
              <p:cNvSpPr txBox="1"/>
              <p:nvPr/>
            </p:nvSpPr>
            <p:spPr>
              <a:xfrm>
                <a:off x="10308388" y="1172954"/>
                <a:ext cx="8605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0702EF8-FBB9-FB2A-FF74-A607F0FA3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388" y="1172954"/>
                <a:ext cx="86052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5">
            <a:extLst>
              <a:ext uri="{FF2B5EF4-FFF2-40B4-BE49-F238E27FC236}">
                <a16:creationId xmlns:a16="http://schemas.microsoft.com/office/drawing/2014/main" id="{6267F86F-7519-2956-93BB-5FB9D7388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92" y="2557790"/>
            <a:ext cx="10025742" cy="390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Note-se ainda que </a:t>
            </a:r>
            <a:r>
              <a:rPr kumimoji="0" lang="pt-PT" altLang="pt-PT" sz="2800" b="0" i="1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s</a:t>
            </a:r>
            <a:r>
              <a:rPr kumimoji="0" lang="pt-PT" altLang="pt-PT" sz="2800" b="0" i="1" strike="noStrike" cap="none" normalizeH="0" baseline="3000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 é um estimador não enviesado de </a:t>
            </a:r>
            <a:r>
              <a:rPr kumimoji="0" lang="pt-PT" altLang="pt-PT" sz="2800" b="0" i="1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σ</a:t>
            </a:r>
            <a:r>
              <a:rPr kumimoji="0" lang="pt-PT" altLang="pt-PT" sz="2800" b="0" i="1" strike="noStrike" cap="none" normalizeH="0" baseline="3000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 mas </a:t>
            </a:r>
            <a:r>
              <a:rPr kumimoji="0" lang="pt-PT" altLang="pt-PT" sz="2800" b="0" i="1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s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 é um estimador enviesado de </a:t>
            </a:r>
            <a:r>
              <a:rPr kumimoji="0" lang="pt-PT" altLang="pt-PT" sz="2800" b="0" i="1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σ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; no caso de se pretender um estimador não enviesado para </a:t>
            </a:r>
            <a:r>
              <a:rPr kumimoji="0" lang="pt-PT" altLang="pt-PT" sz="2800" b="0" i="1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σ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deve utilizar-se o estimador</a:t>
            </a:r>
            <a:endParaRPr kumimoji="0" lang="pt-PT" altLang="pt-PT" sz="2800" b="0" i="0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800" b="0" i="0" strike="noStrike" cap="none" normalizeH="0" baseline="0" dirty="0">
              <a:ln>
                <a:noFill/>
              </a:ln>
              <a:effectLst/>
              <a:latin typeface="+mj-lt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R="0" lvl="0" indent="920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800" b="0" i="0" strike="noStrike" cap="none" normalizeH="0" baseline="0" dirty="0">
              <a:ln>
                <a:noFill/>
              </a:ln>
              <a:effectLst/>
              <a:latin typeface="+mj-lt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R="0" lvl="0" indent="920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+mj-lt"/>
                <a:ea typeface="Aptos" panose="020B0004020202020204" pitchFamily="34" charset="0"/>
                <a:cs typeface="Calibri" panose="020F0502020204030204" pitchFamily="34" charset="0"/>
              </a:rPr>
              <a:t>sendo Γ(x) a função gama.</a:t>
            </a:r>
            <a:endParaRPr kumimoji="0" lang="pt-PT" altLang="pt-PT" sz="2800" b="0" i="0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9CA5B80-DBD5-FE16-AC2B-2B6C4A9A4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25" y="4620845"/>
            <a:ext cx="2930061" cy="101795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9EA2E464-1E74-9EAC-EE54-DAB18CA05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699" y="4657276"/>
            <a:ext cx="2024072" cy="10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DFF059-C2A1-628C-D63C-A13809A79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656" y="830532"/>
            <a:ext cx="8546688" cy="519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Em caso de d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ú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vida, deve ser realizada uma s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rie de testes consistindo em leituras repetidas de forma a determinar o desvio padrão das observa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ões </a:t>
            </a:r>
            <a:r>
              <a:rPr kumimoji="0" lang="pt-PT" altLang="pt-PT" sz="2800" b="0" i="0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efectuadas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por um determinado aparelho. Antes da realiza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ão das observa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ões 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conveniente verificar a instrumenta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ão dispon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í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vel e confirmar o desvio padrão das </a:t>
            </a:r>
            <a:r>
              <a:rPr kumimoji="0" lang="pt-PT" altLang="pt-PT" sz="2800" b="0" i="0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respectivas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observa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ões, assim como calibrar regularmente os aparelhos de forma a evitar erros sistem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á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ticos. </a:t>
            </a:r>
            <a:endParaRPr kumimoji="0" lang="pt-PT" altLang="pt-PT" sz="28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5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DD2CB7A-429E-1F04-3721-295A05C1F440}"/>
              </a:ext>
            </a:extLst>
          </p:cNvPr>
          <p:cNvSpPr txBox="1"/>
          <p:nvPr/>
        </p:nvSpPr>
        <p:spPr>
          <a:xfrm>
            <a:off x="629920" y="175459"/>
            <a:ext cx="10932160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Modelo matemático: o ajustamento por mínimos quadrados envolve duas componentes indispensáveis: o </a:t>
            </a:r>
            <a:r>
              <a:rPr lang="pt-PT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modelo funcional</a:t>
            </a:r>
            <a:r>
              <a:rPr lang="pt-PT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 o </a:t>
            </a:r>
            <a:r>
              <a:rPr lang="pt-PT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modelo estocástico</a:t>
            </a:r>
            <a:r>
              <a:rPr lang="pt-PT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sendo as observações o input para o processo.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931DA0F-4F0C-3406-8E66-C5FB8BB17CA0}"/>
              </a:ext>
            </a:extLst>
          </p:cNvPr>
          <p:cNvSpPr txBox="1"/>
          <p:nvPr/>
        </p:nvSpPr>
        <p:spPr>
          <a:xfrm>
            <a:off x="629920" y="2552899"/>
            <a:ext cx="10932160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 </a:t>
            </a:r>
            <a:r>
              <a:rPr lang="pt-PT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modelo funcional</a:t>
            </a:r>
            <a:r>
              <a:rPr lang="pt-PT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representa uma simplificação da realidade física, exprimindo matematicamente relações entre as observações e/ou entre as observações e outras quantidades designadas por parâmetros.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63C111-F26B-F37E-22B2-A893BE912C4F}"/>
              </a:ext>
            </a:extLst>
          </p:cNvPr>
          <p:cNvSpPr txBox="1"/>
          <p:nvPr/>
        </p:nvSpPr>
        <p:spPr>
          <a:xfrm>
            <a:off x="629920" y="4493302"/>
            <a:ext cx="10932160" cy="1968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PT" sz="2800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 </a:t>
            </a:r>
            <a:r>
              <a:rPr lang="pt-PT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modelo estocástico</a:t>
            </a:r>
            <a:r>
              <a:rPr lang="pt-PT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introduz informação acerca da precisão relativa das observações.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96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4AD528D-B6E3-8C09-2DB5-77EE8F935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76" y="307623"/>
            <a:ext cx="6352024" cy="6269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52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8AA620F-56A9-AF65-FD15-72DB2B5F09B8}"/>
              </a:ext>
            </a:extLst>
          </p:cNvPr>
          <p:cNvSpPr txBox="1"/>
          <p:nvPr/>
        </p:nvSpPr>
        <p:spPr>
          <a:xfrm>
            <a:off x="386080" y="203200"/>
            <a:ext cx="1138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Exemplo: suponha que se pretendia determinar a </a:t>
            </a:r>
            <a:r>
              <a:rPr lang="pt-PT" sz="2000" b="1" dirty="0">
                <a:solidFill>
                  <a:srgbClr val="FF0000"/>
                </a:solidFill>
              </a:rPr>
              <a:t>área de uma parcela </a:t>
            </a:r>
            <a:r>
              <a:rPr lang="pt-PT" sz="2000" b="1" dirty="0" err="1">
                <a:solidFill>
                  <a:srgbClr val="FF0000"/>
                </a:solidFill>
              </a:rPr>
              <a:t>rectangular</a:t>
            </a:r>
            <a:r>
              <a:rPr lang="pt-PT" sz="2000" dirty="0"/>
              <a:t>, num terreno plano e horizontal (para evitar reduções das observações), suposta suficientemente pequena de forma que se pode considerar a superfície terrestre localmente plana, em vez de elipsoidal. </a:t>
            </a:r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43F005B-88E4-DBF8-D3BA-BF300B5B152A}"/>
              </a:ext>
            </a:extLst>
          </p:cNvPr>
          <p:cNvSpPr txBox="1"/>
          <p:nvPr/>
        </p:nvSpPr>
        <p:spPr>
          <a:xfrm>
            <a:off x="401320" y="1363454"/>
            <a:ext cx="1138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Para o efeito é necessário </a:t>
            </a:r>
            <a:r>
              <a:rPr lang="pt-PT" sz="2000" b="1" dirty="0">
                <a:solidFill>
                  <a:srgbClr val="FF0000"/>
                </a:solidFill>
              </a:rPr>
              <a:t>medir o comprimento </a:t>
            </a:r>
            <a:r>
              <a:rPr lang="pt-PT" sz="2000" b="1" i="1" dirty="0">
                <a:solidFill>
                  <a:srgbClr val="FF0000"/>
                </a:solidFill>
              </a:rPr>
              <a:t>a</a:t>
            </a:r>
            <a:r>
              <a:rPr lang="pt-PT" sz="2000" b="1" dirty="0">
                <a:solidFill>
                  <a:srgbClr val="FF0000"/>
                </a:solidFill>
              </a:rPr>
              <a:t> e a largura </a:t>
            </a:r>
            <a:r>
              <a:rPr lang="pt-PT" sz="2000" b="1" i="1" dirty="0">
                <a:solidFill>
                  <a:srgbClr val="FF0000"/>
                </a:solidFill>
              </a:rPr>
              <a:t>b</a:t>
            </a:r>
            <a:r>
              <a:rPr lang="pt-PT" sz="2000" b="1" dirty="0">
                <a:solidFill>
                  <a:srgbClr val="FF0000"/>
                </a:solidFill>
              </a:rPr>
              <a:t> dessa parcela</a:t>
            </a:r>
            <a:r>
              <a:rPr lang="pt-PT" sz="2000" dirty="0"/>
              <a:t>, sendo a área dada por </a:t>
            </a:r>
            <a:r>
              <a:rPr lang="pt-PT" sz="2000" b="1" i="1" dirty="0">
                <a:solidFill>
                  <a:srgbClr val="FF0000"/>
                </a:solidFill>
              </a:rPr>
              <a:t>A=</a:t>
            </a:r>
            <a:r>
              <a:rPr lang="pt-PT" sz="2000" b="1" i="1" dirty="0" err="1">
                <a:solidFill>
                  <a:srgbClr val="FF0000"/>
                </a:solidFill>
              </a:rPr>
              <a:t>ab</a:t>
            </a:r>
            <a:r>
              <a:rPr lang="pt-PT" sz="2000" dirty="0"/>
              <a:t>, o que define o </a:t>
            </a:r>
            <a:r>
              <a:rPr lang="pt-PT" sz="2000" b="1" dirty="0">
                <a:solidFill>
                  <a:srgbClr val="00B050"/>
                </a:solidFill>
              </a:rPr>
              <a:t>modelo funcional</a:t>
            </a:r>
            <a:r>
              <a:rPr lang="pt-PT" sz="2000" dirty="0"/>
              <a:t> (as condições geométricas ou físicas do problema). </a:t>
            </a: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7E4377-0EBC-C383-01D7-9D10F55C317E}"/>
              </a:ext>
            </a:extLst>
          </p:cNvPr>
          <p:cNvSpPr txBox="1"/>
          <p:nvPr/>
        </p:nvSpPr>
        <p:spPr>
          <a:xfrm>
            <a:off x="401320" y="4232335"/>
            <a:ext cx="11389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b="1" dirty="0">
                <a:solidFill>
                  <a:srgbClr val="FF0000"/>
                </a:solidFill>
              </a:rPr>
              <a:t>Devido a alguma(s) fonte(s) de erro cometido nas diversas fases</a:t>
            </a:r>
            <a:r>
              <a:rPr lang="pt-PT" sz="2000" dirty="0"/>
              <a:t>, seja pelo observador, seja por imperfeição da fita métrica, seja por condições ambientais, não é possível garantir que o valor obtido para os lados do polígono sejam o valor </a:t>
            </a:r>
            <a:r>
              <a:rPr lang="pt-PT" sz="2000" dirty="0" err="1"/>
              <a:t>exacto</a:t>
            </a:r>
            <a:r>
              <a:rPr lang="pt-PT" sz="2000" dirty="0"/>
              <a:t>, de tal forma que se se repetisse a medição provavelmente obter-se-ia um valor diferente: não há razão para aceitarmos um ou outro pois ambos são igualmente razoáveis. A variabilidade em medições repetidos realizadas em condições similares é uma propriedade inerente aos processos físicos e deve ser aceite como uma propriedade básica das observações, o que implica a necessidade de completar o modelo funcional com o </a:t>
            </a:r>
            <a:r>
              <a:rPr lang="pt-PT" sz="2000" b="1" dirty="0">
                <a:solidFill>
                  <a:srgbClr val="00B050"/>
                </a:solidFill>
              </a:rPr>
              <a:t>modelo estocástico</a:t>
            </a:r>
            <a:r>
              <a:rPr lang="pt-PT" sz="2000" dirty="0"/>
              <a:t>, que descreve as propriedades estatísticas dos elementos envolvidos no problema.</a:t>
            </a:r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EACEA6-4D42-22D1-2C30-72DFD228EA00}"/>
              </a:ext>
            </a:extLst>
          </p:cNvPr>
          <p:cNvSpPr txBox="1"/>
          <p:nvPr/>
        </p:nvSpPr>
        <p:spPr>
          <a:xfrm>
            <a:off x="401320" y="2222415"/>
            <a:ext cx="11389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Trata-se agora de ir ao local e </a:t>
            </a:r>
            <a:r>
              <a:rPr lang="pt-PT" sz="2000" b="1" dirty="0" err="1">
                <a:solidFill>
                  <a:srgbClr val="FF0000"/>
                </a:solidFill>
              </a:rPr>
              <a:t>efectuar</a:t>
            </a:r>
            <a:r>
              <a:rPr lang="pt-PT" sz="2000" b="1" dirty="0">
                <a:solidFill>
                  <a:srgbClr val="FF0000"/>
                </a:solidFill>
              </a:rPr>
              <a:t> a medição do comprimento dos dois lados do </a:t>
            </a:r>
            <a:r>
              <a:rPr lang="pt-PT" sz="2000" b="1" dirty="0" err="1">
                <a:solidFill>
                  <a:srgbClr val="FF0000"/>
                </a:solidFill>
              </a:rPr>
              <a:t>rectângulo</a:t>
            </a:r>
            <a:r>
              <a:rPr lang="pt-PT" sz="2000" b="1" dirty="0">
                <a:solidFill>
                  <a:srgbClr val="FF0000"/>
                </a:solidFill>
              </a:rPr>
              <a:t>,</a:t>
            </a:r>
            <a:r>
              <a:rPr lang="pt-PT" sz="2000" dirty="0"/>
              <a:t> por hipótese com uma fita métrica, sendo necessário percorrer cada lado, colocando o zero da graduação no início da estrema, esticar a fita métrica, marcar no terreno o local da outra extremidade da fita métrica, repetir o processo até se alcançar o fim da estrema e somar todos os valores que foram lidos (admite-se que se garantiu que as diversas medições foram </a:t>
            </a:r>
            <a:r>
              <a:rPr lang="pt-PT" sz="2000" dirty="0" err="1"/>
              <a:t>efectuadas</a:t>
            </a:r>
            <a:r>
              <a:rPr lang="pt-PT" sz="2000" dirty="0"/>
              <a:t> segundo a mesma </a:t>
            </a:r>
            <a:r>
              <a:rPr lang="pt-PT" sz="2000" dirty="0" err="1"/>
              <a:t>direcção</a:t>
            </a:r>
            <a:r>
              <a:rPr lang="pt-PT" sz="2000" dirty="0"/>
              <a:t>).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130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0E9FB4E-0863-23B1-2D0E-F82091C1A73C}"/>
                  </a:ext>
                </a:extLst>
              </p:cNvPr>
              <p:cNvSpPr txBox="1"/>
              <p:nvPr/>
            </p:nvSpPr>
            <p:spPr>
              <a:xfrm>
                <a:off x="584200" y="828576"/>
                <a:ext cx="11023600" cy="5200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>
                    <a:effectLst/>
                    <a:latin typeface="+mj-lt"/>
                    <a:ea typeface="Aptos" panose="020B0004020202020204" pitchFamily="34" charset="0"/>
                  </a:rPr>
                  <a:t>O modelo estocástico introduz informação acerca da precisão das observações, através da </a:t>
                </a:r>
                <a:r>
                  <a:rPr lang="pt-PT" sz="2800" b="1" dirty="0">
                    <a:effectLst/>
                    <a:latin typeface="+mj-lt"/>
                    <a:ea typeface="Aptos" panose="020B0004020202020204" pitchFamily="34" charset="0"/>
                  </a:rPr>
                  <a:t>matriz de variâncias-covariâncias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𝜮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𝓵</m:t>
                        </m:r>
                      </m:sub>
                    </m:sSub>
                  </m:oMath>
                </a14:m>
                <a:r>
                  <a:rPr lang="pt-PT" sz="28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Na maior parte dos casos esta matriz é diagonal, o que indica que as observações são não correlacionadas; por vezes, no caso de observações derivadas de outras observações (por exemplo um ângulo obtido por diferença de duas direções) ou observações que resultam de um ajustamento anterior, a matriz de variâncias-covariâncias pode ter elementos fora da diagonal principal não nulos. </a:t>
                </a:r>
                <a:endParaRPr lang="pt-PT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0E9FB4E-0863-23B1-2D0E-F82091C1A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828576"/>
                <a:ext cx="11023600" cy="5200847"/>
              </a:xfrm>
              <a:prstGeom prst="rect">
                <a:avLst/>
              </a:prstGeom>
              <a:blipFill>
                <a:blip r:embed="rId2"/>
                <a:stretch>
                  <a:fillRect l="-1162" r="-1106" b="-234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64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22EC8F8-B1EE-1E6A-3ED3-36EACE52DE72}"/>
                  </a:ext>
                </a:extLst>
              </p:cNvPr>
              <p:cNvSpPr txBox="1"/>
              <p:nvPr/>
            </p:nvSpPr>
            <p:spPr>
              <a:xfrm>
                <a:off x="746760" y="1200557"/>
                <a:ext cx="10698480" cy="4554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Em rigor, o ajustamento por mínimos quadrados requer como input não a matriz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𝓁</m:t>
                        </m:r>
                      </m:sub>
                    </m:sSub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das observações mas a </a:t>
                </a:r>
                <a:r>
                  <a:rPr lang="pt-PT" sz="2800" b="1" dirty="0">
                    <a:effectLst/>
                    <a:latin typeface="+mj-lt"/>
                    <a:ea typeface="Times New Roman" panose="02020603050405020304" pitchFamily="18" charset="0"/>
                  </a:rPr>
                  <a:t>matriz </a:t>
                </a:r>
                <a:r>
                  <a:rPr lang="pt-PT" sz="2800" b="1" dirty="0" err="1">
                    <a:effectLst/>
                    <a:latin typeface="+mj-lt"/>
                    <a:ea typeface="Times New Roman" panose="02020603050405020304" pitchFamily="18" charset="0"/>
                  </a:rPr>
                  <a:t>cofactor</a:t>
                </a:r>
                <a:r>
                  <a:rPr lang="pt-PT" sz="2800" b="1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𝓵</m:t>
                        </m:r>
                      </m:sub>
                    </m:sSub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das observações, cuja inversa é a </a:t>
                </a:r>
                <a:r>
                  <a:rPr lang="pt-PT" sz="2800" b="1" dirty="0">
                    <a:effectLst/>
                    <a:latin typeface="+mj-lt"/>
                    <a:ea typeface="Times New Roman" panose="02020603050405020304" pitchFamily="18" charset="0"/>
                  </a:rPr>
                  <a:t>matriz dos pesos das observações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PT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𝑾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𝓵</m:t>
                        </m:r>
                      </m:sub>
                    </m:sSub>
                  </m:oMath>
                </a14:m>
                <a:r>
                  <a:rPr lang="pt-PT" sz="2800" dirty="0">
                    <a:ea typeface="Times New Roman" panose="02020603050405020304" pitchFamily="18" charset="0"/>
                  </a:rPr>
                  <a:t> 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endParaRPr lang="pt-PT" sz="2800" dirty="0"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O conceito de peso de uma observação é assim uma medida da incerteza associada a essa observação relativamente às restantes observações </a:t>
                </a:r>
                <a:r>
                  <a:rPr lang="pt-PT" sz="2800" dirty="0" err="1">
                    <a:effectLst/>
                    <a:latin typeface="+mj-lt"/>
                    <a:ea typeface="Times New Roman" panose="02020603050405020304" pitchFamily="18" charset="0"/>
                  </a:rPr>
                  <a:t>efectuadas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pt-PT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22EC8F8-B1EE-1E6A-3ED3-36EACE52D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" y="1200557"/>
                <a:ext cx="10698480" cy="4554517"/>
              </a:xfrm>
              <a:prstGeom prst="rect">
                <a:avLst/>
              </a:prstGeom>
              <a:blipFill>
                <a:blip r:embed="rId2"/>
                <a:stretch>
                  <a:fillRect l="-1197" r="-1140" b="-28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35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10A8D21-1794-833A-F92F-13E6F9EC7A8D}"/>
                  </a:ext>
                </a:extLst>
              </p:cNvPr>
              <p:cNvSpPr txBox="1"/>
              <p:nvPr/>
            </p:nvSpPr>
            <p:spPr>
              <a:xfrm>
                <a:off x="1343378" y="1106859"/>
                <a:ext cx="9144000" cy="3908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A necessidade da introdução deste conceito surge do facto de </a:t>
                </a:r>
                <a:r>
                  <a:rPr lang="pt-PT" sz="28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muitas vezes não serem conhecidos os valores (absolutos) dos elementos da matriz de variâncias-covariâncias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𝓁</m:t>
                        </m:r>
                      </m:sub>
                    </m:sSub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das observações </a:t>
                </a:r>
                <a:r>
                  <a:rPr lang="pt-PT" sz="28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mas apenas alguma relação entre esses valores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(por exemplo, observações de igual precisão, sem se indicar qual é esse valor). </a:t>
                </a:r>
                <a:endParaRPr lang="pt-PT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10A8D21-1794-833A-F92F-13E6F9EC7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78" y="1106859"/>
                <a:ext cx="9144000" cy="3908186"/>
              </a:xfrm>
              <a:prstGeom prst="rect">
                <a:avLst/>
              </a:prstGeom>
              <a:blipFill>
                <a:blip r:embed="rId2"/>
                <a:stretch>
                  <a:fillRect l="-1333" r="-1400" b="-34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53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C319BA1-59B5-0C60-179F-AA74AD67E43D}"/>
              </a:ext>
            </a:extLst>
          </p:cNvPr>
          <p:cNvSpPr txBox="1"/>
          <p:nvPr/>
        </p:nvSpPr>
        <p:spPr>
          <a:xfrm>
            <a:off x="642257" y="1305341"/>
            <a:ext cx="104448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sz="2800" dirty="0"/>
              <a:t>O</a:t>
            </a:r>
            <a:r>
              <a:rPr lang="pt-PT" sz="2800" b="1" dirty="0">
                <a:solidFill>
                  <a:srgbClr val="FF0000"/>
                </a:solidFill>
              </a:rPr>
              <a:t> ajustamento por mínimos quadrados</a:t>
            </a:r>
            <a:r>
              <a:rPr lang="pt-PT" sz="2800" dirty="0"/>
              <a:t> consiste numa metodologia para </a:t>
            </a:r>
            <a:r>
              <a:rPr lang="pt-PT" sz="2800" dirty="0" err="1"/>
              <a:t>efectuar</a:t>
            </a:r>
            <a:r>
              <a:rPr lang="pt-PT" sz="2800" dirty="0"/>
              <a:t> o </a:t>
            </a:r>
            <a:r>
              <a:rPr lang="pt-PT" sz="2800" b="1" u="sng" dirty="0"/>
              <a:t>controlo de qualidade das observações de uma forma </a:t>
            </a:r>
            <a:r>
              <a:rPr lang="pt-PT" sz="2800" b="1" u="sng" dirty="0" err="1"/>
              <a:t>objectiva</a:t>
            </a:r>
            <a:r>
              <a:rPr lang="pt-PT" sz="2800" dirty="0"/>
              <a:t>, processando conjuntos redundantes de dados utilizando procedimentos matemáticos bem definidos (o termo redundante significa que existem mais observações do que as estritamente necessárias para resolver um determinado problema).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8285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24AA0C7-8F77-AD50-EB8E-5006784D63C3}"/>
                  </a:ext>
                </a:extLst>
              </p:cNvPr>
              <p:cNvSpPr txBox="1"/>
              <p:nvPr/>
            </p:nvSpPr>
            <p:spPr>
              <a:xfrm>
                <a:off x="440265" y="337876"/>
                <a:ext cx="11311467" cy="2038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Dada uma observação cuja variância é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, define-se um </a:t>
                </a:r>
                <a:r>
                  <a:rPr lang="pt-PT" sz="2800" dirty="0" err="1">
                    <a:effectLst/>
                    <a:latin typeface="+mj-lt"/>
                    <a:ea typeface="Times New Roman" panose="02020603050405020304" pitchFamily="18" charset="0"/>
                  </a:rPr>
                  <a:t>factor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de proporcionalidade arbitrário denominado </a:t>
                </a:r>
                <a:r>
                  <a:rPr lang="pt-PT" sz="28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variância </a:t>
                </a:r>
                <a:r>
                  <a:rPr lang="pt-PT" sz="2800" b="1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 priori</a:t>
                </a:r>
                <a:r>
                  <a:rPr lang="pt-PT" sz="28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por unidade de peso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𝝈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, de tal forma que o peso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i</m:t>
                        </m:r>
                      </m:sub>
                    </m:sSub>
                    <m:r>
                      <a:rPr lang="pt-PT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dessa observação é:</a:t>
                </a:r>
                <a:endParaRPr lang="pt-PT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24AA0C7-8F77-AD50-EB8E-5006784D6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65" y="337876"/>
                <a:ext cx="11311467" cy="2038828"/>
              </a:xfrm>
              <a:prstGeom prst="rect">
                <a:avLst/>
              </a:prstGeom>
              <a:blipFill>
                <a:blip r:embed="rId2"/>
                <a:stretch>
                  <a:fillRect l="-1078" r="-1131" b="-716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801B4CD-7D83-5FA7-F9AB-816CB16A98EB}"/>
                  </a:ext>
                </a:extLst>
              </p:cNvPr>
              <p:cNvSpPr txBox="1"/>
              <p:nvPr/>
            </p:nvSpPr>
            <p:spPr>
              <a:xfrm>
                <a:off x="564444" y="2674856"/>
                <a:ext cx="11187288" cy="383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i</m:t>
                        </m:r>
                      </m:sub>
                    </m:sSub>
                    <m:r>
                      <a:rPr lang="pt-PT" sz="280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∝</m:t>
                    </m:r>
                    <m:f>
                      <m:fPr>
                        <m:ctrlPr>
                          <a:rPr lang="pt-PT" sz="28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PT" sz="28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PT" sz="28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PT" sz="28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i</m:t>
                            </m:r>
                          </m:sub>
                          <m:sup>
                            <m:r>
                              <a:rPr lang="pt-PT" sz="28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pt-PT" sz="2800" i="1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pt-PT" sz="28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PT" sz="28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σ</m:t>
                            </m:r>
                          </m:e>
                          <m:sub>
                            <m:r>
                              <a:rPr lang="pt-PT" sz="28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PT" sz="28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PT" sz="2800" i="1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PT" sz="28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i</m:t>
                            </m:r>
                          </m:sub>
                          <m:sup>
                            <m:r>
                              <a:rPr lang="pt-PT" sz="2800"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</a:p>
              <a:p>
                <a:pPr algn="just">
                  <a:lnSpc>
                    <a:spcPct val="150000"/>
                  </a:lnSpc>
                </a:pPr>
                <a:endParaRPr lang="pt-PT" sz="2800" dirty="0"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w</m:t>
                        </m:r>
                      </m:e>
                      <m:sub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w</m:t>
                        </m:r>
                      </m:e>
                      <m:sub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= …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n</m:t>
                        </m:r>
                      </m:sub>
                    </m:sSub>
                    <m:sSubSup>
                      <m:sSubSup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n</m:t>
                        </m:r>
                      </m:sub>
                      <m:sup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, ou, na forma matricial: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𝑾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𝓵</m:t>
                        </m:r>
                      </m:sub>
                    </m:sSub>
                    <m:r>
                      <a:rPr lang="pt-PT" sz="28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𝝈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𝜮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𝓵</m:t>
                        </m:r>
                      </m:sub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, isto é, o peso de uma observação é inversamente proporcional à </a:t>
                </a:r>
                <a:r>
                  <a:rPr lang="pt-PT" sz="2800" dirty="0" err="1">
                    <a:effectLst/>
                    <a:latin typeface="+mj-lt"/>
                    <a:ea typeface="Times New Roman" panose="02020603050405020304" pitchFamily="18" charset="0"/>
                  </a:rPr>
                  <a:t>respectiva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variância.</a:t>
                </a:r>
                <a:endParaRPr lang="pt-PT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801B4CD-7D83-5FA7-F9AB-816CB16A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44" y="2674856"/>
                <a:ext cx="11187288" cy="3837717"/>
              </a:xfrm>
              <a:prstGeom prst="rect">
                <a:avLst/>
              </a:prstGeom>
              <a:blipFill>
                <a:blip r:embed="rId3"/>
                <a:stretch>
                  <a:fillRect l="-1144" r="-1090" b="-34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540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53A9746-C55A-EFFC-71D1-D7E0BCCDAFE9}"/>
                  </a:ext>
                </a:extLst>
              </p:cNvPr>
              <p:cNvSpPr txBox="1"/>
              <p:nvPr/>
            </p:nvSpPr>
            <p:spPr>
              <a:xfrm>
                <a:off x="812801" y="925689"/>
                <a:ext cx="10205155" cy="5254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Q</m:t>
                        </m:r>
                      </m:e>
                      <m:sub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𝓁</m:t>
                        </m:r>
                      </m:sub>
                    </m:sSub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é uma matriz não singular, a sua inversa é a matriz dos pesos das observações: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𝑾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𝓵</m:t>
                        </m:r>
                      </m:sub>
                    </m:sSub>
                    <m:r>
                      <a:rPr lang="pt-PT" sz="2800" b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𝓵</m:t>
                        </m:r>
                      </m:sub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pt-PT" sz="28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𝝈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t-PT" sz="28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𝜮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𝓵</m:t>
                        </m:r>
                      </m:sub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. </a:t>
                </a:r>
              </a:p>
              <a:p>
                <a:pPr algn="just">
                  <a:lnSpc>
                    <a:spcPct val="150000"/>
                  </a:lnSpc>
                </a:pPr>
                <a:endParaRPr lang="pt-PT" sz="2800" dirty="0"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A atribuição de pesos às observações é tida como uma das tarefas mais complexas no processo de ajustamento, dependendo do(s) aparelho(s) utilizado(s), do(s) operador(</a:t>
                </a:r>
                <a:r>
                  <a:rPr lang="pt-PT" sz="2800" dirty="0" err="1">
                    <a:effectLst/>
                    <a:latin typeface="+mj-lt"/>
                    <a:ea typeface="Times New Roman" panose="02020603050405020304" pitchFamily="18" charset="0"/>
                  </a:rPr>
                  <a:t>es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) envolvido(s) e das condições ambientais que se verificavam por ocasião da realização das observações, assim como de outro tipo de informação. </a:t>
                </a:r>
                <a:endParaRPr lang="pt-PT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53A9746-C55A-EFFC-71D1-D7E0BCCDA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1" y="925689"/>
                <a:ext cx="10205155" cy="5254067"/>
              </a:xfrm>
              <a:prstGeom prst="rect">
                <a:avLst/>
              </a:prstGeom>
              <a:blipFill>
                <a:blip r:embed="rId2"/>
                <a:stretch>
                  <a:fillRect l="-1195" r="-1254" b="-22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587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3846F04-8750-DFEC-3E6E-1B1D34285901}"/>
                  </a:ext>
                </a:extLst>
              </p:cNvPr>
              <p:cNvSpPr txBox="1"/>
              <p:nvPr/>
            </p:nvSpPr>
            <p:spPr>
              <a:xfrm>
                <a:off x="553156" y="257558"/>
                <a:ext cx="10667999" cy="5981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Exemplo: dadas 3 observações não correlacionadas em m de uma dada distância,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PT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pt-PT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sz="28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=136.225±0.010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PT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pt-PT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28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=136.233±0.032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PT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𝓁</m:t>
                        </m:r>
                      </m:e>
                      <m:sub>
                        <m:r>
                          <a:rPr lang="pt-PT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sz="28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=136.218±0.024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, tem-se:</a:t>
                </a:r>
              </a:p>
              <a:p>
                <a:pPr marL="45720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 considerando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𝝈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t-PT" sz="28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=1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: w</a:t>
                </a:r>
                <a:r>
                  <a:rPr lang="pt-PT" sz="2800" baseline="-25000" dirty="0">
                    <a:effectLst/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=1/0.010</a:t>
                </a:r>
                <a:r>
                  <a:rPr lang="pt-PT" sz="2800" baseline="30000" dirty="0"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=10000, w</a:t>
                </a:r>
                <a:r>
                  <a:rPr lang="pt-PT" sz="2800" baseline="-25000" dirty="0"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=1/0.032</a:t>
                </a:r>
                <a:r>
                  <a:rPr lang="pt-PT" sz="2800" baseline="30000" dirty="0"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=976.5625, w</a:t>
                </a:r>
                <a:r>
                  <a:rPr lang="pt-PT" sz="2800" baseline="-25000" dirty="0">
                    <a:effectLst/>
                    <a:latin typeface="+mj-lt"/>
                    <a:ea typeface="Times New Roman" panose="02020603050405020304" pitchFamily="18" charset="0"/>
                  </a:rPr>
                  <a:t>3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=1/0.024</a:t>
                </a:r>
                <a:r>
                  <a:rPr lang="pt-PT" sz="2800" baseline="30000" dirty="0"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=1736.111(1); </a:t>
                </a:r>
              </a:p>
              <a:p>
                <a:pPr marL="45720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como alternativa, atribuindo peso 1 à observação com maior desvio padrão, tem-se: w</a:t>
                </a:r>
                <a:r>
                  <a:rPr lang="pt-PT" sz="2800" baseline="-25000" dirty="0"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=1=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/0.032</a:t>
                </a:r>
                <a:r>
                  <a:rPr lang="pt-PT" sz="2800" baseline="30000" dirty="0"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, donde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𝝈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t-PT" sz="2800" b="1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=0.032</a:t>
                </a:r>
                <a:r>
                  <a:rPr lang="pt-PT" sz="2800" b="1" baseline="300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, w</a:t>
                </a:r>
                <a:r>
                  <a:rPr lang="pt-PT" sz="2800" baseline="-25000" dirty="0">
                    <a:effectLst/>
                    <a:latin typeface="+mj-lt"/>
                    <a:ea typeface="Times New Roman" panose="02020603050405020304" pitchFamily="18" charset="0"/>
                  </a:rPr>
                  <a:t>1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/0.010</a:t>
                </a:r>
                <a:r>
                  <a:rPr lang="pt-PT" sz="2800" baseline="30000" dirty="0"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=10.24, w</a:t>
                </a:r>
                <a:r>
                  <a:rPr lang="pt-PT" sz="2800" baseline="-25000" dirty="0">
                    <a:effectLst/>
                    <a:latin typeface="+mj-lt"/>
                    <a:ea typeface="Times New Roman" panose="02020603050405020304" pitchFamily="18" charset="0"/>
                  </a:rPr>
                  <a:t>3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sz="2800">
                    <a:effectLst/>
                    <a:latin typeface="+mj-lt"/>
                    <a:ea typeface="Times New Roman" panose="02020603050405020304" pitchFamily="18" charset="0"/>
                  </a:rPr>
                  <a:t>/0.024</a:t>
                </a:r>
                <a:r>
                  <a:rPr lang="pt-PT" sz="2800" baseline="30000">
                    <a:effectLst/>
                    <a:latin typeface="+mj-lt"/>
                    <a:ea typeface="Times New Roman" panose="02020603050405020304" pitchFamily="18" charset="0"/>
                  </a:rPr>
                  <a:t>2</a:t>
                </a:r>
                <a:r>
                  <a:rPr lang="pt-PT" sz="2800">
                    <a:effectLst/>
                    <a:latin typeface="+mj-lt"/>
                    <a:ea typeface="Times New Roman" panose="02020603050405020304" pitchFamily="18" charset="0"/>
                  </a:rPr>
                  <a:t>=1.777(7). </a:t>
                </a:r>
                <a:r>
                  <a:rPr lang="pt-PT" sz="2800" dirty="0">
                    <a:effectLst/>
                    <a:latin typeface="+mj-lt"/>
                    <a:ea typeface="Times New Roman" panose="02020603050405020304" pitchFamily="18" charset="0"/>
                  </a:rPr>
                  <a:t>Em qualquer dos casos, a razão entre pesos mantém-se.</a:t>
                </a:r>
                <a:endParaRPr lang="pt-PT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3846F04-8750-DFEC-3E6E-1B1D34285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6" y="257558"/>
                <a:ext cx="10667999" cy="5981637"/>
              </a:xfrm>
              <a:prstGeom prst="rect">
                <a:avLst/>
              </a:prstGeom>
              <a:blipFill>
                <a:blip r:embed="rId2"/>
                <a:stretch>
                  <a:fillRect l="-1200" r="-1143" b="-19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93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2CC0CFD-C9AF-0291-0ECC-69BED649E7A6}"/>
              </a:ext>
            </a:extLst>
          </p:cNvPr>
          <p:cNvSpPr txBox="1"/>
          <p:nvPr/>
        </p:nvSpPr>
        <p:spPr>
          <a:xfrm>
            <a:off x="728132" y="248356"/>
            <a:ext cx="10735734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As variáveis observadas em Topografia (desníveis, </a:t>
            </a:r>
            <a:r>
              <a:rPr lang="pt-PT" sz="2800" dirty="0" err="1"/>
              <a:t>direcções</a:t>
            </a:r>
            <a:r>
              <a:rPr lang="pt-PT" sz="2800" dirty="0"/>
              <a:t>, distâncias, bases GNSS, por exemplo) são </a:t>
            </a:r>
            <a:r>
              <a:rPr lang="pt-PT" sz="2800" b="1" dirty="0">
                <a:solidFill>
                  <a:srgbClr val="FF0000"/>
                </a:solidFill>
              </a:rPr>
              <a:t>variáveis aleatórias</a:t>
            </a:r>
            <a:r>
              <a:rPr lang="pt-PT" sz="2800" dirty="0"/>
              <a:t> que teriam valores diferentes se as observações fossem repetidas.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1C1FF1-82E9-6235-516E-A7528AA0F5E8}"/>
              </a:ext>
            </a:extLst>
          </p:cNvPr>
          <p:cNvSpPr txBox="1"/>
          <p:nvPr/>
        </p:nvSpPr>
        <p:spPr>
          <a:xfrm>
            <a:off x="728132" y="3169356"/>
            <a:ext cx="10594624" cy="2615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Do ponto de vista estatístico, o ajustamento de observações é um método para a obtenção de </a:t>
            </a:r>
            <a:r>
              <a:rPr lang="pt-PT" sz="2800" b="1" dirty="0">
                <a:solidFill>
                  <a:srgbClr val="FF0000"/>
                </a:solidFill>
              </a:rPr>
              <a:t>estimativas de variáveis estocásticas</a:t>
            </a:r>
            <a:r>
              <a:rPr lang="pt-PT" sz="2800" dirty="0"/>
              <a:t> e das </a:t>
            </a:r>
            <a:r>
              <a:rPr lang="pt-PT" sz="2800" dirty="0" err="1"/>
              <a:t>respectivas</a:t>
            </a:r>
            <a:r>
              <a:rPr lang="pt-PT" sz="2800" dirty="0"/>
              <a:t> distribuições a partir de amostras, só se justificando no caso de existir redundância. </a:t>
            </a:r>
          </a:p>
        </p:txBody>
      </p:sp>
    </p:spTree>
    <p:extLst>
      <p:ext uri="{BB962C8B-B14F-4D97-AF65-F5344CB8AC3E}">
        <p14:creationId xmlns:p14="http://schemas.microsoft.com/office/powerpoint/2010/main" val="34414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4FA26F-D0B2-AB9C-1AF6-D35E4C327F1E}"/>
              </a:ext>
            </a:extLst>
          </p:cNvPr>
          <p:cNvSpPr txBox="1"/>
          <p:nvPr/>
        </p:nvSpPr>
        <p:spPr>
          <a:xfrm>
            <a:off x="745067" y="174261"/>
            <a:ext cx="10701865" cy="2615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Antes da realização das observações deve ser especificado o </a:t>
            </a:r>
            <a:r>
              <a:rPr lang="pt-PT" sz="2800" b="1" dirty="0">
                <a:solidFill>
                  <a:srgbClr val="FF0000"/>
                </a:solidFill>
              </a:rPr>
              <a:t>modelo funcional</a:t>
            </a:r>
            <a:r>
              <a:rPr lang="pt-PT" sz="2800" dirty="0"/>
              <a:t> que representa o problema em estudo, através de um determinado número de variáveis (</a:t>
            </a:r>
            <a:r>
              <a:rPr lang="pt-PT" sz="2800" b="1" dirty="0">
                <a:solidFill>
                  <a:srgbClr val="FF0000"/>
                </a:solidFill>
              </a:rPr>
              <a:t>parâmetros</a:t>
            </a:r>
            <a:r>
              <a:rPr lang="pt-PT" sz="2800" dirty="0"/>
              <a:t>, </a:t>
            </a:r>
            <a:r>
              <a:rPr lang="pt-PT" sz="2800" b="1" dirty="0">
                <a:solidFill>
                  <a:srgbClr val="FF0000"/>
                </a:solidFill>
              </a:rPr>
              <a:t>observações</a:t>
            </a:r>
            <a:r>
              <a:rPr lang="pt-PT" sz="2800" dirty="0"/>
              <a:t> ou ambos) e das relações entre essas variáveis.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98D6C4-3675-2C64-DA96-F803DC38AEEF}"/>
              </a:ext>
            </a:extLst>
          </p:cNvPr>
          <p:cNvSpPr txBox="1"/>
          <p:nvPr/>
        </p:nvSpPr>
        <p:spPr>
          <a:xfrm>
            <a:off x="745067" y="3429000"/>
            <a:ext cx="10611555" cy="2615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É importante notar que o mesmo problema pode ser representado por modelos funcionais diferentes, contendo cada um deles elementos diversos, dependendo de decisões quanto ao </a:t>
            </a:r>
            <a:r>
              <a:rPr lang="pt-PT" sz="2800" dirty="0" err="1"/>
              <a:t>objectivo</a:t>
            </a:r>
            <a:r>
              <a:rPr lang="pt-PT" sz="2800" dirty="0"/>
              <a:t> e extensão pretendidos;</a:t>
            </a:r>
          </a:p>
        </p:txBody>
      </p:sp>
    </p:spTree>
    <p:extLst>
      <p:ext uri="{BB962C8B-B14F-4D97-AF65-F5344CB8AC3E}">
        <p14:creationId xmlns:p14="http://schemas.microsoft.com/office/powerpoint/2010/main" val="3792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FAD448-0302-88AF-65FC-CA9259042E27}"/>
              </a:ext>
            </a:extLst>
          </p:cNvPr>
          <p:cNvSpPr txBox="1"/>
          <p:nvPr/>
        </p:nvSpPr>
        <p:spPr>
          <a:xfrm>
            <a:off x="1230489" y="1486702"/>
            <a:ext cx="9527822" cy="326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Fixado o modelo, designa-se por </a:t>
            </a:r>
            <a:r>
              <a:rPr lang="pt-PT" sz="28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pt-PT" sz="2800" kern="100" baseline="-25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pt-PT" sz="2800" b="1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número mínimo de observações que define esse modelo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cujo papel é fundamental no processo de ajustamento, embora não seja necessário especificar nesta fase cada observação que venha a ser necessária. </a:t>
            </a:r>
            <a:endParaRPr lang="pt-P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99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1C4C2F6-DB7C-7174-FDCA-6C9F6B83EB91}"/>
              </a:ext>
            </a:extLst>
          </p:cNvPr>
          <p:cNvSpPr txBox="1"/>
          <p:nvPr/>
        </p:nvSpPr>
        <p:spPr>
          <a:xfrm>
            <a:off x="101598" y="20368"/>
            <a:ext cx="10419645" cy="67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/>
              <a:t>a forma de um triângulo plano</a:t>
            </a:r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CC739C-50A5-8738-1242-2EF5469BD6B3}"/>
              </a:ext>
            </a:extLst>
          </p:cNvPr>
          <p:cNvSpPr txBox="1"/>
          <p:nvPr/>
        </p:nvSpPr>
        <p:spPr>
          <a:xfrm>
            <a:off x="383818" y="696900"/>
            <a:ext cx="113453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a forma de um triângulo plano é determinada por duas variáveis (</a:t>
            </a:r>
            <a:r>
              <a:rPr lang="pt-PT" sz="2800" b="1" dirty="0">
                <a:solidFill>
                  <a:srgbClr val="FF0000"/>
                </a:solidFill>
              </a:rPr>
              <a:t>n</a:t>
            </a:r>
            <a:r>
              <a:rPr lang="pt-PT" sz="2800" b="1" baseline="-25000" dirty="0">
                <a:solidFill>
                  <a:srgbClr val="FF0000"/>
                </a:solidFill>
              </a:rPr>
              <a:t>0</a:t>
            </a:r>
            <a:r>
              <a:rPr lang="pt-PT" sz="2800" b="1" dirty="0">
                <a:solidFill>
                  <a:srgbClr val="FF0000"/>
                </a:solidFill>
              </a:rPr>
              <a:t>=2</a:t>
            </a:r>
            <a:r>
              <a:rPr lang="pt-PT" sz="2800" dirty="0"/>
              <a:t>), que podem ser quaisquer dois dos três ângulos internos ou as razões dos três lados, podendo haver rotações e ampliações/reduções do triângulo, mantendo-se a forma:</a:t>
            </a:r>
          </a:p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F5AE48-E86B-9D45-DEB4-915EA672C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77" y="3533776"/>
            <a:ext cx="8999617" cy="28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7BF985-3131-279F-9D2E-D5D749F3A73A}"/>
              </a:ext>
            </a:extLst>
          </p:cNvPr>
          <p:cNvSpPr txBox="1"/>
          <p:nvPr/>
        </p:nvSpPr>
        <p:spPr>
          <a:xfrm>
            <a:off x="180622" y="0"/>
            <a:ext cx="11514667" cy="67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/>
              <a:t>a dimensão e a forma de um triângulo plano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46E66F-0DED-DD87-F7F1-0853A82429E8}"/>
              </a:ext>
            </a:extLst>
          </p:cNvPr>
          <p:cNvSpPr txBox="1"/>
          <p:nvPr/>
        </p:nvSpPr>
        <p:spPr>
          <a:xfrm>
            <a:off x="553155" y="756356"/>
            <a:ext cx="11288889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a dimensão e a forma de um triângulo plano são determinados por três variáveis (</a:t>
            </a:r>
            <a:r>
              <a:rPr lang="pt-PT" sz="2800" b="1" dirty="0">
                <a:solidFill>
                  <a:srgbClr val="FF0000"/>
                </a:solidFill>
              </a:rPr>
              <a:t>n</a:t>
            </a:r>
            <a:r>
              <a:rPr lang="pt-PT" sz="2800" b="1" baseline="-25000" dirty="0">
                <a:solidFill>
                  <a:srgbClr val="FF0000"/>
                </a:solidFill>
              </a:rPr>
              <a:t>0</a:t>
            </a:r>
            <a:r>
              <a:rPr lang="pt-PT" sz="2800" b="1" dirty="0">
                <a:solidFill>
                  <a:srgbClr val="FF0000"/>
                </a:solidFill>
              </a:rPr>
              <a:t>=3</a:t>
            </a:r>
            <a:r>
              <a:rPr lang="pt-PT" sz="2800" dirty="0"/>
              <a:t>), que não podem ser os três ângulos internos pois é necessária uma dimensão linear para fixar a escala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597357-AFD8-BFB2-F330-7773CE6DE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67" y="3206041"/>
            <a:ext cx="8737922" cy="31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3534AC-472E-D753-72D1-3AF39A4ED3EB}"/>
              </a:ext>
            </a:extLst>
          </p:cNvPr>
          <p:cNvSpPr txBox="1"/>
          <p:nvPr/>
        </p:nvSpPr>
        <p:spPr>
          <a:xfrm>
            <a:off x="180623" y="0"/>
            <a:ext cx="112776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 dimensão, a forma, a orientação e a posição de um triângulo plano</a:t>
            </a:r>
            <a:endParaRPr lang="pt-PT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2E18FD-1435-1CD6-0520-55640E2B8A05}"/>
              </a:ext>
            </a:extLst>
          </p:cNvPr>
          <p:cNvSpPr txBox="1"/>
          <p:nvPr/>
        </p:nvSpPr>
        <p:spPr>
          <a:xfrm>
            <a:off x="632178" y="585468"/>
            <a:ext cx="11277600" cy="3907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 dimensão, a forma, a orientação e a posição de um triângulo plano relativamente a um dado referencial são determinados por seis variáveis (</a:t>
            </a:r>
            <a:r>
              <a:rPr lang="pt-PT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</a:t>
            </a:r>
            <a:r>
              <a:rPr lang="pt-PT" sz="2800" b="1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0</a:t>
            </a:r>
            <a:r>
              <a:rPr lang="pt-PT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=6</a:t>
            </a:r>
            <a:r>
              <a:rPr lang="pt-PT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), duas para fixar a posição de um ponto (um dos vértices do triângulo, por exemplo), uma para fixar a escala (o comprimento de um dos lados do triângulo), uma para fixar a orientação do triângulo e duas para fixar a forma do triângulo.</a:t>
            </a:r>
            <a:endParaRPr lang="pt-PT" sz="2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88BD87-967A-D451-146A-CF96526B0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34" y="3782834"/>
            <a:ext cx="2929466" cy="29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0076882-47D1-A1DD-FB4B-24657B0597BE}"/>
              </a:ext>
            </a:extLst>
          </p:cNvPr>
          <p:cNvSpPr txBox="1"/>
          <p:nvPr/>
        </p:nvSpPr>
        <p:spPr>
          <a:xfrm>
            <a:off x="1095020" y="598311"/>
            <a:ext cx="9697157" cy="4758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o número de observações realizadas não for suficiente para calcular as n</a:t>
            </a:r>
            <a:r>
              <a:rPr lang="pt-PT" sz="2800" kern="100" baseline="-25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variáveis, </a:t>
            </a:r>
            <a:r>
              <a:rPr lang="pt-PT" sz="28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problema não tem solução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endParaRPr lang="pt-PT" sz="2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28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endo n o número de observações, supostas funcionalmente independentes (ou seja, não é possível derivar alguma das observações a partir das n-1 observações restantes), se n &gt; n</a:t>
            </a:r>
            <a:r>
              <a:rPr lang="pt-PT" sz="2800" kern="100" baseline="-25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existe 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redundância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ou número de graus de liberdade: 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 = n - n</a:t>
            </a:r>
            <a:r>
              <a:rPr lang="pt-PT" sz="2800" b="1" kern="10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P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0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AB0223-9BB2-E742-79D9-D3F65B1EC2AD}"/>
              </a:ext>
            </a:extLst>
          </p:cNvPr>
          <p:cNvSpPr txBox="1"/>
          <p:nvPr/>
        </p:nvSpPr>
        <p:spPr>
          <a:xfrm>
            <a:off x="928007" y="849086"/>
            <a:ext cx="10335986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rgbClr val="FF0000"/>
                </a:solidFill>
              </a:rPr>
              <a:t>Não existem medições </a:t>
            </a:r>
            <a:r>
              <a:rPr lang="pt-PT" sz="2800" b="1" dirty="0" err="1">
                <a:solidFill>
                  <a:srgbClr val="FF0000"/>
                </a:solidFill>
              </a:rPr>
              <a:t>exactas</a:t>
            </a:r>
            <a:r>
              <a:rPr lang="pt-PT" sz="2800" dirty="0"/>
              <a:t>, ou seja, qualquer medição contém erros, que podem ser de diversos tipos, ter várias origens e diferentes magnitudes.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5452B9-C6CC-36F4-540D-462AFE5D87B2}"/>
              </a:ext>
            </a:extLst>
          </p:cNvPr>
          <p:cNvSpPr txBox="1"/>
          <p:nvPr/>
        </p:nvSpPr>
        <p:spPr>
          <a:xfrm>
            <a:off x="999127" y="3468750"/>
            <a:ext cx="10335986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Assim, o controlo de qualidade das observações e dos resultados é um requisito de qualquer levantamento independentemente da </a:t>
            </a:r>
            <a:r>
              <a:rPr lang="pt-PT" sz="2800" dirty="0" err="1"/>
              <a:t>respectiva</a:t>
            </a:r>
            <a:r>
              <a:rPr lang="pt-PT" sz="2800" dirty="0"/>
              <a:t> precisão</a:t>
            </a:r>
          </a:p>
        </p:txBody>
      </p:sp>
    </p:spTree>
    <p:extLst>
      <p:ext uri="{BB962C8B-B14F-4D97-AF65-F5344CB8AC3E}">
        <p14:creationId xmlns:p14="http://schemas.microsoft.com/office/powerpoint/2010/main" val="34902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840AA3-4BCC-B8EB-0240-F7573DEB0E00}"/>
              </a:ext>
            </a:extLst>
          </p:cNvPr>
          <p:cNvSpPr txBox="1"/>
          <p:nvPr/>
        </p:nvSpPr>
        <p:spPr>
          <a:xfrm>
            <a:off x="936977" y="701149"/>
            <a:ext cx="10160001" cy="1321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redundância tem significado apenas quando as observações e o modelo são mutuamente 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consistentes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t-P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0F5319-A36C-3420-E783-84A8BD6352DE}"/>
              </a:ext>
            </a:extLst>
          </p:cNvPr>
          <p:cNvSpPr txBox="1"/>
          <p:nvPr/>
        </p:nvSpPr>
        <p:spPr>
          <a:xfrm>
            <a:off x="1015999" y="2235201"/>
            <a:ext cx="10160001" cy="326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exemplo da determinação da forma e dimensão do triângulo plano, em que n</a:t>
            </a:r>
            <a:r>
              <a:rPr lang="pt-PT" sz="2800" kern="100" baseline="-25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=3; mesmo que por hipótese cada um dos três ângulos tenham sido observados duas vezes, ou seja, n=6, e portanto a redundância r = 6-3 = 3, o problema não tem solução porque a escala e portanto a dimensão não fica determinada). </a:t>
            </a:r>
            <a:endParaRPr lang="pt-P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DD37E3-FA86-C60D-BE7E-C12544C6B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89" y="0"/>
            <a:ext cx="1155982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Exemplo: Designando os três ângulos internos de um triângulo por α, β, γ e assumindo que a determina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ão da forma do triângulo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 problema a resolver, tem-se, como j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á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se viu, n</a:t>
            </a:r>
            <a:r>
              <a:rPr kumimoji="0" lang="pt-PT" altLang="pt-PT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0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=2; considerem-se as seguintes possibilidades: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37D96B4-4C87-93EA-0FAA-E8FC72D1F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89" y="1076281"/>
            <a:ext cx="11559822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cada ângulo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observado uma vez, n = 3, r = 3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–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2 = 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cada ângulo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observado duas vezes, n = 6, r = 6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–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2 = 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 ângulo α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observado duas vezes e os restantes ângulos são observados uma vez, n = 4, r = 4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–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2 = 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 ângulo α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observado quatro vezes, n = 4, r = 4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–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2 = 2; no entanto, o problema não pode ser resolvido com este conjunto de observa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ões; neste caso o problema inicial tem que ser reformulado, reduzindo-se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à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determina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ão do ângulo α, em que n</a:t>
            </a:r>
            <a:r>
              <a:rPr kumimoji="0" lang="pt-PT" altLang="pt-PT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0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=1, r = 4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–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1 = 3, obtendo-se uma estimativa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ú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nica para o ângulo em questão.</a:t>
            </a: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11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6EFA3B-185C-4C6E-AFC7-50C669B1A6C4}"/>
              </a:ext>
            </a:extLst>
          </p:cNvPr>
          <p:cNvSpPr txBox="1"/>
          <p:nvPr/>
        </p:nvSpPr>
        <p:spPr>
          <a:xfrm>
            <a:off x="362372" y="149538"/>
            <a:ext cx="11413067" cy="2615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Devido às propriedades estocásticas das observações, as </a:t>
            </a:r>
            <a:r>
              <a:rPr lang="pt-PT" sz="2800" b="1" dirty="0">
                <a:solidFill>
                  <a:srgbClr val="FF0000"/>
                </a:solidFill>
              </a:rPr>
              <a:t>observações redundantes</a:t>
            </a:r>
            <a:r>
              <a:rPr lang="pt-PT" sz="2800" dirty="0"/>
              <a:t> não são geralmente compatíveis com o modelo funcional, pois </a:t>
            </a:r>
            <a:r>
              <a:rPr lang="pt-PT" sz="2800" b="1" dirty="0">
                <a:solidFill>
                  <a:srgbClr val="FF0000"/>
                </a:solidFill>
              </a:rPr>
              <a:t>qualquer subconjunto de observações de dimensão n</a:t>
            </a:r>
            <a:r>
              <a:rPr lang="pt-PT" sz="2800" b="1" baseline="-25000" dirty="0">
                <a:solidFill>
                  <a:srgbClr val="FF0000"/>
                </a:solidFill>
              </a:rPr>
              <a:t>0</a:t>
            </a:r>
            <a:r>
              <a:rPr lang="pt-PT" sz="2800" b="1" dirty="0">
                <a:solidFill>
                  <a:srgbClr val="FF0000"/>
                </a:solidFill>
              </a:rPr>
              <a:t> dá origem a resultados diferentes</a:t>
            </a:r>
            <a:r>
              <a:rPr lang="pt-PT" sz="2800" dirty="0"/>
              <a:t>. </a:t>
            </a:r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676D26-34C8-B719-FBBC-16DC9872B0D6}"/>
              </a:ext>
            </a:extLst>
          </p:cNvPr>
          <p:cNvSpPr txBox="1"/>
          <p:nvPr/>
        </p:nvSpPr>
        <p:spPr>
          <a:xfrm>
            <a:off x="362371" y="2765062"/>
            <a:ext cx="114130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Por exemplo, quaisquer dois dos três ângulos medidos de um triângulo é suficiente para determinar a </a:t>
            </a:r>
            <a:r>
              <a:rPr lang="pt-PT" sz="2800" dirty="0" err="1"/>
              <a:t>respectiva</a:t>
            </a:r>
            <a:r>
              <a:rPr lang="pt-PT" sz="2800" dirty="0"/>
              <a:t> forma; no entanto qualquer par possível desses ângulos resulta num triângulo diferente do que o obtido com outro par de ângulos (inconsistência). Assim, </a:t>
            </a:r>
            <a:r>
              <a:rPr lang="pt-PT" sz="2800" b="1" dirty="0">
                <a:solidFill>
                  <a:srgbClr val="FF0000"/>
                </a:solidFill>
              </a:rPr>
              <a:t>não é possível obter um resultado único</a:t>
            </a:r>
            <a:r>
              <a:rPr lang="pt-PT" sz="2800" dirty="0"/>
              <a:t> independentemente do par de ângulos considerado a não ser que acrescente um critério suplementar.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88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15C2F3-DE86-19B0-AC67-E5280512E321}"/>
                  </a:ext>
                </a:extLst>
              </p:cNvPr>
              <p:cNvSpPr txBox="1"/>
              <p:nvPr/>
            </p:nvSpPr>
            <p:spPr>
              <a:xfrm>
                <a:off x="1315720" y="1320800"/>
                <a:ext cx="9560560" cy="291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O conjunto original de observações vai ser designado pelo </a:t>
                </a:r>
                <a:r>
                  <a:rPr lang="pt-PT" sz="2800" dirty="0" err="1"/>
                  <a:t>vector</a:t>
                </a:r>
                <a:r>
                  <a:rPr lang="pt-PT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𝓵</m:t>
                        </m:r>
                      </m:e>
                    </m:acc>
                  </m:oMath>
                </a14:m>
                <a:r>
                  <a:rPr lang="pt-PT" sz="2800" dirty="0"/>
                  <a:t>, que após a realização do ajustamento, vai ser substituído pelo </a:t>
                </a:r>
                <a:r>
                  <a:rPr lang="pt-PT" sz="2800" dirty="0" err="1"/>
                  <a:t>vector</a:t>
                </a:r>
                <a:r>
                  <a:rPr lang="pt-PT" sz="2800" dirty="0"/>
                  <a:t> das estimativas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t-PT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𝓵</m:t>
                            </m:r>
                          </m:e>
                        </m:acc>
                      </m:e>
                    </m:acc>
                  </m:oMath>
                </a14:m>
                <a:r>
                  <a:rPr lang="pt-PT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pt-PT" sz="2800" dirty="0"/>
                  <a:t>compatíveis com o modelo.</a:t>
                </a:r>
                <a:endParaRPr lang="pt-PT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615C2F3-DE86-19B0-AC67-E5280512E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720" y="1320800"/>
                <a:ext cx="9560560" cy="2910092"/>
              </a:xfrm>
              <a:prstGeom prst="rect">
                <a:avLst/>
              </a:prstGeom>
              <a:blipFill>
                <a:blip r:embed="rId2"/>
                <a:stretch>
                  <a:fillRect l="-1339" r="-1276" b="-503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432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847716B-2B30-2BC3-A2BE-D4510E1CFF59}"/>
              </a:ext>
            </a:extLst>
          </p:cNvPr>
          <p:cNvSpPr txBox="1"/>
          <p:nvPr/>
        </p:nvSpPr>
        <p:spPr>
          <a:xfrm>
            <a:off x="223520" y="182245"/>
            <a:ext cx="11684000" cy="326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Exemplo: considere-se a </a:t>
            </a:r>
            <a:r>
              <a:rPr lang="pt-PT" sz="2800" b="1" dirty="0">
                <a:solidFill>
                  <a:srgbClr val="FF0000"/>
                </a:solidFill>
              </a:rPr>
              <a:t>rede de nivelamento geométrico</a:t>
            </a:r>
            <a:r>
              <a:rPr lang="pt-PT" sz="2800" dirty="0"/>
              <a:t> representada na figura, que contém a marca de nivelamento MN de altitude conhecida (102.251 m) e os pontos 1, 2 e 3 cujas altitudes x</a:t>
            </a:r>
            <a:r>
              <a:rPr lang="pt-PT" sz="2800" baseline="-25000" dirty="0"/>
              <a:t>1</a:t>
            </a:r>
            <a:r>
              <a:rPr lang="pt-PT" sz="2800" dirty="0"/>
              <a:t>, x</a:t>
            </a:r>
            <a:r>
              <a:rPr lang="pt-PT" sz="2800" baseline="-25000" dirty="0"/>
              <a:t>2 </a:t>
            </a:r>
            <a:r>
              <a:rPr lang="pt-PT" sz="2800" dirty="0"/>
              <a:t>e x</a:t>
            </a:r>
            <a:r>
              <a:rPr lang="pt-PT" sz="2800" baseline="-25000" dirty="0"/>
              <a:t>3</a:t>
            </a:r>
            <a:r>
              <a:rPr lang="pt-PT" sz="2800" dirty="0"/>
              <a:t> se pretende determinar, tendo para o efeito sido observados os 5 desníveis ℓ</a:t>
            </a:r>
            <a:r>
              <a:rPr lang="pt-PT" sz="2800" baseline="-25000" dirty="0"/>
              <a:t>1</a:t>
            </a:r>
            <a:r>
              <a:rPr lang="pt-PT" sz="2800" dirty="0"/>
              <a:t>=5.011 m, ℓ</a:t>
            </a:r>
            <a:r>
              <a:rPr lang="pt-PT" sz="2800" baseline="-25000" dirty="0"/>
              <a:t>2</a:t>
            </a:r>
            <a:r>
              <a:rPr lang="pt-PT" sz="2800" dirty="0"/>
              <a:t>=2.989 m, ℓ</a:t>
            </a:r>
            <a:r>
              <a:rPr lang="pt-PT" sz="2800" baseline="-25000" dirty="0"/>
              <a:t>3</a:t>
            </a:r>
            <a:r>
              <a:rPr lang="pt-PT" sz="2800" dirty="0"/>
              <a:t>=8.018 m, ℓ</a:t>
            </a:r>
            <a:r>
              <a:rPr lang="pt-PT" sz="2800" baseline="-25000" dirty="0"/>
              <a:t>4</a:t>
            </a:r>
            <a:r>
              <a:rPr lang="pt-PT" sz="2800" dirty="0"/>
              <a:t>=1.009 m e ℓ</a:t>
            </a:r>
            <a:r>
              <a:rPr lang="pt-PT" sz="2800" baseline="-25000" dirty="0"/>
              <a:t>5</a:t>
            </a:r>
            <a:r>
              <a:rPr lang="pt-PT" sz="2800" dirty="0"/>
              <a:t>=8.992 m.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FAEBC5-0DBB-578B-B8E9-9D990540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681" y="3504848"/>
            <a:ext cx="4095639" cy="33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31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56E047-F52E-BCCB-14BA-459298455BBA}"/>
              </a:ext>
            </a:extLst>
          </p:cNvPr>
          <p:cNvSpPr txBox="1"/>
          <p:nvPr/>
        </p:nvSpPr>
        <p:spPr>
          <a:xfrm>
            <a:off x="0" y="9525"/>
            <a:ext cx="12192000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O modelo matemático é </a:t>
            </a:r>
            <a:r>
              <a:rPr lang="pt-PT" sz="2800" b="1" dirty="0">
                <a:solidFill>
                  <a:srgbClr val="FF0000"/>
                </a:solidFill>
              </a:rPr>
              <a:t>linear</a:t>
            </a:r>
            <a:r>
              <a:rPr lang="pt-PT" sz="2800" dirty="0"/>
              <a:t> pois as equações que relacionam os 3 </a:t>
            </a:r>
            <a:r>
              <a:rPr lang="pt-PT" sz="2800" b="1" dirty="0"/>
              <a:t>parâmetros</a:t>
            </a:r>
            <a:r>
              <a:rPr lang="pt-PT" sz="2800" dirty="0"/>
              <a:t> x</a:t>
            </a:r>
            <a:r>
              <a:rPr lang="pt-PT" sz="2800" baseline="-25000" dirty="0"/>
              <a:t>1</a:t>
            </a:r>
            <a:r>
              <a:rPr lang="pt-PT" sz="2800" dirty="0"/>
              <a:t>, x</a:t>
            </a:r>
            <a:r>
              <a:rPr lang="pt-PT" sz="2800" baseline="-25000" dirty="0"/>
              <a:t>2 </a:t>
            </a:r>
            <a:r>
              <a:rPr lang="pt-PT" sz="2800" dirty="0"/>
              <a:t>e x</a:t>
            </a:r>
            <a:r>
              <a:rPr lang="pt-PT" sz="2800" baseline="-25000" dirty="0"/>
              <a:t>3</a:t>
            </a:r>
            <a:r>
              <a:rPr lang="pt-PT" sz="2800" dirty="0"/>
              <a:t> e as 5 </a:t>
            </a:r>
            <a:r>
              <a:rPr lang="pt-PT" sz="2800" b="1" dirty="0"/>
              <a:t>observações</a:t>
            </a:r>
            <a:r>
              <a:rPr lang="pt-PT" sz="2800" dirty="0"/>
              <a:t> ℓ</a:t>
            </a:r>
            <a:r>
              <a:rPr lang="pt-PT" sz="2800" baseline="-25000" dirty="0"/>
              <a:t>1</a:t>
            </a:r>
            <a:r>
              <a:rPr lang="pt-PT" sz="2800" dirty="0"/>
              <a:t>, ℓ</a:t>
            </a:r>
            <a:r>
              <a:rPr lang="pt-PT" sz="2800" baseline="-25000" dirty="0"/>
              <a:t>2</a:t>
            </a:r>
            <a:r>
              <a:rPr lang="pt-PT" sz="2800" dirty="0"/>
              <a:t>, ℓ</a:t>
            </a:r>
            <a:r>
              <a:rPr lang="pt-PT" sz="2800" baseline="-25000" dirty="0"/>
              <a:t>3</a:t>
            </a:r>
            <a:r>
              <a:rPr lang="pt-PT" sz="2800" dirty="0"/>
              <a:t>, ℓ</a:t>
            </a:r>
            <a:r>
              <a:rPr lang="pt-PT" sz="2800" baseline="-25000" dirty="0"/>
              <a:t>4  </a:t>
            </a:r>
            <a:r>
              <a:rPr lang="pt-PT" sz="2800" dirty="0"/>
              <a:t>e ℓ</a:t>
            </a:r>
            <a:r>
              <a:rPr lang="pt-PT" sz="2800" baseline="-25000" dirty="0"/>
              <a:t>5 </a:t>
            </a:r>
            <a:r>
              <a:rPr lang="pt-PT" sz="2800" dirty="0"/>
              <a:t>são lineares, envolvendo apenas somas e subtrações.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71810F-BBD4-81AA-7069-60511EA8BC8B}"/>
              </a:ext>
            </a:extLst>
          </p:cNvPr>
          <p:cNvSpPr txBox="1"/>
          <p:nvPr/>
        </p:nvSpPr>
        <p:spPr>
          <a:xfrm>
            <a:off x="0" y="1999038"/>
            <a:ext cx="12192000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Para </a:t>
            </a:r>
            <a:r>
              <a:rPr lang="pt-PT" sz="2800" dirty="0" err="1"/>
              <a:t>efectuar</a:t>
            </a:r>
            <a:r>
              <a:rPr lang="pt-PT" sz="2800" dirty="0"/>
              <a:t> o transporte da altitude de MN para os pontos 1, 2 e 3 são suficientes 3 desníveis, isto é, o número mínimo de observações (desníveis) que permitem resolver o problema é </a:t>
            </a:r>
            <a:r>
              <a:rPr lang="pt-PT" sz="2800" b="1" dirty="0">
                <a:solidFill>
                  <a:srgbClr val="FF0000"/>
                </a:solidFill>
              </a:rPr>
              <a:t>n</a:t>
            </a:r>
            <a:r>
              <a:rPr lang="pt-PT" sz="2800" b="1" baseline="-25000" dirty="0">
                <a:solidFill>
                  <a:srgbClr val="FF0000"/>
                </a:solidFill>
              </a:rPr>
              <a:t>0</a:t>
            </a:r>
            <a:r>
              <a:rPr lang="pt-PT" sz="2800" b="1" dirty="0">
                <a:solidFill>
                  <a:srgbClr val="FF0000"/>
                </a:solidFill>
              </a:rPr>
              <a:t>=3</a:t>
            </a:r>
            <a:r>
              <a:rPr lang="pt-PT" sz="2800" dirty="0"/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E05B55-B350-9EF1-E11B-533DA8B22656}"/>
              </a:ext>
            </a:extLst>
          </p:cNvPr>
          <p:cNvSpPr txBox="1"/>
          <p:nvPr/>
        </p:nvSpPr>
        <p:spPr>
          <a:xfrm>
            <a:off x="0" y="4029191"/>
            <a:ext cx="12192000" cy="132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Tendo sido observados </a:t>
            </a:r>
            <a:r>
              <a:rPr lang="pt-PT" sz="2800" b="1" dirty="0">
                <a:solidFill>
                  <a:srgbClr val="FF0000"/>
                </a:solidFill>
              </a:rPr>
              <a:t>n=5</a:t>
            </a:r>
            <a:r>
              <a:rPr lang="pt-PT" sz="2800" dirty="0"/>
              <a:t> desníveis, a redundância é </a:t>
            </a:r>
            <a:r>
              <a:rPr lang="pt-PT" sz="2800" b="1" dirty="0">
                <a:solidFill>
                  <a:srgbClr val="FF0000"/>
                </a:solidFill>
              </a:rPr>
              <a:t>r=n-n</a:t>
            </a:r>
            <a:r>
              <a:rPr lang="pt-PT" sz="2800" b="1" baseline="-25000" dirty="0">
                <a:solidFill>
                  <a:srgbClr val="FF0000"/>
                </a:solidFill>
              </a:rPr>
              <a:t>0</a:t>
            </a:r>
            <a:r>
              <a:rPr lang="pt-PT" sz="2800" b="1" dirty="0">
                <a:solidFill>
                  <a:srgbClr val="FF0000"/>
                </a:solidFill>
              </a:rPr>
              <a:t>=2</a:t>
            </a:r>
            <a:r>
              <a:rPr lang="pt-PT" sz="2800" dirty="0"/>
              <a:t>, sendo possível estabelecer 2 equações relacionando apenas os 5 desníveis.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987E4A-2926-3A4B-4DA0-780E3C7471E7}"/>
              </a:ext>
            </a:extLst>
          </p:cNvPr>
          <p:cNvSpPr txBox="1"/>
          <p:nvPr/>
        </p:nvSpPr>
        <p:spPr>
          <a:xfrm>
            <a:off x="0" y="5417762"/>
            <a:ext cx="12110720" cy="132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Sendo o número de parâmetros </a:t>
            </a:r>
            <a:r>
              <a:rPr lang="pt-PT" sz="2800" b="1" dirty="0">
                <a:solidFill>
                  <a:srgbClr val="FF0000"/>
                </a:solidFill>
              </a:rPr>
              <a:t>u=3</a:t>
            </a:r>
            <a:r>
              <a:rPr lang="pt-PT" sz="2800" dirty="0"/>
              <a:t>, o número de equações que é possível estabelecer entre as 5 observações e os 3 parâmetros é </a:t>
            </a:r>
            <a:r>
              <a:rPr lang="pt-PT" sz="2800" b="1" dirty="0">
                <a:solidFill>
                  <a:srgbClr val="FF0000"/>
                </a:solidFill>
              </a:rPr>
              <a:t>c=</a:t>
            </a:r>
            <a:r>
              <a:rPr lang="pt-PT" sz="2800" b="1" dirty="0" err="1">
                <a:solidFill>
                  <a:srgbClr val="FF0000"/>
                </a:solidFill>
              </a:rPr>
              <a:t>r+u</a:t>
            </a:r>
            <a:r>
              <a:rPr lang="pt-PT" sz="2800" b="1" dirty="0">
                <a:solidFill>
                  <a:srgbClr val="FF0000"/>
                </a:solidFill>
              </a:rPr>
              <a:t>=5</a:t>
            </a:r>
            <a:r>
              <a:rPr lang="pt-P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16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49A107-C284-2738-5E32-068E1674B4B6}"/>
              </a:ext>
            </a:extLst>
          </p:cNvPr>
          <p:cNvSpPr txBox="1"/>
          <p:nvPr/>
        </p:nvSpPr>
        <p:spPr>
          <a:xfrm>
            <a:off x="574040" y="867261"/>
            <a:ext cx="11043920" cy="520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Se apenas tivessem sido realizadas as 3 observações indispensáveis para resolver o problema anterior, por exemplo ℓ</a:t>
            </a:r>
            <a:r>
              <a:rPr lang="pt-PT" sz="2800" baseline="-25000" dirty="0"/>
              <a:t>1</a:t>
            </a:r>
            <a:r>
              <a:rPr lang="pt-PT" sz="2800" dirty="0"/>
              <a:t>, ℓ</a:t>
            </a:r>
            <a:r>
              <a:rPr lang="pt-PT" sz="2800" baseline="-25000" dirty="0"/>
              <a:t>3</a:t>
            </a:r>
            <a:r>
              <a:rPr lang="pt-PT" sz="2800" dirty="0"/>
              <a:t> e ℓ</a:t>
            </a:r>
            <a:r>
              <a:rPr lang="pt-PT" sz="2800" baseline="-25000" dirty="0"/>
              <a:t>5</a:t>
            </a:r>
            <a:r>
              <a:rPr lang="pt-PT" sz="2800" dirty="0"/>
              <a:t>, qualquer erro que tivesse sido cometido nalgum dos desníveis não seria </a:t>
            </a:r>
            <a:r>
              <a:rPr lang="pt-PT" sz="2800" dirty="0" err="1"/>
              <a:t>detectado</a:t>
            </a:r>
            <a:r>
              <a:rPr lang="pt-PT" sz="2800" dirty="0"/>
              <a:t> e portanto as altitudes obtidas poderiam estar erradas. </a:t>
            </a:r>
          </a:p>
          <a:p>
            <a:pPr algn="just">
              <a:lnSpc>
                <a:spcPct val="150000"/>
              </a:lnSpc>
            </a:pPr>
            <a:endParaRPr lang="pt-PT" sz="2800" dirty="0"/>
          </a:p>
          <a:p>
            <a:pPr algn="just">
              <a:lnSpc>
                <a:spcPct val="150000"/>
              </a:lnSpc>
            </a:pPr>
            <a:r>
              <a:rPr lang="pt-PT" sz="2800" dirty="0"/>
              <a:t>Há portanto toda a vantagem em </a:t>
            </a:r>
            <a:r>
              <a:rPr lang="pt-PT" sz="2800" dirty="0" err="1"/>
              <a:t>efectuar</a:t>
            </a:r>
            <a:r>
              <a:rPr lang="pt-PT" sz="2800" dirty="0"/>
              <a:t> observações redundantes que permitem não só </a:t>
            </a:r>
            <a:r>
              <a:rPr lang="pt-PT" sz="2800" dirty="0" err="1"/>
              <a:t>detectar</a:t>
            </a:r>
            <a:r>
              <a:rPr lang="pt-PT" sz="2800" dirty="0"/>
              <a:t> erros nas observações mas também aumentar a precisão do resultado final. </a:t>
            </a:r>
          </a:p>
        </p:txBody>
      </p:sp>
    </p:spTree>
    <p:extLst>
      <p:ext uri="{BB962C8B-B14F-4D97-AF65-F5344CB8AC3E}">
        <p14:creationId xmlns:p14="http://schemas.microsoft.com/office/powerpoint/2010/main" val="1364953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06BA001-B81E-194B-1E19-77440FA09CE7}"/>
              </a:ext>
            </a:extLst>
          </p:cNvPr>
          <p:cNvSpPr txBox="1"/>
          <p:nvPr/>
        </p:nvSpPr>
        <p:spPr>
          <a:xfrm>
            <a:off x="563880" y="152400"/>
            <a:ext cx="10891520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A realização de observações redundantes tem como </a:t>
            </a:r>
            <a:r>
              <a:rPr lang="pt-PT" sz="2800" u="sng" dirty="0"/>
              <a:t>efeito secundário</a:t>
            </a:r>
            <a:r>
              <a:rPr lang="pt-PT" sz="2800" dirty="0"/>
              <a:t> o aparecimento de </a:t>
            </a:r>
            <a:r>
              <a:rPr lang="pt-PT" sz="2800" b="1" dirty="0">
                <a:solidFill>
                  <a:srgbClr val="FF0000"/>
                </a:solidFill>
              </a:rPr>
              <a:t>inconsistências</a:t>
            </a:r>
            <a:r>
              <a:rPr lang="pt-PT" sz="2800" dirty="0"/>
              <a:t> devidas aos erros que </a:t>
            </a:r>
            <a:r>
              <a:rPr lang="pt-PT" sz="2800" dirty="0" err="1"/>
              <a:t>afectam</a:t>
            </a:r>
            <a:r>
              <a:rPr lang="pt-PT" sz="2800" dirty="0"/>
              <a:t> as observações.</a:t>
            </a:r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3358A1-E9EC-8BB0-7C9B-B16A22F20960}"/>
              </a:ext>
            </a:extLst>
          </p:cNvPr>
          <p:cNvSpPr txBox="1"/>
          <p:nvPr/>
        </p:nvSpPr>
        <p:spPr>
          <a:xfrm>
            <a:off x="563880" y="2685475"/>
            <a:ext cx="10891520" cy="326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Por exemplo, no caso da rede de nivelamento anterior, considerando o </a:t>
            </a:r>
            <a:r>
              <a:rPr lang="pt-PT" sz="2800" u="sng" dirty="0"/>
              <a:t>circuito fechado</a:t>
            </a:r>
            <a:r>
              <a:rPr lang="pt-PT" sz="2800" dirty="0"/>
              <a:t> que liga a marca de nivelamento BM aos pontos 1 e 2 tem-se </a:t>
            </a:r>
            <a:r>
              <a:rPr lang="pt-PT" sz="2800" b="1" dirty="0">
                <a:solidFill>
                  <a:srgbClr val="FF0000"/>
                </a:solidFill>
              </a:rPr>
              <a:t>ℓ</a:t>
            </a:r>
            <a:r>
              <a:rPr lang="pt-PT" sz="2800" b="1" baseline="-25000" dirty="0">
                <a:solidFill>
                  <a:srgbClr val="FF0000"/>
                </a:solidFill>
              </a:rPr>
              <a:t>1</a:t>
            </a:r>
            <a:r>
              <a:rPr lang="pt-PT" sz="2800" b="1" dirty="0">
                <a:solidFill>
                  <a:srgbClr val="FF0000"/>
                </a:solidFill>
              </a:rPr>
              <a:t>+ℓ</a:t>
            </a:r>
            <a:r>
              <a:rPr lang="pt-PT" sz="2800" b="1" baseline="-25000" dirty="0">
                <a:solidFill>
                  <a:srgbClr val="FF0000"/>
                </a:solidFill>
              </a:rPr>
              <a:t>2</a:t>
            </a:r>
            <a:r>
              <a:rPr lang="pt-PT" sz="2800" b="1" dirty="0">
                <a:solidFill>
                  <a:srgbClr val="FF0000"/>
                </a:solidFill>
              </a:rPr>
              <a:t>-ℓ</a:t>
            </a:r>
            <a:r>
              <a:rPr lang="pt-PT" sz="2800" b="1" baseline="-25000" dirty="0">
                <a:solidFill>
                  <a:srgbClr val="FF0000"/>
                </a:solidFill>
              </a:rPr>
              <a:t>3</a:t>
            </a:r>
            <a:r>
              <a:rPr lang="pt-PT" sz="2800" b="1" dirty="0">
                <a:solidFill>
                  <a:srgbClr val="FF0000"/>
                </a:solidFill>
              </a:rPr>
              <a:t>=5.011+2.989-8.018=-0.018≠0</a:t>
            </a:r>
            <a:r>
              <a:rPr lang="pt-PT" sz="2800" dirty="0"/>
              <a:t>, ou a altitude do ponto 2 será diferente consoante o percurso: </a:t>
            </a:r>
            <a:r>
              <a:rPr lang="pt-PT" sz="2800" b="1" dirty="0">
                <a:solidFill>
                  <a:srgbClr val="FF0000"/>
                </a:solidFill>
              </a:rPr>
              <a:t>MN+ℓ</a:t>
            </a:r>
            <a:r>
              <a:rPr lang="pt-PT" sz="2800" b="1" baseline="-25000" dirty="0">
                <a:solidFill>
                  <a:srgbClr val="FF0000"/>
                </a:solidFill>
              </a:rPr>
              <a:t>1</a:t>
            </a:r>
            <a:r>
              <a:rPr lang="pt-PT" sz="2800" b="1" dirty="0">
                <a:solidFill>
                  <a:srgbClr val="FF0000"/>
                </a:solidFill>
              </a:rPr>
              <a:t>+ℓ</a:t>
            </a:r>
            <a:r>
              <a:rPr lang="pt-PT" sz="2800" b="1" baseline="-25000" dirty="0">
                <a:solidFill>
                  <a:srgbClr val="FF0000"/>
                </a:solidFill>
              </a:rPr>
              <a:t>2</a:t>
            </a:r>
            <a:r>
              <a:rPr lang="pt-PT" sz="2800" b="1" dirty="0">
                <a:solidFill>
                  <a:srgbClr val="FF0000"/>
                </a:solidFill>
              </a:rPr>
              <a:t>=110.251 m </a:t>
            </a:r>
            <a:r>
              <a:rPr lang="pt-PT" sz="2800" dirty="0"/>
              <a:t>e </a:t>
            </a:r>
            <a:r>
              <a:rPr lang="pt-PT" sz="2800" b="1" dirty="0">
                <a:solidFill>
                  <a:srgbClr val="FF0000"/>
                </a:solidFill>
              </a:rPr>
              <a:t>MN+ℓ</a:t>
            </a:r>
            <a:r>
              <a:rPr lang="pt-PT" sz="2800" b="1" baseline="-25000" dirty="0">
                <a:solidFill>
                  <a:srgbClr val="FF0000"/>
                </a:solidFill>
              </a:rPr>
              <a:t>5</a:t>
            </a:r>
            <a:r>
              <a:rPr lang="pt-PT" sz="2800" b="1" dirty="0">
                <a:solidFill>
                  <a:srgbClr val="FF0000"/>
                </a:solidFill>
              </a:rPr>
              <a:t>-ℓ</a:t>
            </a:r>
            <a:r>
              <a:rPr lang="pt-PT" sz="2800" b="1" baseline="-25000" dirty="0">
                <a:solidFill>
                  <a:srgbClr val="FF0000"/>
                </a:solidFill>
              </a:rPr>
              <a:t>4</a:t>
            </a:r>
            <a:r>
              <a:rPr lang="pt-PT" sz="2800" b="1" dirty="0">
                <a:solidFill>
                  <a:srgbClr val="FF0000"/>
                </a:solidFill>
              </a:rPr>
              <a:t>=110.234 m</a:t>
            </a:r>
            <a:r>
              <a:rPr lang="pt-PT" sz="2800" dirty="0"/>
              <a:t>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781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111175-6E28-ACCA-EA46-15351FF0E026}"/>
              </a:ext>
            </a:extLst>
          </p:cNvPr>
          <p:cNvSpPr txBox="1"/>
          <p:nvPr/>
        </p:nvSpPr>
        <p:spPr>
          <a:xfrm>
            <a:off x="731520" y="142673"/>
            <a:ext cx="10657840" cy="132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Para resolver o problema é necessário introduzir </a:t>
            </a:r>
            <a:r>
              <a:rPr lang="pt-PT" sz="2800" b="1" u="sng" dirty="0"/>
              <a:t>variáveis adicionais</a:t>
            </a:r>
            <a:r>
              <a:rPr lang="pt-PT" sz="2800" dirty="0"/>
              <a:t> designadas </a:t>
            </a:r>
            <a:r>
              <a:rPr lang="pt-PT" sz="2800" b="1" dirty="0">
                <a:solidFill>
                  <a:srgbClr val="FF0000"/>
                </a:solidFill>
              </a:rPr>
              <a:t>resíduos</a:t>
            </a:r>
            <a:r>
              <a:rPr lang="pt-PT" sz="2800" dirty="0"/>
              <a:t> ou </a:t>
            </a:r>
            <a:r>
              <a:rPr lang="pt-PT" sz="2800" dirty="0" err="1"/>
              <a:t>correcções</a:t>
            </a:r>
            <a:r>
              <a:rPr lang="pt-PT" sz="2800" dirty="0"/>
              <a:t> às observações: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F6DE6F7-3DEF-5A2F-649E-B6627B545C78}"/>
                  </a:ext>
                </a:extLst>
              </p:cNvPr>
              <p:cNvSpPr txBox="1"/>
              <p:nvPr/>
            </p:nvSpPr>
            <p:spPr>
              <a:xfrm>
                <a:off x="731520" y="2296593"/>
                <a:ext cx="10830560" cy="4280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b="1" dirty="0"/>
                  <a:t>ℓ</a:t>
                </a:r>
                <a:r>
                  <a:rPr lang="pt-PT" sz="2800" b="1" baseline="-25000" dirty="0"/>
                  <a:t>1</a:t>
                </a:r>
                <a:r>
                  <a:rPr lang="pt-PT" sz="2800" b="1" dirty="0"/>
                  <a:t>+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pt-PT" sz="2800" b="1" dirty="0"/>
                  <a:t>+ℓ</a:t>
                </a:r>
                <a:r>
                  <a:rPr lang="pt-PT" sz="2800" b="1" baseline="-25000" dirty="0"/>
                  <a:t>2</a:t>
                </a:r>
                <a:r>
                  <a:rPr lang="pt-PT" sz="2800" b="1" dirty="0"/>
                  <a:t>+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pt-PT" sz="2800" b="1" dirty="0"/>
                  <a:t>-ℓ</a:t>
                </a:r>
                <a:r>
                  <a:rPr lang="pt-PT" sz="2800" b="1" baseline="-25000" dirty="0"/>
                  <a:t>3</a:t>
                </a:r>
                <a:r>
                  <a:rPr lang="pt-PT" sz="2800" b="1" dirty="0"/>
                  <a:t>-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pt-PT" sz="2800" b="1" dirty="0"/>
                  <a:t>=0</a:t>
                </a:r>
                <a:r>
                  <a:rPr lang="pt-PT" sz="2800" dirty="0"/>
                  <a:t>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PT" sz="2800" b="1" dirty="0"/>
                  <a:t>MN+ℓ</a:t>
                </a:r>
                <a:r>
                  <a:rPr lang="pt-PT" sz="2800" b="1" baseline="-25000" dirty="0"/>
                  <a:t>1</a:t>
                </a:r>
                <a:r>
                  <a:rPr lang="pt-PT" sz="2800" b="1" dirty="0"/>
                  <a:t>+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pt-PT" sz="2800" b="1" dirty="0"/>
                  <a:t>+ℓ</a:t>
                </a:r>
                <a:r>
                  <a:rPr lang="pt-PT" sz="2800" b="1" baseline="-25000" dirty="0"/>
                  <a:t>2</a:t>
                </a:r>
                <a:r>
                  <a:rPr lang="pt-PT" sz="2800" b="1" dirty="0"/>
                  <a:t>+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pt-PT" sz="2800" b="1" dirty="0"/>
                  <a:t>=MN+ℓ</a:t>
                </a:r>
                <a:r>
                  <a:rPr lang="pt-PT" sz="2800" b="1" baseline="-25000" dirty="0"/>
                  <a:t>5</a:t>
                </a:r>
                <a:r>
                  <a:rPr lang="pt-PT" sz="2800" b="1" dirty="0"/>
                  <a:t>+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5</a:t>
                </a:r>
                <a:r>
                  <a:rPr lang="pt-PT" sz="2800" b="1" dirty="0"/>
                  <a:t>-ℓ</a:t>
                </a:r>
                <a:r>
                  <a:rPr lang="pt-PT" sz="2800" b="1" baseline="-25000" dirty="0"/>
                  <a:t>4</a:t>
                </a:r>
                <a:r>
                  <a:rPr lang="pt-PT" sz="2800" b="1" dirty="0"/>
                  <a:t>+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4</a:t>
                </a:r>
                <a:r>
                  <a:rPr lang="pt-PT" sz="2800" dirty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endParaRPr lang="pt-PT" sz="2800" dirty="0"/>
              </a:p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que tornam as equações anteriores verdadeiras e 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cujo valor será obtido após a realização do ajustamento</a:t>
                </a:r>
                <a:r>
                  <a:rPr lang="pt-PT" sz="2800" dirty="0"/>
                  <a:t>, permitindo a obtenção das observações ajustadas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𝓵</m:t>
                        </m:r>
                      </m:e>
                    </m:acc>
                    <m:r>
                      <a:rPr lang="pt-PT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𝓵</m:t>
                    </m:r>
                    <m:r>
                      <a:rPr lang="pt-PT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pt-PT" sz="2800" dirty="0"/>
                  <a:t>, </a:t>
                </a:r>
                <a:r>
                  <a:rPr lang="pt-PT" sz="2800" b="1" dirty="0" err="1">
                    <a:solidFill>
                      <a:srgbClr val="FF0000"/>
                    </a:solidFill>
                  </a:rPr>
                  <a:t>compativeis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 com o modelo</a:t>
                </a:r>
                <a:r>
                  <a:rPr lang="pt-PT" sz="2800" dirty="0"/>
                  <a:t>. </a:t>
                </a:r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F6DE6F7-3DEF-5A2F-649E-B6627B545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296593"/>
                <a:ext cx="10830560" cy="4280403"/>
              </a:xfrm>
              <a:prstGeom prst="rect">
                <a:avLst/>
              </a:prstGeom>
              <a:blipFill>
                <a:blip r:embed="rId3"/>
                <a:stretch>
                  <a:fillRect l="-1125" r="-11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3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EF38FF-96C2-E936-D30D-E0948708CD54}"/>
              </a:ext>
            </a:extLst>
          </p:cNvPr>
          <p:cNvSpPr txBox="1"/>
          <p:nvPr/>
        </p:nvSpPr>
        <p:spPr>
          <a:xfrm>
            <a:off x="1168400" y="629920"/>
            <a:ext cx="10281920" cy="67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Exemplo: considere-se o caso da medição de um ângulo. </a:t>
            </a:r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FC6C5C-A5FE-7778-0021-E74459009DD1}"/>
              </a:ext>
            </a:extLst>
          </p:cNvPr>
          <p:cNvSpPr txBox="1"/>
          <p:nvPr/>
        </p:nvSpPr>
        <p:spPr>
          <a:xfrm>
            <a:off x="1168400" y="1475997"/>
            <a:ext cx="9794240" cy="67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O modelo é composto por uma variável aleatória </a:t>
            </a:r>
            <a:r>
              <a:rPr lang="el-GR" sz="2800" b="1" dirty="0">
                <a:solidFill>
                  <a:srgbClr val="FF0000"/>
                </a:solidFill>
              </a:rPr>
              <a:t>α</a:t>
            </a:r>
            <a:r>
              <a:rPr lang="pt-PT" sz="2800" dirty="0"/>
              <a:t>, com </a:t>
            </a:r>
            <a:r>
              <a:rPr lang="pt-PT" sz="2800" b="1" dirty="0">
                <a:solidFill>
                  <a:srgbClr val="FF0000"/>
                </a:solidFill>
              </a:rPr>
              <a:t>n</a:t>
            </a:r>
            <a:r>
              <a:rPr lang="pt-PT" sz="2800" b="1" baseline="-25000" dirty="0">
                <a:solidFill>
                  <a:srgbClr val="FF0000"/>
                </a:solidFill>
              </a:rPr>
              <a:t>0</a:t>
            </a:r>
            <a:r>
              <a:rPr lang="pt-PT" sz="2800" b="1" dirty="0">
                <a:solidFill>
                  <a:srgbClr val="FF0000"/>
                </a:solidFill>
              </a:rPr>
              <a:t>=1</a:t>
            </a:r>
            <a:r>
              <a:rPr lang="pt-PT" sz="2800" dirty="0"/>
              <a:t>. </a:t>
            </a: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EA7644-702D-E7EC-B403-EDA2355056FA}"/>
              </a:ext>
            </a:extLst>
          </p:cNvPr>
          <p:cNvSpPr txBox="1"/>
          <p:nvPr/>
        </p:nvSpPr>
        <p:spPr>
          <a:xfrm>
            <a:off x="1168400" y="2322074"/>
            <a:ext cx="9794240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Se o ângulo for medido 2 vezes (</a:t>
            </a:r>
            <a:r>
              <a:rPr lang="pt-PT" sz="2800" b="1" dirty="0">
                <a:solidFill>
                  <a:srgbClr val="FF0000"/>
                </a:solidFill>
              </a:rPr>
              <a:t>n=2</a:t>
            </a:r>
            <a:r>
              <a:rPr lang="pt-PT" sz="2800" dirty="0"/>
              <a:t>), há uma </a:t>
            </a:r>
            <a:r>
              <a:rPr lang="pt-PT" sz="2800" u="sng" dirty="0"/>
              <a:t>observação redundante</a:t>
            </a:r>
            <a:r>
              <a:rPr lang="pt-PT" sz="2800" dirty="0"/>
              <a:t> e a </a:t>
            </a:r>
            <a:r>
              <a:rPr lang="pt-PT" sz="2800" u="sng" dirty="0"/>
              <a:t>inconsistência</a:t>
            </a:r>
            <a:r>
              <a:rPr lang="pt-PT" sz="2800" dirty="0"/>
              <a:t> de ter 2 valores </a:t>
            </a:r>
            <a:r>
              <a:rPr lang="el-GR" sz="2800" dirty="0"/>
              <a:t>α</a:t>
            </a:r>
            <a:r>
              <a:rPr lang="pt-PT" sz="2800" baseline="-25000" dirty="0"/>
              <a:t>1</a:t>
            </a:r>
            <a:r>
              <a:rPr lang="pt-PT" sz="2800" dirty="0"/>
              <a:t> e </a:t>
            </a:r>
            <a:r>
              <a:rPr lang="el-GR" sz="2800" dirty="0"/>
              <a:t>α</a:t>
            </a:r>
            <a:r>
              <a:rPr lang="pt-PT" sz="2800" baseline="-25000" dirty="0"/>
              <a:t>2</a:t>
            </a:r>
            <a:r>
              <a:rPr lang="pt-PT" sz="2800" dirty="0"/>
              <a:t> </a:t>
            </a:r>
            <a:r>
              <a:rPr lang="pt-PT" sz="2800" b="1" dirty="0">
                <a:solidFill>
                  <a:srgbClr val="FF0000"/>
                </a:solidFill>
              </a:rPr>
              <a:t>diferentes</a:t>
            </a:r>
            <a:r>
              <a:rPr lang="pt-PT" sz="2800" dirty="0"/>
              <a:t> tem de ser resolvida. 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FCE91C9-E90C-D43B-D108-0805C577F768}"/>
                  </a:ext>
                </a:extLst>
              </p:cNvPr>
              <p:cNvSpPr txBox="1"/>
              <p:nvPr/>
            </p:nvSpPr>
            <p:spPr>
              <a:xfrm>
                <a:off x="1168400" y="4398496"/>
                <a:ext cx="9794240" cy="1967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Sejam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pt-PT" sz="2800" dirty="0"/>
                  <a:t> e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pt-PT" sz="2800" dirty="0"/>
                  <a:t> dois resíduos que quando somados a </a:t>
                </a:r>
                <a:r>
                  <a:rPr lang="el-GR" sz="2800" dirty="0"/>
                  <a:t>α</a:t>
                </a:r>
                <a:r>
                  <a:rPr lang="pt-PT" sz="2800" baseline="-25000" dirty="0"/>
                  <a:t>1</a:t>
                </a:r>
                <a:r>
                  <a:rPr lang="pt-PT" sz="2800" dirty="0"/>
                  <a:t> e </a:t>
                </a:r>
                <a:r>
                  <a:rPr lang="el-GR" sz="2800" dirty="0"/>
                  <a:t>α</a:t>
                </a:r>
                <a:r>
                  <a:rPr lang="pt-PT" sz="2800" baseline="-25000" dirty="0"/>
                  <a:t>2</a:t>
                </a:r>
                <a:r>
                  <a:rPr lang="pt-PT" sz="2800" dirty="0"/>
                  <a:t>, </a:t>
                </a:r>
                <a:r>
                  <a:rPr lang="pt-PT" sz="2800" dirty="0" err="1"/>
                  <a:t>respectivamente</a:t>
                </a:r>
                <a:r>
                  <a:rPr lang="pt-PT" sz="2800" dirty="0"/>
                  <a:t>, fornecem uma estimativa única para o  ângulo, isto  é,  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α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 +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 =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α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 +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pt-PT" sz="2800" dirty="0"/>
                  <a:t>.  </a:t>
                </a:r>
                <a:endParaRPr lang="pt-PT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FCE91C9-E90C-D43B-D108-0805C577F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4398496"/>
                <a:ext cx="9794240" cy="1967013"/>
              </a:xfrm>
              <a:prstGeom prst="rect">
                <a:avLst/>
              </a:prstGeom>
              <a:blipFill>
                <a:blip r:embed="rId2"/>
                <a:stretch>
                  <a:fillRect l="-1308" r="-1308" b="-80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4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134735-F6FC-818E-CB90-EAAF39D513EE}"/>
              </a:ext>
            </a:extLst>
          </p:cNvPr>
          <p:cNvSpPr txBox="1"/>
          <p:nvPr/>
        </p:nvSpPr>
        <p:spPr>
          <a:xfrm>
            <a:off x="403123" y="1219201"/>
            <a:ext cx="11395587" cy="1322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O ajustamento por mínimos quadrados permite a combinação de diferentes tipos de observações numa </a:t>
            </a:r>
            <a:r>
              <a:rPr lang="pt-PT" sz="2800" b="1" dirty="0">
                <a:solidFill>
                  <a:srgbClr val="00B050"/>
                </a:solidFill>
              </a:rPr>
              <a:t>solução única</a:t>
            </a:r>
            <a:r>
              <a:rPr lang="pt-PT" sz="2800" b="1" dirty="0"/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BC9447-F79B-CFFD-B9A6-5BC0D0A778C9}"/>
              </a:ext>
            </a:extLst>
          </p:cNvPr>
          <p:cNvSpPr txBox="1"/>
          <p:nvPr/>
        </p:nvSpPr>
        <p:spPr>
          <a:xfrm>
            <a:off x="491613" y="3591508"/>
            <a:ext cx="11307097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Permite igualmente a planificação de trabalhos de campo de forma a </a:t>
            </a:r>
            <a:r>
              <a:rPr lang="pt-PT" sz="2800" b="1" dirty="0">
                <a:solidFill>
                  <a:srgbClr val="002060"/>
                </a:solidFill>
              </a:rPr>
              <a:t>assegurar que as especificações prévias de precisão</a:t>
            </a:r>
            <a:r>
              <a:rPr lang="pt-PT" sz="2800" dirty="0"/>
              <a:t> </a:t>
            </a:r>
            <a:r>
              <a:rPr lang="pt-PT" sz="2800" b="1" dirty="0">
                <a:solidFill>
                  <a:srgbClr val="002060"/>
                </a:solidFill>
              </a:rPr>
              <a:t>são alcançadas.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3568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89C6AC3-50D2-DAE0-27F2-E243C66DA5C7}"/>
                  </a:ext>
                </a:extLst>
              </p:cNvPr>
              <p:cNvSpPr txBox="1"/>
              <p:nvPr/>
            </p:nvSpPr>
            <p:spPr>
              <a:xfrm>
                <a:off x="782320" y="327636"/>
                <a:ext cx="9672320" cy="710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Supondo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PT" sz="2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t-PT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sz="28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PT" sz="2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t-PT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sz="2800" dirty="0"/>
                  <a:t>: 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89C6AC3-50D2-DAE0-27F2-E243C66DA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" y="327636"/>
                <a:ext cx="9672320" cy="710387"/>
              </a:xfrm>
              <a:prstGeom prst="rect">
                <a:avLst/>
              </a:prstGeom>
              <a:blipFill>
                <a:blip r:embed="rId2"/>
                <a:stretch>
                  <a:fillRect l="-1260" b="-241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985A4A4-9B74-EEAE-4AB0-DD53E16A8F66}"/>
                  </a:ext>
                </a:extLst>
              </p:cNvPr>
              <p:cNvSpPr txBox="1"/>
              <p:nvPr/>
            </p:nvSpPr>
            <p:spPr>
              <a:xfrm>
                <a:off x="782320" y="1503680"/>
                <a:ext cx="9672320" cy="1356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PT" sz="2800" dirty="0"/>
                  <a:t>os resíduos </a:t>
                </a:r>
                <a:r>
                  <a:rPr lang="el-GR" sz="2800" b="1" dirty="0">
                    <a:solidFill>
                      <a:srgbClr val="00B05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pt-PT" sz="2800" b="1" dirty="0">
                    <a:solidFill>
                      <a:srgbClr val="00B050"/>
                    </a:solidFill>
                  </a:rPr>
                  <a:t>=+1.5’</a:t>
                </a:r>
                <a:r>
                  <a:rPr lang="pt-PT" sz="2800" dirty="0"/>
                  <a:t> e </a:t>
                </a:r>
                <a:r>
                  <a:rPr lang="el-GR" sz="2800" b="1" dirty="0">
                    <a:solidFill>
                      <a:srgbClr val="00B05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00B050"/>
                    </a:solidFill>
                  </a:rPr>
                  <a:t>2</a:t>
                </a:r>
                <a:r>
                  <a:rPr lang="pt-PT" sz="2800" b="1" dirty="0">
                    <a:solidFill>
                      <a:srgbClr val="00B050"/>
                    </a:solidFill>
                  </a:rPr>
                  <a:t>=-0.5’</a:t>
                </a:r>
                <a:r>
                  <a:rPr lang="pt-PT" sz="2800" dirty="0">
                    <a:solidFill>
                      <a:srgbClr val="00B050"/>
                    </a:solidFill>
                  </a:rPr>
                  <a:t> </a:t>
                </a:r>
                <a:r>
                  <a:rPr lang="pt-PT" sz="2800" dirty="0"/>
                  <a:t>conduzem aos valores ajustados </a:t>
                </a:r>
                <a:r>
                  <a:rPr lang="el-GR" sz="2800" b="1" dirty="0">
                    <a:solidFill>
                      <a:srgbClr val="00B050"/>
                    </a:solidFill>
                  </a:rPr>
                  <a:t>α</a:t>
                </a:r>
                <a:r>
                  <a:rPr lang="pt-PT" sz="2800" b="1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pt-PT" sz="2800" b="1" dirty="0">
                    <a:solidFill>
                      <a:srgbClr val="00B050"/>
                    </a:solidFill>
                  </a:rPr>
                  <a:t> + </a:t>
                </a:r>
                <a:r>
                  <a:rPr lang="el-GR" sz="2800" b="1" dirty="0">
                    <a:solidFill>
                      <a:srgbClr val="00B05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00B050"/>
                    </a:solidFill>
                  </a:rPr>
                  <a:t>1</a:t>
                </a:r>
                <a:r>
                  <a:rPr lang="pt-PT" sz="2800" b="1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t-PT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sz="2800" dirty="0"/>
                  <a:t> e </a:t>
                </a:r>
                <a:r>
                  <a:rPr lang="el-GR" sz="2800" b="1" dirty="0">
                    <a:solidFill>
                      <a:srgbClr val="00B050"/>
                    </a:solidFill>
                  </a:rPr>
                  <a:t>α</a:t>
                </a:r>
                <a:r>
                  <a:rPr lang="pt-PT" sz="2800" b="1" baseline="-25000" dirty="0">
                    <a:solidFill>
                      <a:srgbClr val="00B050"/>
                    </a:solidFill>
                  </a:rPr>
                  <a:t>2</a:t>
                </a:r>
                <a:r>
                  <a:rPr lang="pt-PT" sz="2800" b="1" dirty="0">
                    <a:solidFill>
                      <a:srgbClr val="00B050"/>
                    </a:solidFill>
                  </a:rPr>
                  <a:t> + </a:t>
                </a:r>
                <a:r>
                  <a:rPr lang="el-GR" sz="2800" b="1" dirty="0">
                    <a:solidFill>
                      <a:srgbClr val="00B05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00B050"/>
                    </a:solidFill>
                  </a:rPr>
                  <a:t>2</a:t>
                </a:r>
                <a:r>
                  <a:rPr lang="pt-PT" sz="2800" b="1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t-PT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sz="2800" dirty="0"/>
                  <a:t> iguais;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7985A4A4-9B74-EEAE-4AB0-DD53E16A8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" y="1503680"/>
                <a:ext cx="9672320" cy="1356718"/>
              </a:xfrm>
              <a:prstGeom prst="rect">
                <a:avLst/>
              </a:prstGeom>
              <a:blipFill>
                <a:blip r:embed="rId3"/>
                <a:stretch>
                  <a:fillRect l="-1134" r="-1323" b="-121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4C0BA47-8A27-422C-E503-070B78A4E536}"/>
                  </a:ext>
                </a:extLst>
              </p:cNvPr>
              <p:cNvSpPr txBox="1"/>
              <p:nvPr/>
            </p:nvSpPr>
            <p:spPr>
              <a:xfrm>
                <a:off x="782320" y="3210560"/>
                <a:ext cx="9672320" cy="1811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PT" sz="2800" dirty="0"/>
                  <a:t>os  resíduos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=+2’</a:t>
                </a:r>
                <a:r>
                  <a:rPr lang="pt-PT" sz="2800" dirty="0"/>
                  <a:t> e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=0’</a:t>
                </a:r>
                <a:r>
                  <a:rPr lang="pt-PT" sz="2800" dirty="0"/>
                  <a:t>  conduzem  aos   valores ajustados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α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 +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t-PT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sz="2800" dirty="0"/>
                  <a:t> e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α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 +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t-PT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800">
                        <a:latin typeface="Cambria Math" panose="02040503050406030204" pitchFamily="18" charset="0"/>
                      </a:rPr>
                      <m:t>iguais</m:t>
                    </m:r>
                  </m:oMath>
                </a14:m>
                <a:endParaRPr lang="pt-PT" sz="2800" dirty="0"/>
              </a:p>
              <a:p>
                <a:pPr algn="just">
                  <a:lnSpc>
                    <a:spcPct val="150000"/>
                  </a:lnSpc>
                </a:pPr>
                <a:endParaRPr lang="pt-PT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4C0BA47-8A27-422C-E503-070B78A4E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" y="3210560"/>
                <a:ext cx="9672320" cy="1811073"/>
              </a:xfrm>
              <a:prstGeom prst="rect">
                <a:avLst/>
              </a:prstGeom>
              <a:blipFill>
                <a:blip r:embed="rId4"/>
                <a:stretch>
                  <a:fillRect l="-1134" r="-132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FF26DCF-29ED-0B2B-35AC-96A2873A1372}"/>
                  </a:ext>
                </a:extLst>
              </p:cNvPr>
              <p:cNvSpPr txBox="1"/>
              <p:nvPr/>
            </p:nvSpPr>
            <p:spPr>
              <a:xfrm>
                <a:off x="904240" y="5100320"/>
                <a:ext cx="9672320" cy="1356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PT" sz="2800" dirty="0"/>
                  <a:t>os resíduos </a:t>
                </a:r>
                <a:r>
                  <a:rPr lang="el-GR" sz="2800" b="1" dirty="0">
                    <a:solidFill>
                      <a:srgbClr val="0070C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pt-PT" sz="2800" b="1" dirty="0">
                    <a:solidFill>
                      <a:srgbClr val="0070C0"/>
                    </a:solidFill>
                  </a:rPr>
                  <a:t>=+1’</a:t>
                </a:r>
                <a:r>
                  <a:rPr lang="pt-PT" sz="2800" dirty="0"/>
                  <a:t> e </a:t>
                </a:r>
                <a:r>
                  <a:rPr lang="el-GR" sz="2800" b="1" dirty="0">
                    <a:solidFill>
                      <a:srgbClr val="0070C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pt-PT" sz="2800" b="1" dirty="0">
                    <a:solidFill>
                      <a:srgbClr val="0070C0"/>
                    </a:solidFill>
                  </a:rPr>
                  <a:t>=-1’</a:t>
                </a:r>
                <a:r>
                  <a:rPr lang="pt-PT" sz="2800" dirty="0">
                    <a:solidFill>
                      <a:srgbClr val="0070C0"/>
                    </a:solidFill>
                  </a:rPr>
                  <a:t> </a:t>
                </a:r>
                <a:r>
                  <a:rPr lang="pt-PT" sz="2800" dirty="0"/>
                  <a:t>conduzem aos valores  ajustados   </a:t>
                </a:r>
                <a:r>
                  <a:rPr lang="el-GR" sz="2800" b="1" dirty="0">
                    <a:solidFill>
                      <a:srgbClr val="0070C0"/>
                    </a:solidFill>
                  </a:rPr>
                  <a:t>α</a:t>
                </a:r>
                <a:r>
                  <a:rPr lang="pt-PT" sz="2800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pt-PT" sz="2800" b="1" dirty="0">
                    <a:solidFill>
                      <a:srgbClr val="0070C0"/>
                    </a:solidFill>
                  </a:rPr>
                  <a:t> + </a:t>
                </a:r>
                <a:r>
                  <a:rPr lang="el-GR" sz="2800" b="1" dirty="0">
                    <a:solidFill>
                      <a:srgbClr val="0070C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pt-PT" sz="2800" b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t-P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sz="2800" dirty="0"/>
                  <a:t>   e   </a:t>
                </a:r>
                <a:r>
                  <a:rPr lang="el-GR" sz="2800" b="1" dirty="0">
                    <a:solidFill>
                      <a:srgbClr val="0070C0"/>
                    </a:solidFill>
                  </a:rPr>
                  <a:t>α</a:t>
                </a:r>
                <a:r>
                  <a:rPr lang="pt-PT" sz="2800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pt-PT" sz="2800" b="1" dirty="0">
                    <a:solidFill>
                      <a:srgbClr val="0070C0"/>
                    </a:solidFill>
                  </a:rPr>
                  <a:t> + </a:t>
                </a:r>
                <a:r>
                  <a:rPr lang="el-GR" sz="2800" b="1" dirty="0">
                    <a:solidFill>
                      <a:srgbClr val="0070C0"/>
                    </a:solidFill>
                  </a:rPr>
                  <a:t>γ</a:t>
                </a:r>
                <a:r>
                  <a:rPr lang="pt-PT" sz="2800" b="1" baseline="-25000" dirty="0">
                    <a:solidFill>
                      <a:srgbClr val="0070C0"/>
                    </a:solidFill>
                  </a:rPr>
                  <a:t>2</a:t>
                </a:r>
                <a:r>
                  <a:rPr lang="pt-PT" sz="2800" b="1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pt-PT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  <m:sup>
                        <m:r>
                          <a:rPr lang="pt-PT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sz="2800" dirty="0"/>
                  <a:t> iguais.  </a:t>
                </a:r>
                <a:endParaRPr lang="pt-PT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FF26DCF-29ED-0B2B-35AC-96A2873A1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40" y="5100320"/>
                <a:ext cx="9672320" cy="1356718"/>
              </a:xfrm>
              <a:prstGeom prst="rect">
                <a:avLst/>
              </a:prstGeom>
              <a:blipFill>
                <a:blip r:embed="rId5"/>
                <a:stretch>
                  <a:fillRect l="-1134" r="-1323" b="-121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D493AF3-2FE2-246A-9FD9-22E74F09A3A8}"/>
              </a:ext>
            </a:extLst>
          </p:cNvPr>
          <p:cNvSpPr txBox="1"/>
          <p:nvPr/>
        </p:nvSpPr>
        <p:spPr>
          <a:xfrm>
            <a:off x="941100" y="982176"/>
            <a:ext cx="98273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Não há dúvida que a introdução dos resíduos permite eliminar inconsistências mas é necessário definir um critério para escolher das infinitas soluções possíveis a mais conveniente. O critério </a:t>
            </a:r>
            <a:r>
              <a:rPr lang="pt-PT" sz="2800" dirty="0" err="1"/>
              <a:t>seleccionado</a:t>
            </a:r>
            <a:r>
              <a:rPr lang="pt-PT" sz="2800" dirty="0"/>
              <a:t> para escolher um dos infinitos pares de resíduos tem o nome de critério dos mínimos quadrados, segundo o qual a soma dos quadrados dos resíduos deve ser minimizada.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5486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FEFE1B4-7C98-5F26-B7ED-9850E717A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0"/>
            <a:ext cx="4714240" cy="48332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B0AB318-CC03-53A5-FDC8-A8F915C5F972}"/>
                  </a:ext>
                </a:extLst>
              </p:cNvPr>
              <p:cNvSpPr txBox="1"/>
              <p:nvPr/>
            </p:nvSpPr>
            <p:spPr>
              <a:xfrm>
                <a:off x="5862320" y="182791"/>
                <a:ext cx="6024880" cy="2614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buNone/>
                  <a:tabLst>
                    <a:tab pos="180975" algn="l"/>
                  </a:tabLst>
                </a:pPr>
                <a:r>
                  <a:rPr lang="pt-PT" sz="2800" kern="1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Geometricamente, atribuindo o eixo das abcissas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l-GR" sz="2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e o eixo das ordenadas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l-GR" sz="2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pretende-se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1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sz="2800" b="1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l-GR" sz="2800" b="1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Calibri" panose="020F0502020204030204" pitchFamily="34" charset="0"/>
                              </a:rPr>
                              <m:t>𝜶</m:t>
                            </m:r>
                          </m:e>
                        </m:acc>
                      </m:e>
                      <m:sub>
                        <m:r>
                          <a:rPr lang="pt-PT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PT" sz="2800" b="1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PT" sz="2800" b="1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l-GR" sz="2800" b="1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Calibri" panose="020F0502020204030204" pitchFamily="34" charset="0"/>
                              </a:rPr>
                              <m:t>𝜶</m:t>
                            </m:r>
                          </m:e>
                        </m:acc>
                      </m:e>
                      <m:sub>
                        <m:r>
                          <a:rPr lang="pt-PT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condição representada pela </a:t>
                </a:r>
                <a:r>
                  <a:rPr lang="pt-PT" sz="2800" kern="100" dirty="0" err="1">
                    <a:solidFill>
                      <a:srgbClr val="FFC000"/>
                    </a:solidFill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bissectriz</a:t>
                </a:r>
                <a:r>
                  <a:rPr lang="pt-PT" sz="2800" kern="100" dirty="0">
                    <a:effectLst/>
                    <a:latin typeface="Calibri" panose="020F050202020403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pt-PT" sz="2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B0AB318-CC03-53A5-FDC8-A8F915C5F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320" y="182791"/>
                <a:ext cx="6024880" cy="2614434"/>
              </a:xfrm>
              <a:prstGeom prst="rect">
                <a:avLst/>
              </a:prstGeom>
              <a:blipFill>
                <a:blip r:embed="rId3"/>
                <a:stretch>
                  <a:fillRect l="-2126" r="-2024" b="-55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39ED7F0-FA31-04DF-B100-9E9C3485DA67}"/>
                  </a:ext>
                </a:extLst>
              </p:cNvPr>
              <p:cNvSpPr txBox="1"/>
              <p:nvPr/>
            </p:nvSpPr>
            <p:spPr>
              <a:xfrm>
                <a:off x="1005840" y="5008880"/>
                <a:ext cx="3799840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srgbClr val="00B050"/>
                    </a:solidFill>
                  </a:rPr>
                  <a:t>Φ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PT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PT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dirty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PT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PT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dirty="0">
                    <a:solidFill>
                      <a:srgbClr val="00B050"/>
                    </a:solidFill>
                  </a:rPr>
                  <a:t> = 1.5</a:t>
                </a:r>
                <a:r>
                  <a:rPr lang="pt-PT" baseline="30000" dirty="0">
                    <a:solidFill>
                      <a:srgbClr val="00B050"/>
                    </a:solidFill>
                  </a:rPr>
                  <a:t>2 </a:t>
                </a:r>
                <a:r>
                  <a:rPr lang="pt-PT" dirty="0">
                    <a:solidFill>
                      <a:srgbClr val="00B050"/>
                    </a:solidFill>
                  </a:rPr>
                  <a:t>+ (-0.5)</a:t>
                </a:r>
                <a:r>
                  <a:rPr lang="pt-PT" baseline="30000" dirty="0">
                    <a:solidFill>
                      <a:srgbClr val="00B050"/>
                    </a:solidFill>
                  </a:rPr>
                  <a:t>2  </a:t>
                </a:r>
                <a:r>
                  <a:rPr lang="pt-PT" dirty="0">
                    <a:solidFill>
                      <a:srgbClr val="00B050"/>
                    </a:solidFill>
                  </a:rPr>
                  <a:t>= </a:t>
                </a:r>
                <a:r>
                  <a:rPr lang="pt-PT" b="1" dirty="0">
                    <a:solidFill>
                      <a:srgbClr val="00B050"/>
                    </a:solidFill>
                  </a:rPr>
                  <a:t>2.5</a:t>
                </a:r>
                <a:endParaRPr lang="pt-PT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39ED7F0-FA31-04DF-B100-9E9C3485D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5008880"/>
                <a:ext cx="3799840" cy="486095"/>
              </a:xfrm>
              <a:prstGeom prst="rect">
                <a:avLst/>
              </a:prstGeom>
              <a:blipFill>
                <a:blip r:embed="rId4"/>
                <a:stretch>
                  <a:fillRect l="-1284" b="-215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A38BFCC-FA49-9D96-D8F6-037705D69FAE}"/>
                  </a:ext>
                </a:extLst>
              </p:cNvPr>
              <p:cNvSpPr txBox="1"/>
              <p:nvPr/>
            </p:nvSpPr>
            <p:spPr>
              <a:xfrm>
                <a:off x="1005840" y="5598997"/>
                <a:ext cx="3799840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srgbClr val="FF0000"/>
                    </a:solidFill>
                  </a:rPr>
                  <a:t>Φ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dirty="0">
                    <a:solidFill>
                      <a:srgbClr val="FF0000"/>
                    </a:solidFill>
                  </a:rPr>
                  <a:t> = 2</a:t>
                </a:r>
                <a:r>
                  <a:rPr lang="pt-PT" baseline="30000" dirty="0">
                    <a:solidFill>
                      <a:srgbClr val="FF0000"/>
                    </a:solidFill>
                  </a:rPr>
                  <a:t>2 </a:t>
                </a:r>
                <a:r>
                  <a:rPr lang="pt-PT" dirty="0">
                    <a:solidFill>
                      <a:srgbClr val="FF0000"/>
                    </a:solidFill>
                  </a:rPr>
                  <a:t>+ 0</a:t>
                </a:r>
                <a:r>
                  <a:rPr lang="pt-PT" baseline="30000" dirty="0">
                    <a:solidFill>
                      <a:srgbClr val="FF0000"/>
                    </a:solidFill>
                  </a:rPr>
                  <a:t>2  </a:t>
                </a:r>
                <a:r>
                  <a:rPr lang="pt-PT" dirty="0">
                    <a:solidFill>
                      <a:srgbClr val="FF0000"/>
                    </a:solidFill>
                  </a:rPr>
                  <a:t>= </a:t>
                </a:r>
                <a:r>
                  <a:rPr lang="pt-PT" b="1" dirty="0">
                    <a:solidFill>
                      <a:srgbClr val="FF0000"/>
                    </a:solidFill>
                  </a:rPr>
                  <a:t>4</a:t>
                </a:r>
                <a:endParaRPr lang="pt-PT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A38BFCC-FA49-9D96-D8F6-037705D69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5598997"/>
                <a:ext cx="3799840" cy="486095"/>
              </a:xfrm>
              <a:prstGeom prst="rect">
                <a:avLst/>
              </a:prstGeom>
              <a:blipFill>
                <a:blip r:embed="rId5"/>
                <a:stretch>
                  <a:fillRect l="-1284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0AAD375-248D-CBA9-B90F-FCCF8CAB83A6}"/>
                  </a:ext>
                </a:extLst>
              </p:cNvPr>
              <p:cNvSpPr txBox="1"/>
              <p:nvPr/>
            </p:nvSpPr>
            <p:spPr>
              <a:xfrm>
                <a:off x="1005840" y="6189114"/>
                <a:ext cx="3799840" cy="48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srgbClr val="0070C0"/>
                    </a:solidFill>
                  </a:rPr>
                  <a:t>Φ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P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P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dirty="0">
                    <a:solidFill>
                      <a:srgbClr val="0070C0"/>
                    </a:solidFill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pt-P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PT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dirty="0">
                    <a:solidFill>
                      <a:srgbClr val="0070C0"/>
                    </a:solidFill>
                  </a:rPr>
                  <a:t> = 1</a:t>
                </a:r>
                <a:r>
                  <a:rPr lang="pt-PT" baseline="30000" dirty="0">
                    <a:solidFill>
                      <a:srgbClr val="0070C0"/>
                    </a:solidFill>
                  </a:rPr>
                  <a:t>2 </a:t>
                </a:r>
                <a:r>
                  <a:rPr lang="pt-PT" dirty="0">
                    <a:solidFill>
                      <a:srgbClr val="0070C0"/>
                    </a:solidFill>
                  </a:rPr>
                  <a:t>+ (-1)</a:t>
                </a:r>
                <a:r>
                  <a:rPr lang="pt-PT" baseline="30000" dirty="0">
                    <a:solidFill>
                      <a:srgbClr val="0070C0"/>
                    </a:solidFill>
                  </a:rPr>
                  <a:t>2  </a:t>
                </a:r>
                <a:r>
                  <a:rPr lang="pt-PT" dirty="0">
                    <a:solidFill>
                      <a:srgbClr val="0070C0"/>
                    </a:solidFill>
                  </a:rPr>
                  <a:t>= </a:t>
                </a:r>
                <a:r>
                  <a:rPr lang="pt-PT" b="1" dirty="0">
                    <a:solidFill>
                      <a:srgbClr val="0070C0"/>
                    </a:solidFill>
                  </a:rPr>
                  <a:t>2</a:t>
                </a:r>
                <a:endParaRPr lang="pt-PT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0AAD375-248D-CBA9-B90F-FCCF8CAB8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6189114"/>
                <a:ext cx="3799840" cy="486095"/>
              </a:xfrm>
              <a:prstGeom prst="rect">
                <a:avLst/>
              </a:prstGeom>
              <a:blipFill>
                <a:blip r:embed="rId6"/>
                <a:stretch>
                  <a:fillRect l="-1284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01C78BE1-3645-F354-CB3B-8A356576C57A}"/>
              </a:ext>
            </a:extLst>
          </p:cNvPr>
          <p:cNvSpPr txBox="1"/>
          <p:nvPr/>
        </p:nvSpPr>
        <p:spPr>
          <a:xfrm>
            <a:off x="5887720" y="2859888"/>
            <a:ext cx="5999480" cy="3260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  <a:tabLst>
                <a:tab pos="180975" algn="l"/>
              </a:tabLst>
            </a:pP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valores observados </a:t>
            </a:r>
            <a:r>
              <a:rPr lang="el-GR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pt-PT" sz="2800" kern="100" baseline="-25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l-GR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pt-PT" sz="2800" kern="100" baseline="-25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definem o ponto P, que deve ser substituído pelo ponto P’ sobre a </a:t>
            </a:r>
            <a:r>
              <a:rPr lang="pt-PT" sz="2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bissectriz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 tal forma que a distância PP’ seja </a:t>
            </a:r>
            <a:r>
              <a:rPr lang="pt-PT" sz="2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mínima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(PP’ perpendicular à </a:t>
            </a:r>
            <a:r>
              <a:rPr lang="pt-PT" sz="2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bissectriz</a:t>
            </a:r>
            <a:r>
              <a:rPr lang="pt-PT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pt-P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6CD9F46-3A71-3E2F-F069-3A1F54CAF4CC}"/>
                  </a:ext>
                </a:extLst>
              </p:cNvPr>
              <p:cNvSpPr txBox="1"/>
              <p:nvPr/>
            </p:nvSpPr>
            <p:spPr>
              <a:xfrm>
                <a:off x="1148080" y="599440"/>
                <a:ext cx="10068560" cy="549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Sendo os dois conjuntos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𝓁</m:t>
                        </m:r>
                      </m:e>
                    </m:acc>
                  </m:oMath>
                </a14:m>
                <a:r>
                  <a:rPr lang="pt-PT" sz="2800" dirty="0"/>
                  <a:t> 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𝓁</m:t>
                            </m:r>
                          </m:e>
                        </m:acc>
                      </m:e>
                    </m:acc>
                  </m:oMath>
                </a14:m>
                <a:r>
                  <a:rPr lang="pt-PT" sz="2800" dirty="0"/>
                  <a:t> em geral diferentes (quando r = 0,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𝓁</m:t>
                            </m:r>
                          </m:e>
                        </m:acc>
                      </m:e>
                    </m:acc>
                  </m:oMath>
                </a14:m>
                <a:r>
                  <a:rPr lang="pt-PT" sz="2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𝓁</m:t>
                        </m:r>
                      </m:e>
                    </m:acc>
                  </m:oMath>
                </a14:m>
                <a:r>
                  <a:rPr lang="pt-PT" sz="2800" dirty="0"/>
                  <a:t>), o </a:t>
                </a:r>
                <a:r>
                  <a:rPr lang="pt-PT" sz="2800" dirty="0" err="1"/>
                  <a:t>vector</a:t>
                </a:r>
                <a:r>
                  <a:rPr lang="pt-PT" sz="2800" dirty="0"/>
                  <a:t> dos resíduos das observações dado por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𝛄</m:t>
                        </m:r>
                      </m:e>
                    </m:acc>
                  </m:oMath>
                </a14:m>
                <a:r>
                  <a:rPr lang="pt-PT" sz="2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t-PT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8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𝓵</m:t>
                            </m:r>
                          </m:e>
                        </m:acc>
                      </m:e>
                    </m:acc>
                  </m:oMath>
                </a14:m>
                <a:r>
                  <a:rPr lang="pt-PT" sz="2800" b="1" dirty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𝓵</m:t>
                        </m:r>
                      </m:e>
                    </m:acc>
                  </m:oMath>
                </a14:m>
                <a:r>
                  <a:rPr lang="pt-PT" sz="2800" dirty="0"/>
                  <a:t>  tem um papel importante no processo do ajustamento pois da análise dos </a:t>
                </a:r>
                <a:r>
                  <a:rPr lang="pt-PT" sz="2800" dirty="0" err="1"/>
                  <a:t>respectivos</a:t>
                </a:r>
                <a:r>
                  <a:rPr lang="pt-PT" sz="2800" dirty="0"/>
                  <a:t> elementos é possível testar a adequação do modelo </a:t>
                </a:r>
                <a:r>
                  <a:rPr lang="pt-PT" sz="2800" dirty="0" err="1"/>
                  <a:t>adoptado</a:t>
                </a:r>
                <a:r>
                  <a:rPr lang="pt-PT" sz="2800" dirty="0"/>
                  <a:t> à realidade, o que por vezes pode levar a uma remodelação completa do problema, substituindo-se o modelo.</a:t>
                </a:r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6CD9F46-3A71-3E2F-F069-3A1F54CAF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80" y="599440"/>
                <a:ext cx="10068560" cy="5494774"/>
              </a:xfrm>
              <a:prstGeom prst="rect">
                <a:avLst/>
              </a:prstGeom>
              <a:blipFill>
                <a:blip r:embed="rId2"/>
                <a:stretch>
                  <a:fillRect l="-1211" r="-12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041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C7482E9-E05D-67F9-A02B-C183F7D64194}"/>
                  </a:ext>
                </a:extLst>
              </p:cNvPr>
              <p:cNvSpPr txBox="1"/>
              <p:nvPr/>
            </p:nvSpPr>
            <p:spPr>
              <a:xfrm>
                <a:off x="558800" y="304800"/>
                <a:ext cx="11074400" cy="623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De todas as possibilidades para a </a:t>
                </a:r>
                <a:r>
                  <a:rPr lang="pt-PT" sz="2800" dirty="0" err="1"/>
                  <a:t>selecção</a:t>
                </a:r>
                <a:r>
                  <a:rPr lang="pt-PT" sz="2800" dirty="0"/>
                  <a:t> do </a:t>
                </a:r>
                <a:r>
                  <a:rPr lang="pt-PT" sz="2800" dirty="0" err="1"/>
                  <a:t>vector</a:t>
                </a:r>
                <a:r>
                  <a:rPr lang="pt-PT" sz="2800" dirty="0"/>
                  <a:t> dos resíduos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</m:acc>
                  </m:oMath>
                </a14:m>
                <a:r>
                  <a:rPr lang="pt-PT" sz="2800" dirty="0"/>
                  <a:t>, existe um conjunto que para além de ser </a:t>
                </a:r>
                <a:r>
                  <a:rPr lang="pt-PT" sz="2800" b="1" u="sng" dirty="0"/>
                  <a:t>consistente com o modelo</a:t>
                </a:r>
                <a:r>
                  <a:rPr lang="pt-PT" sz="2800" dirty="0"/>
                  <a:t>, </a:t>
                </a:r>
                <a:r>
                  <a:rPr lang="pt-PT" sz="2800" b="1" u="sng" dirty="0"/>
                  <a:t>satisfaz o critério dos mínimos quadrados</a:t>
                </a:r>
                <a:r>
                  <a:rPr lang="pt-PT" sz="2800" dirty="0"/>
                  <a:t>, cujo </a:t>
                </a:r>
                <a:r>
                  <a:rPr lang="pt-PT" sz="2800" dirty="0" err="1"/>
                  <a:t>objectivo</a:t>
                </a:r>
                <a:r>
                  <a:rPr lang="pt-PT" sz="2800" dirty="0"/>
                  <a:t> é garantir que as estimativas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𝓁</m:t>
                            </m:r>
                          </m:e>
                        </m:acc>
                      </m:e>
                    </m:acc>
                  </m:oMath>
                </a14:m>
                <a:r>
                  <a:rPr lang="pt-PT" sz="2800" dirty="0"/>
                  <a:t> são tão próximas quanto possível com o conjunto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𝓁</m:t>
                        </m:r>
                      </m:e>
                    </m:acc>
                  </m:oMath>
                </a14:m>
                <a:r>
                  <a:rPr lang="pt-PT" sz="2800" dirty="0"/>
                  <a:t> original das observações, entrando em consideração com as </a:t>
                </a:r>
                <a:r>
                  <a:rPr lang="pt-PT" sz="2800" dirty="0" err="1"/>
                  <a:t>respectivas</a:t>
                </a:r>
                <a:r>
                  <a:rPr lang="pt-PT" sz="2800" dirty="0"/>
                  <a:t> propriedades estocásticas: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 Φ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𝓁</m:t>
                        </m:r>
                      </m:sub>
                    </m:sSub>
                    <m:r>
                      <a:rPr lang="pt-PT" sz="28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pt-PT" sz="2800" dirty="0"/>
                  <a:t>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pt-PT" sz="28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r>
                          <a:rPr lang="pt-PT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Sup>
                          <m:sSubSup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pt-PT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pt-PT" sz="2800" dirty="0"/>
                  <a:t>) seja mínimo,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𝓁</m:t>
                        </m:r>
                      </m:sub>
                    </m:sSub>
                  </m:oMath>
                </a14:m>
                <a:r>
                  <a:rPr lang="pt-PT" sz="2800" dirty="0"/>
                  <a:t> é a matriz dos pesos das observações,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𝓁</m:t>
                        </m:r>
                      </m:sub>
                    </m:sSub>
                  </m:oMath>
                </a14:m>
                <a:r>
                  <a:rPr lang="pt-PT" sz="2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a:rPr lang="pt-PT" sz="2800" i="1">
                                <a:latin typeface="Cambria Math" panose="02040503050406030204" pitchFamily="18" charset="0"/>
                              </a:rPr>
                              <m:t>𝓁</m:t>
                            </m:r>
                          </m:sub>
                        </m:sSub>
                      </m:e>
                      <m:sup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8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pt-PT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𝓁</m:t>
                        </m:r>
                      </m:sub>
                    </m:sSub>
                  </m:oMath>
                </a14:m>
                <a:r>
                  <a:rPr lang="pt-PT" sz="2800" dirty="0"/>
                  <a:t> é a matriz </a:t>
                </a:r>
                <a:r>
                  <a:rPr lang="pt-PT" sz="2800" dirty="0" err="1"/>
                  <a:t>cofactor</a:t>
                </a:r>
                <a:r>
                  <a:rPr lang="pt-PT" sz="2800" dirty="0"/>
                  <a:t> das observações</a:t>
                </a:r>
                <a:endParaRPr lang="pt-PT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C7482E9-E05D-67F9-A02B-C183F7D64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304800"/>
                <a:ext cx="11074400" cy="6239913"/>
              </a:xfrm>
              <a:prstGeom prst="rect">
                <a:avLst/>
              </a:prstGeom>
              <a:blipFill>
                <a:blip r:embed="rId2"/>
                <a:stretch>
                  <a:fillRect l="-1156" r="-1101" b="-17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2687B0B-8D8E-F0A5-F331-73E22C697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498692"/>
              </p:ext>
            </p:extLst>
          </p:nvPr>
        </p:nvGraphicFramePr>
        <p:xfrm>
          <a:off x="650240" y="4519506"/>
          <a:ext cx="5892800" cy="76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800">
                  <a:extLst>
                    <a:ext uri="{9D8B030D-6E8A-4147-A177-3AD203B41FA5}">
                      <a16:colId xmlns:a16="http://schemas.microsoft.com/office/drawing/2014/main" val="866217138"/>
                    </a:ext>
                  </a:extLst>
                </a:gridCol>
              </a:tblGrid>
              <a:tr h="763694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49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6880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B081C04-B71F-9C6B-6584-248781061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" y="189334"/>
            <a:ext cx="10783887" cy="19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Exemplo: considerem-se os pontos A, B e C, pretendendo-se calcular as distâncias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x=AB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y=BC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para o efeito observaram-se as três distâncias indicadas na figura, igualmente pesadas. </a:t>
            </a: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2FE34D1-51DE-9719-C1CB-050E34A13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079980"/>
              </p:ext>
            </p:extLst>
          </p:nvPr>
        </p:nvGraphicFramePr>
        <p:xfrm>
          <a:off x="2624137" y="2232593"/>
          <a:ext cx="6702743" cy="203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52381" imgH="838095" progId="Paint.Picture">
                  <p:embed/>
                </p:oleObj>
              </mc:Choice>
              <mc:Fallback>
                <p:oleObj name="Bitmap Image" r:id="rId2" imgW="2752381" imgH="83809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7" y="2232593"/>
                        <a:ext cx="6702743" cy="20320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2F44E987-B2B1-E8B6-5E85-77B10BFDF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2" y="4346101"/>
            <a:ext cx="10783887" cy="67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Podem estabelecer-se as três equa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ões seguintes</a:t>
            </a: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892EA5B-CAEA-335C-0F87-7F958A695EA4}"/>
                  </a:ext>
                </a:extLst>
              </p:cNvPr>
              <p:cNvSpPr txBox="1"/>
              <p:nvPr/>
            </p:nvSpPr>
            <p:spPr>
              <a:xfrm>
                <a:off x="8264208" y="4844971"/>
                <a:ext cx="3129280" cy="1467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=1.5</m:t>
                              </m:r>
                            </m:e>
                            <m:e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=1.4</m:t>
                              </m:r>
                            </m:e>
                            <m:e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=3.0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892EA5B-CAEA-335C-0F87-7F958A695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208" y="4844971"/>
                <a:ext cx="3129280" cy="1467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3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90CF0F-CC41-7BD2-DBBC-E64D55D260BB}"/>
              </a:ext>
            </a:extLst>
          </p:cNvPr>
          <p:cNvSpPr txBox="1"/>
          <p:nvPr/>
        </p:nvSpPr>
        <p:spPr>
          <a:xfrm>
            <a:off x="243840" y="11850"/>
            <a:ext cx="11755120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Os valores de x e y podem ser obtidos a partir de quaisquer duas das três equações anteriores, embora esses valores variem consoante a combinação escolhida devido ao facto de as observações conterem erros. 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F7085D5-7350-0F42-71BA-1EBADEAEFA78}"/>
                  </a:ext>
                </a:extLst>
              </p:cNvPr>
              <p:cNvSpPr txBox="1"/>
              <p:nvPr/>
            </p:nvSpPr>
            <p:spPr>
              <a:xfrm>
                <a:off x="6725920" y="2309614"/>
                <a:ext cx="6096000" cy="1467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=1.5+</m:t>
                              </m:r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=1.4+</m:t>
                              </m:r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=3.0+</m:t>
                              </m:r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F7085D5-7350-0F42-71BA-1EBADEAEF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20" y="2309614"/>
                <a:ext cx="6096000" cy="1467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5E5994DD-FACF-A3B6-1357-C1B418BF7F43}"/>
              </a:ext>
            </a:extLst>
          </p:cNvPr>
          <p:cNvSpPr txBox="1"/>
          <p:nvPr/>
        </p:nvSpPr>
        <p:spPr>
          <a:xfrm>
            <a:off x="299720" y="2027934"/>
            <a:ext cx="11145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Introduzindo nas equações os resíduos, tem-se</a:t>
            </a:r>
          </a:p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DB000E5-9616-0F14-55EE-7DEC1CDB746F}"/>
                  </a:ext>
                </a:extLst>
              </p:cNvPr>
              <p:cNvSpPr txBox="1"/>
              <p:nvPr/>
            </p:nvSpPr>
            <p:spPr>
              <a:xfrm>
                <a:off x="350520" y="3814404"/>
                <a:ext cx="11145520" cy="697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a solução por mínimos quadrados é Φ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γ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n</m:t>
                        </m:r>
                      </m:sup>
                      <m:e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i</m:t>
                            </m:r>
                          </m:sub>
                        </m:sSub>
                        <m:sSubSup>
                          <m:sSubSup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i</m:t>
                            </m:r>
                          </m:sub>
                          <m:sup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seja mínimo</a:t>
                </a:r>
                <a:endParaRPr lang="pt-PT" sz="2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2DB000E5-9616-0F14-55EE-7DEC1CDB7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" y="3814404"/>
                <a:ext cx="11145520" cy="697692"/>
              </a:xfrm>
              <a:prstGeom prst="rect">
                <a:avLst/>
              </a:prstGeom>
              <a:blipFill>
                <a:blip r:embed="rId3"/>
                <a:stretch>
                  <a:fillRect l="-1149" b="-245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A330C6D-3393-0C9C-A19D-C7570741176B}"/>
                  </a:ext>
                </a:extLst>
              </p:cNvPr>
              <p:cNvSpPr txBox="1"/>
              <p:nvPr/>
            </p:nvSpPr>
            <p:spPr>
              <a:xfrm>
                <a:off x="345440" y="4782455"/>
                <a:ext cx="11490960" cy="1321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isto é,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Φ</m:t>
                        </m:r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=</m:t>
                        </m:r>
                        <m:d>
                          <m:d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x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1.5</m:t>
                            </m:r>
                          </m:e>
                        </m:d>
                      </m:e>
                      <m:sup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1.4</m:t>
                            </m:r>
                          </m:e>
                        </m:d>
                      </m:e>
                      <m:sup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pt-PT" sz="2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x</m:t>
                            </m:r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3.0</m:t>
                            </m:r>
                          </m:e>
                        </m:d>
                      </m:e>
                      <m:sup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seja mínimo, donde (considerando os pesos unitários).</a:t>
                </a:r>
                <a:endParaRPr lang="pt-PT" sz="2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A330C6D-3393-0C9C-A19D-C7570741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" y="4782455"/>
                <a:ext cx="11490960" cy="1321772"/>
              </a:xfrm>
              <a:prstGeom prst="rect">
                <a:avLst/>
              </a:prstGeom>
              <a:blipFill>
                <a:blip r:embed="rId4"/>
                <a:stretch>
                  <a:fillRect l="-1114" r="-1061" b="-1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89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F370850-60E3-A1CB-A6F0-8D750F14A9D1}"/>
                  </a:ext>
                </a:extLst>
              </p:cNvPr>
              <p:cNvSpPr txBox="1"/>
              <p:nvPr/>
            </p:nvSpPr>
            <p:spPr>
              <a:xfrm>
                <a:off x="1046480" y="279520"/>
                <a:ext cx="6096000" cy="1757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4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den>
                              </m:f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−1.5</m:t>
                                  </m:r>
                                </m:e>
                              </m:d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−3.0</m:t>
                                  </m:r>
                                </m:e>
                              </m:d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den>
                              </m:f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−1.4</m:t>
                                  </m:r>
                                </m:e>
                              </m:d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−3.0</m:t>
                                  </m:r>
                                </m:e>
                              </m:d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F370850-60E3-A1CB-A6F0-8D750F14A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80" y="279520"/>
                <a:ext cx="6096000" cy="17571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410F5DB-10E1-72FA-89CE-D4C77E34FB66}"/>
                  </a:ext>
                </a:extLst>
              </p:cNvPr>
              <p:cNvSpPr txBox="1"/>
              <p:nvPr/>
            </p:nvSpPr>
            <p:spPr>
              <a:xfrm>
                <a:off x="1381760" y="2458072"/>
                <a:ext cx="609600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PT" sz="24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4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PT" sz="2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pt-PT" sz="2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x</m:t>
                            </m:r>
                            <m:r>
                              <a:rPr lang="pt-PT" sz="2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pt-PT" sz="2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  <m:r>
                              <a:rPr lang="pt-PT" sz="2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=4.5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pt-PT" sz="2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x</m:t>
                            </m:r>
                            <m:r>
                              <a:rPr lang="pt-PT" sz="2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+2</m:t>
                            </m:r>
                            <m:r>
                              <m:rPr>
                                <m:sty m:val="p"/>
                              </m:rPr>
                              <a:rPr lang="pt-PT" sz="2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  <m:r>
                              <a:rPr lang="pt-PT" sz="24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=4.4</m:t>
                            </m:r>
                          </m:e>
                        </m:eqArr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410F5DB-10E1-72FA-89CE-D4C77E34F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0" y="2458072"/>
                <a:ext cx="609600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C01099F-8A5B-4D60-B9D3-54B89B355962}"/>
                  </a:ext>
                </a:extLst>
              </p:cNvPr>
              <p:cNvSpPr txBox="1"/>
              <p:nvPr/>
            </p:nvSpPr>
            <p:spPr>
              <a:xfrm>
                <a:off x="-782320" y="3795624"/>
                <a:ext cx="609600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4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=1.533</m:t>
                              </m:r>
                            </m:e>
                            <m:e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=1.433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C01099F-8A5B-4D60-B9D3-54B89B355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2320" y="3795624"/>
                <a:ext cx="609600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2074656-CB8E-9A7F-87D9-3DA488A6AAB5}"/>
                  </a:ext>
                </a:extLst>
              </p:cNvPr>
              <p:cNvSpPr txBox="1"/>
              <p:nvPr/>
            </p:nvSpPr>
            <p:spPr>
              <a:xfrm>
                <a:off x="868680" y="5043813"/>
                <a:ext cx="6451600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4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=1.533−1.500=0.033</m:t>
                              </m:r>
                            </m:e>
                            <m:e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=1.433−1.400=0.033</m:t>
                              </m:r>
                            </m:e>
                            <m:e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pt-PT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400" i="0">
                                  <a:latin typeface="Cambria Math" panose="02040503050406030204" pitchFamily="18" charset="0"/>
                                </a:rPr>
                                <m:t>=1.533+1.433−3.000=−0.033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2074656-CB8E-9A7F-87D9-3DA488A6A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" y="5043813"/>
                <a:ext cx="6451600" cy="1271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9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65EE6B-F289-21BD-328A-7D0C52A93983}"/>
              </a:ext>
            </a:extLst>
          </p:cNvPr>
          <p:cNvSpPr txBox="1"/>
          <p:nvPr/>
        </p:nvSpPr>
        <p:spPr>
          <a:xfrm>
            <a:off x="325120" y="-183515"/>
            <a:ext cx="11602720" cy="584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O </a:t>
            </a:r>
            <a:r>
              <a:rPr lang="pt-PT" sz="2800" b="1" dirty="0">
                <a:solidFill>
                  <a:srgbClr val="FF0000"/>
                </a:solidFill>
              </a:rPr>
              <a:t>modelo matemático</a:t>
            </a:r>
            <a:r>
              <a:rPr lang="pt-PT" sz="2800" dirty="0"/>
              <a:t> representa o ponto inicial do procedimento, a partir do qual o ajustamento pode ser aplicado, </a:t>
            </a:r>
            <a:r>
              <a:rPr lang="pt-PT" sz="2800" dirty="0" err="1"/>
              <a:t>seleccionando-se</a:t>
            </a:r>
            <a:r>
              <a:rPr lang="pt-PT" sz="2800" dirty="0"/>
              <a:t> então a </a:t>
            </a:r>
            <a:r>
              <a:rPr lang="pt-PT" sz="2800" b="1" u="sng" dirty="0"/>
              <a:t>técnica particular de mínimos quadrados</a:t>
            </a:r>
            <a:r>
              <a:rPr lang="pt-PT" sz="2800" dirty="0"/>
              <a:t>, cujo processo de cálculo fornece </a:t>
            </a:r>
            <a:r>
              <a:rPr lang="pt-PT" sz="2800" b="1" dirty="0"/>
              <a:t>estimativas das variáveis</a:t>
            </a:r>
            <a:r>
              <a:rPr lang="pt-PT" sz="2800" dirty="0"/>
              <a:t> do modelo assim como das </a:t>
            </a:r>
            <a:r>
              <a:rPr lang="pt-PT" sz="2800" dirty="0" err="1"/>
              <a:t>respectivas</a:t>
            </a:r>
            <a:r>
              <a:rPr lang="pt-PT" sz="2800" dirty="0"/>
              <a:t> </a:t>
            </a:r>
            <a:r>
              <a:rPr lang="pt-PT" sz="2800" b="1" dirty="0"/>
              <a:t>matrizes </a:t>
            </a:r>
            <a:r>
              <a:rPr lang="pt-PT" sz="2800" b="1" dirty="0" err="1"/>
              <a:t>cofactor</a:t>
            </a:r>
            <a:r>
              <a:rPr lang="pt-PT" sz="2800" dirty="0"/>
              <a:t> e de </a:t>
            </a:r>
            <a:r>
              <a:rPr lang="pt-PT" sz="2800" b="1" dirty="0"/>
              <a:t>variância-covariância</a:t>
            </a:r>
            <a:r>
              <a:rPr lang="pt-PT" sz="2800" dirty="0"/>
              <a:t>. Fixado o modelo e partindo de um determinado conjunto de dados, o ajustamento por mínimos quadrados produz uma </a:t>
            </a:r>
            <a:r>
              <a:rPr lang="pt-PT" sz="2800" b="1" dirty="0">
                <a:solidFill>
                  <a:srgbClr val="00B050"/>
                </a:solidFill>
              </a:rPr>
              <a:t>solução única, independentemente da técnica utilizada</a:t>
            </a:r>
            <a:r>
              <a:rPr lang="pt-PT" sz="2800" dirty="0"/>
              <a:t>.</a:t>
            </a:r>
          </a:p>
          <a:p>
            <a:pPr algn="just">
              <a:lnSpc>
                <a:spcPct val="150000"/>
              </a:lnSpc>
            </a:pPr>
            <a:endParaRPr lang="pt-PT" sz="2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959842C-4870-F402-7C99-0CDE2F7127C5}"/>
              </a:ext>
            </a:extLst>
          </p:cNvPr>
          <p:cNvSpPr txBox="1"/>
          <p:nvPr/>
        </p:nvSpPr>
        <p:spPr>
          <a:xfrm>
            <a:off x="325120" y="4888807"/>
            <a:ext cx="11541760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Em seguida, é necessário </a:t>
            </a:r>
            <a:r>
              <a:rPr lang="pt-PT" sz="2800" dirty="0">
                <a:highlight>
                  <a:srgbClr val="FFFF00"/>
                </a:highlight>
              </a:rPr>
              <a:t>avaliar estatisticamente o resultado</a:t>
            </a:r>
            <a:r>
              <a:rPr lang="pt-PT" sz="2800" dirty="0"/>
              <a:t>, o que pode levar a uma remodelação do ajustamento se o modelo </a:t>
            </a:r>
            <a:r>
              <a:rPr lang="pt-PT" sz="2800" dirty="0" err="1"/>
              <a:t>adoptado</a:t>
            </a:r>
            <a:r>
              <a:rPr lang="pt-PT" sz="2800" dirty="0"/>
              <a:t> não for adequado. </a:t>
            </a:r>
          </a:p>
        </p:txBody>
      </p:sp>
    </p:spTree>
    <p:extLst>
      <p:ext uri="{BB962C8B-B14F-4D97-AF65-F5344CB8AC3E}">
        <p14:creationId xmlns:p14="http://schemas.microsoft.com/office/powerpoint/2010/main" val="8052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A983B02-7142-AE64-A422-385CF0C3D8FC}"/>
                  </a:ext>
                </a:extLst>
              </p:cNvPr>
              <p:cNvSpPr txBox="1"/>
              <p:nvPr/>
            </p:nvSpPr>
            <p:spPr>
              <a:xfrm>
                <a:off x="335280" y="447040"/>
                <a:ext cx="11521440" cy="562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Para além das </a:t>
                </a:r>
                <a:r>
                  <a:rPr lang="pt-PT" sz="2800" b="1" u="sng" dirty="0">
                    <a:solidFill>
                      <a:srgbClr val="FFC000"/>
                    </a:solidFill>
                  </a:rPr>
                  <a:t>observações</a:t>
                </a:r>
                <a:r>
                  <a:rPr lang="pt-PT" sz="2800" dirty="0"/>
                  <a:t>, o modelo pode igualmente incluir outras variáveis também aleatórias designadas por </a:t>
                </a:r>
                <a:r>
                  <a:rPr lang="pt-PT" sz="2800" b="1" u="sng" dirty="0">
                    <a:solidFill>
                      <a:srgbClr val="FFC000"/>
                    </a:solidFill>
                  </a:rPr>
                  <a:t>parâmetros</a:t>
                </a:r>
                <a:r>
                  <a:rPr lang="pt-PT" sz="2800" dirty="0"/>
                  <a:t> (para as distinguir das observações, cujo valor </a:t>
                </a:r>
                <a:r>
                  <a:rPr lang="pt-PT" sz="2800" i="1" dirty="0"/>
                  <a:t>a priori</a:t>
                </a:r>
                <a:r>
                  <a:rPr lang="pt-PT" sz="2800" dirty="0"/>
                  <a:t> é conhecido, enquanto que inicialmente os parâmetros, não resultando de uma amostragem, têm valor desconhecido, posteriormente obtido após a realização do ajustamento) e </a:t>
                </a:r>
                <a:r>
                  <a:rPr lang="pt-PT" sz="2800" u="sng" dirty="0"/>
                  <a:t>constantes</a:t>
                </a:r>
                <a:r>
                  <a:rPr lang="pt-PT" sz="2800" dirty="0"/>
                  <a:t> numéricas.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O </a:t>
                </a:r>
                <a:r>
                  <a:rPr lang="pt-PT" sz="2800" u="sng" dirty="0"/>
                  <a:t>número de parâmetros</a:t>
                </a:r>
                <a:r>
                  <a:rPr lang="pt-PT" sz="2800" dirty="0"/>
                  <a:t> incluídos no ajustamento designa-se por 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u</a:t>
                </a:r>
                <a:r>
                  <a:rPr lang="pt-PT" sz="2800" dirty="0"/>
                  <a:t>, utilizando-se o </a:t>
                </a:r>
                <a:r>
                  <a:rPr lang="pt-PT" sz="2800" dirty="0" err="1"/>
                  <a:t>vector</a:t>
                </a:r>
                <a:r>
                  <a:rPr lang="pt-PT" sz="28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</m:oMath>
                </a14:m>
                <a:r>
                  <a:rPr lang="pt-PT" sz="2800" baseline="-25000" dirty="0"/>
                  <a:t>u,1</a:t>
                </a:r>
                <a:r>
                  <a:rPr lang="pt-PT" sz="2800" dirty="0"/>
                  <a:t> para representar o conjunto de parâmetros.</a:t>
                </a:r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FA983B02-7142-AE64-A422-385CF0C3D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447040"/>
                <a:ext cx="11521440" cy="5622629"/>
              </a:xfrm>
              <a:prstGeom prst="rect">
                <a:avLst/>
              </a:prstGeom>
              <a:blipFill>
                <a:blip r:embed="rId2"/>
                <a:stretch>
                  <a:fillRect l="-1058" r="-10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ADBB867-0CF8-1D5A-2A9F-4EDB996D4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62600"/>
              </p:ext>
            </p:extLst>
          </p:nvPr>
        </p:nvGraphicFramePr>
        <p:xfrm>
          <a:off x="3799840" y="5037666"/>
          <a:ext cx="599440" cy="672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0">
                  <a:extLst>
                    <a:ext uri="{9D8B030D-6E8A-4147-A177-3AD203B41FA5}">
                      <a16:colId xmlns:a16="http://schemas.microsoft.com/office/drawing/2014/main" val="2439647489"/>
                    </a:ext>
                  </a:extLst>
                </a:gridCol>
              </a:tblGrid>
              <a:tr h="672254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00B05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182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41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316AF06-E6C2-C897-B17B-A4B0D751314F}"/>
              </a:ext>
            </a:extLst>
          </p:cNvPr>
          <p:cNvSpPr txBox="1"/>
          <p:nvPr/>
        </p:nvSpPr>
        <p:spPr>
          <a:xfrm>
            <a:off x="1042219" y="1071717"/>
            <a:ext cx="9743768" cy="390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Com a </a:t>
            </a:r>
            <a:r>
              <a:rPr lang="pt-PT" sz="2800" dirty="0" err="1"/>
              <a:t>excepção</a:t>
            </a:r>
            <a:r>
              <a:rPr lang="pt-PT" sz="2800" dirty="0"/>
              <a:t> da contagem, uma </a:t>
            </a:r>
            <a:r>
              <a:rPr lang="pt-PT" sz="2800" b="1" dirty="0">
                <a:solidFill>
                  <a:srgbClr val="FF0000"/>
                </a:solidFill>
              </a:rPr>
              <a:t>medição</a:t>
            </a:r>
            <a:r>
              <a:rPr lang="pt-PT" sz="2800" dirty="0"/>
              <a:t> envolve a realização de diversas operações físicas como sejam, por exemplo, a colocação de um aparelho em estação, a realização da pontaria, a comparação com um padrão e o registo da leitura </a:t>
            </a:r>
            <a:r>
              <a:rPr lang="pt-PT" sz="2800" dirty="0" err="1"/>
              <a:t>respectiva</a:t>
            </a:r>
            <a:r>
              <a:rPr lang="pt-PT" sz="2800" dirty="0"/>
              <a:t>, à qual é atribuído um </a:t>
            </a:r>
            <a:r>
              <a:rPr lang="pt-PT" sz="2800" b="1" u="sng" dirty="0"/>
              <a:t>valor numérico</a:t>
            </a:r>
            <a:r>
              <a:rPr lang="pt-PT" sz="2800" dirty="0"/>
              <a:t> designado por medição.</a:t>
            </a:r>
          </a:p>
        </p:txBody>
      </p:sp>
    </p:spTree>
    <p:extLst>
      <p:ext uri="{BB962C8B-B14F-4D97-AF65-F5344CB8AC3E}">
        <p14:creationId xmlns:p14="http://schemas.microsoft.com/office/powerpoint/2010/main" val="3096025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857F66-F03A-7A27-5816-D58C0B0D8066}"/>
              </a:ext>
            </a:extLst>
          </p:cNvPr>
          <p:cNvSpPr txBox="1"/>
          <p:nvPr/>
        </p:nvSpPr>
        <p:spPr>
          <a:xfrm>
            <a:off x="812800" y="538480"/>
            <a:ext cx="10322560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A técnica </a:t>
            </a:r>
            <a:r>
              <a:rPr lang="pt-PT" sz="2800" dirty="0" err="1"/>
              <a:t>adoptada</a:t>
            </a:r>
            <a:r>
              <a:rPr lang="pt-PT" sz="2800" dirty="0"/>
              <a:t> de ajustamento por mínimos quadrados opera sobre um dado conjunto de </a:t>
            </a:r>
            <a:r>
              <a:rPr lang="pt-PT" sz="2800" b="1" u="sng" dirty="0">
                <a:solidFill>
                  <a:srgbClr val="00B050"/>
                </a:solidFill>
              </a:rPr>
              <a:t>equações</a:t>
            </a:r>
            <a:r>
              <a:rPr lang="pt-PT" sz="2800" b="1" dirty="0">
                <a:solidFill>
                  <a:srgbClr val="00B050"/>
                </a:solidFill>
              </a:rPr>
              <a:t> que descrevem o </a:t>
            </a:r>
            <a:r>
              <a:rPr lang="pt-PT" sz="2800" b="1" u="sng" dirty="0">
                <a:solidFill>
                  <a:srgbClr val="00B050"/>
                </a:solidFill>
              </a:rPr>
              <a:t>modelo funcional</a:t>
            </a:r>
            <a:r>
              <a:rPr lang="pt-PT" sz="2800" dirty="0"/>
              <a:t>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30632D-45E2-77DA-AB8D-1327E905C495}"/>
              </a:ext>
            </a:extLst>
          </p:cNvPr>
          <p:cNvSpPr txBox="1"/>
          <p:nvPr/>
        </p:nvSpPr>
        <p:spPr>
          <a:xfrm>
            <a:off x="812800" y="2600960"/>
            <a:ext cx="10322560" cy="390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Distinguem-se dois tipos de equações: </a:t>
            </a:r>
            <a:r>
              <a:rPr lang="pt-PT" sz="2800" b="1" u="sng" dirty="0">
                <a:solidFill>
                  <a:srgbClr val="FF0000"/>
                </a:solidFill>
              </a:rPr>
              <a:t>equações de condição</a:t>
            </a:r>
            <a:r>
              <a:rPr lang="pt-PT" sz="2800" dirty="0">
                <a:solidFill>
                  <a:srgbClr val="FF0000"/>
                </a:solidFill>
              </a:rPr>
              <a:t> </a:t>
            </a:r>
            <a:r>
              <a:rPr lang="pt-PT" sz="2800" dirty="0"/>
              <a:t>(um ajustamento contém sempre equações de condição), </a:t>
            </a:r>
            <a:r>
              <a:rPr lang="pt-PT" sz="2800" b="1" dirty="0"/>
              <a:t>que incluem uma ou mais observações e eventualmente parâmetros </a:t>
            </a:r>
            <a:r>
              <a:rPr lang="pt-PT" sz="2800" dirty="0"/>
              <a:t>e </a:t>
            </a:r>
            <a:r>
              <a:rPr lang="pt-PT" sz="2800" b="1" u="sng" dirty="0">
                <a:solidFill>
                  <a:srgbClr val="FF0000"/>
                </a:solidFill>
              </a:rPr>
              <a:t>equações de constrangimento</a:t>
            </a:r>
            <a:r>
              <a:rPr lang="pt-PT" sz="2800" dirty="0"/>
              <a:t>, que não incluem observações, relacionando apenas parâmetros e eventualmente constantes.</a:t>
            </a:r>
          </a:p>
        </p:txBody>
      </p:sp>
    </p:spTree>
    <p:extLst>
      <p:ext uri="{BB962C8B-B14F-4D97-AF65-F5344CB8AC3E}">
        <p14:creationId xmlns:p14="http://schemas.microsoft.com/office/powerpoint/2010/main" val="38032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F844082-6412-5072-F138-4930DE67F693}"/>
              </a:ext>
            </a:extLst>
          </p:cNvPr>
          <p:cNvSpPr txBox="1"/>
          <p:nvPr/>
        </p:nvSpPr>
        <p:spPr>
          <a:xfrm>
            <a:off x="345440" y="81280"/>
            <a:ext cx="11501120" cy="2615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As equações de condição e de constrangimento incluídas num ajustamento são muitas vezes </a:t>
            </a:r>
            <a:r>
              <a:rPr lang="pt-PT" sz="2800" b="1" dirty="0">
                <a:solidFill>
                  <a:srgbClr val="FF0000"/>
                </a:solidFill>
              </a:rPr>
              <a:t>não lineares</a:t>
            </a:r>
            <a:r>
              <a:rPr lang="pt-PT" sz="2800" dirty="0"/>
              <a:t> e por consequência têm de ser </a:t>
            </a:r>
            <a:r>
              <a:rPr lang="pt-PT" sz="2800" b="1" dirty="0">
                <a:solidFill>
                  <a:srgbClr val="FF0000"/>
                </a:solidFill>
              </a:rPr>
              <a:t>linearizadas</a:t>
            </a:r>
            <a:r>
              <a:rPr lang="pt-PT" sz="2800" dirty="0"/>
              <a:t> através de um desenvolvimento em série de Taylor onde apenas se retêm os termos de ordem zero e um.</a:t>
            </a:r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2BCF34-92DF-94E0-416E-1824B00069D6}"/>
              </a:ext>
            </a:extLst>
          </p:cNvPr>
          <p:cNvSpPr txBox="1"/>
          <p:nvPr/>
        </p:nvSpPr>
        <p:spPr>
          <a:xfrm>
            <a:off x="345440" y="2696804"/>
            <a:ext cx="11501120" cy="390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Por esta razão, é necessário um </a:t>
            </a:r>
            <a:r>
              <a:rPr lang="pt-PT" sz="2800" b="1" dirty="0">
                <a:solidFill>
                  <a:srgbClr val="FF0000"/>
                </a:solidFill>
              </a:rPr>
              <a:t>processo iterativo</a:t>
            </a:r>
            <a:r>
              <a:rPr lang="pt-PT" sz="2800" dirty="0"/>
              <a:t> que atenue o facto de se desprezarem os termos de ordem igual ou superior a 2, assim como é necessária uma </a:t>
            </a:r>
            <a:r>
              <a:rPr lang="pt-PT" sz="2800" b="1" dirty="0">
                <a:solidFill>
                  <a:srgbClr val="FF0000"/>
                </a:solidFill>
              </a:rPr>
              <a:t>aproximação inicial</a:t>
            </a:r>
            <a:r>
              <a:rPr lang="pt-PT" sz="2800" dirty="0"/>
              <a:t> para os parâmetros, cuja escolha tem um papel importante na resolução do problema, embora não exista uma forma </a:t>
            </a:r>
            <a:r>
              <a:rPr lang="pt-PT" sz="2800" dirty="0" err="1"/>
              <a:t>objectiva</a:t>
            </a:r>
            <a:r>
              <a:rPr lang="pt-PT" sz="2800" dirty="0"/>
              <a:t>  para </a:t>
            </a:r>
            <a:r>
              <a:rPr lang="pt-PT" sz="2800" dirty="0" err="1"/>
              <a:t>seleccionar</a:t>
            </a:r>
            <a:r>
              <a:rPr lang="pt-PT" sz="2800" dirty="0"/>
              <a:t> essa aproximação inicial para o processo iterativo, assim como um </a:t>
            </a:r>
            <a:r>
              <a:rPr lang="pt-PT" sz="2800" b="1" dirty="0">
                <a:solidFill>
                  <a:srgbClr val="FF0000"/>
                </a:solidFill>
              </a:rPr>
              <a:t>critério de paragem</a:t>
            </a:r>
            <a:r>
              <a:rPr lang="pt-PT" sz="2800" dirty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377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A21EFD5-C90D-610B-7B3F-AE14A1E01EE6}"/>
                  </a:ext>
                </a:extLst>
              </p:cNvPr>
              <p:cNvSpPr txBox="1"/>
              <p:nvPr/>
            </p:nvSpPr>
            <p:spPr>
              <a:xfrm>
                <a:off x="462280" y="365760"/>
                <a:ext cx="11267440" cy="2047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 err="1"/>
                  <a:t>Conside-se</a:t>
                </a:r>
                <a:r>
                  <a:rPr lang="pt-PT" sz="2800" dirty="0"/>
                  <a:t> um conjunto de </a:t>
                </a:r>
                <a:r>
                  <a:rPr lang="pt-PT" sz="2800" dirty="0">
                    <a:solidFill>
                      <a:srgbClr val="FF0000"/>
                    </a:solidFill>
                  </a:rPr>
                  <a:t>m funções não lineares</a:t>
                </a:r>
                <a:r>
                  <a:rPr lang="pt-PT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acc>
                    <m:r>
                      <a:rPr lang="pt-PT" sz="28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pt-PT" sz="2800" b="1" dirty="0">
                    <a:solidFill>
                      <a:srgbClr val="FF0000"/>
                    </a:solidFill>
                  </a:rPr>
                  <a:t>)=0</a:t>
                </a:r>
                <a:r>
                  <a:rPr lang="pt-PT" sz="2800" dirty="0"/>
                  <a:t>, onde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pt-PT" sz="2800" b="1" baseline="-25000" dirty="0">
                    <a:solidFill>
                      <a:srgbClr val="FF0000"/>
                    </a:solidFill>
                  </a:rPr>
                  <a:t>p,1</a:t>
                </a:r>
                <a:r>
                  <a:rPr lang="pt-PT" sz="2800" dirty="0"/>
                  <a:t> é o </a:t>
                </a:r>
                <a:r>
                  <a:rPr lang="pt-PT" sz="2800" dirty="0" err="1"/>
                  <a:t>vector</a:t>
                </a:r>
                <a:r>
                  <a:rPr lang="pt-PT" sz="2800" dirty="0"/>
                  <a:t> das </a:t>
                </a:r>
                <a:r>
                  <a:rPr lang="pt-PT" sz="2800" dirty="0">
                    <a:solidFill>
                      <a:srgbClr val="FF0000"/>
                    </a:solidFill>
                  </a:rPr>
                  <a:t>p variáveis desconhecidas</a:t>
                </a:r>
                <a:r>
                  <a:rPr lang="pt-PT" sz="2800" dirty="0"/>
                  <a:t> (observações ajustadas e/ou parâmetros).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EA21EFD5-C90D-610B-7B3F-AE14A1E01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0" y="365760"/>
                <a:ext cx="11267440" cy="2047612"/>
              </a:xfrm>
              <a:prstGeom prst="rect">
                <a:avLst/>
              </a:prstGeom>
              <a:blipFill>
                <a:blip r:embed="rId3"/>
                <a:stretch>
                  <a:fillRect l="-1136" r="-1082" b="-71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F124859-8A4D-2CF8-3967-0730B298BE5B}"/>
                  </a:ext>
                </a:extLst>
              </p:cNvPr>
              <p:cNvSpPr txBox="1"/>
              <p:nvPr/>
            </p:nvSpPr>
            <p:spPr>
              <a:xfrm>
                <a:off x="3048000" y="5051932"/>
                <a:ext cx="6096000" cy="794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F</m:t>
                        </m:r>
                      </m:e>
                    </m:acc>
                    <m:r>
                      <a:rPr lang="pt-PT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pt-PT" sz="2800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0</a:t>
                </a:r>
                <a:r>
                  <a:rPr lang="pt-PT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PT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F</m:t>
                            </m:r>
                          </m:e>
                        </m:acc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pt-PT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x</m:t>
                            </m:r>
                          </m:e>
                        </m:acc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num>
                      <m:den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𝜕</m:t>
                        </m:r>
                        <m: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PT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x</m:t>
                            </m:r>
                          </m:e>
                        </m:acc>
                      </m:den>
                    </m:f>
                  </m:oMath>
                </a14:m>
                <a:r>
                  <a:rPr lang="pt-PT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|</a:t>
                </a:r>
                <a:r>
                  <a:rPr lang="pt-PT" sz="28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x=x0</a:t>
                </a:r>
                <a:r>
                  <a:rPr lang="pt-PT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. Δ(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pt-PT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) = 0 </a:t>
                </a:r>
                <a:endParaRPr lang="pt-PT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F124859-8A4D-2CF8-3967-0730B298B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051932"/>
                <a:ext cx="6096000" cy="794576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0DF7FDE-9AE0-4C03-2F7D-8194C77E6010}"/>
                  </a:ext>
                </a:extLst>
              </p:cNvPr>
              <p:cNvSpPr txBox="1"/>
              <p:nvPr/>
            </p:nvSpPr>
            <p:spPr>
              <a:xfrm>
                <a:off x="462280" y="2539280"/>
                <a:ext cx="11267440" cy="2386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Se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pt-PT" sz="2800" b="1" baseline="-25000" dirty="0">
                    <a:solidFill>
                      <a:srgbClr val="00B050"/>
                    </a:solidFill>
                  </a:rPr>
                  <a:t>p,1</a:t>
                </a:r>
                <a:r>
                  <a:rPr lang="pt-PT" sz="2800" b="1" baseline="30000" dirty="0">
                    <a:solidFill>
                      <a:srgbClr val="00B050"/>
                    </a:solidFill>
                  </a:rPr>
                  <a:t>0</a:t>
                </a:r>
                <a:r>
                  <a:rPr lang="pt-PT" sz="2800" baseline="30000" dirty="0"/>
                  <a:t>   </a:t>
                </a:r>
                <a:r>
                  <a:rPr lang="pt-PT" sz="2800" dirty="0"/>
                  <a:t>representar o </a:t>
                </a:r>
                <a:r>
                  <a:rPr lang="pt-PT" sz="2800" dirty="0" err="1"/>
                  <a:t>vector</a:t>
                </a:r>
                <a:r>
                  <a:rPr lang="pt-PT" sz="2800" dirty="0"/>
                  <a:t> da aproximação inicial dos valores das variáveis, retêm-se os termos de ordem zero e de ordem um do desenvolvimento em série da função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pt-PT" sz="2800" dirty="0"/>
                  <a:t>: </a:t>
                </a:r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0DF7FDE-9AE0-4C03-2F7D-8194C77E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0" y="2539280"/>
                <a:ext cx="11267440" cy="2386744"/>
              </a:xfrm>
              <a:prstGeom prst="rect">
                <a:avLst/>
              </a:prstGeom>
              <a:blipFill>
                <a:blip r:embed="rId5"/>
                <a:stretch>
                  <a:fillRect l="-1136" r="-10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13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E4670E8-8713-DA2C-5F31-A57CF5D42817}"/>
                  </a:ext>
                </a:extLst>
              </p:cNvPr>
              <p:cNvSpPr txBox="1"/>
              <p:nvPr/>
            </p:nvSpPr>
            <p:spPr>
              <a:xfrm>
                <a:off x="314960" y="91440"/>
                <a:ext cx="11501120" cy="665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onde 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Δ(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pt-PT" sz="2800" b="1" dirty="0">
                    <a:solidFill>
                      <a:srgbClr val="FF0000"/>
                    </a:solidFill>
                  </a:rPr>
                  <a:t>) é o </a:t>
                </a:r>
                <a:r>
                  <a:rPr lang="pt-PT" sz="2800" b="1" dirty="0" err="1">
                    <a:solidFill>
                      <a:srgbClr val="FF0000"/>
                    </a:solidFill>
                  </a:rPr>
                  <a:t>vector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 px1 das </a:t>
                </a:r>
                <a:r>
                  <a:rPr lang="pt-PT" sz="2800" b="1" dirty="0" err="1">
                    <a:solidFill>
                      <a:srgbClr val="FF0000"/>
                    </a:solidFill>
                  </a:rPr>
                  <a:t>actualizações</a:t>
                </a:r>
                <a:r>
                  <a:rPr lang="pt-PT" sz="2800" b="1" dirty="0">
                    <a:solidFill>
                      <a:srgbClr val="FF0000"/>
                    </a:solidFill>
                  </a:rPr>
                  <a:t> da aproximação inicial</a:t>
                </a:r>
                <a:r>
                  <a:rPr lang="pt-PT" sz="2800" dirty="0"/>
                  <a:t> em cada iteração e o conjunto das derivadas parciais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 i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pt-PT" sz="2800" dirty="0"/>
                  <a:t> relativamente aos elementos do </a:t>
                </a:r>
                <a:r>
                  <a:rPr lang="pt-PT" sz="2800" dirty="0" err="1"/>
                  <a:t>vector</a:t>
                </a:r>
                <a:r>
                  <a:rPr lang="pt-PT" sz="2800" dirty="0"/>
                  <a:t> das variáveis constitui uma matriz </a:t>
                </a:r>
                <a:r>
                  <a:rPr lang="pt-PT" sz="2800" dirty="0" err="1"/>
                  <a:t>mxp</a:t>
                </a:r>
                <a:r>
                  <a:rPr lang="pt-PT" sz="2800" dirty="0"/>
                  <a:t>, designada por U, isto é U. Δ(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PT" sz="2800" dirty="0"/>
                  <a:t>)=-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  <m:r>
                      <a:rPr lang="pt-PT" sz="28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pt-PT" sz="2800" baseline="30000" dirty="0"/>
                  <a:t>0</a:t>
                </a:r>
                <a:r>
                  <a:rPr lang="pt-PT" sz="2800" dirty="0"/>
                  <a:t>), de onde se tira  Δ(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pt-PT" sz="2800" dirty="0"/>
                  <a:t>), de tal forma que na iteração seguinte a aproximação utilizada 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pt-PT" sz="2800" baseline="30000" dirty="0"/>
                  <a:t>0</a:t>
                </a:r>
                <a:r>
                  <a:rPr lang="pt-PT" sz="2800" dirty="0"/>
                  <a:t> + Δ(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pt-PT" sz="2800" dirty="0"/>
                  <a:t>) e assim sucessivamente até ser verificado um critério de paragem do processo iterativo, sendo a estimativa final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pt-PT" sz="2800" dirty="0"/>
                  <a:t> a soma da aproximação inicial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pt-PT" sz="2800" baseline="30000" dirty="0"/>
                  <a:t>0</a:t>
                </a:r>
                <a:r>
                  <a:rPr lang="pt-PT" sz="2800" dirty="0"/>
                  <a:t> mais todas as </a:t>
                </a:r>
                <a:r>
                  <a:rPr lang="pt-PT" sz="2800" dirty="0" err="1"/>
                  <a:t>actualizações</a:t>
                </a:r>
                <a:r>
                  <a:rPr lang="pt-PT" sz="2800" dirty="0"/>
                  <a:t> Δ(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pt-PT" sz="2800" dirty="0"/>
                  <a:t>). Note-se que o método dos mínimos quadrados é aplicado em cada iteração sobre um conjunto linearizado de equações, não dependendo do processo de linearização.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E4670E8-8713-DA2C-5F31-A57CF5D42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" y="91440"/>
                <a:ext cx="11501120" cy="6650347"/>
              </a:xfrm>
              <a:prstGeom prst="rect">
                <a:avLst/>
              </a:prstGeom>
              <a:blipFill>
                <a:blip r:embed="rId2"/>
                <a:stretch>
                  <a:fillRect l="-1113" r="-1113" b="-15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0E8A39F-239C-2423-8A88-C4A648BDF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61175"/>
              </p:ext>
            </p:extLst>
          </p:nvPr>
        </p:nvGraphicFramePr>
        <p:xfrm>
          <a:off x="8087360" y="2944706"/>
          <a:ext cx="2153920" cy="55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920">
                  <a:extLst>
                    <a:ext uri="{9D8B030D-6E8A-4147-A177-3AD203B41FA5}">
                      <a16:colId xmlns:a16="http://schemas.microsoft.com/office/drawing/2014/main" val="2944927167"/>
                    </a:ext>
                  </a:extLst>
                </a:gridCol>
              </a:tblGrid>
              <a:tr h="550334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00B050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5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124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B701948-C817-207A-F73C-820366449263}"/>
              </a:ext>
            </a:extLst>
          </p:cNvPr>
          <p:cNvSpPr txBox="1"/>
          <p:nvPr/>
        </p:nvSpPr>
        <p:spPr>
          <a:xfrm>
            <a:off x="447040" y="365760"/>
            <a:ext cx="114096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Exemplo: determine a solução por mínimos quadrados do seguinte sistema de equações não lineares</a:t>
            </a:r>
          </a:p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D1970A6-4ABB-ACFC-E370-2B4B58EFD579}"/>
                  </a:ext>
                </a:extLst>
              </p:cNvPr>
              <p:cNvSpPr txBox="1"/>
              <p:nvPr/>
            </p:nvSpPr>
            <p:spPr>
              <a:xfrm>
                <a:off x="2722880" y="2412800"/>
                <a:ext cx="6096000" cy="1687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+4=0</m:t>
                              </m:r>
                            </m:e>
                            <m:e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−8=0</m:t>
                              </m:r>
                            </m:e>
                            <m:e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&amp;3</m:t>
                              </m:r>
                              <m:sSup>
                                <m:sSup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pt-PT" sz="2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sz="2800" i="0">
                                  <a:latin typeface="Cambria Math" panose="02040503050406030204" pitchFamily="18" charset="0"/>
                                </a:rPr>
                                <m:t>−7.7=0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D1970A6-4ABB-ACFC-E370-2B4B58EFD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880" y="2412800"/>
                <a:ext cx="6096000" cy="16878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DEFEFC8-A156-BDE3-5A23-36B893D4F0F5}"/>
                  </a:ext>
                </a:extLst>
              </p:cNvPr>
              <p:cNvSpPr txBox="1"/>
              <p:nvPr/>
            </p:nvSpPr>
            <p:spPr>
              <a:xfrm>
                <a:off x="3103880" y="2968978"/>
                <a:ext cx="6096000" cy="575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  <m:r>
                      <a:rPr lang="pt-PT" sz="28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pt-PT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pt-PT" sz="2800" dirty="0">
                    <a:solidFill>
                      <a:schemeClr val="tx1"/>
                    </a:solidFill>
                  </a:rPr>
                  <a:t>)=</a:t>
                </a:r>
                <a:endParaRPr lang="pt-PT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DEFEFC8-A156-BDE3-5A23-36B893D4F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880" y="2968978"/>
                <a:ext cx="6096000" cy="575479"/>
              </a:xfrm>
              <a:prstGeom prst="rect">
                <a:avLst/>
              </a:prstGeom>
              <a:blipFill>
                <a:blip r:embed="rId3"/>
                <a:stretch>
                  <a:fillRect t="-1064" b="-2978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5574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4F8E1D6-B717-31C7-954D-82625C0A1FAE}"/>
              </a:ext>
            </a:extLst>
          </p:cNvPr>
          <p:cNvSpPr txBox="1"/>
          <p:nvPr/>
        </p:nvSpPr>
        <p:spPr>
          <a:xfrm>
            <a:off x="182880" y="40640"/>
            <a:ext cx="1178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Trata-se, em primeiro lugar, de linearizar as 3 equações em torno do ponto </a:t>
            </a:r>
            <a:r>
              <a:rPr lang="pt-PT" sz="2800" b="1" dirty="0"/>
              <a:t>(x</a:t>
            </a:r>
            <a:r>
              <a:rPr lang="pt-PT" sz="2800" b="1" baseline="-25000" dirty="0"/>
              <a:t>0</a:t>
            </a:r>
            <a:r>
              <a:rPr lang="pt-PT" sz="2800" b="1" dirty="0"/>
              <a:t>, y</a:t>
            </a:r>
            <a:r>
              <a:rPr lang="pt-PT" sz="2800" b="1" baseline="-25000" dirty="0"/>
              <a:t>0</a:t>
            </a:r>
            <a:r>
              <a:rPr lang="pt-PT" sz="2800" b="1" dirty="0"/>
              <a:t>)=(2, 2)</a:t>
            </a:r>
            <a:r>
              <a:rPr lang="pt-PT" sz="2800" dirty="0"/>
              <a:t>, uma das soluções do sistema constituído pelas primeiras duas equações do sistema original:</a:t>
            </a:r>
          </a:p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B7C8F0B-11DD-7AEE-1A17-E1C26A85C8A2}"/>
                  </a:ext>
                </a:extLst>
              </p:cNvPr>
              <p:cNvSpPr txBox="1"/>
              <p:nvPr/>
            </p:nvSpPr>
            <p:spPr>
              <a:xfrm>
                <a:off x="1859280" y="2115284"/>
                <a:ext cx="6096000" cy="1952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d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den>
                              </m:f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p>
                                              <m: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/>
                                <m:sub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den>
                              </m:f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p>
                                              <m: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/>
                                <m:sub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den>
                              </m:f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  <m:sup>
                                              <m: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p>
                                              <m: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−8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/>
                                <m:sub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den>
                              </m:f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  <m:sup>
                                              <m: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p>
                                              <m: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−8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/>
                                <m:sub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−7.7</m:t>
                                  </m:r>
                                </m:e>
                              </m:d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den>
                              </m:f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  <m:sup>
                                              <m: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p>
                                              <m: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−7.7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/>
                                <m:sub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den>
                              </m:f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x</m:t>
                                              </m:r>
                                            </m:e>
                                            <m:sup>
                                              <m: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P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e>
                                            <m:sup>
                                              <m:r>
                                                <a:rPr lang="pt-PT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−7.7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/>
                                <m:sub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B7C8F0B-11DD-7AEE-1A17-E1C26A85C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280" y="2115284"/>
                <a:ext cx="6096000" cy="1952137"/>
              </a:xfrm>
              <a:prstGeom prst="rect">
                <a:avLst/>
              </a:prstGeom>
              <a:blipFill>
                <a:blip r:embed="rId2"/>
                <a:stretch>
                  <a:fillRect r="-36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6812EC6-EA8B-B837-E320-DB4486FF728D}"/>
                  </a:ext>
                </a:extLst>
              </p:cNvPr>
              <p:cNvSpPr txBox="1"/>
              <p:nvPr/>
            </p:nvSpPr>
            <p:spPr>
              <a:xfrm>
                <a:off x="1981200" y="4337584"/>
                <a:ext cx="6096000" cy="1169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d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1−4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PT" i="0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−7.7</m:t>
                                  </m:r>
                                </m:e>
                              </m:d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pt-PT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6812EC6-EA8B-B837-E320-DB4486FF7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337584"/>
                <a:ext cx="6096000" cy="1169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001E69B-C224-A745-CF8E-2248BFF36338}"/>
                  </a:ext>
                </a:extLst>
              </p:cNvPr>
              <p:cNvSpPr txBox="1"/>
              <p:nvPr/>
            </p:nvSpPr>
            <p:spPr>
              <a:xfrm>
                <a:off x="1564640" y="5777619"/>
                <a:ext cx="6096000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&amp;4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&amp;0.3+12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D001E69B-C224-A745-CF8E-2248BFF36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40" y="5777619"/>
                <a:ext cx="6096000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9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7B4898A-2B14-F998-3063-620EAC13473E}"/>
                  </a:ext>
                </a:extLst>
              </p:cNvPr>
              <p:cNvSpPr txBox="1"/>
              <p:nvPr/>
            </p:nvSpPr>
            <p:spPr>
              <a:xfrm>
                <a:off x="487680" y="367106"/>
                <a:ext cx="6096000" cy="225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x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7</m:t>
                              </m:r>
                              <m:r>
                                <m:rPr>
                                  <m:sty m:val="p"/>
                                </m:rP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y</m:t>
                              </m:r>
                              <m: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pt-PT" sz="2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x</m:t>
                              </m:r>
                              <m: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+4</m:t>
                              </m:r>
                              <m:r>
                                <m:rPr>
                                  <m:sty m:val="p"/>
                                </m:rP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y</m:t>
                              </m:r>
                              <m: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pt-PT" sz="2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12</m:t>
                              </m:r>
                              <m:r>
                                <m:rPr>
                                  <m:sty m:val="p"/>
                                </m:rP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x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y</m:t>
                              </m:r>
                              <m: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+0.3=</m:t>
                              </m:r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pt-PT" sz="2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PT" sz="2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7B4898A-2B14-F998-3063-620EAC134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" y="367106"/>
                <a:ext cx="6096000" cy="2258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BC33F351-5085-E989-5369-5D6D32F5C838}"/>
              </a:ext>
            </a:extLst>
          </p:cNvPr>
          <p:cNvSpPr txBox="1"/>
          <p:nvPr/>
        </p:nvSpPr>
        <p:spPr>
          <a:xfrm>
            <a:off x="71120" y="235026"/>
            <a:ext cx="1063752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Incluindo resíduos em cada equação, tem-se:</a:t>
            </a:r>
            <a:endParaRPr lang="pt-P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2563218-B365-2366-22E2-10223D6461FA}"/>
                  </a:ext>
                </a:extLst>
              </p:cNvPr>
              <p:cNvSpPr txBox="1"/>
              <p:nvPr/>
            </p:nvSpPr>
            <p:spPr>
              <a:xfrm>
                <a:off x="0" y="2459472"/>
                <a:ext cx="12192000" cy="1350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Aplicando o princípio dos mínimos quadrados, vem Φ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γ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i</m:t>
                        </m:r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n</m:t>
                        </m:r>
                      </m:sup>
                      <m:e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i</m:t>
                            </m:r>
                          </m:sub>
                        </m:sSub>
                        <m:sSubSup>
                          <m:sSubSup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i</m:t>
                            </m:r>
                          </m:sub>
                          <m:sup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mínimo, ou seja,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Φ</m:t>
                    </m:r>
                    <m:r>
                      <a:rPr lang="pt-PT" sz="2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x</m:t>
                        </m:r>
                        <m: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y</m:t>
                        </m:r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pt-PT" sz="2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(4</m:t>
                        </m:r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x</m:t>
                        </m:r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+4</m:t>
                        </m:r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y</m:t>
                        </m:r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pt-PT" sz="2800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(12</m:t>
                        </m:r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x</m:t>
                        </m:r>
                        <m: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y</m:t>
                        </m:r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+0.3)</m:t>
                        </m:r>
                      </m:e>
                      <m:sup>
                        <m:r>
                          <a:rPr lang="pt-PT" sz="2800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mínimo, donde:</a:t>
                </a:r>
                <a:endParaRPr lang="pt-PT" sz="2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2563218-B365-2366-22E2-10223D646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59472"/>
                <a:ext cx="12192000" cy="1350241"/>
              </a:xfrm>
              <a:prstGeom prst="rect">
                <a:avLst/>
              </a:prstGeom>
              <a:blipFill>
                <a:blip r:embed="rId3"/>
                <a:stretch>
                  <a:fillRect l="-1000" r="-1000" b="-1171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965B315-FF06-06AA-EBAF-730F8E89D4A6}"/>
                  </a:ext>
                </a:extLst>
              </p:cNvPr>
              <p:cNvSpPr txBox="1"/>
              <p:nvPr/>
            </p:nvSpPr>
            <p:spPr>
              <a:xfrm>
                <a:off x="284480" y="3916800"/>
                <a:ext cx="6217920" cy="1340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den>
                              </m:f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d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d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4+2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+0.3</m:t>
                                  </m:r>
                                </m:e>
                              </m:d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12=0</m:t>
                              </m:r>
                            </m:e>
                            <m:e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num>
                                <m:den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den>
                              </m:f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e>
                              </m:d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d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4+2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+0.3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965B315-FF06-06AA-EBAF-730F8E89D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0" y="3916800"/>
                <a:ext cx="6217920" cy="1340880"/>
              </a:xfrm>
              <a:prstGeom prst="rect">
                <a:avLst/>
              </a:prstGeom>
              <a:blipFill>
                <a:blip r:embed="rId4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7E7BB61-CBBE-86D0-A69B-5AF9733676EB}"/>
                  </a:ext>
                </a:extLst>
              </p:cNvPr>
              <p:cNvSpPr txBox="1"/>
              <p:nvPr/>
            </p:nvSpPr>
            <p:spPr>
              <a:xfrm>
                <a:off x="2153920" y="5122118"/>
                <a:ext cx="6217920" cy="941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pt-PT" sz="1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P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332</m:t>
                            </m:r>
                            <m:r>
                              <a:rPr lang="pt-P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P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−78</m:t>
                            </m:r>
                            <m:r>
                              <a:rPr lang="pt-P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  <m:r>
                              <a:rPr lang="pt-P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+7.2=0</m:t>
                            </m:r>
                          </m:e>
                          <m:e>
                            <m:r>
                              <a:rPr lang="pt-P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−78</m:t>
                            </m:r>
                            <m:r>
                              <a:rPr lang="pt-P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P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+162</m:t>
                            </m:r>
                            <m:r>
                              <a:rPr lang="pt-P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  <m:r>
                              <a:rPr lang="pt-PT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−2.4=0</m:t>
                            </m:r>
                          </m:e>
                        </m:eqArr>
                      </m:e>
                    </m:d>
                  </m:oMath>
                </a14:m>
                <a:endParaRPr lang="pt-PT" sz="24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7E7BB61-CBBE-86D0-A69B-5AF973367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920" y="5122118"/>
                <a:ext cx="6217920" cy="9419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07163E2-747E-0CE0-B99E-EBC7DCF6D6BD}"/>
                  </a:ext>
                </a:extLst>
              </p:cNvPr>
              <p:cNvSpPr txBox="1"/>
              <p:nvPr/>
            </p:nvSpPr>
            <p:spPr>
              <a:xfrm>
                <a:off x="1828800" y="6064043"/>
                <a:ext cx="6217920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=−0.02125000000</m:t>
                              </m:r>
                            </m:e>
                            <m:e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=0.004583333333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07163E2-747E-0CE0-B99E-EBC7DCF6D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064043"/>
                <a:ext cx="6217920" cy="710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59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9E142E-7C53-F2B4-FF8B-391F507739BB}"/>
              </a:ext>
            </a:extLst>
          </p:cNvPr>
          <p:cNvSpPr txBox="1"/>
          <p:nvPr/>
        </p:nvSpPr>
        <p:spPr>
          <a:xfrm>
            <a:off x="1351280" y="1361440"/>
            <a:ext cx="98145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err="1"/>
              <a:t>Actualizando</a:t>
            </a:r>
            <a:r>
              <a:rPr lang="pt-PT" sz="2800" dirty="0"/>
              <a:t> o valor da aproximação inicial, </a:t>
            </a:r>
            <a:r>
              <a:rPr lang="pt-PT" sz="2800" b="1" dirty="0"/>
              <a:t>(x</a:t>
            </a:r>
            <a:r>
              <a:rPr lang="pt-PT" sz="2800" b="1" baseline="-25000" dirty="0"/>
              <a:t>0</a:t>
            </a:r>
            <a:r>
              <a:rPr lang="pt-PT" sz="2800" b="1" dirty="0"/>
              <a:t>, y</a:t>
            </a:r>
            <a:r>
              <a:rPr lang="pt-PT" sz="2800" b="1" baseline="-25000" dirty="0"/>
              <a:t>0</a:t>
            </a:r>
            <a:r>
              <a:rPr lang="pt-PT" sz="2800" b="1" dirty="0"/>
              <a:t>)=(2, 2)</a:t>
            </a:r>
            <a:r>
              <a:rPr lang="pt-PT" sz="2800" dirty="0"/>
              <a:t> para (x</a:t>
            </a:r>
            <a:r>
              <a:rPr lang="pt-PT" sz="2800" baseline="-25000" dirty="0"/>
              <a:t>0</a:t>
            </a:r>
            <a:r>
              <a:rPr lang="pt-PT" sz="2800" dirty="0"/>
              <a:t>, y</a:t>
            </a:r>
            <a:r>
              <a:rPr lang="pt-PT" sz="2800" baseline="-25000" dirty="0"/>
              <a:t>0</a:t>
            </a:r>
            <a:r>
              <a:rPr lang="pt-PT" sz="2800" dirty="0"/>
              <a:t>)=(1.97875, 2.004583333333), repete-se o procedimento até se obterem correções ao último valor de (</a:t>
            </a:r>
            <a:r>
              <a:rPr lang="pt-PT" sz="2800" dirty="0" err="1"/>
              <a:t>x,y</a:t>
            </a:r>
            <a:r>
              <a:rPr lang="pt-PT" sz="2800" dirty="0"/>
              <a:t>) insignificantes, obtendo-se a solução </a:t>
            </a:r>
            <a:r>
              <a:rPr lang="pt-PT" sz="2800" b="1" dirty="0"/>
              <a:t>(x</a:t>
            </a:r>
            <a:r>
              <a:rPr lang="pt-PT" sz="2800" b="1" baseline="-25000" dirty="0"/>
              <a:t>0</a:t>
            </a:r>
            <a:r>
              <a:rPr lang="pt-PT" sz="2800" b="1" dirty="0"/>
              <a:t>, y</a:t>
            </a:r>
            <a:r>
              <a:rPr lang="pt-PT" sz="2800" b="1" baseline="-25000" dirty="0"/>
              <a:t>0</a:t>
            </a:r>
            <a:r>
              <a:rPr lang="pt-PT" sz="2800" b="1" dirty="0"/>
              <a:t>)=(1.98, 2.01)</a:t>
            </a:r>
            <a:r>
              <a:rPr lang="pt-PT" sz="2800" dirty="0"/>
              <a:t> ao fim da terceira iteração.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855668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F2BBC7B-1E07-8FEF-41B7-781A0C804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837328"/>
            <a:ext cx="9601199" cy="45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Neste conjunto de t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cnicas de ajustamento,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parâmetros, se existirem, são funcionalmente independentes.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princ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pio,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poss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 </a:t>
            </a:r>
            <a:r>
              <a:rPr kumimoji="0" lang="pt-PT" altLang="pt-PT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efectuar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ajustamento utilizando apenas as observa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ões, se bem que em muitos casos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conveniente incluir os parâmetros pois geralmente são precisamente as vari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veis que interessa obter. </a:t>
            </a: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4466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AF9CD2A-6C77-C302-FCB2-9C69029F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40" y="647702"/>
            <a:ext cx="10510520" cy="519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ajustamento tem in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cio com a especifica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 do modelo a utilizar, em particular o modelo funcional, atrav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da determina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 de 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kumimoji="0" lang="pt-PT" altLang="pt-PT" sz="2800" b="1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dadas 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observa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ões,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importante verificar se são suficientes para determinar o modelo; se for esse o caso calcula-se a redundância 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r=n-n</a:t>
            </a:r>
            <a:r>
              <a:rPr kumimoji="0" lang="pt-PT" altLang="pt-PT" sz="2800" b="1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que significa que 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 as n observa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ões 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poss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 estabelecer c=r equa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ões de condição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que verificam o modelo (se n=n</a:t>
            </a:r>
            <a:r>
              <a:rPr kumimoji="0" lang="pt-PT" altLang="pt-PT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r=0 e as observa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ões satisfazem o modelo; se n=n</a:t>
            </a:r>
            <a:r>
              <a:rPr kumimoji="0" lang="pt-PT" altLang="pt-PT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+1, r=1 e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necess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rio escrever uma equa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 que relacione as n observa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ões, etc.). </a:t>
            </a: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CE14AA2-5944-A1C9-B5D2-7301A9ED5627}"/>
              </a:ext>
            </a:extLst>
          </p:cNvPr>
          <p:cNvSpPr txBox="1"/>
          <p:nvPr/>
        </p:nvSpPr>
        <p:spPr>
          <a:xfrm>
            <a:off x="762000" y="1061993"/>
            <a:ext cx="10668000" cy="3908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Considere-se que se utiliza uma </a:t>
            </a:r>
            <a:r>
              <a:rPr lang="pt-PT" sz="2800" dirty="0">
                <a:solidFill>
                  <a:srgbClr val="92D050"/>
                </a:solidFill>
                <a:effectLst/>
                <a:latin typeface="+mj-lt"/>
                <a:ea typeface="Aptos" panose="020B0004020202020204" pitchFamily="34" charset="0"/>
              </a:rPr>
              <a:t>fita métrica</a:t>
            </a: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 graduada em centímetros para medir repetidamente uma distância </a:t>
            </a:r>
            <a:r>
              <a:rPr lang="pt-PT" sz="2800" dirty="0" err="1">
                <a:effectLst/>
                <a:latin typeface="+mj-lt"/>
                <a:ea typeface="Aptos" panose="020B0004020202020204" pitchFamily="34" charset="0"/>
              </a:rPr>
              <a:t>exactamente</a:t>
            </a: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 igual a 100 m; devido à graduação centimétrica da fita, o operador provavelmente regista valores com duas casas decimais, podendo erradamente concluir-se que a medição da distância fornece valores discretos com duas casas decimais. </a:t>
            </a:r>
            <a:endParaRPr lang="pt-P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96746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9127A0-23A8-D017-70C8-6079696C5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220" y="566373"/>
            <a:ext cx="9433560" cy="519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Considere-se então a existência de parâmetros: se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poss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 escrever r equa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ões quando não h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parâmetros, se se acrescentar ao modelo um parâmetro (desconhecido) podem escrever-se r+1 equa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ões de condi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ão, sendo esta nova equa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 necess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ria para a determina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 da vari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vel suplementar e para manter a redundância. Havendo 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parâmetros independentes no ajustamento, 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n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mero de equa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ões de condi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 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t-PT" altLang="pt-PT" sz="28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c=</a:t>
            </a:r>
            <a:r>
              <a:rPr kumimoji="0" lang="pt-PT" altLang="pt-PT" sz="2800" b="1" i="0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r+u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428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09EF225-D9F1-406B-2662-6611A779D3D1}"/>
                  </a:ext>
                </a:extLst>
              </p:cNvPr>
              <p:cNvSpPr txBox="1"/>
              <p:nvPr/>
            </p:nvSpPr>
            <p:spPr>
              <a:xfrm>
                <a:off x="386080" y="0"/>
                <a:ext cx="11419840" cy="5602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Havendo um  total  de  c=</a:t>
                </a:r>
                <a:r>
                  <a:rPr lang="pt-PT" sz="2800" dirty="0" err="1"/>
                  <a:t>r+u</a:t>
                </a:r>
                <a:r>
                  <a:rPr lang="pt-PT" sz="2800" dirty="0"/>
                  <a:t>  equações  lineares  ou  linearizadas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pt-PT" sz="2800" dirty="0"/>
                  <a:t>, função de n + u incógnitas, cuja forma geral, na forma matricial é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A(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𝓁</m:t>
                        </m:r>
                      </m:e>
                    </m:acc>
                  </m:oMath>
                </a14:m>
                <a:r>
                  <a:rPr lang="pt-PT" sz="28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pt-PT" sz="2800" dirty="0"/>
                  <a:t>) + B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</m:oMath>
                </a14:m>
                <a:r>
                  <a:rPr lang="pt-PT" sz="2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pt-PT" sz="2800" dirty="0"/>
                  <a:t>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onde as matrizes </a:t>
                </a:r>
                <a:r>
                  <a:rPr lang="pt-PT" sz="2800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pt-PT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pt-PT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a:rPr lang="pt-PT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pt-PT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pt-PT" sz="2800" dirty="0"/>
                  <a:t>  e </a:t>
                </a:r>
                <a:r>
                  <a:rPr lang="pt-PT" sz="2800" dirty="0">
                    <a:solidFill>
                      <a:srgbClr val="00B050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pt-PT" sz="28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pt-PT" sz="28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a:rPr lang="pt-PT" sz="28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pt-PT" sz="28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r>
                  <a:rPr lang="pt-PT" sz="2800" dirty="0"/>
                  <a:t>  contêm os coeficientes nas equações dos </a:t>
                </a:r>
                <a:r>
                  <a:rPr lang="pt-PT" sz="2800" dirty="0">
                    <a:solidFill>
                      <a:srgbClr val="FF0000"/>
                    </a:solidFill>
                  </a:rPr>
                  <a:t>resíduos</a:t>
                </a:r>
                <a:r>
                  <a:rPr lang="pt-PT" sz="2800" dirty="0"/>
                  <a:t> e dos </a:t>
                </a:r>
                <a:r>
                  <a:rPr lang="pt-PT" sz="2800" dirty="0">
                    <a:solidFill>
                      <a:srgbClr val="00B050"/>
                    </a:solidFill>
                  </a:rPr>
                  <a:t>parâmetros</a:t>
                </a:r>
                <a:r>
                  <a:rPr lang="pt-PT" sz="2800" dirty="0"/>
                  <a:t>, </a:t>
                </a:r>
                <a:r>
                  <a:rPr lang="pt-PT" sz="2800" dirty="0" err="1"/>
                  <a:t>respectivamente</a:t>
                </a:r>
                <a:r>
                  <a:rPr lang="pt-PT" sz="2800" dirty="0"/>
                  <a:t>,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pt-PT" sz="2800" dirty="0"/>
                  <a:t> é o </a:t>
                </a:r>
                <a:r>
                  <a:rPr lang="pt-PT" sz="2800" dirty="0" err="1"/>
                  <a:t>vector</a:t>
                </a:r>
                <a:r>
                  <a:rPr lang="pt-PT" sz="2800" dirty="0"/>
                  <a:t> de constantes ou, de outra forma,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pt-PT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PT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pt-PT" sz="280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pt-PT" sz="2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pt-PT" sz="2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PT" sz="2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800"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pt-PT" sz="280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pt-PT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PT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8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pt-PT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pt-PT" sz="2800" dirty="0"/>
                  <a:t>  (modelo funcional)</a:t>
                </a:r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A09EF225-D9F1-406B-2662-6611A779D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" y="0"/>
                <a:ext cx="11419840" cy="5602175"/>
              </a:xfrm>
              <a:prstGeom prst="rect">
                <a:avLst/>
              </a:prstGeom>
              <a:blipFill>
                <a:blip r:embed="rId3"/>
                <a:stretch>
                  <a:fillRect l="-1067" r="-10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A8F4865-8DA8-C0C0-C297-80794B65B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0485"/>
              </p:ext>
            </p:extLst>
          </p:nvPr>
        </p:nvGraphicFramePr>
        <p:xfrm>
          <a:off x="457200" y="4519506"/>
          <a:ext cx="3637280" cy="85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80">
                  <a:extLst>
                    <a:ext uri="{9D8B030D-6E8A-4147-A177-3AD203B41FA5}">
                      <a16:colId xmlns:a16="http://schemas.microsoft.com/office/drawing/2014/main" val="1644474422"/>
                    </a:ext>
                  </a:extLst>
                </a:gridCol>
              </a:tblGrid>
              <a:tr h="855134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870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0F40359-E005-61DF-2905-571A697CDB49}"/>
                  </a:ext>
                </a:extLst>
              </p:cNvPr>
              <p:cNvSpPr txBox="1"/>
              <p:nvPr/>
            </p:nvSpPr>
            <p:spPr>
              <a:xfrm>
                <a:off x="314960" y="5374640"/>
                <a:ext cx="11419840" cy="140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onde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</m:acc>
                  </m:oMath>
                </a14:m>
                <a:r>
                  <a:rPr lang="pt-PT" sz="2800" b="1" u="sng" dirty="0">
                    <a:solidFill>
                      <a:schemeClr val="tx1"/>
                    </a:solidFill>
                  </a:rPr>
                  <a:t> é o </a:t>
                </a:r>
                <a:r>
                  <a:rPr lang="pt-PT" sz="2800" b="1" u="sng" dirty="0" err="1">
                    <a:solidFill>
                      <a:schemeClr val="tx1"/>
                    </a:solidFill>
                  </a:rPr>
                  <a:t>vector</a:t>
                </a:r>
                <a:r>
                  <a:rPr lang="pt-PT" sz="2800" b="1" u="sng" dirty="0">
                    <a:solidFill>
                      <a:schemeClr val="tx1"/>
                    </a:solidFill>
                  </a:rPr>
                  <a:t> dos resíduos</a:t>
                </a:r>
                <a:r>
                  <a:rPr lang="pt-PT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 b="1" i="0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</m:acc>
                  </m:oMath>
                </a14:m>
                <a:r>
                  <a:rPr lang="pt-PT" sz="2800" b="1" u="sng" dirty="0">
                    <a:solidFill>
                      <a:schemeClr val="tx1"/>
                    </a:solidFill>
                  </a:rPr>
                  <a:t> o </a:t>
                </a:r>
                <a:r>
                  <a:rPr lang="pt-PT" sz="2800" b="1" u="sng" dirty="0" err="1">
                    <a:solidFill>
                      <a:schemeClr val="tx1"/>
                    </a:solidFill>
                  </a:rPr>
                  <a:t>vector</a:t>
                </a:r>
                <a:r>
                  <a:rPr lang="pt-PT" sz="2800" b="1" u="sng" dirty="0">
                    <a:solidFill>
                      <a:schemeClr val="tx1"/>
                    </a:solidFill>
                  </a:rPr>
                  <a:t> dos parâmetros</a:t>
                </a:r>
                <a:r>
                  <a:rPr lang="pt-PT" sz="2800" dirty="0"/>
                  <a:t> ou das correções aos parâmetros no caso linearizado.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0F40359-E005-61DF-2905-571A697CD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" y="5374640"/>
                <a:ext cx="11419840" cy="1405513"/>
              </a:xfrm>
              <a:prstGeom prst="rect">
                <a:avLst/>
              </a:prstGeom>
              <a:blipFill>
                <a:blip r:embed="rId4"/>
                <a:stretch>
                  <a:fillRect l="-1121" r="-1068" b="-113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5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CD89FBC5-17ED-6AF7-CD0D-E786E5FEC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881" y="907808"/>
            <a:ext cx="9144237" cy="45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 c &lt; n + u,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h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uma solu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ú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nica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 a   equa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  anterior; para  que   isso  aconte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 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necess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rio   acrescentar   o 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rio  dos   m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nimos  quadrados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Φ = </a:t>
            </a:r>
            <a:r>
              <a:rPr kumimoji="0" lang="pt-PT" altLang="pt-PT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γt</a:t>
            </a:r>
            <a:r>
              <a:rPr kumimoji="0" lang="pt-PT" altLang="pt-PT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kumimoji="0" lang="pt-PT" altLang="pt-PT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-&gt; m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nimo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sendo W a matriz dos pesos das observa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ões. </a:t>
            </a: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B30E782-805C-23F1-6D7D-5AF8FDE5C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25620"/>
              </p:ext>
            </p:extLst>
          </p:nvPr>
        </p:nvGraphicFramePr>
        <p:xfrm>
          <a:off x="3139439" y="3606800"/>
          <a:ext cx="3403600" cy="633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00">
                  <a:extLst>
                    <a:ext uri="{9D8B030D-6E8A-4147-A177-3AD203B41FA5}">
                      <a16:colId xmlns:a16="http://schemas.microsoft.com/office/drawing/2014/main" val="2550669343"/>
                    </a:ext>
                  </a:extLst>
                </a:gridCol>
              </a:tblGrid>
              <a:tr h="633306">
                <a:tc>
                  <a:txBody>
                    <a:bodyPr/>
                    <a:lstStyle/>
                    <a:p>
                      <a:r>
                        <a:rPr lang="pt-PT" dirty="0"/>
                        <a:t>    </a:t>
                      </a: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2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505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F2B032-A159-39A8-9FCC-EC387AD71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723" y="280554"/>
            <a:ext cx="10231358" cy="583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impor o crit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rio dos m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nimos quadrados utiliza-se o m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todo dos m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nimos condicionados por multiplicadores de Lagrange, representados  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  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λ=-2k</a:t>
            </a:r>
            <a:r>
              <a:rPr kumimoji="0" lang="pt-PT" altLang="pt-PT" sz="2800" b="0" i="0" strike="noStrike" cap="none" normalizeH="0" baseline="30000" dirty="0">
                <a:ln>
                  <a:noFill/>
                </a:ln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pt-PT" altLang="pt-PT" sz="28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, sendo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kumimoji="0" lang="pt-PT" altLang="pt-PT" sz="2800" b="0" i="0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vecto</a:t>
            </a:r>
            <a:r>
              <a:rPr kumimoji="0" lang="pt-PT" altLang="pt-PT" sz="2800" b="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t-PT" altLang="pt-PT" sz="2800" b="0" i="0" u="sng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t-PT" altLang="pt-PT" sz="2800" b="0" i="0" u="sng" strike="noStrike" cap="none" normalizeH="0" baseline="0" dirty="0">
                <a:ln>
                  <a:noFill/>
                </a:ln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kumimoji="0" lang="pt-PT" altLang="pt-PT" sz="2800" b="0" i="0" u="sng" strike="noStrike" cap="none" normalizeH="0" baseline="-3000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c,1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(ainda)  desconhecido.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Assim,  pretende-se  determinar   o  m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nimo  da  fun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Φ'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= </a:t>
            </a:r>
            <a:r>
              <a:rPr kumimoji="0" lang="pt-PT" altLang="pt-PT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kumimoji="0" lang="pt-PT" altLang="pt-PT" sz="28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W γ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- 2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t-PT" altLang="pt-PT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(A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B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Δ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que (A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B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Δ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= 0. </a:t>
            </a:r>
            <a:endParaRPr kumimoji="0" lang="pt-PT" altLang="pt-PT" sz="2800" b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0E477FB-E747-20F2-0C3F-4C681BDB2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6884"/>
              </p:ext>
            </p:extLst>
          </p:nvPr>
        </p:nvGraphicFramePr>
        <p:xfrm>
          <a:off x="1980962" y="4210464"/>
          <a:ext cx="4612878" cy="74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2878">
                  <a:extLst>
                    <a:ext uri="{9D8B030D-6E8A-4147-A177-3AD203B41FA5}">
                      <a16:colId xmlns:a16="http://schemas.microsoft.com/office/drawing/2014/main" val="4041875829"/>
                    </a:ext>
                  </a:extLst>
                </a:gridCol>
              </a:tblGrid>
              <a:tr h="747616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C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0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5431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AD57EA-5047-D740-34EE-AFB982F0D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02" y="80191"/>
            <a:ext cx="11013678" cy="389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minimizar Φ</a:t>
            </a:r>
            <a:r>
              <a:rPr kumimoji="0" lang="pt-PT" altLang="pt-PT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igualam-se a zero as </a:t>
            </a:r>
            <a:r>
              <a:rPr kumimoji="0" lang="pt-PT" altLang="pt-PT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respectivas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derivadas em rela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 a 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a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Δ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isto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∂</a:t>
            </a:r>
            <a:r>
              <a:rPr kumimoji="0" lang="pt-PT" altLang="pt-PT" sz="28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Φ'∂γ</a:t>
            </a:r>
            <a:r>
              <a:rPr kumimoji="0" lang="pt-PT" altLang="pt-PT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=2γ</a:t>
            </a:r>
            <a:r>
              <a:rPr kumimoji="0" lang="pt-PT" altLang="pt-PT" sz="28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pt-PT" altLang="pt-PT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kumimoji="0" lang="pt-PT" altLang="pt-PT" sz="2800" b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 </a:t>
            </a:r>
            <a:r>
              <a:rPr kumimoji="0" lang="pt-PT" altLang="pt-PT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-2k</a:t>
            </a:r>
            <a:r>
              <a:rPr kumimoji="0" lang="pt-PT" altLang="pt-PT" sz="28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pt-PT" altLang="pt-PT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A=0</a:t>
            </a:r>
            <a:r>
              <a:rPr kumimoji="0" lang="pt-PT" altLang="pt-PT" sz="28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pt-PT" altLang="pt-PT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PT" altLang="pt-PT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∂Φ'∂Δ=-2k</a:t>
            </a:r>
            <a:r>
              <a:rPr kumimoji="0" lang="pt-PT" altLang="pt-PT" sz="28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pt-PT" altLang="pt-PT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B=0</a:t>
            </a:r>
            <a:r>
              <a:rPr kumimoji="0" lang="pt-PT" altLang="pt-PT" sz="2800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endParaRPr kumimoji="0" lang="pt-PT" altLang="pt-PT" sz="2800" b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E16F0F6-885F-F3DC-6804-BC9C17473738}"/>
                  </a:ext>
                </a:extLst>
              </p:cNvPr>
              <p:cNvSpPr txBox="1"/>
              <p:nvPr/>
            </p:nvSpPr>
            <p:spPr>
              <a:xfrm>
                <a:off x="548402" y="4372342"/>
                <a:ext cx="11013678" cy="2405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Estas equações juntamente com a expressão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	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pt-PT" sz="2800" dirty="0"/>
                  <a:t> + B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</m:oMath>
                </a14:m>
                <a:r>
                  <a:rPr lang="pt-PT" sz="2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pt-PT" sz="28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PT" sz="2800" dirty="0"/>
                  <a:t>constituem o sistema de equações normais. </a:t>
                </a:r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E16F0F6-885F-F3DC-6804-BC9C17473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02" y="4372342"/>
                <a:ext cx="11013678" cy="2405467"/>
              </a:xfrm>
              <a:prstGeom prst="rect">
                <a:avLst/>
              </a:prstGeom>
              <a:blipFill>
                <a:blip r:embed="rId3"/>
                <a:stretch>
                  <a:fillRect l="-11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3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A17CF657-FB31-9A0B-18F0-3E95E68A5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09" y="135317"/>
            <a:ext cx="11672982" cy="20739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a resolu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 deste sistema seguem-se os seguintes passos: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 primeira equa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ç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ão obt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m-se o valor de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>
              <a:lnSpc>
                <a:spcPct val="150000"/>
              </a:lnSpc>
            </a:pP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kumimoji="0" lang="pt-PT" altLang="pt-P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kumimoji="0" lang="pt-PT" altLang="pt-PT" sz="2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pt-PT" altLang="pt-P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kumimoji="0" lang="pt-PT" altLang="pt-PT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=</a:t>
            </a:r>
            <a:r>
              <a:rPr kumimoji="0" lang="pt-PT" altLang="pt-P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kumimoji="0" lang="pt-PT" altLang="pt-PT" sz="20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pt-PT" altLang="pt-PT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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t-PT" altLang="pt-PT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r>
              <a:rPr lang="pt-PT" altLang="pt-PT" sz="2000" dirty="0" err="1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</a:t>
            </a:r>
            <a:r>
              <a:rPr lang="pt-PT" altLang="pt-PT" sz="2000" baseline="30000" dirty="0" err="1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=</a:t>
            </a:r>
            <a:r>
              <a:rPr lang="pt-PT" altLang="pt-PT" sz="2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PT" altLang="pt-PT" sz="2000" dirty="0" err="1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pt-PT" altLang="pt-PT" sz="2000" baseline="30000" dirty="0" err="1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pt-PT" altLang="pt-PT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kumimoji="0" lang="pt-PT" altLang="pt-PT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W</a:t>
            </a:r>
            <a:r>
              <a:rPr kumimoji="0" lang="pt-PT" altLang="pt-PT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l</a:t>
            </a:r>
            <a:r>
              <a:rPr kumimoji="0" lang="pt-PT" altLang="pt-PT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-1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 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γ</a:t>
            </a:r>
            <a:r>
              <a:rPr kumimoji="0" lang="pt-PT" altLang="pt-PT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=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pt-PT" altLang="pt-PT" sz="2000" dirty="0" err="1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pt-PT" altLang="pt-PT" sz="2000" baseline="30000" dirty="0" err="1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pt-PT" altLang="pt-PT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kumimoji="0" lang="pt-PT" altLang="pt-PT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t-PT" altLang="pt-PT" sz="2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W</a:t>
            </a:r>
            <a:r>
              <a:rPr lang="pt-PT" altLang="pt-PT" sz="2000" baseline="-25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l</a:t>
            </a:r>
            <a:r>
              <a:rPr lang="pt-PT" altLang="pt-PT" sz="2000" baseline="30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-1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kumimoji="0" lang="pt-PT" altLang="pt-PT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=(</a:t>
            </a:r>
            <a:r>
              <a:rPr lang="pt-PT" altLang="pt-PT" sz="2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W</a:t>
            </a:r>
            <a:r>
              <a:rPr lang="pt-PT" altLang="pt-PT" sz="2000" baseline="-25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l</a:t>
            </a:r>
            <a:r>
              <a:rPr lang="pt-PT" altLang="pt-PT" sz="2000" baseline="30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-1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kumimoji="0" lang="pt-PT" altLang="pt-PT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kumimoji="0" lang="pt-PT" altLang="pt-PT" sz="2000" b="0" i="1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pt-PT" altLang="pt-P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pt-PT" altLang="pt-PT" sz="2000" baseline="30000" dirty="0" err="1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k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 = </a:t>
            </a:r>
            <a:r>
              <a:rPr lang="pt-PT" altLang="pt-PT" sz="2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=(</a:t>
            </a:r>
            <a:r>
              <a:rPr lang="pt-PT" altLang="pt-PT" sz="2000" dirty="0" err="1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W</a:t>
            </a:r>
            <a:r>
              <a:rPr lang="pt-PT" altLang="pt-PT" sz="2000" baseline="-25000" dirty="0" err="1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l</a:t>
            </a:r>
            <a:r>
              <a:rPr lang="pt-PT" altLang="pt-PT" sz="2000" baseline="30000" dirty="0" err="1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lang="pt-PT" altLang="pt-PT" sz="2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pt-PT" altLang="pt-PT" sz="2000" baseline="30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-1</a:t>
            </a:r>
            <a:r>
              <a:rPr lang="pt-PT" altLang="pt-PT" sz="2000" i="1" u="sng" dirty="0">
                <a:solidFill>
                  <a:srgbClr val="00808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kumimoji="0" lang="pt-PT" altLang="pt-PT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k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 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γ</a:t>
            </a:r>
            <a:r>
              <a:rPr kumimoji="0" lang="pt-PT" altLang="pt-PT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= </a:t>
            </a:r>
            <a:r>
              <a:rPr lang="pt-PT" altLang="pt-PT" sz="2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W</a:t>
            </a:r>
            <a:r>
              <a:rPr lang="pt-PT" altLang="pt-PT" sz="2000" baseline="-25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l</a:t>
            </a:r>
            <a:r>
              <a:rPr lang="pt-PT" altLang="pt-PT" sz="2000" baseline="30000" dirty="0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-1</a:t>
            </a:r>
            <a:r>
              <a:rPr kumimoji="0" lang="pt-PT" altLang="pt-PT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pt-PT" altLang="pt-PT" sz="2000" dirty="0" err="1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pt-PT" altLang="pt-PT" sz="2000" baseline="30000" dirty="0" err="1"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t</a:t>
            </a:r>
            <a:r>
              <a:rPr kumimoji="0" lang="pt-PT" altLang="pt-PT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pt-PT" altLang="pt-P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k</a:t>
            </a:r>
            <a:endParaRPr kumimoji="0" lang="pt-PT" altLang="pt-P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058E55B-3FAF-15A0-58DD-D65782E6B24A}"/>
                  </a:ext>
                </a:extLst>
              </p:cNvPr>
              <p:cNvSpPr txBox="1"/>
              <p:nvPr/>
            </p:nvSpPr>
            <p:spPr>
              <a:xfrm>
                <a:off x="259509" y="2658628"/>
                <a:ext cx="11866880" cy="1540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PT" sz="2000" dirty="0"/>
                  <a:t>substitui-se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pt-PT" sz="2000" dirty="0"/>
                  <a:t> na terceira equação e determina-se o valor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pt-PT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00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𝓁</m:t>
                                </m:r>
                              </m:sub>
                            </m:sSub>
                          </m:e>
                          <m:sup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</m:acc>
                      </m:e>
                    </m:d>
                    <m:r>
                      <a:rPr lang="pt-PT" sz="20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r>
                      <a:rPr lang="pt-PT" sz="20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  <m:r>
                      <a:rPr lang="pt-PT" sz="20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PT" sz="2000" dirty="0"/>
                  <a:t> </a:t>
                </a:r>
                <a:r>
                  <a:rPr lang="pt-PT" sz="2000" dirty="0">
                    <a:sym typeface="Wingdings" panose="05000000000000000000" pitchFamily="2" charset="2"/>
                  </a:rPr>
                  <a:t></a:t>
                </a:r>
                <a:r>
                  <a:rPr lang="pt-PT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00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𝓁</m:t>
                                </m:r>
                              </m:sub>
                            </m:sSub>
                          </m:e>
                          <m:sup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</m:acc>
                      </m:e>
                    </m:d>
                    <m:r>
                      <a:rPr lang="pt-PT" sz="20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  <m:r>
                      <a:rPr lang="pt-PT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</m:oMath>
                </a14:m>
                <a:r>
                  <a:rPr lang="pt-PT" sz="2000" dirty="0"/>
                  <a:t> </a:t>
                </a:r>
                <a:r>
                  <a:rPr lang="pt-PT" sz="2000" dirty="0">
                    <a:sym typeface="Wingdings" panose="05000000000000000000" pitchFamily="2" charset="2"/>
                  </a:rPr>
                  <a:t></a:t>
                </a:r>
                <a:r>
                  <a:rPr lang="pt-PT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00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𝓁</m:t>
                                </m:r>
                              </m:sub>
                            </m:sSub>
                          </m:e>
                          <m:sup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e>
                    </m:d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  <m:r>
                      <a:rPr lang="pt-PT" sz="20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  <m:r>
                      <a:rPr lang="pt-PT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</m:oMath>
                </a14:m>
                <a:r>
                  <a:rPr lang="pt-PT" sz="2000" dirty="0"/>
                  <a:t> </a:t>
                </a:r>
                <a:r>
                  <a:rPr lang="pt-PT" sz="2000" dirty="0">
                    <a:sym typeface="Wingdings" panose="05000000000000000000" pitchFamily="2" charset="2"/>
                  </a:rPr>
                  <a:t></a:t>
                </a:r>
                <a:r>
                  <a:rPr lang="pt-PT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  <m:r>
                      <a:rPr lang="pt-PT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pt-P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z="200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a:rPr lang="pt-PT" sz="2000" i="1">
                                        <a:latin typeface="Cambria Math" panose="02040503050406030204" pitchFamily="18" charset="0"/>
                                      </a:rPr>
                                      <m:t>𝓁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pt-PT" sz="200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pt-PT" sz="20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pt-PT" sz="20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  <m:r>
                      <a:rPr lang="pt-PT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r>
                      <a:rPr lang="pt-PT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PT" sz="20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058E55B-3FAF-15A0-58DD-D65782E6B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09" y="2658628"/>
                <a:ext cx="11866880" cy="1540743"/>
              </a:xfrm>
              <a:prstGeom prst="rect">
                <a:avLst/>
              </a:prstGeom>
              <a:blipFill>
                <a:blip r:embed="rId3"/>
                <a:stretch>
                  <a:fillRect l="-4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570E77A-7CFB-2385-C39C-D43F6575488C}"/>
                  </a:ext>
                </a:extLst>
              </p:cNvPr>
              <p:cNvSpPr txBox="1"/>
              <p:nvPr/>
            </p:nvSpPr>
            <p:spPr>
              <a:xfrm>
                <a:off x="366618" y="4552291"/>
                <a:ext cx="11759771" cy="1540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PT" sz="2000" dirty="0"/>
                  <a:t> substitui-se o valor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pt-PT" sz="2000" dirty="0"/>
                  <a:t> na expressão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pt-PT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00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𝓁</m:t>
                            </m:r>
                          </m:sub>
                        </m:sSub>
                      </m:e>
                      <m:sup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pt-PT" sz="20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pt-P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z="200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a:rPr lang="pt-PT" sz="2000" i="1">
                                        <a:latin typeface="Cambria Math" panose="02040503050406030204" pitchFamily="18" charset="0"/>
                                      </a:rPr>
                                      <m:t>𝓁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pt-PT" sz="200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pt-PT" sz="20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B</m:t>
                        </m:r>
                        <m:acc>
                          <m:accPr>
                            <m:chr m:val="⃗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acc>
                      </m:e>
                    </m:d>
                    <m:r>
                      <a:rPr lang="pt-PT" sz="200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t-PT" sz="2000" dirty="0"/>
                  <a:t> </a:t>
                </a:r>
                <a:r>
                  <a:rPr lang="pt-PT" sz="2000" dirty="0">
                    <a:sym typeface="Wingdings" panose="05000000000000000000" pitchFamily="2" charset="2"/>
                  </a:rPr>
                  <a:t></a:t>
                </a:r>
                <a:r>
                  <a:rPr lang="pt-PT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00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𝓁</m:t>
                            </m:r>
                          </m:sub>
                        </m:sSub>
                      </m:e>
                      <m:sup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pt-P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PT" sz="200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a:rPr lang="pt-PT" sz="2000" i="1">
                                        <a:latin typeface="Cambria Math" panose="02040503050406030204" pitchFamily="18" charset="0"/>
                                      </a:rPr>
                                      <m:t>𝓁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pt-PT" sz="200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pt-PT" sz="20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pt-PT" sz="20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  <m:r>
                      <a:rPr lang="pt-PT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⃗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PT" sz="20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r>
                      <a:rPr lang="pt-PT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PT" sz="20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570E77A-7CFB-2385-C39C-D43F65754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18" y="4552291"/>
                <a:ext cx="11759771" cy="1540743"/>
              </a:xfrm>
              <a:prstGeom prst="rect">
                <a:avLst/>
              </a:prstGeom>
              <a:blipFill>
                <a:blip r:embed="rId4"/>
                <a:stretch>
                  <a:fillRect l="-4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69D09E7-7F8D-08B6-7129-134DAF993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07667"/>
              </p:ext>
            </p:extLst>
          </p:nvPr>
        </p:nvGraphicFramePr>
        <p:xfrm>
          <a:off x="9641840" y="1806174"/>
          <a:ext cx="1544320" cy="49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320">
                  <a:extLst>
                    <a:ext uri="{9D8B030D-6E8A-4147-A177-3AD203B41FA5}">
                      <a16:colId xmlns:a16="http://schemas.microsoft.com/office/drawing/2014/main" val="4132192531"/>
                    </a:ext>
                  </a:extLst>
                </a:gridCol>
              </a:tblGrid>
              <a:tr h="499534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941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576C483C-8124-8B92-B20E-D1CE9AA75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45812"/>
              </p:ext>
            </p:extLst>
          </p:nvPr>
        </p:nvGraphicFramePr>
        <p:xfrm>
          <a:off x="8839200" y="3354526"/>
          <a:ext cx="2905760" cy="549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760">
                  <a:extLst>
                    <a:ext uri="{9D8B030D-6E8A-4147-A177-3AD203B41FA5}">
                      <a16:colId xmlns:a16="http://schemas.microsoft.com/office/drawing/2014/main" val="4132192531"/>
                    </a:ext>
                  </a:extLst>
                </a:gridCol>
              </a:tblGrid>
              <a:tr h="549487">
                <a:tc>
                  <a:txBody>
                    <a:bodyPr/>
                    <a:lstStyle/>
                    <a:p>
                      <a:endParaRPr lang="pt-PT" sz="2000" dirty="0"/>
                    </a:p>
                  </a:txBody>
                  <a:tcPr marT="50292" marB="50292"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4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84BCA79-3D27-6FE5-5204-BFD244C7288D}"/>
              </a:ext>
            </a:extLst>
          </p:cNvPr>
          <p:cNvSpPr txBox="1"/>
          <p:nvPr/>
        </p:nvSpPr>
        <p:spPr>
          <a:xfrm>
            <a:off x="467360" y="81280"/>
            <a:ext cx="11155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/>
              <a:t>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718AC90-47F4-BBAB-A93D-62F14362B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47" y="1941"/>
            <a:ext cx="10552813" cy="423916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CD9AAF2-8E71-EB06-CCE7-A8D41172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7" y="4318558"/>
            <a:ext cx="8028655" cy="126944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8E6F645-6662-2B3A-43D7-ED0FF7A77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24" y="5594332"/>
            <a:ext cx="5778976" cy="12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8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8F1EFE9-D595-7D82-B96D-04C6638EB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64"/>
            <a:ext cx="12148389" cy="5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0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E347D6-9112-0F6B-84D0-8C0C5F2EF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2082800"/>
            <a:ext cx="12116963" cy="23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07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4B931B-430A-6EE5-505C-CC2E2BFEE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1641"/>
            <a:ext cx="12192000" cy="30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2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1EED674-BFB3-94DC-EAA1-0D48926DD12E}"/>
              </a:ext>
            </a:extLst>
          </p:cNvPr>
          <p:cNvSpPr txBox="1"/>
          <p:nvPr/>
        </p:nvSpPr>
        <p:spPr>
          <a:xfrm>
            <a:off x="752168" y="580212"/>
            <a:ext cx="10294374" cy="520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Na realidade, estes valores com duas casas decimais são consequências da graduação centimétrica da fita e do facto de quem </a:t>
            </a:r>
            <a:r>
              <a:rPr lang="pt-PT" sz="2800" dirty="0" err="1">
                <a:effectLst/>
                <a:latin typeface="+mj-lt"/>
                <a:ea typeface="Aptos" panose="020B0004020202020204" pitchFamily="34" charset="0"/>
              </a:rPr>
              <a:t>efectua</a:t>
            </a: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 as leituras não estimar os milímetros; supondo que o dispositivo de medida fornecia um número de casas decimais infinito, torna-se claro que a medição de uma distância (ou de qualquer outra observável) pertence à </a:t>
            </a:r>
            <a:r>
              <a:rPr lang="pt-PT" sz="28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</a:rPr>
              <a:t>estatística contínua</a:t>
            </a: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 pois do processo pode resultar qualquer valor, embora a experiência mostre que valores mais próximos de 100.00 sejam mais prováveis.</a:t>
            </a:r>
            <a:endParaRPr lang="pt-P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78196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A20DB0-5D5A-BA82-EEF2-52823CE1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064"/>
            <a:ext cx="12192000" cy="422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629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F68CCD6-837F-29D7-BA8A-4AD541234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9047"/>
            <a:ext cx="10050278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98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1905A3E-5727-5818-2370-5C9BA489CA53}"/>
              </a:ext>
            </a:extLst>
          </p:cNvPr>
          <p:cNvSpPr txBox="1"/>
          <p:nvPr/>
        </p:nvSpPr>
        <p:spPr>
          <a:xfrm>
            <a:off x="985520" y="477520"/>
            <a:ext cx="10474960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Exemplo: considere-se o problema da determinação da </a:t>
            </a:r>
            <a:r>
              <a:rPr lang="pt-PT" sz="2800" b="1" dirty="0">
                <a:solidFill>
                  <a:srgbClr val="FF0000"/>
                </a:solidFill>
              </a:rPr>
              <a:t>forma de um triângulo plano</a:t>
            </a:r>
            <a:r>
              <a:rPr lang="pt-PT" sz="2800" dirty="0"/>
              <a:t> (2 ângulos, u</a:t>
            </a:r>
            <a:r>
              <a:rPr lang="pt-PT" sz="2800" baseline="-25000" dirty="0"/>
              <a:t>1</a:t>
            </a:r>
            <a:r>
              <a:rPr lang="pt-PT" sz="2800" dirty="0"/>
              <a:t> e u</a:t>
            </a:r>
            <a:r>
              <a:rPr lang="pt-PT" sz="2800" baseline="-25000" dirty="0"/>
              <a:t>2</a:t>
            </a:r>
            <a:r>
              <a:rPr lang="pt-PT" sz="2800" dirty="0"/>
              <a:t>), tendo sido observados os três ângulos internos α, β, ϒ.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6566751-CD63-B1B9-A20C-D08504F9136D}"/>
              </a:ext>
            </a:extLst>
          </p:cNvPr>
          <p:cNvSpPr txBox="1"/>
          <p:nvPr/>
        </p:nvSpPr>
        <p:spPr>
          <a:xfrm>
            <a:off x="985520" y="2987040"/>
            <a:ext cx="10474960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Neste caso as equações são lineares nos parâmetros (que são as próprias  observações  ajustadas),  tendo-se  </a:t>
            </a:r>
            <a:r>
              <a:rPr lang="pt-PT" sz="2800" b="1" dirty="0">
                <a:solidFill>
                  <a:srgbClr val="FF0000"/>
                </a:solidFill>
              </a:rPr>
              <a:t>n</a:t>
            </a:r>
            <a:r>
              <a:rPr lang="pt-PT" sz="2800" b="1" baseline="-25000" dirty="0">
                <a:solidFill>
                  <a:srgbClr val="FF0000"/>
                </a:solidFill>
              </a:rPr>
              <a:t>0</a:t>
            </a:r>
            <a:r>
              <a:rPr lang="pt-PT" sz="2800" b="1" dirty="0">
                <a:solidFill>
                  <a:srgbClr val="FF0000"/>
                </a:solidFill>
              </a:rPr>
              <a:t>=2</a:t>
            </a:r>
            <a:r>
              <a:rPr lang="pt-PT" sz="2800" dirty="0"/>
              <a:t>, </a:t>
            </a:r>
            <a:r>
              <a:rPr lang="pt-PT" sz="2800" b="1" dirty="0">
                <a:solidFill>
                  <a:srgbClr val="FF0000"/>
                </a:solidFill>
              </a:rPr>
              <a:t>n=3</a:t>
            </a:r>
            <a:r>
              <a:rPr lang="pt-PT" sz="2800" dirty="0"/>
              <a:t>, </a:t>
            </a:r>
            <a:r>
              <a:rPr lang="pt-PT" sz="2800" b="1" dirty="0">
                <a:solidFill>
                  <a:srgbClr val="FF0000"/>
                </a:solidFill>
              </a:rPr>
              <a:t>r=1</a:t>
            </a:r>
            <a:r>
              <a:rPr lang="pt-PT" sz="2800" dirty="0"/>
              <a:t>, com,  </a:t>
            </a:r>
            <a:r>
              <a:rPr lang="pt-PT" sz="2800" b="1" dirty="0"/>
              <a:t>r ≤ c ≤ n, 0 ≤ u ≤ n</a:t>
            </a:r>
            <a:r>
              <a:rPr lang="pt-PT" sz="2800" b="1" baseline="-25000" dirty="0"/>
              <a:t>0</a:t>
            </a:r>
            <a:r>
              <a:rPr lang="pt-PT" sz="28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768619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42F764A-E368-B380-6732-F6C4CC172766}"/>
              </a:ext>
            </a:extLst>
          </p:cNvPr>
          <p:cNvSpPr txBox="1"/>
          <p:nvPr/>
        </p:nvSpPr>
        <p:spPr>
          <a:xfrm>
            <a:off x="680720" y="254000"/>
            <a:ext cx="10474960" cy="67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/>
              <a:t>considerando </a:t>
            </a:r>
            <a:r>
              <a:rPr lang="pt-PT" sz="2800" b="1" dirty="0">
                <a:solidFill>
                  <a:srgbClr val="FF0000"/>
                </a:solidFill>
              </a:rPr>
              <a:t>u=0</a:t>
            </a:r>
            <a:r>
              <a:rPr lang="pt-PT" sz="2800" dirty="0"/>
              <a:t> vem </a:t>
            </a:r>
            <a:r>
              <a:rPr lang="pt-PT" sz="2800" b="1" dirty="0">
                <a:solidFill>
                  <a:srgbClr val="FF0000"/>
                </a:solidFill>
              </a:rPr>
              <a:t>c=</a:t>
            </a:r>
            <a:r>
              <a:rPr lang="pt-PT" sz="2800" b="1" dirty="0" err="1">
                <a:solidFill>
                  <a:srgbClr val="FF0000"/>
                </a:solidFill>
              </a:rPr>
              <a:t>r+u</a:t>
            </a:r>
            <a:r>
              <a:rPr lang="pt-PT" sz="2800" b="1" dirty="0">
                <a:solidFill>
                  <a:srgbClr val="FF0000"/>
                </a:solidFill>
              </a:rPr>
              <a:t>=1</a:t>
            </a:r>
            <a:r>
              <a:rPr lang="pt-PT" sz="2800" dirty="0"/>
              <a:t>, isto é,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02B348C-EA6D-495B-F29B-606DF3A820A6}"/>
                  </a:ext>
                </a:extLst>
              </p:cNvPr>
              <p:cNvSpPr txBox="1"/>
              <p:nvPr/>
            </p:nvSpPr>
            <p:spPr>
              <a:xfrm>
                <a:off x="1087120" y="1442720"/>
                <a:ext cx="10474960" cy="4205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800">
                        <a:latin typeface="Cambria Math" panose="02040503050406030204" pitchFamily="18" charset="0"/>
                      </a:rPr>
                      <m:t>α</m:t>
                    </m:r>
                    <m:r>
                      <a:rPr lang="pt-PT" sz="2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pt-PT" sz="28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800">
                        <a:latin typeface="Cambria Math" panose="02040503050406030204" pitchFamily="18" charset="0"/>
                      </a:rPr>
                      <m:t>β</m:t>
                    </m:r>
                    <m:r>
                      <a:rPr lang="pt-PT" sz="2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β</m:t>
                        </m:r>
                      </m:sub>
                    </m:sSub>
                    <m:r>
                      <a:rPr lang="pt-PT" sz="28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800">
                        <a:latin typeface="Cambria Math" panose="02040503050406030204" pitchFamily="18" charset="0"/>
                      </a:rPr>
                      <m:t>γ</m:t>
                    </m:r>
                    <m:r>
                      <a:rPr lang="pt-PT" sz="2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pt-PT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pt-PT" sz="2800" dirty="0"/>
                  <a:t> ou  </a:t>
                </a:r>
              </a:p>
              <a:p>
                <a:pPr>
                  <a:lnSpc>
                    <a:spcPct val="150000"/>
                  </a:lnSpc>
                </a:pPr>
                <a:endParaRPr lang="pt-PT" sz="2800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pt-PT" sz="2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β</m:t>
                        </m:r>
                      </m:sub>
                    </m:sSub>
                    <m:r>
                      <a:rPr lang="pt-PT" sz="2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  <m:r>
                      <a:rPr lang="pt-PT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pt-PT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800">
                        <a:latin typeface="Cambria Math" panose="02040503050406030204" pitchFamily="18" charset="0"/>
                      </a:rPr>
                      <m:t>α</m:t>
                    </m:r>
                    <m:r>
                      <a:rPr lang="pt-PT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800">
                        <a:latin typeface="Cambria Math" panose="02040503050406030204" pitchFamily="18" charset="0"/>
                      </a:rPr>
                      <m:t>β</m:t>
                    </m:r>
                    <m:r>
                      <a:rPr lang="pt-PT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80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pt-PT" sz="2800" dirty="0"/>
                  <a:t> , ou, na forma matricial,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PT" sz="280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PT" sz="2800"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 sz="280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PT" sz="28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pt-PT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800"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PT" sz="280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β</m:t>
                        </m:r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pt-PT" sz="28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endParaRPr lang="pt-PT" sz="28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02B348C-EA6D-495B-F29B-606DF3A82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20" y="1442720"/>
                <a:ext cx="10474960" cy="4205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Em Ângulo 3">
            <a:extLst>
              <a:ext uri="{FF2B5EF4-FFF2-40B4-BE49-F238E27FC236}">
                <a16:creationId xmlns:a16="http://schemas.microsoft.com/office/drawing/2014/main" id="{D5E846EE-A048-8A6B-64E6-0CE1CE5E8B8E}"/>
              </a:ext>
            </a:extLst>
          </p:cNvPr>
          <p:cNvSpPr/>
          <p:nvPr/>
        </p:nvSpPr>
        <p:spPr>
          <a:xfrm flipV="1">
            <a:off x="1798320" y="5161280"/>
            <a:ext cx="508000" cy="15646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" name="Seta: Em Ângulo 4">
            <a:extLst>
              <a:ext uri="{FF2B5EF4-FFF2-40B4-BE49-F238E27FC236}">
                <a16:creationId xmlns:a16="http://schemas.microsoft.com/office/drawing/2014/main" id="{F8F5526A-A9FC-73BC-E490-94B0A635DFBB}"/>
              </a:ext>
            </a:extLst>
          </p:cNvPr>
          <p:cNvSpPr/>
          <p:nvPr/>
        </p:nvSpPr>
        <p:spPr>
          <a:xfrm flipV="1">
            <a:off x="2966720" y="5433671"/>
            <a:ext cx="508000" cy="8432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Seta: Em Ângulo 5">
            <a:extLst>
              <a:ext uri="{FF2B5EF4-FFF2-40B4-BE49-F238E27FC236}">
                <a16:creationId xmlns:a16="http://schemas.microsoft.com/office/drawing/2014/main" id="{9E212438-453E-EFCD-0122-F6FC6F0E7B96}"/>
              </a:ext>
            </a:extLst>
          </p:cNvPr>
          <p:cNvSpPr/>
          <p:nvPr/>
        </p:nvSpPr>
        <p:spPr>
          <a:xfrm flipV="1">
            <a:off x="4744720" y="5039360"/>
            <a:ext cx="508000" cy="60861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18925A-AD3D-C4FC-5402-0DB1986D247F}"/>
              </a:ext>
            </a:extLst>
          </p:cNvPr>
          <p:cNvSpPr txBox="1"/>
          <p:nvPr/>
        </p:nvSpPr>
        <p:spPr>
          <a:xfrm>
            <a:off x="2357120" y="6400800"/>
            <a:ext cx="53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matriz </a:t>
            </a:r>
            <a:r>
              <a:rPr lang="pt-PT" b="1" dirty="0">
                <a:solidFill>
                  <a:srgbClr val="FF0000"/>
                </a:solidFill>
              </a:rPr>
              <a:t>A</a:t>
            </a:r>
            <a:r>
              <a:rPr lang="pt-PT" dirty="0"/>
              <a:t> dos coeficientes dos resíduos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043519-AFC1-9253-28DF-764B59C4769A}"/>
              </a:ext>
            </a:extLst>
          </p:cNvPr>
          <p:cNvSpPr txBox="1"/>
          <p:nvPr/>
        </p:nvSpPr>
        <p:spPr>
          <a:xfrm>
            <a:off x="3525520" y="5951831"/>
            <a:ext cx="290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pt-PT" b="1" dirty="0">
                <a:solidFill>
                  <a:srgbClr val="FF0000"/>
                </a:solidFill>
              </a:rPr>
              <a:t>v</a:t>
            </a:r>
            <a:r>
              <a:rPr lang="pt-PT" dirty="0"/>
              <a:t> dos resíduos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9B3E37-2CBC-49EE-A989-A146AC96B74A}"/>
              </a:ext>
            </a:extLst>
          </p:cNvPr>
          <p:cNvSpPr txBox="1"/>
          <p:nvPr/>
        </p:nvSpPr>
        <p:spPr>
          <a:xfrm>
            <a:off x="5374640" y="5315342"/>
            <a:ext cx="45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pt-PT" b="1" dirty="0">
                <a:solidFill>
                  <a:srgbClr val="FF0000"/>
                </a:solidFill>
              </a:rPr>
              <a:t>f</a:t>
            </a:r>
            <a:r>
              <a:rPr lang="pt-PT" dirty="0"/>
              <a:t> das observações e das constantes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4C2C888-532C-1121-DDE1-2D6631567E4F}"/>
              </a:ext>
            </a:extLst>
          </p:cNvPr>
          <p:cNvSpPr txBox="1"/>
          <p:nvPr/>
        </p:nvSpPr>
        <p:spPr>
          <a:xfrm>
            <a:off x="6908800" y="3984822"/>
            <a:ext cx="479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rgbClr val="FFC000"/>
                </a:solidFill>
                <a:latin typeface="Elephant" panose="02020904090505020303" pitchFamily="18" charset="0"/>
              </a:rPr>
              <a:t>Modelo condicional:</a:t>
            </a:r>
          </a:p>
          <a:p>
            <a:pPr algn="ctr"/>
            <a:r>
              <a:rPr lang="pt-PT" sz="2800" dirty="0">
                <a:solidFill>
                  <a:srgbClr val="FFC000"/>
                </a:solidFill>
                <a:latin typeface="Elephant" panose="02020904090505020303" pitchFamily="18" charset="0"/>
              </a:rPr>
              <a:t> </a:t>
            </a:r>
            <a:r>
              <a:rPr lang="pt-PT" sz="2800" dirty="0" err="1">
                <a:solidFill>
                  <a:srgbClr val="FFC000"/>
                </a:solidFill>
                <a:latin typeface="Elephant" panose="02020904090505020303" pitchFamily="18" charset="0"/>
              </a:rPr>
              <a:t>Av</a:t>
            </a:r>
            <a:r>
              <a:rPr lang="pt-PT" sz="2800" dirty="0">
                <a:solidFill>
                  <a:srgbClr val="FFC000"/>
                </a:solidFill>
                <a:latin typeface="Elephant" panose="02020904090505020303" pitchFamily="18" charset="0"/>
              </a:rPr>
              <a:t>=f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8CA195-4DFD-ACE6-F7F0-A51A6976A125}"/>
              </a:ext>
            </a:extLst>
          </p:cNvPr>
          <p:cNvSpPr txBox="1"/>
          <p:nvPr/>
        </p:nvSpPr>
        <p:spPr>
          <a:xfrm>
            <a:off x="5765800" y="5710488"/>
            <a:ext cx="84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BCB2E3-B50C-4654-6C48-5B5E4CCB4BEE}"/>
              </a:ext>
            </a:extLst>
          </p:cNvPr>
          <p:cNvSpPr txBox="1"/>
          <p:nvPr/>
        </p:nvSpPr>
        <p:spPr>
          <a:xfrm>
            <a:off x="6934200" y="5684674"/>
            <a:ext cx="4795520" cy="114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>
                <a:solidFill>
                  <a:srgbClr val="FFC000"/>
                </a:solidFill>
                <a:latin typeface="Elephant" panose="02020904090505020303" pitchFamily="18" charset="0"/>
              </a:rPr>
              <a:t>Cada equação tem apenas observações e constantes</a:t>
            </a:r>
          </a:p>
        </p:txBody>
      </p:sp>
    </p:spTree>
    <p:extLst>
      <p:ext uri="{BB962C8B-B14F-4D97-AF65-F5344CB8AC3E}">
        <p14:creationId xmlns:p14="http://schemas.microsoft.com/office/powerpoint/2010/main" val="162338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 build="allAtOnce"/>
      <p:bldP spid="11" grpId="0"/>
      <p:bldP spid="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671F359-FCF8-752C-8D13-C9ADC5DB8F57}"/>
              </a:ext>
            </a:extLst>
          </p:cNvPr>
          <p:cNvSpPr txBox="1"/>
          <p:nvPr/>
        </p:nvSpPr>
        <p:spPr>
          <a:xfrm>
            <a:off x="539520" y="0"/>
            <a:ext cx="1198880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considerando 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u=n</a:t>
            </a:r>
            <a:r>
              <a:rPr lang="pt-PT" sz="2800" b="1" kern="10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vem 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c=</a:t>
            </a:r>
            <a:r>
              <a:rPr lang="pt-PT" sz="28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r+u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isto é,</a:t>
            </a:r>
            <a:endParaRPr lang="pt-P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14FE6B2-2314-494A-6B03-B12041A3C07A}"/>
                  </a:ext>
                </a:extLst>
              </p:cNvPr>
              <p:cNvSpPr txBox="1"/>
              <p:nvPr/>
            </p:nvSpPr>
            <p:spPr>
              <a:xfrm>
                <a:off x="704182" y="72782"/>
                <a:ext cx="11322096" cy="5121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sz="28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sz="28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8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180</m:t>
                                    </m:r>
                                  </m:e>
                                  <m:sup>
                                    <m:r>
                                      <a:rPr lang="pt-PT" sz="28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𝑜</m:t>
                                    </m:r>
                                  </m:sup>
                                </m:sSup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PT" sz="28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sz="28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PT" sz="28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t-PT" sz="28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pt-PT" sz="2800" b="0" i="0" kern="10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ou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=−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  <m:e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=−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e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</m:e>
                        </m:eqArr>
                      </m:e>
                    </m:d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pt-PT" sz="28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ou, na forma matricial, 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  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  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  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  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180−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14FE6B2-2314-494A-6B03-B12041A3C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2" y="72782"/>
                <a:ext cx="11322096" cy="5121851"/>
              </a:xfrm>
              <a:prstGeom prst="rect">
                <a:avLst/>
              </a:prstGeom>
              <a:blipFill>
                <a:blip r:embed="rId3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Em Ângulo 4">
            <a:extLst>
              <a:ext uri="{FF2B5EF4-FFF2-40B4-BE49-F238E27FC236}">
                <a16:creationId xmlns:a16="http://schemas.microsoft.com/office/drawing/2014/main" id="{68A42835-A2C4-6FD3-06E3-849AAF388F0D}"/>
              </a:ext>
            </a:extLst>
          </p:cNvPr>
          <p:cNvSpPr/>
          <p:nvPr/>
        </p:nvSpPr>
        <p:spPr>
          <a:xfrm flipV="1">
            <a:off x="5056515" y="5210989"/>
            <a:ext cx="508000" cy="15646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CA0F25-A524-43C4-D195-CC5C414D90FA}"/>
              </a:ext>
            </a:extLst>
          </p:cNvPr>
          <p:cNvSpPr txBox="1"/>
          <p:nvPr/>
        </p:nvSpPr>
        <p:spPr>
          <a:xfrm>
            <a:off x="5615315" y="6450509"/>
            <a:ext cx="53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matriz </a:t>
            </a:r>
            <a:r>
              <a:rPr lang="pt-PT" b="1" dirty="0">
                <a:solidFill>
                  <a:srgbClr val="FF0000"/>
                </a:solidFill>
              </a:rPr>
              <a:t>A</a:t>
            </a:r>
            <a:r>
              <a:rPr lang="pt-PT" dirty="0"/>
              <a:t> dos coeficientes dos resíduos = I</a:t>
            </a:r>
          </a:p>
        </p:txBody>
      </p:sp>
      <p:sp>
        <p:nvSpPr>
          <p:cNvPr id="7" name="Seta: Em Ângulo 6">
            <a:extLst>
              <a:ext uri="{FF2B5EF4-FFF2-40B4-BE49-F238E27FC236}">
                <a16:creationId xmlns:a16="http://schemas.microsoft.com/office/drawing/2014/main" id="{6A33642B-C7E0-EC92-E31B-56D63CE12BE7}"/>
              </a:ext>
            </a:extLst>
          </p:cNvPr>
          <p:cNvSpPr/>
          <p:nvPr/>
        </p:nvSpPr>
        <p:spPr>
          <a:xfrm flipV="1">
            <a:off x="6224916" y="5210989"/>
            <a:ext cx="508000" cy="119530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4E6AC4-C3FF-2F5B-6C1E-92F4A0B6CF76}"/>
              </a:ext>
            </a:extLst>
          </p:cNvPr>
          <p:cNvSpPr txBox="1"/>
          <p:nvPr/>
        </p:nvSpPr>
        <p:spPr>
          <a:xfrm>
            <a:off x="6783716" y="6081177"/>
            <a:ext cx="290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pt-PT" b="1" dirty="0">
                <a:solidFill>
                  <a:srgbClr val="FF0000"/>
                </a:solidFill>
              </a:rPr>
              <a:t>v</a:t>
            </a:r>
            <a:r>
              <a:rPr lang="pt-PT" dirty="0"/>
              <a:t> dos resíduos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54ED9C2-1C5F-9515-7604-6EF27E23FFC2}"/>
              </a:ext>
            </a:extLst>
          </p:cNvPr>
          <p:cNvSpPr txBox="1"/>
          <p:nvPr/>
        </p:nvSpPr>
        <p:spPr>
          <a:xfrm>
            <a:off x="8945344" y="5808643"/>
            <a:ext cx="84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Seta: Em Ângulo 9">
            <a:extLst>
              <a:ext uri="{FF2B5EF4-FFF2-40B4-BE49-F238E27FC236}">
                <a16:creationId xmlns:a16="http://schemas.microsoft.com/office/drawing/2014/main" id="{9B78ABF6-332C-203A-B69F-B68C7423C29C}"/>
              </a:ext>
            </a:extLst>
          </p:cNvPr>
          <p:cNvSpPr/>
          <p:nvPr/>
        </p:nvSpPr>
        <p:spPr>
          <a:xfrm flipV="1">
            <a:off x="7393317" y="5210988"/>
            <a:ext cx="508000" cy="8243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E192A6A-4856-7A61-8298-C02FCCDB7A59}"/>
              </a:ext>
            </a:extLst>
          </p:cNvPr>
          <p:cNvSpPr txBox="1"/>
          <p:nvPr/>
        </p:nvSpPr>
        <p:spPr>
          <a:xfrm>
            <a:off x="7952117" y="5710229"/>
            <a:ext cx="53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matriz </a:t>
            </a:r>
            <a:r>
              <a:rPr lang="pt-PT" b="1" dirty="0">
                <a:solidFill>
                  <a:srgbClr val="FF0000"/>
                </a:solidFill>
              </a:rPr>
              <a:t>B</a:t>
            </a:r>
            <a:r>
              <a:rPr lang="pt-PT" dirty="0"/>
              <a:t> dos coeficientes dos parâmetros</a:t>
            </a:r>
          </a:p>
        </p:txBody>
      </p:sp>
      <p:sp>
        <p:nvSpPr>
          <p:cNvPr id="12" name="Seta: Em Ângulo 11">
            <a:extLst>
              <a:ext uri="{FF2B5EF4-FFF2-40B4-BE49-F238E27FC236}">
                <a16:creationId xmlns:a16="http://schemas.microsoft.com/office/drawing/2014/main" id="{7F0AE7BC-AFBA-7626-39FE-551913381194}"/>
              </a:ext>
            </a:extLst>
          </p:cNvPr>
          <p:cNvSpPr/>
          <p:nvPr/>
        </p:nvSpPr>
        <p:spPr>
          <a:xfrm flipV="1">
            <a:off x="8561718" y="5210987"/>
            <a:ext cx="508000" cy="49423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6419214-B931-BA7A-A7E6-D0B071346B75}"/>
              </a:ext>
            </a:extLst>
          </p:cNvPr>
          <p:cNvSpPr txBox="1"/>
          <p:nvPr/>
        </p:nvSpPr>
        <p:spPr>
          <a:xfrm>
            <a:off x="9120518" y="5380107"/>
            <a:ext cx="290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pt-PT" dirty="0"/>
              <a:t> dos parâmetros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A1023B-C748-CFCC-C648-B78AA5770757}"/>
              </a:ext>
            </a:extLst>
          </p:cNvPr>
          <p:cNvSpPr txBox="1"/>
          <p:nvPr/>
        </p:nvSpPr>
        <p:spPr>
          <a:xfrm>
            <a:off x="11589922" y="5087630"/>
            <a:ext cx="84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Seta: Em Ângulo 14">
            <a:extLst>
              <a:ext uri="{FF2B5EF4-FFF2-40B4-BE49-F238E27FC236}">
                <a16:creationId xmlns:a16="http://schemas.microsoft.com/office/drawing/2014/main" id="{360C86FA-0EE2-0F92-79CC-F4EBDA619EF1}"/>
              </a:ext>
            </a:extLst>
          </p:cNvPr>
          <p:cNvSpPr/>
          <p:nvPr/>
        </p:nvSpPr>
        <p:spPr>
          <a:xfrm rot="10800000" flipV="1">
            <a:off x="9493632" y="3208772"/>
            <a:ext cx="631585" cy="606479"/>
          </a:xfrm>
          <a:prstGeom prst="bentArrow">
            <a:avLst>
              <a:gd name="adj1" fmla="val 25000"/>
              <a:gd name="adj2" fmla="val 27069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B1647DB-DC5A-3DF6-31B9-E4941A86F466}"/>
              </a:ext>
            </a:extLst>
          </p:cNvPr>
          <p:cNvSpPr txBox="1"/>
          <p:nvPr/>
        </p:nvSpPr>
        <p:spPr>
          <a:xfrm>
            <a:off x="5031291" y="3203769"/>
            <a:ext cx="45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pt-PT" b="1" dirty="0">
                <a:solidFill>
                  <a:srgbClr val="FF0000"/>
                </a:solidFill>
              </a:rPr>
              <a:t>f</a:t>
            </a:r>
            <a:r>
              <a:rPr lang="pt-PT" dirty="0"/>
              <a:t> das observações e das constantes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14D6D2-277D-7687-AC65-27E7F5856EFE}"/>
              </a:ext>
            </a:extLst>
          </p:cNvPr>
          <p:cNvSpPr txBox="1"/>
          <p:nvPr/>
        </p:nvSpPr>
        <p:spPr>
          <a:xfrm>
            <a:off x="69182" y="2766126"/>
            <a:ext cx="4795520" cy="132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>
                <a:solidFill>
                  <a:srgbClr val="FFC000"/>
                </a:solidFill>
                <a:latin typeface="Elephant" panose="02020904090505020303" pitchFamily="18" charset="0"/>
              </a:rPr>
              <a:t>Modelo paramétrico: </a:t>
            </a:r>
            <a:r>
              <a:rPr lang="pt-PT" sz="2800" dirty="0" err="1">
                <a:solidFill>
                  <a:srgbClr val="FFC000"/>
                </a:solidFill>
                <a:latin typeface="Elephant" panose="02020904090505020303" pitchFamily="18" charset="0"/>
              </a:rPr>
              <a:t>v+B</a:t>
            </a:r>
            <a:r>
              <a:rPr lang="el-GR" sz="2800" dirty="0">
                <a:solidFill>
                  <a:srgbClr val="FFC000"/>
                </a:solidFill>
                <a:latin typeface="Aptos" panose="020B0004020202020204" pitchFamily="34" charset="0"/>
              </a:rPr>
              <a:t>Δ</a:t>
            </a:r>
            <a:r>
              <a:rPr lang="pt-PT" sz="2800" dirty="0">
                <a:solidFill>
                  <a:srgbClr val="FFC000"/>
                </a:solidFill>
                <a:latin typeface="Elephant" panose="02020904090505020303" pitchFamily="18" charset="0"/>
              </a:rPr>
              <a:t>=f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50AABFC-8678-C7FF-FC78-3B17F7407CEC}"/>
              </a:ext>
            </a:extLst>
          </p:cNvPr>
          <p:cNvSpPr txBox="1"/>
          <p:nvPr/>
        </p:nvSpPr>
        <p:spPr>
          <a:xfrm>
            <a:off x="77593" y="5210987"/>
            <a:ext cx="4795520" cy="170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>
                <a:solidFill>
                  <a:srgbClr val="FFC000"/>
                </a:solidFill>
                <a:latin typeface="Elephant" panose="02020904090505020303" pitchFamily="18" charset="0"/>
              </a:rPr>
              <a:t>Cada equação tem apenas uma observação, parâmetros e constantes</a:t>
            </a:r>
          </a:p>
        </p:txBody>
      </p:sp>
    </p:spTree>
    <p:extLst>
      <p:ext uri="{BB962C8B-B14F-4D97-AF65-F5344CB8AC3E}">
        <p14:creationId xmlns:p14="http://schemas.microsoft.com/office/powerpoint/2010/main" val="3415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/>
      <p:bldP spid="18" grpId="0"/>
      <p:bldP spid="2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6C62C3D-9CB0-4351-7FB1-2EC5CC00EC58}"/>
                  </a:ext>
                </a:extLst>
              </p:cNvPr>
              <p:cNvSpPr txBox="1"/>
              <p:nvPr/>
            </p:nvSpPr>
            <p:spPr>
              <a:xfrm>
                <a:off x="704182" y="72782"/>
                <a:ext cx="11322096" cy="5121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sz="28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sSub>
                              <m:sSubPr>
                                <m:ctrlPr>
                                  <a:rPr lang="pt-PT" sz="28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PT" sz="2800" b="0" i="1" kern="1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pt-PT" sz="2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  <m:r>
                              <a:rPr lang="pt-PT" sz="2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pt-PT" sz="28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sz="28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pt-PT" sz="28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pt-PT" sz="2800" b="0" i="0" kern="10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ou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=−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  <m:e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=−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e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PT" sz="28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8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PT" sz="2800" i="1" kern="10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𝛽</m:t>
                                    </m:r>
                                  </m:sub>
                                </m:sSub>
                                <m:r>
                                  <a:rPr lang="pt-PT" sz="2800" b="0" i="1" kern="10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pt-PT" sz="28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  <m:r>
                              <a:rPr lang="pt-PT" sz="2800" b="0" i="1" kern="10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𝛾</m:t>
                            </m:r>
                          </m:e>
                        </m:eqArr>
                      </m:e>
                    </m:d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pt-PT" sz="28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ou, na forma matricial, 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  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  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  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800" b="0" i="1" kern="10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  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180</m:t>
                              </m:r>
                              <m:r>
                                <a:rPr lang="pt-PT" sz="28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pt-PT" sz="2800" i="1" kern="10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  <m:r>
                                <a:rPr lang="pt-PT" sz="2800" b="0" i="1" kern="10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6C62C3D-9CB0-4351-7FB1-2EC5CC00E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82" y="72782"/>
                <a:ext cx="11322096" cy="5121851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Em Ângulo 2">
            <a:extLst>
              <a:ext uri="{FF2B5EF4-FFF2-40B4-BE49-F238E27FC236}">
                <a16:creationId xmlns:a16="http://schemas.microsoft.com/office/drawing/2014/main" id="{2CEFF8A6-E42A-2220-B4AE-13DFB7DC95E5}"/>
              </a:ext>
            </a:extLst>
          </p:cNvPr>
          <p:cNvSpPr/>
          <p:nvPr/>
        </p:nvSpPr>
        <p:spPr>
          <a:xfrm flipV="1">
            <a:off x="5056515" y="5210989"/>
            <a:ext cx="508000" cy="15646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4D4DE1-C757-67A9-9C0B-51EE67C5C2DF}"/>
              </a:ext>
            </a:extLst>
          </p:cNvPr>
          <p:cNvSpPr txBox="1"/>
          <p:nvPr/>
        </p:nvSpPr>
        <p:spPr>
          <a:xfrm>
            <a:off x="5615315" y="6450509"/>
            <a:ext cx="53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matriz </a:t>
            </a:r>
            <a:r>
              <a:rPr lang="pt-PT" b="1" dirty="0">
                <a:solidFill>
                  <a:srgbClr val="FF0000"/>
                </a:solidFill>
              </a:rPr>
              <a:t>A</a:t>
            </a:r>
            <a:r>
              <a:rPr lang="pt-PT" dirty="0"/>
              <a:t> dos coeficientes dos resíduos</a:t>
            </a:r>
          </a:p>
        </p:txBody>
      </p:sp>
      <p:sp>
        <p:nvSpPr>
          <p:cNvPr id="5" name="Seta: Em Ângulo 4">
            <a:extLst>
              <a:ext uri="{FF2B5EF4-FFF2-40B4-BE49-F238E27FC236}">
                <a16:creationId xmlns:a16="http://schemas.microsoft.com/office/drawing/2014/main" id="{88DC03B3-3637-D2C1-69C5-DECEA7CE0E54}"/>
              </a:ext>
            </a:extLst>
          </p:cNvPr>
          <p:cNvSpPr/>
          <p:nvPr/>
        </p:nvSpPr>
        <p:spPr>
          <a:xfrm flipV="1">
            <a:off x="6224916" y="5210989"/>
            <a:ext cx="508000" cy="119530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92CF7A0-4630-024F-1636-14BB08289B41}"/>
              </a:ext>
            </a:extLst>
          </p:cNvPr>
          <p:cNvSpPr txBox="1"/>
          <p:nvPr/>
        </p:nvSpPr>
        <p:spPr>
          <a:xfrm>
            <a:off x="6783716" y="6081177"/>
            <a:ext cx="290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pt-PT" b="1" dirty="0">
                <a:solidFill>
                  <a:srgbClr val="FF0000"/>
                </a:solidFill>
              </a:rPr>
              <a:t>v</a:t>
            </a:r>
            <a:r>
              <a:rPr lang="pt-PT" dirty="0"/>
              <a:t> dos resíduos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98C5A79-EFFC-C96C-FB3D-6B15B3F9DCB9}"/>
              </a:ext>
            </a:extLst>
          </p:cNvPr>
          <p:cNvSpPr txBox="1"/>
          <p:nvPr/>
        </p:nvSpPr>
        <p:spPr>
          <a:xfrm>
            <a:off x="8945344" y="5808643"/>
            <a:ext cx="84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Seta: Em Ângulo 7">
            <a:extLst>
              <a:ext uri="{FF2B5EF4-FFF2-40B4-BE49-F238E27FC236}">
                <a16:creationId xmlns:a16="http://schemas.microsoft.com/office/drawing/2014/main" id="{24BC9BA5-7CCB-0CBC-B851-FC6F7C5E29B6}"/>
              </a:ext>
            </a:extLst>
          </p:cNvPr>
          <p:cNvSpPr/>
          <p:nvPr/>
        </p:nvSpPr>
        <p:spPr>
          <a:xfrm flipV="1">
            <a:off x="7393317" y="5210988"/>
            <a:ext cx="508000" cy="8243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Seta: Em Ângulo 8">
            <a:extLst>
              <a:ext uri="{FF2B5EF4-FFF2-40B4-BE49-F238E27FC236}">
                <a16:creationId xmlns:a16="http://schemas.microsoft.com/office/drawing/2014/main" id="{EC8217D8-8031-5C86-609C-6D6AAFA23803}"/>
              </a:ext>
            </a:extLst>
          </p:cNvPr>
          <p:cNvSpPr/>
          <p:nvPr/>
        </p:nvSpPr>
        <p:spPr>
          <a:xfrm flipV="1">
            <a:off x="8561718" y="5210987"/>
            <a:ext cx="508000" cy="49423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3EBAA5-2AF8-C964-7011-5FF7F876EB71}"/>
              </a:ext>
            </a:extLst>
          </p:cNvPr>
          <p:cNvSpPr txBox="1"/>
          <p:nvPr/>
        </p:nvSpPr>
        <p:spPr>
          <a:xfrm>
            <a:off x="9120518" y="5380107"/>
            <a:ext cx="290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pt-PT" dirty="0"/>
              <a:t> dos parâmetros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0441FB-84EF-439E-6464-C9D3B8D7ABA6}"/>
              </a:ext>
            </a:extLst>
          </p:cNvPr>
          <p:cNvSpPr txBox="1"/>
          <p:nvPr/>
        </p:nvSpPr>
        <p:spPr>
          <a:xfrm>
            <a:off x="11589922" y="5087630"/>
            <a:ext cx="84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Seta: Em Ângulo 11">
            <a:extLst>
              <a:ext uri="{FF2B5EF4-FFF2-40B4-BE49-F238E27FC236}">
                <a16:creationId xmlns:a16="http://schemas.microsoft.com/office/drawing/2014/main" id="{B5C6E2E5-0A47-1E3E-58EC-B04A48416813}"/>
              </a:ext>
            </a:extLst>
          </p:cNvPr>
          <p:cNvSpPr/>
          <p:nvPr/>
        </p:nvSpPr>
        <p:spPr>
          <a:xfrm rot="10800000" flipV="1">
            <a:off x="9493632" y="3208772"/>
            <a:ext cx="631585" cy="606479"/>
          </a:xfrm>
          <a:prstGeom prst="bentArrow">
            <a:avLst>
              <a:gd name="adj1" fmla="val 25000"/>
              <a:gd name="adj2" fmla="val 27069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3F0423B-EC3B-19AD-B1A1-A0CE81724B96}"/>
              </a:ext>
            </a:extLst>
          </p:cNvPr>
          <p:cNvSpPr txBox="1"/>
          <p:nvPr/>
        </p:nvSpPr>
        <p:spPr>
          <a:xfrm>
            <a:off x="5031291" y="3203769"/>
            <a:ext cx="45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pt-PT" b="1" dirty="0">
                <a:solidFill>
                  <a:srgbClr val="FF0000"/>
                </a:solidFill>
              </a:rPr>
              <a:t>f</a:t>
            </a:r>
            <a:r>
              <a:rPr lang="pt-PT" dirty="0"/>
              <a:t> das observações e das constantes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27FF32-AA63-7FEF-F304-AF13FF1BFEA5}"/>
              </a:ext>
            </a:extLst>
          </p:cNvPr>
          <p:cNvSpPr txBox="1"/>
          <p:nvPr/>
        </p:nvSpPr>
        <p:spPr>
          <a:xfrm>
            <a:off x="69182" y="2766126"/>
            <a:ext cx="4795520" cy="67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>
                <a:solidFill>
                  <a:srgbClr val="FFC000"/>
                </a:solidFill>
                <a:latin typeface="Elephant" panose="02020904090505020303" pitchFamily="18" charset="0"/>
              </a:rPr>
              <a:t>Modelo geral: </a:t>
            </a:r>
            <a:r>
              <a:rPr lang="pt-PT" sz="2800" dirty="0" err="1">
                <a:solidFill>
                  <a:srgbClr val="FFC000"/>
                </a:solidFill>
                <a:latin typeface="Elephant" panose="02020904090505020303" pitchFamily="18" charset="0"/>
              </a:rPr>
              <a:t>Av+B</a:t>
            </a:r>
            <a:r>
              <a:rPr lang="el-GR" sz="2800" dirty="0">
                <a:solidFill>
                  <a:srgbClr val="FFC000"/>
                </a:solidFill>
                <a:latin typeface="Aptos" panose="020B0004020202020204" pitchFamily="34" charset="0"/>
              </a:rPr>
              <a:t>Δ</a:t>
            </a:r>
            <a:r>
              <a:rPr lang="pt-PT" sz="2800" dirty="0">
                <a:solidFill>
                  <a:srgbClr val="FFC000"/>
                </a:solidFill>
                <a:latin typeface="Elephant" panose="02020904090505020303" pitchFamily="18" charset="0"/>
              </a:rPr>
              <a:t>=f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A63AEE8-F8EC-A2B1-7502-0FB59969488C}"/>
              </a:ext>
            </a:extLst>
          </p:cNvPr>
          <p:cNvSpPr txBox="1"/>
          <p:nvPr/>
        </p:nvSpPr>
        <p:spPr>
          <a:xfrm>
            <a:off x="108336" y="5116298"/>
            <a:ext cx="4795520" cy="170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>
                <a:solidFill>
                  <a:srgbClr val="FFC000"/>
                </a:solidFill>
                <a:latin typeface="Elephant" panose="02020904090505020303" pitchFamily="18" charset="0"/>
              </a:rPr>
              <a:t>Cada equação tem apenas um parâmetro, observações e constantes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0EAAA5F-A8D2-717C-BC59-5237704F0521}"/>
              </a:ext>
            </a:extLst>
          </p:cNvPr>
          <p:cNvSpPr txBox="1"/>
          <p:nvPr/>
        </p:nvSpPr>
        <p:spPr>
          <a:xfrm>
            <a:off x="193916" y="92991"/>
            <a:ext cx="1179576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considerando 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u=2</a:t>
            </a: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vem 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c=</a:t>
            </a:r>
            <a:r>
              <a:rPr lang="pt-PT" sz="28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r+u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isto é,</a:t>
            </a:r>
            <a:endParaRPr lang="pt-P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16F03AC-A591-4725-CA32-5752B8EBF09F}"/>
              </a:ext>
            </a:extLst>
          </p:cNvPr>
          <p:cNvSpPr txBox="1"/>
          <p:nvPr/>
        </p:nvSpPr>
        <p:spPr>
          <a:xfrm>
            <a:off x="193916" y="92991"/>
            <a:ext cx="11795760" cy="67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considerando 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u=1</a:t>
            </a: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vem 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c=</a:t>
            </a:r>
            <a:r>
              <a:rPr lang="pt-PT" sz="2800" b="1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r+u</a:t>
            </a:r>
            <a:r>
              <a:rPr lang="pt-PT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pt-PT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isto é,</a:t>
            </a:r>
            <a:endParaRPr lang="pt-PT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ta: Em Ângulo 2">
            <a:extLst>
              <a:ext uri="{FF2B5EF4-FFF2-40B4-BE49-F238E27FC236}">
                <a16:creationId xmlns:a16="http://schemas.microsoft.com/office/drawing/2014/main" id="{F085E543-7628-FF01-1CB4-829E5B95CC12}"/>
              </a:ext>
            </a:extLst>
          </p:cNvPr>
          <p:cNvSpPr/>
          <p:nvPr/>
        </p:nvSpPr>
        <p:spPr>
          <a:xfrm flipV="1">
            <a:off x="738515" y="5249148"/>
            <a:ext cx="508000" cy="15646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EB3E58-73C5-23DD-603C-2B5D657663FA}"/>
              </a:ext>
            </a:extLst>
          </p:cNvPr>
          <p:cNvSpPr txBox="1"/>
          <p:nvPr/>
        </p:nvSpPr>
        <p:spPr>
          <a:xfrm>
            <a:off x="1297315" y="6488668"/>
            <a:ext cx="53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matriz </a:t>
            </a:r>
            <a:r>
              <a:rPr lang="pt-PT" b="1" dirty="0">
                <a:solidFill>
                  <a:srgbClr val="FF0000"/>
                </a:solidFill>
              </a:rPr>
              <a:t>A</a:t>
            </a:r>
            <a:r>
              <a:rPr lang="pt-PT" dirty="0"/>
              <a:t> dos coeficientes dos resíduos</a:t>
            </a:r>
          </a:p>
        </p:txBody>
      </p:sp>
      <p:sp>
        <p:nvSpPr>
          <p:cNvPr id="5" name="Seta: Em Ângulo 4">
            <a:extLst>
              <a:ext uri="{FF2B5EF4-FFF2-40B4-BE49-F238E27FC236}">
                <a16:creationId xmlns:a16="http://schemas.microsoft.com/office/drawing/2014/main" id="{383A3EC8-700A-FDD8-092D-D85E19FFC2DD}"/>
              </a:ext>
            </a:extLst>
          </p:cNvPr>
          <p:cNvSpPr/>
          <p:nvPr/>
        </p:nvSpPr>
        <p:spPr>
          <a:xfrm flipV="1">
            <a:off x="1906916" y="5249148"/>
            <a:ext cx="508000" cy="119530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088744-23C0-4FFD-86E0-156FB8363FD2}"/>
              </a:ext>
            </a:extLst>
          </p:cNvPr>
          <p:cNvSpPr txBox="1"/>
          <p:nvPr/>
        </p:nvSpPr>
        <p:spPr>
          <a:xfrm>
            <a:off x="2465716" y="6119336"/>
            <a:ext cx="290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pt-PT" b="1" dirty="0">
                <a:solidFill>
                  <a:srgbClr val="FF0000"/>
                </a:solidFill>
              </a:rPr>
              <a:t>v</a:t>
            </a:r>
            <a:r>
              <a:rPr lang="pt-PT" dirty="0"/>
              <a:t> dos resíduos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98AADD-CFD2-9A10-DBDE-AF10C0653BC6}"/>
              </a:ext>
            </a:extLst>
          </p:cNvPr>
          <p:cNvSpPr txBox="1"/>
          <p:nvPr/>
        </p:nvSpPr>
        <p:spPr>
          <a:xfrm>
            <a:off x="4627344" y="5928082"/>
            <a:ext cx="84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Seta: Em Ângulo 7">
            <a:extLst>
              <a:ext uri="{FF2B5EF4-FFF2-40B4-BE49-F238E27FC236}">
                <a16:creationId xmlns:a16="http://schemas.microsoft.com/office/drawing/2014/main" id="{5AFAFD1F-A2AC-7A99-D99A-7F55065EFE5D}"/>
              </a:ext>
            </a:extLst>
          </p:cNvPr>
          <p:cNvSpPr/>
          <p:nvPr/>
        </p:nvSpPr>
        <p:spPr>
          <a:xfrm flipV="1">
            <a:off x="3075317" y="5249147"/>
            <a:ext cx="508000" cy="8243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Seta: Em Ângulo 8">
            <a:extLst>
              <a:ext uri="{FF2B5EF4-FFF2-40B4-BE49-F238E27FC236}">
                <a16:creationId xmlns:a16="http://schemas.microsoft.com/office/drawing/2014/main" id="{408EBE84-9A26-C499-CB7A-1D81F3B2E41C}"/>
              </a:ext>
            </a:extLst>
          </p:cNvPr>
          <p:cNvSpPr/>
          <p:nvPr/>
        </p:nvSpPr>
        <p:spPr>
          <a:xfrm flipV="1">
            <a:off x="3674758" y="5249146"/>
            <a:ext cx="508000" cy="49423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7384EE-AD98-1753-E152-C55110430817}"/>
              </a:ext>
            </a:extLst>
          </p:cNvPr>
          <p:cNvSpPr txBox="1"/>
          <p:nvPr/>
        </p:nvSpPr>
        <p:spPr>
          <a:xfrm>
            <a:off x="4233558" y="5418266"/>
            <a:ext cx="290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el-GR" b="1" dirty="0">
                <a:solidFill>
                  <a:srgbClr val="FF0000"/>
                </a:solidFill>
              </a:rPr>
              <a:t>Δ</a:t>
            </a:r>
            <a:r>
              <a:rPr lang="pt-PT" dirty="0"/>
              <a:t> dos parâmetros </a:t>
            </a:r>
          </a:p>
        </p:txBody>
      </p:sp>
      <p:sp>
        <p:nvSpPr>
          <p:cNvPr id="11" name="Seta: Em Ângulo 10">
            <a:extLst>
              <a:ext uri="{FF2B5EF4-FFF2-40B4-BE49-F238E27FC236}">
                <a16:creationId xmlns:a16="http://schemas.microsoft.com/office/drawing/2014/main" id="{02F26295-744E-8DCB-390F-B5DFE43EEE54}"/>
              </a:ext>
            </a:extLst>
          </p:cNvPr>
          <p:cNvSpPr/>
          <p:nvPr/>
        </p:nvSpPr>
        <p:spPr>
          <a:xfrm rot="10800000" flipV="1">
            <a:off x="5013072" y="3434003"/>
            <a:ext cx="631585" cy="606479"/>
          </a:xfrm>
          <a:prstGeom prst="bentArrow">
            <a:avLst>
              <a:gd name="adj1" fmla="val 25000"/>
              <a:gd name="adj2" fmla="val 27069"/>
              <a:gd name="adj3" fmla="val 25000"/>
              <a:gd name="adj4" fmla="val 15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8503BD2-D241-913C-6E54-254C158A248E}"/>
              </a:ext>
            </a:extLst>
          </p:cNvPr>
          <p:cNvSpPr txBox="1"/>
          <p:nvPr/>
        </p:nvSpPr>
        <p:spPr>
          <a:xfrm>
            <a:off x="550731" y="3429000"/>
            <a:ext cx="45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pt-PT" b="1" dirty="0">
                <a:solidFill>
                  <a:srgbClr val="FF0000"/>
                </a:solidFill>
              </a:rPr>
              <a:t>f</a:t>
            </a:r>
            <a:r>
              <a:rPr lang="pt-PT" dirty="0"/>
              <a:t> das observações e das constantes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4E383C9-753F-7FD0-3613-32A3FD8AA078}"/>
              </a:ext>
            </a:extLst>
          </p:cNvPr>
          <p:cNvSpPr txBox="1"/>
          <p:nvPr/>
        </p:nvSpPr>
        <p:spPr>
          <a:xfrm>
            <a:off x="6773561" y="5230494"/>
            <a:ext cx="84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5DE591-7786-2447-C0C6-F57937FE4FBF}"/>
              </a:ext>
            </a:extLst>
          </p:cNvPr>
          <p:cNvSpPr txBox="1"/>
          <p:nvPr/>
        </p:nvSpPr>
        <p:spPr>
          <a:xfrm>
            <a:off x="7194156" y="2665384"/>
            <a:ext cx="4795520" cy="67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>
                <a:solidFill>
                  <a:srgbClr val="FFC000"/>
                </a:solidFill>
                <a:latin typeface="Elephant" panose="02020904090505020303" pitchFamily="18" charset="0"/>
              </a:rPr>
              <a:t>Modelo geral: </a:t>
            </a:r>
            <a:r>
              <a:rPr lang="pt-PT" sz="2800" dirty="0" err="1">
                <a:solidFill>
                  <a:srgbClr val="FFC000"/>
                </a:solidFill>
                <a:latin typeface="Elephant" panose="02020904090505020303" pitchFamily="18" charset="0"/>
              </a:rPr>
              <a:t>Av+B</a:t>
            </a:r>
            <a:r>
              <a:rPr lang="el-GR" sz="2800" dirty="0">
                <a:solidFill>
                  <a:srgbClr val="FFC000"/>
                </a:solidFill>
                <a:latin typeface="Aptos" panose="020B0004020202020204" pitchFamily="34" charset="0"/>
              </a:rPr>
              <a:t>Δ</a:t>
            </a:r>
            <a:r>
              <a:rPr lang="pt-PT" sz="2800" dirty="0">
                <a:solidFill>
                  <a:srgbClr val="FFC000"/>
                </a:solidFill>
                <a:latin typeface="Elephant" panose="02020904090505020303" pitchFamily="18" charset="0"/>
              </a:rPr>
              <a:t>=f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1920B72-41C4-4C15-99C4-E1F4050CB209}"/>
              </a:ext>
            </a:extLst>
          </p:cNvPr>
          <p:cNvSpPr txBox="1"/>
          <p:nvPr/>
        </p:nvSpPr>
        <p:spPr>
          <a:xfrm>
            <a:off x="6947594" y="3792722"/>
            <a:ext cx="4795520" cy="170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dirty="0">
                <a:solidFill>
                  <a:srgbClr val="FFC000"/>
                </a:solidFill>
                <a:latin typeface="Elephant" panose="02020904090505020303" pitchFamily="18" charset="0"/>
              </a:rPr>
              <a:t>Cada equação tem apenas um parâmetro, observações e constantes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4BCC939-B39B-971C-281F-0F555C33E7DF}"/>
              </a:ext>
            </a:extLst>
          </p:cNvPr>
          <p:cNvSpPr txBox="1"/>
          <p:nvPr/>
        </p:nvSpPr>
        <p:spPr>
          <a:xfrm>
            <a:off x="3756038" y="5812424"/>
            <a:ext cx="53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matriz </a:t>
            </a:r>
            <a:r>
              <a:rPr lang="pt-PT" b="1" dirty="0">
                <a:solidFill>
                  <a:srgbClr val="FF0000"/>
                </a:solidFill>
              </a:rPr>
              <a:t>B</a:t>
            </a:r>
            <a:r>
              <a:rPr lang="pt-PT" dirty="0"/>
              <a:t> dos coeficientes dos parâmetros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6C4E19D-E311-8094-6CF7-275048260947}"/>
                  </a:ext>
                </a:extLst>
              </p:cNvPr>
              <p:cNvSpPr txBox="1"/>
              <p:nvPr/>
            </p:nvSpPr>
            <p:spPr>
              <a:xfrm>
                <a:off x="47641" y="772875"/>
                <a:ext cx="11795760" cy="4407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sz="28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α</m:t>
                            </m:r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α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u</m:t>
                            </m:r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β</m:t>
                            </m:r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β</m:t>
                                </m:r>
                              </m:sub>
                            </m:sSub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γ</m:t>
                            </m:r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γ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sz="2800" i="1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800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180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PT" sz="2800" kern="1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o</m:t>
                                    </m:r>
                                  </m:sup>
                                </m:sSup>
                                <m: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u</m:t>
                                </m:r>
                              </m:e>
                            </m:d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ou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α</m:t>
                                </m:r>
                              </m:sub>
                            </m:sSub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u</m:t>
                            </m:r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α</m:t>
                            </m:r>
                          </m:e>
                          <m:e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β</m:t>
                                </m:r>
                              </m:sub>
                            </m:sSub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γ</m:t>
                                </m:r>
                              </m:sub>
                            </m:sSub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u</m:t>
                            </m:r>
                            <m: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pt-PT" sz="28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pt-PT" sz="2800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o</m:t>
                                </m:r>
                              </m:sup>
                            </m:sSup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β</m:t>
                            </m:r>
                            <m: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pt-PT" sz="2800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γ</m:t>
                            </m:r>
                          </m:e>
                        </m:eqArr>
                      </m:e>
                    </m:d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ou, na forma matricial,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𝛽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pt-PT" sz="28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pt-PT" sz="2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    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800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pt-PT" sz="2800" i="1" kern="1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28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α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pt-PT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180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PT" sz="2800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o</m:t>
                                  </m:r>
                                </m:sup>
                              </m:sSup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β</m:t>
                              </m:r>
                              <m:r>
                                <a:rPr lang="pt-PT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PT" sz="2800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γ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t-PT" sz="2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6C4E19D-E311-8094-6CF7-27504826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1" y="772875"/>
                <a:ext cx="11795760" cy="4407232"/>
              </a:xfrm>
              <a:prstGeom prst="rect">
                <a:avLst/>
              </a:prstGeom>
              <a:blipFill>
                <a:blip r:embed="rId2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0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D375604-7264-0361-CC96-CEEC0A714DA7}"/>
              </a:ext>
            </a:extLst>
          </p:cNvPr>
          <p:cNvSpPr txBox="1"/>
          <p:nvPr/>
        </p:nvSpPr>
        <p:spPr>
          <a:xfrm>
            <a:off x="201562" y="130949"/>
            <a:ext cx="11788876" cy="659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t-PT" sz="2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Tem-se assim que são necessários alguns conceitos de estatística para a realização do ajustamento por mínimos quadrados: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PT" sz="2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uma observação, como seja a medição de um ângulo, é o resultado de um acontecimento estatístico, representada através de uma </a:t>
            </a:r>
            <a:r>
              <a:rPr lang="pt-PT" sz="2800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variável aleatória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PT" sz="2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PT" sz="2800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população</a:t>
            </a:r>
            <a:r>
              <a:rPr lang="pt-PT" sz="2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constitui a totalidade dos acontecimentos, incluindo todos os valores que uma variável aleatória pode ter, sendo descrita por um número finito de parâmetros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2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uma </a:t>
            </a:r>
            <a:r>
              <a:rPr lang="pt-PT" sz="2800" kern="1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amostra</a:t>
            </a:r>
            <a:r>
              <a:rPr lang="pt-PT" sz="2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é um subconjunto da população; por exemplo, se uma distância for medida 10 vezes, estas 10 observações são uma amostra de todas as possíveis medições</a:t>
            </a:r>
          </a:p>
        </p:txBody>
      </p:sp>
    </p:spTree>
    <p:extLst>
      <p:ext uri="{BB962C8B-B14F-4D97-AF65-F5344CB8AC3E}">
        <p14:creationId xmlns:p14="http://schemas.microsoft.com/office/powerpoint/2010/main" val="264534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D9A9C5-A970-0B22-124C-F5B35C0F366E}"/>
              </a:ext>
            </a:extLst>
          </p:cNvPr>
          <p:cNvSpPr txBox="1"/>
          <p:nvPr/>
        </p:nvSpPr>
        <p:spPr>
          <a:xfrm>
            <a:off x="344129" y="415608"/>
            <a:ext cx="11503741" cy="58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Os aparelhos utilizados nas observações não são perfeitos, assim como não é perfeito o registo e o processamento dos dados. Classicamente os erros que </a:t>
            </a:r>
            <a:r>
              <a:rPr lang="pt-PT" sz="2800" dirty="0" err="1">
                <a:effectLst/>
                <a:latin typeface="+mj-lt"/>
                <a:ea typeface="Aptos" panose="020B0004020202020204" pitchFamily="34" charset="0"/>
              </a:rPr>
              <a:t>afectam</a:t>
            </a: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 as observações são de três tipos: </a:t>
            </a:r>
            <a:r>
              <a:rPr lang="pt-PT" sz="28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</a:rPr>
              <a:t>erros grosseiros</a:t>
            </a: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, em geral de grande magnitude, devidos à falta de cuidado da parte do observador (engano no registo das leituras, por exemplo), </a:t>
            </a:r>
            <a:r>
              <a:rPr lang="pt-PT" sz="28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</a:rPr>
              <a:t>erros sistemáticos</a:t>
            </a: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, que ocorrem segundo um determinado padrão (uma fita métrica </a:t>
            </a:r>
            <a:r>
              <a:rPr lang="pt-PT" sz="2800" dirty="0" err="1">
                <a:effectLst/>
                <a:latin typeface="+mj-lt"/>
                <a:ea typeface="Aptos" panose="020B0004020202020204" pitchFamily="34" charset="0"/>
              </a:rPr>
              <a:t>descalibrada</a:t>
            </a: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, que indica valores maiores (sempre positivos) ou menores (sempre negativos) do que os valores verdadeiros, não sendo eliminados na realização de médias de leituras) e </a:t>
            </a:r>
            <a:r>
              <a:rPr lang="pt-PT" sz="2800" dirty="0">
                <a:solidFill>
                  <a:srgbClr val="FF0000"/>
                </a:solidFill>
                <a:effectLst/>
                <a:latin typeface="+mj-lt"/>
                <a:ea typeface="Aptos" panose="020B0004020202020204" pitchFamily="34" charset="0"/>
              </a:rPr>
              <a:t>erros aleatórios</a:t>
            </a:r>
            <a:r>
              <a:rPr lang="pt-PT" sz="2800" dirty="0">
                <a:effectLst/>
                <a:latin typeface="+mj-lt"/>
                <a:ea typeface="Aptos" panose="020B0004020202020204" pitchFamily="34" charset="0"/>
              </a:rPr>
              <a:t> (em geral de pequena magnitude, positivos e negativos).</a:t>
            </a:r>
            <a:endParaRPr lang="pt-P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9193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5512</Words>
  <Application>Microsoft Office PowerPoint</Application>
  <PresentationFormat>Ecrã Panorâmico</PresentationFormat>
  <Paragraphs>249</Paragraphs>
  <Slides>76</Slides>
  <Notes>9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76</vt:i4>
      </vt:variant>
    </vt:vector>
  </HeadingPairs>
  <TitlesOfParts>
    <vt:vector size="87" baseType="lpstr">
      <vt:lpstr>Aptos</vt:lpstr>
      <vt:lpstr>Aptos Display</vt:lpstr>
      <vt:lpstr>Arial</vt:lpstr>
      <vt:lpstr>Calibri</vt:lpstr>
      <vt:lpstr>Cambria Math</vt:lpstr>
      <vt:lpstr>Elephant</vt:lpstr>
      <vt:lpstr>Symbol</vt:lpstr>
      <vt:lpstr>Times New Roman</vt:lpstr>
      <vt:lpstr>Wingdings</vt:lpstr>
      <vt:lpstr>Tema do Office</vt:lpstr>
      <vt:lpstr>Bitmap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Manuel Calvão Rodrigues</dc:creator>
  <cp:lastModifiedBy>João Manuel Calvão Rodrigues</cp:lastModifiedBy>
  <cp:revision>40</cp:revision>
  <dcterms:created xsi:type="dcterms:W3CDTF">2025-09-10T07:59:26Z</dcterms:created>
  <dcterms:modified xsi:type="dcterms:W3CDTF">2025-09-19T14:06:32Z</dcterms:modified>
</cp:coreProperties>
</file>