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7"/>
  </p:notesMasterIdLst>
  <p:handoutMasterIdLst>
    <p:handoutMasterId r:id="rId158"/>
  </p:handoutMasterIdLst>
  <p:sldIdLst>
    <p:sldId id="396" r:id="rId2"/>
    <p:sldId id="397" r:id="rId3"/>
    <p:sldId id="400" r:id="rId4"/>
    <p:sldId id="392" r:id="rId5"/>
    <p:sldId id="393" r:id="rId6"/>
    <p:sldId id="259" r:id="rId7"/>
    <p:sldId id="260" r:id="rId8"/>
    <p:sldId id="261" r:id="rId9"/>
    <p:sldId id="262" r:id="rId10"/>
    <p:sldId id="401" r:id="rId11"/>
    <p:sldId id="402" r:id="rId12"/>
    <p:sldId id="308" r:id="rId13"/>
    <p:sldId id="309" r:id="rId14"/>
    <p:sldId id="310" r:id="rId15"/>
    <p:sldId id="311" r:id="rId16"/>
    <p:sldId id="327" r:id="rId17"/>
    <p:sldId id="328" r:id="rId18"/>
    <p:sldId id="329" r:id="rId19"/>
    <p:sldId id="297" r:id="rId20"/>
    <p:sldId id="276" r:id="rId21"/>
    <p:sldId id="277" r:id="rId22"/>
    <p:sldId id="278" r:id="rId23"/>
    <p:sldId id="305" r:id="rId24"/>
    <p:sldId id="279" r:id="rId25"/>
    <p:sldId id="290" r:id="rId26"/>
    <p:sldId id="291" r:id="rId27"/>
    <p:sldId id="292" r:id="rId28"/>
    <p:sldId id="321" r:id="rId29"/>
    <p:sldId id="293" r:id="rId30"/>
    <p:sldId id="338" r:id="rId31"/>
    <p:sldId id="339" r:id="rId32"/>
    <p:sldId id="340" r:id="rId33"/>
    <p:sldId id="341" r:id="rId34"/>
    <p:sldId id="342" r:id="rId35"/>
    <p:sldId id="343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80" r:id="rId44"/>
    <p:sldId id="318" r:id="rId45"/>
    <p:sldId id="319" r:id="rId46"/>
    <p:sldId id="320" r:id="rId47"/>
    <p:sldId id="354" r:id="rId48"/>
    <p:sldId id="355" r:id="rId49"/>
    <p:sldId id="356" r:id="rId50"/>
    <p:sldId id="357" r:id="rId51"/>
    <p:sldId id="358" r:id="rId52"/>
    <p:sldId id="359" r:id="rId53"/>
    <p:sldId id="360" r:id="rId54"/>
    <p:sldId id="361" r:id="rId55"/>
    <p:sldId id="362" r:id="rId56"/>
    <p:sldId id="363" r:id="rId57"/>
    <p:sldId id="364" r:id="rId58"/>
    <p:sldId id="365" r:id="rId59"/>
    <p:sldId id="366" r:id="rId60"/>
    <p:sldId id="367" r:id="rId61"/>
    <p:sldId id="373" r:id="rId62"/>
    <p:sldId id="371" r:id="rId63"/>
    <p:sldId id="403" r:id="rId64"/>
    <p:sldId id="368" r:id="rId65"/>
    <p:sldId id="298" r:id="rId66"/>
    <p:sldId id="306" r:id="rId67"/>
    <p:sldId id="299" r:id="rId68"/>
    <p:sldId id="301" r:id="rId69"/>
    <p:sldId id="302" r:id="rId70"/>
    <p:sldId id="307" r:id="rId71"/>
    <p:sldId id="304" r:id="rId72"/>
    <p:sldId id="303" r:id="rId73"/>
    <p:sldId id="406" r:id="rId74"/>
    <p:sldId id="407" r:id="rId75"/>
    <p:sldId id="408" r:id="rId76"/>
    <p:sldId id="404" r:id="rId77"/>
    <p:sldId id="380" r:id="rId78"/>
    <p:sldId id="409" r:id="rId79"/>
    <p:sldId id="410" r:id="rId80"/>
    <p:sldId id="411" r:id="rId81"/>
    <p:sldId id="412" r:id="rId82"/>
    <p:sldId id="382" r:id="rId83"/>
    <p:sldId id="385" r:id="rId84"/>
    <p:sldId id="316" r:id="rId85"/>
    <p:sldId id="317" r:id="rId86"/>
    <p:sldId id="372" r:id="rId87"/>
    <p:sldId id="337" r:id="rId88"/>
    <p:sldId id="322" r:id="rId89"/>
    <p:sldId id="323" r:id="rId90"/>
    <p:sldId id="405" r:id="rId91"/>
    <p:sldId id="413" r:id="rId92"/>
    <p:sldId id="414" r:id="rId93"/>
    <p:sldId id="415" r:id="rId94"/>
    <p:sldId id="416" r:id="rId95"/>
    <p:sldId id="426" r:id="rId96"/>
    <p:sldId id="417" r:id="rId97"/>
    <p:sldId id="425" r:id="rId98"/>
    <p:sldId id="418" r:id="rId99"/>
    <p:sldId id="325" r:id="rId100"/>
    <p:sldId id="370" r:id="rId101"/>
    <p:sldId id="326" r:id="rId102"/>
    <p:sldId id="330" r:id="rId103"/>
    <p:sldId id="333" r:id="rId104"/>
    <p:sldId id="331" r:id="rId105"/>
    <p:sldId id="332" r:id="rId106"/>
    <p:sldId id="334" r:id="rId107"/>
    <p:sldId id="335" r:id="rId108"/>
    <p:sldId id="336" r:id="rId109"/>
    <p:sldId id="344" r:id="rId110"/>
    <p:sldId id="345" r:id="rId111"/>
    <p:sldId id="346" r:id="rId112"/>
    <p:sldId id="347" r:id="rId113"/>
    <p:sldId id="348" r:id="rId114"/>
    <p:sldId id="349" r:id="rId115"/>
    <p:sldId id="351" r:id="rId116"/>
    <p:sldId id="374" r:id="rId117"/>
    <p:sldId id="375" r:id="rId118"/>
    <p:sldId id="376" r:id="rId119"/>
    <p:sldId id="377" r:id="rId120"/>
    <p:sldId id="378" r:id="rId121"/>
    <p:sldId id="386" r:id="rId122"/>
    <p:sldId id="387" r:id="rId123"/>
    <p:sldId id="388" r:id="rId124"/>
    <p:sldId id="389" r:id="rId125"/>
    <p:sldId id="390" r:id="rId126"/>
    <p:sldId id="391" r:id="rId127"/>
    <p:sldId id="398" r:id="rId128"/>
    <p:sldId id="399" r:id="rId129"/>
    <p:sldId id="419" r:id="rId130"/>
    <p:sldId id="420" r:id="rId131"/>
    <p:sldId id="421" r:id="rId132"/>
    <p:sldId id="422" r:id="rId133"/>
    <p:sldId id="423" r:id="rId134"/>
    <p:sldId id="424" r:id="rId135"/>
    <p:sldId id="427" r:id="rId136"/>
    <p:sldId id="428" r:id="rId137"/>
    <p:sldId id="429" r:id="rId138"/>
    <p:sldId id="430" r:id="rId139"/>
    <p:sldId id="431" r:id="rId140"/>
    <p:sldId id="432" r:id="rId141"/>
    <p:sldId id="433" r:id="rId142"/>
    <p:sldId id="434" r:id="rId143"/>
    <p:sldId id="435" r:id="rId144"/>
    <p:sldId id="436" r:id="rId145"/>
    <p:sldId id="437" r:id="rId146"/>
    <p:sldId id="438" r:id="rId147"/>
    <p:sldId id="439" r:id="rId148"/>
    <p:sldId id="440" r:id="rId149"/>
    <p:sldId id="441" r:id="rId150"/>
    <p:sldId id="442" r:id="rId151"/>
    <p:sldId id="443" r:id="rId152"/>
    <p:sldId id="444" r:id="rId153"/>
    <p:sldId id="445" r:id="rId154"/>
    <p:sldId id="446" r:id="rId155"/>
    <p:sldId id="447" r:id="rId156"/>
  </p:sldIdLst>
  <p:sldSz cx="12192000" cy="6858000"/>
  <p:notesSz cx="7102475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9645" autoAdjust="0"/>
  </p:normalViewPr>
  <p:slideViewPr>
    <p:cSldViewPr snapToGrid="0">
      <p:cViewPr varScale="1">
        <p:scale>
          <a:sx n="79" d="100"/>
          <a:sy n="79" d="100"/>
        </p:scale>
        <p:origin x="806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notesViewPr>
    <p:cSldViewPr snapToGrid="0">
      <p:cViewPr varScale="1">
        <p:scale>
          <a:sx n="36" d="100"/>
          <a:sy n="36" d="100"/>
        </p:scale>
        <p:origin x="-2130" y="-7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A0E51-9937-4754-BBB8-B424E2DCB07E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97943-8445-40E2-ABB2-3C2C72B0D44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749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C57D7314-6855-433D-B6E4-FF4FDC68F8FA}" type="datetimeFigureOut">
              <a:rPr lang="pt-PT" smtClean="0"/>
              <a:t>07/11/2025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31F96753-293E-450C-807E-607CA968B29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9260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3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5.png"/><Relationship Id="rId7" Type="http://schemas.openxmlformats.org/officeDocument/2006/relationships/image" Target="../media/image249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jpeg"/><Relationship Id="rId5" Type="http://schemas.openxmlformats.org/officeDocument/2006/relationships/image" Target="../media/image247.png"/><Relationship Id="rId4" Type="http://schemas.openxmlformats.org/officeDocument/2006/relationships/image" Target="../media/image246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2.jpeg"/><Relationship Id="rId7" Type="http://schemas.openxmlformats.org/officeDocument/2006/relationships/image" Target="../media/image256.jpe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5.png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7" Type="http://schemas.openxmlformats.org/officeDocument/2006/relationships/image" Target="../media/image2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.png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gif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67.jpeg"/><Relationship Id="rId4" Type="http://schemas.openxmlformats.org/officeDocument/2006/relationships/image" Target="../media/image266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0.jpeg"/><Relationship Id="rId7" Type="http://schemas.openxmlformats.org/officeDocument/2006/relationships/image" Target="../media/image274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3.jpeg"/><Relationship Id="rId5" Type="http://schemas.openxmlformats.org/officeDocument/2006/relationships/image" Target="../media/image272.png"/><Relationship Id="rId4" Type="http://schemas.openxmlformats.org/officeDocument/2006/relationships/image" Target="../media/image271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77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9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03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e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0.png"/><Relationship Id="rId4" Type="http://schemas.openxmlformats.org/officeDocument/2006/relationships/image" Target="../media/image13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http://what-when-how.com/wp-content/uploads/2011/07/tmp26767_thumb.jpg" TargetMode="External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5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6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Relationship Id="rId9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2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csG9hukV0w" TargetMode="External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mwZcCmnbRlA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2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2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9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2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1.png"/><Relationship Id="rId7" Type="http://schemas.openxmlformats.org/officeDocument/2006/relationships/image" Target="../media/image21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2.png"/><Relationship Id="rId9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2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E51164A-3462-9BAC-BB86-57D3F9415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1165897"/>
            <a:ext cx="5121317" cy="55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F5358080-2F14-39B8-7E0E-844E8FC26C93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950BF18-62C1-1722-0B54-0676A93E8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543368BF-DF7B-05DB-845E-E429079D35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7275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CC1942F-B75C-A8A7-900E-3293DB275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84" y="1280843"/>
            <a:ext cx="5804647" cy="2203812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59CB3566-769F-1E84-07A1-8BD3077392BA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221E032-771B-E4D8-EFFE-E13355ACA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E8154F74-B335-5849-5590-ADE004ACB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81686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099D3EBD-8592-5902-C28E-3BCA6E4F9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004" y="1247976"/>
            <a:ext cx="4413912" cy="226954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097A1BA-DCB0-AB60-4814-3F77D2B27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353" y="4242104"/>
            <a:ext cx="3865487" cy="201375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5BE1531-8E6A-E598-FB8C-7C481DF06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128" y="4248217"/>
            <a:ext cx="3865487" cy="204205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29C76D2-D0B6-64B3-BA6A-C7F5F0E74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6903" y="4232762"/>
            <a:ext cx="2919141" cy="2057512"/>
          </a:xfrm>
          <a:prstGeom prst="rect">
            <a:avLst/>
          </a:prstGeom>
        </p:spPr>
      </p:pic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A11F53CE-19A8-2ACA-A834-036DF8EF472A}"/>
              </a:ext>
            </a:extLst>
          </p:cNvPr>
          <p:cNvCxnSpPr/>
          <p:nvPr/>
        </p:nvCxnSpPr>
        <p:spPr>
          <a:xfrm flipH="1">
            <a:off x="7335816" y="2368226"/>
            <a:ext cx="168813" cy="998807"/>
          </a:xfrm>
          <a:prstGeom prst="straightConnector1">
            <a:avLst/>
          </a:prstGeom>
          <a:ln w="730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D48D9FE8-BB78-DB3B-69EA-4BE6788801C8}"/>
              </a:ext>
            </a:extLst>
          </p:cNvPr>
          <p:cNvCxnSpPr/>
          <p:nvPr/>
        </p:nvCxnSpPr>
        <p:spPr>
          <a:xfrm flipH="1">
            <a:off x="9495692" y="2368225"/>
            <a:ext cx="168813" cy="998807"/>
          </a:xfrm>
          <a:prstGeom prst="straightConnector1">
            <a:avLst/>
          </a:prstGeom>
          <a:ln w="730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unidirecional 16">
            <a:extLst>
              <a:ext uri="{FF2B5EF4-FFF2-40B4-BE49-F238E27FC236}">
                <a16:creationId xmlns:a16="http://schemas.microsoft.com/office/drawing/2014/main" id="{562586A7-AFCC-E32B-763E-FCDB6F5AF2E3}"/>
              </a:ext>
            </a:extLst>
          </p:cNvPr>
          <p:cNvCxnSpPr/>
          <p:nvPr/>
        </p:nvCxnSpPr>
        <p:spPr>
          <a:xfrm flipH="1">
            <a:off x="1092672" y="5077753"/>
            <a:ext cx="168813" cy="998807"/>
          </a:xfrm>
          <a:prstGeom prst="straightConnector1">
            <a:avLst/>
          </a:prstGeom>
          <a:ln w="730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ta unidirecional 17">
            <a:extLst>
              <a:ext uri="{FF2B5EF4-FFF2-40B4-BE49-F238E27FC236}">
                <a16:creationId xmlns:a16="http://schemas.microsoft.com/office/drawing/2014/main" id="{2641E4FD-FA7C-CCF3-04A1-F35D00DC35F9}"/>
              </a:ext>
            </a:extLst>
          </p:cNvPr>
          <p:cNvCxnSpPr/>
          <p:nvPr/>
        </p:nvCxnSpPr>
        <p:spPr>
          <a:xfrm flipH="1">
            <a:off x="2968768" y="5077753"/>
            <a:ext cx="168813" cy="998807"/>
          </a:xfrm>
          <a:prstGeom prst="straightConnector1">
            <a:avLst/>
          </a:prstGeom>
          <a:ln w="730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unidirecional 18">
            <a:extLst>
              <a:ext uri="{FF2B5EF4-FFF2-40B4-BE49-F238E27FC236}">
                <a16:creationId xmlns:a16="http://schemas.microsoft.com/office/drawing/2014/main" id="{12E26A14-9F53-26F5-CE0B-E329BDD0707A}"/>
              </a:ext>
            </a:extLst>
          </p:cNvPr>
          <p:cNvCxnSpPr/>
          <p:nvPr/>
        </p:nvCxnSpPr>
        <p:spPr>
          <a:xfrm flipH="1">
            <a:off x="5349361" y="5077753"/>
            <a:ext cx="168813" cy="998807"/>
          </a:xfrm>
          <a:prstGeom prst="straightConnector1">
            <a:avLst/>
          </a:prstGeom>
          <a:ln w="730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 reta unidirecional 19">
            <a:extLst>
              <a:ext uri="{FF2B5EF4-FFF2-40B4-BE49-F238E27FC236}">
                <a16:creationId xmlns:a16="http://schemas.microsoft.com/office/drawing/2014/main" id="{2F90BD9F-20DC-FB23-C2F2-47FBA28B465F}"/>
              </a:ext>
            </a:extLst>
          </p:cNvPr>
          <p:cNvCxnSpPr/>
          <p:nvPr/>
        </p:nvCxnSpPr>
        <p:spPr>
          <a:xfrm flipH="1">
            <a:off x="7747644" y="5110620"/>
            <a:ext cx="168813" cy="998807"/>
          </a:xfrm>
          <a:prstGeom prst="straightConnector1">
            <a:avLst/>
          </a:prstGeom>
          <a:ln w="730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27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CCC708-67EB-4195-8FBF-34219626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6" y="1594663"/>
            <a:ext cx="3615443" cy="4591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5784D2-FA2C-4288-B280-C0ED8513A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836" y="1142542"/>
            <a:ext cx="5068424" cy="2423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66ECED-9FDC-4444-98C1-A818C76BC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836" y="3748914"/>
            <a:ext cx="5068423" cy="2931814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ECD90DF3-8D3C-CD3F-8D5A-9FE985FD6D6D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3F27960-2D6E-0F4C-8EA2-E91BAA383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007AC521-509A-E288-2882-5D52F5A22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920274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286" y="1339402"/>
            <a:ext cx="5672799" cy="533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A4B3D0-3860-E56B-4527-6197B8D34D85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2CBE20C-A64A-9FFF-EFB0-FEF7EA741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E63F7C5C-90AB-9419-C1D6-D5E422EA8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2018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63" y="1815923"/>
            <a:ext cx="4982983" cy="382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61" y="1815923"/>
            <a:ext cx="5346700" cy="377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27600A-89F3-CF0A-563A-070816931C51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835A31-C8A8-6727-3417-C736FB44F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9555E617-9B9A-9E39-F718-76FE7C286F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5592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70" y="1984451"/>
            <a:ext cx="5994133" cy="351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6" y="1984451"/>
            <a:ext cx="5435853" cy="351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3348324B-9743-4C82-CF1E-687799AD1895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E349743-26CD-89EA-ACF3-E018DCA1B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CB1BA8D2-254B-1A90-DBE7-9A017B49E6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6427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00" y="2078741"/>
            <a:ext cx="4195927" cy="383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763" y="2060619"/>
            <a:ext cx="6238281" cy="386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F17A43-D686-A268-0D23-C5DD94341AF4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BD976-039A-B54E-34B1-E8276FE64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50B3F449-7C56-C84E-F284-3B21B93F0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273873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29" y="1550026"/>
            <a:ext cx="4610906" cy="407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603" y="1550026"/>
            <a:ext cx="5019129" cy="407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FF46D-C616-ADE0-2117-C8FEBC9A89DA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4674C2-AC6C-1711-728D-DB40A14B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CD71A510-D3C5-72A1-07ED-8FC969BAB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678172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0" y="1873250"/>
            <a:ext cx="6058791" cy="338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254" y="1873249"/>
            <a:ext cx="3785211" cy="331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A2F29E-7FD1-1E05-73B0-319FC38065CF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B504AC6-735F-A483-242E-724E5B8C0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BCD32F2C-077F-7B78-1C43-F441992CC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06545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0" y="1654438"/>
            <a:ext cx="5574035" cy="443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417" y="1654439"/>
            <a:ext cx="4653850" cy="445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9CA0E1-1006-FF4A-B737-4086B4B6375E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D9BB01-5F0E-A31B-083E-BD64D5795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E2691DCE-5E09-B21E-D6F5-C57C81E56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34962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ellenfinkelstein.com/images/acadtips_3c-2d-model-7.jpg">
            <a:extLst>
              <a:ext uri="{FF2B5EF4-FFF2-40B4-BE49-F238E27FC236}">
                <a16:creationId xmlns:a16="http://schemas.microsoft.com/office/drawing/2014/main" id="{87B8EBEF-C1AC-4186-A3E5-1FAA4989F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6" y="1282980"/>
            <a:ext cx="3027163" cy="22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2t1xqejof9utc.cloudfront.net/pictures/files/113553/original.png?1502144588">
            <a:extLst>
              <a:ext uri="{FF2B5EF4-FFF2-40B4-BE49-F238E27FC236}">
                <a16:creationId xmlns:a16="http://schemas.microsoft.com/office/drawing/2014/main" id="{2FB1CA92-41B1-4D02-BCE7-216313D35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839" y="3891003"/>
            <a:ext cx="2818464" cy="265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-media-cache-ak0.pinimg.com/originals/88/14/48/8814489d579a815dd8a345e3f21bd271.jpg">
            <a:extLst>
              <a:ext uri="{FF2B5EF4-FFF2-40B4-BE49-F238E27FC236}">
                <a16:creationId xmlns:a16="http://schemas.microsoft.com/office/drawing/2014/main" id="{14A0F5ED-FE92-48AD-96AB-612262CEF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9" y="3752185"/>
            <a:ext cx="2996370" cy="279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highlandtechnology.org/files/technology/autoCAD/OLYMPICS/OLYMPICS_2016/ISOMETRICS_1.png">
            <a:extLst>
              <a:ext uri="{FF2B5EF4-FFF2-40B4-BE49-F238E27FC236}">
                <a16:creationId xmlns:a16="http://schemas.microsoft.com/office/drawing/2014/main" id="{C9EFDB53-0EE4-4906-8C4B-2DC58D1F8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917" y="3767259"/>
            <a:ext cx="4084071" cy="279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d2t1xqejof9utc.cloudfront.net/pictures/files/49825/original.jpg?1418452737">
            <a:extLst>
              <a:ext uri="{FF2B5EF4-FFF2-40B4-BE49-F238E27FC236}">
                <a16:creationId xmlns:a16="http://schemas.microsoft.com/office/drawing/2014/main" id="{18F833D5-896F-4857-B92E-44BE5B631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545" y="1211955"/>
            <a:ext cx="2384814" cy="238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larapedia.com/ingenieria_y_tecnologia/dibujo_tecnico_basico_clip_image027.jpg">
            <a:extLst>
              <a:ext uri="{FF2B5EF4-FFF2-40B4-BE49-F238E27FC236}">
                <a16:creationId xmlns:a16="http://schemas.microsoft.com/office/drawing/2014/main" id="{AF91895F-7E37-4B62-9652-15708AB9E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641" y="1037323"/>
            <a:ext cx="2826870" cy="271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137E00-2489-152D-738A-78137BCE66A2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7FC08-D956-A87B-B231-E9A7CC7E97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7B0161-CD03-B81E-BD0E-061B8819A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96690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g.clipartxtras.com/d848782f7e8f603aed0b39911f3a9b26_autocad-beginners-tutorials-in-autocad-examples-step-by-step-3d-autocad-3d-drawing-exercises-pdf_1280-720.jpeg">
            <a:extLst>
              <a:ext uri="{FF2B5EF4-FFF2-40B4-BE49-F238E27FC236}">
                <a16:creationId xmlns:a16="http://schemas.microsoft.com/office/drawing/2014/main" id="{02574FFD-7A65-4C98-B550-2E27A36D9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43" y="1451072"/>
            <a:ext cx="9434513" cy="530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4E6A2E-A379-3B55-F4A0-78E3DC3F472F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833D80-BD00-97EE-4B0B-BF7926FC8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37D7CFE8-87CC-CB8C-0E41-8D6A145F3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3095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19AA206-2EDB-91B3-3B94-6E9399AD8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30" y="1317389"/>
            <a:ext cx="3784666" cy="208460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488716C-0C46-D69C-D48A-93C5B5312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896" y="1328737"/>
            <a:ext cx="4043363" cy="2100263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2C2C90CB-1D91-FEA1-86D2-AB4EB7C4971B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291B761-4E23-3FA4-04E3-BD0A8D58E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C43F81BA-D516-514C-78AC-082595471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183775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pic>
        <p:nvPicPr>
          <p:cNvPr id="10" name="Imagem 9">
            <a:extLst>
              <a:ext uri="{FF2B5EF4-FFF2-40B4-BE49-F238E27FC236}">
                <a16:creationId xmlns:a16="http://schemas.microsoft.com/office/drawing/2014/main" id="{CEA39942-9B79-3AFB-4E5D-1E620D2D3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30" y="4075244"/>
            <a:ext cx="3784666" cy="204013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A818274-2D7B-C9FB-3B01-9587D734C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054" y="4075244"/>
            <a:ext cx="4138744" cy="204534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8BF1B3B-B97A-A05E-F7AC-CF802B8FF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0567" y="2971896"/>
            <a:ext cx="3505216" cy="2100262"/>
          </a:xfrm>
          <a:prstGeom prst="rect">
            <a:avLst/>
          </a:prstGeom>
        </p:spPr>
      </p:pic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AD17C1AB-723D-A8AE-B9CF-1F03D87C0D7F}"/>
              </a:ext>
            </a:extLst>
          </p:cNvPr>
          <p:cNvCxnSpPr>
            <a:cxnSpLocks/>
          </p:cNvCxnSpPr>
          <p:nvPr/>
        </p:nvCxnSpPr>
        <p:spPr>
          <a:xfrm>
            <a:off x="2054817" y="4916232"/>
            <a:ext cx="797170" cy="171210"/>
          </a:xfrm>
          <a:prstGeom prst="straightConnector1">
            <a:avLst/>
          </a:prstGeom>
          <a:ln w="920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F2FA777-CFB8-9645-0AC6-70BBE3CE6C1E}"/>
              </a:ext>
            </a:extLst>
          </p:cNvPr>
          <p:cNvSpPr txBox="1"/>
          <p:nvPr/>
        </p:nvSpPr>
        <p:spPr>
          <a:xfrm>
            <a:off x="237268" y="4246455"/>
            <a:ext cx="186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a=35</a:t>
            </a:r>
            <a:r>
              <a:rPr lang="pt-PT" baseline="30000" dirty="0"/>
              <a:t>0</a:t>
            </a:r>
            <a:r>
              <a:rPr lang="pt-PT" dirty="0"/>
              <a:t>.26439</a:t>
            </a:r>
          </a:p>
          <a:p>
            <a:r>
              <a:rPr lang="pt-PT" dirty="0"/>
              <a:t>h=66.8216 m</a:t>
            </a:r>
          </a:p>
        </p:txBody>
      </p:sp>
      <p:cxnSp>
        <p:nvCxnSpPr>
          <p:cNvPr id="20" name="Conexão reta unidirecional 19">
            <a:extLst>
              <a:ext uri="{FF2B5EF4-FFF2-40B4-BE49-F238E27FC236}">
                <a16:creationId xmlns:a16="http://schemas.microsoft.com/office/drawing/2014/main" id="{6064FE5D-11E3-6072-0545-F2C51F010803}"/>
              </a:ext>
            </a:extLst>
          </p:cNvPr>
          <p:cNvCxnSpPr>
            <a:cxnSpLocks/>
          </p:cNvCxnSpPr>
          <p:nvPr/>
        </p:nvCxnSpPr>
        <p:spPr>
          <a:xfrm flipV="1">
            <a:off x="6349426" y="4779613"/>
            <a:ext cx="1191237" cy="222224"/>
          </a:xfrm>
          <a:prstGeom prst="straightConnector1">
            <a:avLst/>
          </a:prstGeom>
          <a:ln w="920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84945C0-6DC3-CF42-9C4E-66DACC88E6BB}"/>
              </a:ext>
            </a:extLst>
          </p:cNvPr>
          <p:cNvSpPr txBox="1"/>
          <p:nvPr/>
        </p:nvSpPr>
        <p:spPr>
          <a:xfrm>
            <a:off x="4602029" y="4748992"/>
            <a:ext cx="186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a=53</a:t>
            </a:r>
            <a:r>
              <a:rPr lang="pt-PT" baseline="30000" dirty="0"/>
              <a:t>0</a:t>
            </a:r>
            <a:r>
              <a:rPr lang="pt-PT" dirty="0"/>
              <a:t>.33447</a:t>
            </a:r>
          </a:p>
          <a:p>
            <a:r>
              <a:rPr lang="pt-PT" dirty="0"/>
              <a:t>h=66.8216 m</a:t>
            </a:r>
          </a:p>
        </p:txBody>
      </p:sp>
    </p:spTree>
    <p:extLst>
      <p:ext uri="{BB962C8B-B14F-4D97-AF65-F5344CB8AC3E}">
        <p14:creationId xmlns:p14="http://schemas.microsoft.com/office/powerpoint/2010/main" val="29182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pinimg.com/originals/95/d3/31/95d331dbfb804cf95953efe417a5185a.png">
            <a:extLst>
              <a:ext uri="{FF2B5EF4-FFF2-40B4-BE49-F238E27FC236}">
                <a16:creationId xmlns:a16="http://schemas.microsoft.com/office/drawing/2014/main" id="{0BE650FF-57EF-4C7F-8D57-01D93B1B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3" y="1108158"/>
            <a:ext cx="3305308" cy="258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genclikpatlamasi.weebly.com/uploads/1/9/9/4/19947785/3882849_orig.jpg">
            <a:extLst>
              <a:ext uri="{FF2B5EF4-FFF2-40B4-BE49-F238E27FC236}">
                <a16:creationId xmlns:a16="http://schemas.microsoft.com/office/drawing/2014/main" id="{F2FEFA88-12ED-441C-BED3-A3C0839F9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350" y="1092092"/>
            <a:ext cx="2769568" cy="260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.pinimg.com/originals/55/74/20/557420ccca1c8b1c8e2bb0b37dd3a500.jpg">
            <a:extLst>
              <a:ext uri="{FF2B5EF4-FFF2-40B4-BE49-F238E27FC236}">
                <a16:creationId xmlns:a16="http://schemas.microsoft.com/office/drawing/2014/main" id="{6EB4ECEC-1F2E-4917-9D2D-247A59EF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6" y="1092092"/>
            <a:ext cx="3693631" cy="260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mfranzen.ca/images/pics/classes/des/sketch-ortho-probem-8-l.jpg">
            <a:extLst>
              <a:ext uri="{FF2B5EF4-FFF2-40B4-BE49-F238E27FC236}">
                <a16:creationId xmlns:a16="http://schemas.microsoft.com/office/drawing/2014/main" id="{4769A9D5-D351-4002-B9AB-1A48FD727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3" y="4023247"/>
            <a:ext cx="2824541" cy="258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jolyconcept.com/Images/SketchToDrawing_Views.png">
            <a:extLst>
              <a:ext uri="{FF2B5EF4-FFF2-40B4-BE49-F238E27FC236}">
                <a16:creationId xmlns:a16="http://schemas.microsoft.com/office/drawing/2014/main" id="{DBACE02F-BC51-4C57-BD6A-A6395C649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71" y="4044205"/>
            <a:ext cx="3447313" cy="258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solidworks.isptechinc.com/img/sw032-1.jpg">
            <a:extLst>
              <a:ext uri="{FF2B5EF4-FFF2-40B4-BE49-F238E27FC236}">
                <a16:creationId xmlns:a16="http://schemas.microsoft.com/office/drawing/2014/main" id="{28640279-3EFB-4F5E-8ACA-A8CA8CBFA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096" y="4007182"/>
            <a:ext cx="2824541" cy="260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8C0B62-4FEC-BB88-E4A9-E55E7931E5D2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CA286-D5A6-2DC4-3C67-10144BFEC8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900CC1-713E-7F5A-CEF3-A984C7D5D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92933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asteelcarson.weebly.com/uploads/3/8/8/4/38845709/1349253.png?1415753130">
            <a:extLst>
              <a:ext uri="{FF2B5EF4-FFF2-40B4-BE49-F238E27FC236}">
                <a16:creationId xmlns:a16="http://schemas.microsoft.com/office/drawing/2014/main" id="{21B1D7CC-9140-4EF7-98D5-1C9A3FE0B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56" y="1072907"/>
            <a:ext cx="3079992" cy="285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mechscience.com/wp-content/uploads/2017/12/image-196.png">
            <a:extLst>
              <a:ext uri="{FF2B5EF4-FFF2-40B4-BE49-F238E27FC236}">
                <a16:creationId xmlns:a16="http://schemas.microsoft.com/office/drawing/2014/main" id="{9B74FBCF-A27A-4795-AB35-37DD832B0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57" y="1103967"/>
            <a:ext cx="3053697" cy="269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miekonk.files.wordpress.com/2008/07/212.jpg">
            <a:extLst>
              <a:ext uri="{FF2B5EF4-FFF2-40B4-BE49-F238E27FC236}">
                <a16:creationId xmlns:a16="http://schemas.microsoft.com/office/drawing/2014/main" id="{785F18E6-F031-4C7C-BD5D-D57FB77E9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431" y="1103967"/>
            <a:ext cx="3755857" cy="268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users.rowan.edu/~everett/courses/eng_graph/Old%20HW/HW%2008/webfiles/BP-33.jpg">
            <a:extLst>
              <a:ext uri="{FF2B5EF4-FFF2-40B4-BE49-F238E27FC236}">
                <a16:creationId xmlns:a16="http://schemas.microsoft.com/office/drawing/2014/main" id="{229C415B-483D-45E0-82FD-9AF4850A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11" y="4352497"/>
            <a:ext cx="2969364" cy="22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users.rowan.edu/~everett/courses/eng_graph/Old%20HW/HW%2008/webfiles/BP-33.jpg">
            <a:extLst>
              <a:ext uri="{FF2B5EF4-FFF2-40B4-BE49-F238E27FC236}">
                <a16:creationId xmlns:a16="http://schemas.microsoft.com/office/drawing/2014/main" id="{8E4F31EA-3CBB-4E52-99A2-A37FCDE64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57" y="4352497"/>
            <a:ext cx="2969364" cy="22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www.freecadweb.org/wiki/images/thumb/0/02/TechDraw_Workbench_Example.png/600px-TechDraw_Workbench_Example.png">
            <a:extLst>
              <a:ext uri="{FF2B5EF4-FFF2-40B4-BE49-F238E27FC236}">
                <a16:creationId xmlns:a16="http://schemas.microsoft.com/office/drawing/2014/main" id="{EFD86D28-E1FC-4C1B-8845-3275CEA5F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578" y="4308748"/>
            <a:ext cx="3268710" cy="23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DA6AB4-E30A-A8E2-4DB7-BADCDC8604F7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1A9A38-2E57-003E-88F5-FB39254FE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9A6DAC3-05E1-5558-85A4-166A81782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02372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4.bp.blogspot.com/-4BiWnQc_zSs/WR7pQkkbgEI/AAAAAAAAAXk/P1o0DcwSJ1w666_C8fm9RxYVDOgcZ2HpgCLcB/s1600/Model-Mania-2013-Phase-1-Drawing.jpg">
            <a:extLst>
              <a:ext uri="{FF2B5EF4-FFF2-40B4-BE49-F238E27FC236}">
                <a16:creationId xmlns:a16="http://schemas.microsoft.com/office/drawing/2014/main" id="{CABFAEE4-EC2B-4B40-A5E0-26C1E79C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89" y="1215110"/>
            <a:ext cx="6765797" cy="522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47B5F4-417F-838B-CFBE-04D06BC8EC9E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2467B77-620D-206F-1CE6-918E28412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823FB457-ACD2-96EE-6496-A1E6F91EB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091638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ytimg.com/vi/k_45Xr3wHtk/maxresdefault.jpg">
            <a:extLst>
              <a:ext uri="{FF2B5EF4-FFF2-40B4-BE49-F238E27FC236}">
                <a16:creationId xmlns:a16="http://schemas.microsoft.com/office/drawing/2014/main" id="{CC514AC7-D063-485F-90DD-D890A338F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63" y="1114672"/>
            <a:ext cx="9867014" cy="555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73FE8A-A74A-DBA0-1AF3-782EC0156FC8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1F4130D-3FA0-96F7-0A0A-4580F543A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26E95D33-BACD-6C88-5575-3F1609568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27867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d2t1xqejof9utc.cloudfront.net/pictures/files/42670/large.jpg?1409066770">
            <a:extLst>
              <a:ext uri="{FF2B5EF4-FFF2-40B4-BE49-F238E27FC236}">
                <a16:creationId xmlns:a16="http://schemas.microsoft.com/office/drawing/2014/main" id="{DD2602E2-E01E-4C25-8ED6-817D127DF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3" y="1100145"/>
            <a:ext cx="4095354" cy="23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mycadsite.com/tutorials/level_1/images/3D-ortho-sample.gif">
            <a:extLst>
              <a:ext uri="{FF2B5EF4-FFF2-40B4-BE49-F238E27FC236}">
                <a16:creationId xmlns:a16="http://schemas.microsoft.com/office/drawing/2014/main" id="{12E58904-35AF-4E93-A3CA-E9F590AF9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382" y="3975864"/>
            <a:ext cx="3888055" cy="273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1.bp.blogspot.com/-RXrEqFOcK4k/TlFJ7lBdOnI/AAAAAAAAAas/SAB76QqWoYY/s1600/tut008.2.JPG">
            <a:extLst>
              <a:ext uri="{FF2B5EF4-FFF2-40B4-BE49-F238E27FC236}">
                <a16:creationId xmlns:a16="http://schemas.microsoft.com/office/drawing/2014/main" id="{A76CFC38-3FB1-4E00-97D4-76026D763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3" y="3601840"/>
            <a:ext cx="3334700" cy="308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i.redditmedia.com/SMt-PTJ6r4BVfdW7zz56xDL3SkOi-FI8ZQMrNqbbuUM.jpg?w=1024&amp;s=21ccbb363b45a7161a6d54203c3d12b6">
            <a:extLst>
              <a:ext uri="{FF2B5EF4-FFF2-40B4-BE49-F238E27FC236}">
                <a16:creationId xmlns:a16="http://schemas.microsoft.com/office/drawing/2014/main" id="{CE2C27D7-6C42-46C6-AC6D-2E4AF9BAA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992" y="1113772"/>
            <a:ext cx="4890977" cy="258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61B661-2566-FAEF-B122-6E6D13265F0D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97B988-5734-1A4A-9A15-5CD5C336B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CDAF04A-C9FF-257B-90D3-25758A433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29281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dwgmodels.com/uploads/posts/2016-10/1476942708_two_story_house_plans_m.jpg">
            <a:extLst>
              <a:ext uri="{FF2B5EF4-FFF2-40B4-BE49-F238E27FC236}">
                <a16:creationId xmlns:a16="http://schemas.microsoft.com/office/drawing/2014/main" id="{9C3819E5-08B8-4171-9F6C-E8A10755C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502" y="1169430"/>
            <a:ext cx="7712860" cy="542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0FBD9E-D6D4-F362-2A9B-FFD9C1AFC142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70CC2C-CF29-0650-957A-6C81A41E1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E4F0D61D-AD8A-2BCA-DCA9-72D536878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448521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utoCAD para todos - 100% Práctico: Ejercicio desarrollado N° 15 - AutoCAD  Sólidos 3D">
            <a:extLst>
              <a:ext uri="{FF2B5EF4-FFF2-40B4-BE49-F238E27FC236}">
                <a16:creationId xmlns:a16="http://schemas.microsoft.com/office/drawing/2014/main" id="{A40FF81C-889A-1B66-4671-2AF7E2CBB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57" y="916937"/>
            <a:ext cx="3974084" cy="297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toCAD para todos - 100% Práctico: Ejercicios Propuestos de AutoCAD Sólidos  3D (Del 01 al… | Ejercicios de dibujo, Vistas dibujo tecnico, Dibujo  tecnico ejercicios">
            <a:extLst>
              <a:ext uri="{FF2B5EF4-FFF2-40B4-BE49-F238E27FC236}">
                <a16:creationId xmlns:a16="http://schemas.microsoft.com/office/drawing/2014/main" id="{0DB26C34-4133-72C4-DE6F-C33B673B9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41" y="909948"/>
            <a:ext cx="3305901" cy="298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utoCAD para todos - 100% Práctico: Ejercicios Propuestos de AutoCAD Sólidos  3D (Del 26 al 30) | Clases de dibujo tecnico, Dibujos en autocad,  Ejercicios de dibujo">
            <a:extLst>
              <a:ext uri="{FF2B5EF4-FFF2-40B4-BE49-F238E27FC236}">
                <a16:creationId xmlns:a16="http://schemas.microsoft.com/office/drawing/2014/main" id="{20A609D7-1E8A-95DD-1DEA-B308795AF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741" y="916937"/>
            <a:ext cx="4483727" cy="298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A0D5F7F-DC12-4F3C-D6EA-EA4EA587C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57" y="3874285"/>
            <a:ext cx="3214415" cy="2983715"/>
          </a:xfrm>
          <a:prstGeom prst="rect">
            <a:avLst/>
          </a:prstGeom>
        </p:spPr>
      </p:pic>
      <p:pic>
        <p:nvPicPr>
          <p:cNvPr id="1034" name="Picture 10" descr="AutoCAD para todos - 100% Práctico: Ejercicio desarrollado N° 06 - AutoCAD  Sólidos 3D">
            <a:extLst>
              <a:ext uri="{FF2B5EF4-FFF2-40B4-BE49-F238E27FC236}">
                <a16:creationId xmlns:a16="http://schemas.microsoft.com/office/drawing/2014/main" id="{B7D7000A-C00D-3CC2-0AFB-C1A1E5FEE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812" y="3874285"/>
            <a:ext cx="3793366" cy="29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utoCAD para todos - 100% Práctico: Ejercicios Propuestos de AutoCAD Sólidos  3D (Del 11 al 15) | Dibujos en autocad, Ejercicios de dibujo, Vistas dibujo  tecnico">
            <a:extLst>
              <a:ext uri="{FF2B5EF4-FFF2-40B4-BE49-F238E27FC236}">
                <a16:creationId xmlns:a16="http://schemas.microsoft.com/office/drawing/2014/main" id="{CE537349-16AF-8483-F747-72FE74113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177" y="3877662"/>
            <a:ext cx="4161273" cy="29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E78F4582-B6B9-7EF3-F15B-CE5F69CB9FC7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85310CD-2FDF-5B9E-50AC-8987032CB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374D774A-725C-6C32-A8AE-AC921EB07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567148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utoCAD para todos - 100% Práctico: Ejercicio desarrollado N° 07 - AutoCAD  Sólidos 3D">
            <a:extLst>
              <a:ext uri="{FF2B5EF4-FFF2-40B4-BE49-F238E27FC236}">
                <a16:creationId xmlns:a16="http://schemas.microsoft.com/office/drawing/2014/main" id="{7BBDF7C5-3F99-82DD-69F9-AD5EA250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083" y="2704066"/>
            <a:ext cx="2428407" cy="37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w can I apply certain radius to a corner? - SketchUp - SketchUp Community">
            <a:extLst>
              <a:ext uri="{FF2B5EF4-FFF2-40B4-BE49-F238E27FC236}">
                <a16:creationId xmlns:a16="http://schemas.microsoft.com/office/drawing/2014/main" id="{D762F147-4794-1626-6A1E-D45006AC9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62" y="3844517"/>
            <a:ext cx="4929741" cy="257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obre como criar sólidos e superfícies partindo de geometria 2D | AutoCAD  2019 | Autodesk Knowledge Network">
            <a:extLst>
              <a:ext uri="{FF2B5EF4-FFF2-40B4-BE49-F238E27FC236}">
                <a16:creationId xmlns:a16="http://schemas.microsoft.com/office/drawing/2014/main" id="{53018343-0BC0-F74C-F215-D31B3641E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885" y="1850602"/>
            <a:ext cx="3731762" cy="274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6F5797F0-4CBA-D20C-B7C7-3F48C122044B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99E5ED4-769F-EEFC-99C4-DD0A7EDF8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BBA179C4-2BA2-5E39-7D5C-0D9494D052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317938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1C155BC-D94B-8D47-8247-FA7F3DB9E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229" y="1817348"/>
            <a:ext cx="4419971" cy="3927423"/>
          </a:xfrm>
          <a:prstGeom prst="rect">
            <a:avLst/>
          </a:prstGeom>
        </p:spPr>
      </p:pic>
      <p:pic>
        <p:nvPicPr>
          <p:cNvPr id="1026" name="Picture 2" descr="Pin em Technical drawings">
            <a:extLst>
              <a:ext uri="{FF2B5EF4-FFF2-40B4-BE49-F238E27FC236}">
                <a16:creationId xmlns:a16="http://schemas.microsoft.com/office/drawing/2014/main" id="{83ED677A-35E3-5B21-22F2-40D6CCB53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984" y="1161143"/>
            <a:ext cx="4026042" cy="569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872BD806-4B49-D196-FE0B-F0215A4BB259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1A90E9A-A162-9496-03B8-6761465D8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EC1ABFDF-D199-5BA1-24A8-ABABBD9D6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201261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lidworks_for_begginers : How to make a 3D part on Solidworks, Exercice  30. | Autocad isometric drawing, Solidworks tutorial, Logo sketch design">
            <a:extLst>
              <a:ext uri="{FF2B5EF4-FFF2-40B4-BE49-F238E27FC236}">
                <a16:creationId xmlns:a16="http://schemas.microsoft.com/office/drawing/2014/main" id="{C58F8416-E9B3-27BD-A661-16EFC07D3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2511650"/>
            <a:ext cx="5105944" cy="360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 on 3D CAD Exercises">
            <a:extLst>
              <a:ext uri="{FF2B5EF4-FFF2-40B4-BE49-F238E27FC236}">
                <a16:creationId xmlns:a16="http://schemas.microsoft.com/office/drawing/2014/main" id="{FB0B8EF5-69FF-725C-651E-2CAEC6183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170" y="2030855"/>
            <a:ext cx="6877450" cy="486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0E2CECC8-0A9C-FCE0-DA08-1F73952303D6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D132B26-80F5-0164-E085-4E6DEF46B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E79AE7B1-936D-F612-1817-103C46881C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2054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799" y="1602145"/>
            <a:ext cx="5520449" cy="304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6799" y="4871562"/>
            <a:ext cx="5696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Desenhar uma Polyline entre os pontos (0,0), (120,0), (120,120), (240,120), (240,0)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93696" y="2446985"/>
            <a:ext cx="3144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/>
              <a:t>Extrude ao longo de um caminho</a:t>
            </a:r>
            <a:endParaRPr lang="en-GB" sz="2800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B86F8272-38C0-A483-E5AB-31EFA5E2A8BA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A0DC8E9-6EE0-955D-730B-E9F1F5BF6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4C5E0615-D1EE-7DAC-ED26-B53A58AF90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82567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7C9265-5FA3-A9DF-570D-A1A1C0392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06" y="1307189"/>
            <a:ext cx="5172075" cy="51149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FB1426E-C8A4-B1B5-8D88-B5102350D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863" y="1297018"/>
            <a:ext cx="6192031" cy="5125096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730211C7-88FF-8CB9-5EA4-AB87210F755B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766374E-54A6-9E42-D744-3E3271931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8E20793A-807E-F8E3-AD5D-4F2F710C43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128047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76A4CCE-A84E-6686-2893-B7060277D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161" y="1369559"/>
            <a:ext cx="8731161" cy="5190739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9191C5CA-BC2E-9A87-002D-E3715ED79454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C953003-B106-2CA9-9D19-745F84392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C1794675-47E6-3DEF-7CDF-000512E4C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78008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ocker Spring V6 Engine SolidWorks">
            <a:extLst>
              <a:ext uri="{FF2B5EF4-FFF2-40B4-BE49-F238E27FC236}">
                <a16:creationId xmlns:a16="http://schemas.microsoft.com/office/drawing/2014/main" id="{C6B3C037-E1E2-F1B1-2BD7-A260A61D5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59" y="1327830"/>
            <a:ext cx="5869399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Gear shaft Tutorial SolidWorks">
            <a:extLst>
              <a:ext uri="{FF2B5EF4-FFF2-40B4-BE49-F238E27FC236}">
                <a16:creationId xmlns:a16="http://schemas.microsoft.com/office/drawing/2014/main" id="{5FA4BC8D-1F86-07D5-E35C-D2F718D50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359" y="1993625"/>
            <a:ext cx="5547179" cy="3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C7276C73-2170-20D2-F153-74F63956AEEE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5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85E35A2-22E3-5765-B097-055AFE2A4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FD6DE54-F584-990A-818A-648643C1F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068167"/>
              </p:ext>
            </p:extLst>
          </p:nvPr>
        </p:nvGraphicFramePr>
        <p:xfrm>
          <a:off x="293696" y="193133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341258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uhammadsafe650: I will do 2d drawings, 3d models and rendering with solidworks for $10 on fiverr.com">
            <a:extLst>
              <a:ext uri="{FF2B5EF4-FFF2-40B4-BE49-F238E27FC236}">
                <a16:creationId xmlns:a16="http://schemas.microsoft.com/office/drawing/2014/main" id="{E7E0191D-860C-982F-90AD-7DBCD3943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249" y="1185862"/>
            <a:ext cx="7207675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D6660F2-1B7E-8162-1469-5812502F700B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5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F3B7677-9049-EDF2-CDB0-900E233AE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54859AB8-1D23-1B0B-21A7-097CB210C9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068167"/>
              </p:ext>
            </p:extLst>
          </p:nvPr>
        </p:nvGraphicFramePr>
        <p:xfrm>
          <a:off x="293696" y="193133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926153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LAVE INGLESA">
            <a:extLst>
              <a:ext uri="{FF2B5EF4-FFF2-40B4-BE49-F238E27FC236}">
                <a16:creationId xmlns:a16="http://schemas.microsoft.com/office/drawing/2014/main" id="{5E91C65B-83CB-CFAF-3BC6-65842EBEB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028" y="1059867"/>
            <a:ext cx="3979044" cy="562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44E9483E-3099-EC07-9D07-F8F8B79E9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81" y="1059867"/>
            <a:ext cx="3974617" cy="562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2D808457-921E-26D6-C11D-EA8A732B6CB5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5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19E06B6-9C5B-CB4B-3362-1F22BEBEB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F353B75D-4F12-07AE-5485-D184E4377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068167"/>
              </p:ext>
            </p:extLst>
          </p:nvPr>
        </p:nvGraphicFramePr>
        <p:xfrm>
          <a:off x="293696" y="193133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35281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utocad">
            <a:extLst>
              <a:ext uri="{FF2B5EF4-FFF2-40B4-BE49-F238E27FC236}">
                <a16:creationId xmlns:a16="http://schemas.microsoft.com/office/drawing/2014/main" id="{80EC5837-818E-A14F-CA27-0F7432536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9" y="2260175"/>
            <a:ext cx="5244815" cy="370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7AED65F-650D-E64E-2DD3-97F3D61DD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979" y="1081087"/>
            <a:ext cx="4905375" cy="5610225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B8E923D4-1020-517E-0603-09CACD381271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5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3B7AE1C-415E-8258-F546-B477503B2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6820E8C7-CE7A-7FF2-4AA7-D3D2A0FAD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712045"/>
              </p:ext>
            </p:extLst>
          </p:nvPr>
        </p:nvGraphicFramePr>
        <p:xfrm>
          <a:off x="293696" y="193133"/>
          <a:ext cx="11606951" cy="664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664996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50516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1C7704-5AD0-5E61-7AF5-035D8E753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96" y="1386850"/>
            <a:ext cx="5090955" cy="3836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FECB729-D153-0DA6-848E-E63FF74F7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61" y="1386850"/>
            <a:ext cx="6236643" cy="49828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2601F7-0C2C-4312-DAE6-0454B37EBE03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5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C890F8-53F5-585A-0B43-BB2C56F08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0D30C1A-A0DD-64D8-E7F7-6BAB906E7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068167"/>
              </p:ext>
            </p:extLst>
          </p:nvPr>
        </p:nvGraphicFramePr>
        <p:xfrm>
          <a:off x="293696" y="193133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419469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B14516D-9E9D-0D46-46E8-E92B62AAC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9" y="1298523"/>
            <a:ext cx="4438650" cy="53721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F85D733-B0DC-A9D7-C3DA-852ED56CD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764" y="2276490"/>
            <a:ext cx="3569455" cy="341616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D860107-C449-B338-504B-8F60B4841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5314" y="1570313"/>
            <a:ext cx="2517600" cy="510031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20E0BB69-FB96-5FD6-E943-525937C4E001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5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968AB26-BEC5-3595-D684-14339F34B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6FB4E71-2F02-4D88-F021-18B6382A6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068167"/>
              </p:ext>
            </p:extLst>
          </p:nvPr>
        </p:nvGraphicFramePr>
        <p:xfrm>
          <a:off x="293696" y="193133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89615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37A7914-EAE4-C5C9-961B-44A191AC4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52" y="1929202"/>
            <a:ext cx="3525967" cy="3686238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B2473487-2B9E-DC03-20CB-5E17FD03EFA4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5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A6653C2-8F49-0CA4-7D82-1CF7C6F75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0DAF4E8-B62C-E426-9BB7-E5BC53C799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068167"/>
              </p:ext>
            </p:extLst>
          </p:nvPr>
        </p:nvGraphicFramePr>
        <p:xfrm>
          <a:off x="293696" y="193133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169809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LID 3D MODEL | 3D CAD Model Library | GrabCAD">
            <a:extLst>
              <a:ext uri="{FF2B5EF4-FFF2-40B4-BE49-F238E27FC236}">
                <a16:creationId xmlns:a16="http://schemas.microsoft.com/office/drawing/2014/main" id="{52407CD2-D1DF-EC27-4074-8E8A21095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48" y="1524296"/>
            <a:ext cx="9119765" cy="512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EB1B4B1-BAFA-B8CE-76EF-9438CA8C6F92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5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D11645E-70AD-638C-1133-F2D31C395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6CEC63FF-BB2F-97B7-6D1C-321B70CF9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068167"/>
              </p:ext>
            </p:extLst>
          </p:nvPr>
        </p:nvGraphicFramePr>
        <p:xfrm>
          <a:off x="293696" y="193133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1513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77" y="1463877"/>
            <a:ext cx="5520449" cy="306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29645" y="5209457"/>
            <a:ext cx="552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Utilizar o comando Fillet com raio 24</a:t>
            </a:r>
            <a:endParaRPr lang="en-GB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1900A00E-689D-865E-7C94-2E0567306842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715E160-63EE-15CA-9384-002660BCC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8D5C26C2-C2CF-2923-83D7-D08D02964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48364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D Solid for practice | 3D CAD Model Library | GrabCAD">
            <a:extLst>
              <a:ext uri="{FF2B5EF4-FFF2-40B4-BE49-F238E27FC236}">
                <a16:creationId xmlns:a16="http://schemas.microsoft.com/office/drawing/2014/main" id="{7CFBC388-5F74-36D7-B568-C53B0F72D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6" y="1232517"/>
            <a:ext cx="6741460" cy="53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3D Solid for practice | 3D CAD Model Library | GrabCAD">
            <a:extLst>
              <a:ext uri="{FF2B5EF4-FFF2-40B4-BE49-F238E27FC236}">
                <a16:creationId xmlns:a16="http://schemas.microsoft.com/office/drawing/2014/main" id="{251FC7DC-5EC7-E87B-0CC7-5E0B9694A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197" y="2231358"/>
            <a:ext cx="4494847" cy="336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8ED7C213-CD0F-76FD-5B55-0F83ECC107E4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5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EE3ADB4-5F0C-2D18-094E-DDD9FC400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D94D241-8E3F-0691-C5F5-D8F82881A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068167"/>
              </p:ext>
            </p:extLst>
          </p:nvPr>
        </p:nvGraphicFramePr>
        <p:xfrm>
          <a:off x="293696" y="193133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846692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.1 cs bracket | 3D CAD Model Library | GrabCAD">
            <a:extLst>
              <a:ext uri="{FF2B5EF4-FFF2-40B4-BE49-F238E27FC236}">
                <a16:creationId xmlns:a16="http://schemas.microsoft.com/office/drawing/2014/main" id="{5929034B-1014-A629-DD5C-B264F3CBA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40" y="1868814"/>
            <a:ext cx="4926330" cy="417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olidworks Basic Tutorial | 3D Solidworks Model | Solidworks Training  Online | BlogMech">
            <a:extLst>
              <a:ext uri="{FF2B5EF4-FFF2-40B4-BE49-F238E27FC236}">
                <a16:creationId xmlns:a16="http://schemas.microsoft.com/office/drawing/2014/main" id="{705CE92D-E807-8FEE-D6F5-4D59B052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998" y="1390634"/>
            <a:ext cx="4138611" cy="281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olidWorks: 3D Modeling Software with parametric construction">
            <a:extLst>
              <a:ext uri="{FF2B5EF4-FFF2-40B4-BE49-F238E27FC236}">
                <a16:creationId xmlns:a16="http://schemas.microsoft.com/office/drawing/2014/main" id="{02E5B034-C6DA-7A60-A2FA-3ADDE91DD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998" y="4381023"/>
            <a:ext cx="4138611" cy="231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C6069BBA-A60F-4AF9-796F-94CEDA81D2B4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5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206BD85-6CD6-30FC-AF66-1D3FE6A26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5630CF85-A536-935A-A440-93C5A499A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068167"/>
              </p:ext>
            </p:extLst>
          </p:nvPr>
        </p:nvGraphicFramePr>
        <p:xfrm>
          <a:off x="293696" y="193133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548900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D Tutorial Solidworks model | 3D CAD Model Library | GrabCAD">
            <a:extLst>
              <a:ext uri="{FF2B5EF4-FFF2-40B4-BE49-F238E27FC236}">
                <a16:creationId xmlns:a16="http://schemas.microsoft.com/office/drawing/2014/main" id="{40B4E013-31B8-E9DE-4448-2D7A4C4D7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32584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611851FA-D957-2284-D077-7CD32A42BC85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5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2C85E55-8A6E-0C16-2E3F-9BC4A0126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7F689AC-E705-465C-EEAB-339730F48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068167"/>
              </p:ext>
            </p:extLst>
          </p:nvPr>
        </p:nvGraphicFramePr>
        <p:xfrm>
          <a:off x="293696" y="193133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525093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OLIDWORKS Model Mania 2001 | 3D CAD Model Library | GrabCAD">
            <a:extLst>
              <a:ext uri="{FF2B5EF4-FFF2-40B4-BE49-F238E27FC236}">
                <a16:creationId xmlns:a16="http://schemas.microsoft.com/office/drawing/2014/main" id="{58431013-EC59-7555-E6A9-59CD687CF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1027485"/>
            <a:ext cx="8116251" cy="57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E1F4EA80-60D0-A947-E4CA-E05C9CF616E5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5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DFA03BC-8763-0FED-9B46-10325BEF8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E94530E-FF65-FA70-87F4-DE1AA9B5A8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068167"/>
              </p:ext>
            </p:extLst>
          </p:nvPr>
        </p:nvGraphicFramePr>
        <p:xfrm>
          <a:off x="293696" y="193133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45847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B6ECC57-16A9-A5A3-8EE2-F7584DB68875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5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D3515F0-21B2-85BE-3EFF-C3EB17734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0063CF9-A048-4661-7BCD-332F4FC150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068167"/>
              </p:ext>
            </p:extLst>
          </p:nvPr>
        </p:nvGraphicFramePr>
        <p:xfrm>
          <a:off x="293696" y="193133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30AA7BCD-9ED3-9608-335B-500D16AAB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051" y="1521289"/>
            <a:ext cx="62293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3201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795EA48-DF4C-B8B2-96F4-6B2B40CFD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726470"/>
            <a:ext cx="5800725" cy="583368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F2034B6-78F5-7F47-EE2F-4C4AF5E7C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24" y="974487"/>
            <a:ext cx="4410076" cy="490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1229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8B1CEAB-F6B0-1A0A-896D-D9F57C190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" y="485774"/>
            <a:ext cx="5667375" cy="34575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E658982-8388-C7B3-54E3-F791D788F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425" y="285749"/>
            <a:ext cx="456879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3940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1C32E71-CBE1-3BE2-96D7-B7C35ADFD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423862"/>
            <a:ext cx="4738028" cy="490537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AF191D2-0BEB-27CA-9286-8182585E0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37" y="523874"/>
            <a:ext cx="58197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814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FB8AF6-8EBD-462D-7493-A2BE3B38F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9" y="807720"/>
            <a:ext cx="7105650" cy="497395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C040DB7-78F5-15C5-09DA-A9C7D539B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425" y="1888331"/>
            <a:ext cx="4477977" cy="308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9144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53BB100-94E5-49E1-B2C8-51941518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76" y="601191"/>
            <a:ext cx="3088298" cy="590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F87B032-1778-1C7A-23B9-D1CAC0734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76" y="1002508"/>
            <a:ext cx="3667125" cy="511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316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374" y="1215110"/>
            <a:ext cx="5674341" cy="311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36874" y="5442956"/>
            <a:ext cx="8864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Desenhar uma circunferência na extremidade do lado direito da polyline, com diâmetro 12 . Numa vista isométrica, usar o camando Rotate3d para rodar a circunferência 90º em torno do eixo X.</a:t>
            </a:r>
            <a:endParaRPr lang="en-GB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49" y="1215110"/>
            <a:ext cx="5569542" cy="311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42934" y="4518212"/>
            <a:ext cx="3639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Vista Top</a:t>
            </a:r>
            <a:endParaRPr lang="en-GB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3FC5E14-5CE4-C77F-68FD-663F346BA5EE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DB55E27-1ED1-9071-9408-210E6BFE8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535A9704-B4A7-9CBB-BC7B-324DC20EB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82423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3B9B9A1-CEFD-4F48-AFEA-ED076F495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3" y="354128"/>
            <a:ext cx="6413046" cy="482565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B23F204-6C96-6693-084D-48C04F686039}"/>
              </a:ext>
            </a:extLst>
          </p:cNvPr>
          <p:cNvSpPr txBox="1"/>
          <p:nvPr/>
        </p:nvSpPr>
        <p:spPr>
          <a:xfrm>
            <a:off x="210457" y="5421449"/>
            <a:ext cx="117710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https://www.google.com/search?q=autocad+faucet&amp;oq=autocad+faucet&amp;gs_lcrp=EgZjaHJvbWUyBggAEEUYOTIICAEQABgWGB4yCAgCEAAYFhgeMggIAxAAGBYYHjIICAQQABgWGB4yCAgFEAAYFhgeMggIBhAAGBYYHjIHCAcQABjvBTIHCAgQABjvBdIBCDU2NjZqMGo3qAIAsAIA&amp;sourceid=chrome&amp;ie=UTF-8#fpstate=ive&amp;vld=cid:40395f01,vid:BJS8g1Xd1bw,st:36</a:t>
            </a:r>
          </a:p>
        </p:txBody>
      </p:sp>
    </p:spTree>
    <p:extLst>
      <p:ext uri="{BB962C8B-B14F-4D97-AF65-F5344CB8AC3E}">
        <p14:creationId xmlns:p14="http://schemas.microsoft.com/office/powerpoint/2010/main" val="91247024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1FE5E48-A2B1-0CBC-163A-3E1CA143D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086" y="2579461"/>
            <a:ext cx="7204075" cy="21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9226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C541AB-8887-7A19-6880-050AA71A5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349" y="84466"/>
            <a:ext cx="9552420" cy="677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3937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43908DA-2B4C-6F9D-0AA9-5F288C0CEB72}"/>
              </a:ext>
            </a:extLst>
          </p:cNvPr>
          <p:cNvSpPr txBox="1"/>
          <p:nvPr/>
        </p:nvSpPr>
        <p:spPr>
          <a:xfrm>
            <a:off x="3053166" y="1170717"/>
            <a:ext cx="610633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https://www.google.com/search?q=autocad+hammer&amp;sca_esv=e328ce4ff02095a0&amp;sxsrf=ADLYWIId8uBfu4Wg3jSuGaR46B39OFA4Fg%3A1733400117207&amp;ei=NZZRZ-SrDP3U7M8P8uqEoAc&amp;ved=0ahUKEwikmvXRypCKAxV9KvsDHXI1AXQQ4dUDCA8&amp;uact=5&amp;oq=autocad+hammer&amp;gs_lp=Egxnd3Mtd2l6LXNlcnAiDmF1dG9jYWQgaGFtbWVyMgUQABiABDIGEAAYFhgeMgYQABgWGB4yBhAAGBYYHjILEAAYgAQYhgMYigUyCxAAGIAEGIYDGIoFMgsQABiABBiGAxiKBUj7CFAAWLAHcAB4AZABAJgBfKABkAWqAQMyLjS4AQPIAQD4AQGYAgagArMFwgILEAAYgAQYkQIYigXCAgoQABiABBgUGIcCwgIFEAAY7wXCAggQABiABBiiBJgDAJIHAzAuNqAH4iI&amp;sclient=gws-wiz-serp#fpstate=ive&amp;vld=cid:ced77fdc,vid:eOd_R_w9_do,st: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55F947C-559A-4DEE-285A-20946A4CE38A}"/>
              </a:ext>
            </a:extLst>
          </p:cNvPr>
          <p:cNvSpPr txBox="1"/>
          <p:nvPr/>
        </p:nvSpPr>
        <p:spPr>
          <a:xfrm>
            <a:off x="4601029" y="6168571"/>
            <a:ext cx="2394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Martelo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7349676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5F3316F-2FBB-0E26-E754-1372D79EE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212" y="738557"/>
            <a:ext cx="5569785" cy="486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6922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2d Cad Drawing Services at ₹ 800/sq ft in Pune | ID: 24510319691">
            <a:extLst>
              <a:ext uri="{FF2B5EF4-FFF2-40B4-BE49-F238E27FC236}">
                <a16:creationId xmlns:a16="http://schemas.microsoft.com/office/drawing/2014/main" id="{B9732E20-5716-8FC8-5D91-80FE5D9CE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8851" y="643467"/>
            <a:ext cx="787429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44261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UTOCAD MECHANICAL MODELING PART1 - MAKING A 3D MODEL">
            <a:extLst>
              <a:ext uri="{FF2B5EF4-FFF2-40B4-BE49-F238E27FC236}">
                <a16:creationId xmlns:a16="http://schemas.microsoft.com/office/drawing/2014/main" id="{28F05B5B-34B6-212B-5ED9-24F42519A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35" y="526942"/>
            <a:ext cx="10108508" cy="568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45007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6A80A74-2269-690B-E675-C2BD50AC0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144" y="643467"/>
            <a:ext cx="860571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1601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94580AD-1291-9BC5-C6EE-EB46D72A6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807" y="418403"/>
            <a:ext cx="8756542" cy="59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5542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utoCAD Engineering Drawing task 25 | 3D CAD Model Library | GrabCAD">
            <a:extLst>
              <a:ext uri="{FF2B5EF4-FFF2-40B4-BE49-F238E27FC236}">
                <a16:creationId xmlns:a16="http://schemas.microsoft.com/office/drawing/2014/main" id="{94817D90-9F31-39B9-1B66-F7DA0E898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543050"/>
            <a:ext cx="6648450" cy="3771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390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6" y="1046643"/>
            <a:ext cx="5480296" cy="257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130" y="1046643"/>
            <a:ext cx="5542989" cy="257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624022"/>
            <a:ext cx="11900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Utilizar o camando Extrude, seleccionar a circunferência, seleccionar </a:t>
            </a:r>
            <a:r>
              <a:rPr lang="pt-PT" b="1" dirty="0">
                <a:solidFill>
                  <a:srgbClr val="FF0000"/>
                </a:solidFill>
              </a:rPr>
              <a:t>Path</a:t>
            </a:r>
            <a:r>
              <a:rPr lang="pt-PT" dirty="0"/>
              <a:t> e indicar a polyline</a:t>
            </a:r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5BCE4CF-9795-DAFB-BE0E-F51D95259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515" y="4060690"/>
            <a:ext cx="4536277" cy="2751736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C3D8EEE6-D79C-E300-1E21-6F6183644B30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EA255E5-FA05-F643-7064-6E8CC3218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7D07D4BF-6088-45DF-A1F6-1862DC771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32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4FF5B10-FAE2-6974-7D31-222028B54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777" y="287184"/>
            <a:ext cx="7354176" cy="628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452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7E85C0-5774-7E2C-8B03-6D5D0EAAC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81" y="117121"/>
            <a:ext cx="4062412" cy="662375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AC6F9FE-BDBC-80F1-0A9D-9A5222BE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893" y="578216"/>
            <a:ext cx="7126961" cy="570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9412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FB50F94-9451-2237-E095-46448F084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69" y="373330"/>
            <a:ext cx="5169306" cy="633743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020555D-F232-94C3-FE31-82588C88E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467" y="304465"/>
            <a:ext cx="3078997" cy="640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6502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A0DA0E-641B-EAD7-DB2D-5C71C7E9A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53" y="759684"/>
            <a:ext cx="5401885" cy="53386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9B5D2C3-238F-CF96-0152-4B34DF1B7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263" y="141887"/>
            <a:ext cx="3840028" cy="657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8910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9EBE341-4301-57A3-B158-4CD286D12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79" y="172822"/>
            <a:ext cx="4560212" cy="649144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28ECB0B-94D2-C216-5110-007638D52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898" y="172822"/>
            <a:ext cx="5089983" cy="65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7619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177DEFD-C2ED-3F0E-4F8F-56FE1AC68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99" y="229971"/>
            <a:ext cx="5031635" cy="641880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A896771-1781-7E1C-0DEC-1CAE283E2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098" y="229971"/>
            <a:ext cx="3826871" cy="64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46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" y="2002128"/>
            <a:ext cx="1178401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00024" y="1073443"/>
            <a:ext cx="60401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/>
              <a:t>Boolean Operations</a:t>
            </a:r>
            <a:endParaRPr lang="en-GB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DEC064-8614-7ED5-502F-6CE20B2B5EE3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1465C08-D019-0C7E-1468-FBE6D6266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2BA9F53F-79BB-2097-A69F-104B3E592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0928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68" y="1353022"/>
            <a:ext cx="4723587" cy="200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58" y="1353022"/>
            <a:ext cx="4774173" cy="200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0772" y="3485815"/>
            <a:ext cx="256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Union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731876" y="3485815"/>
            <a:ext cx="2846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Subtract</a:t>
            </a:r>
            <a:endParaRPr lang="en-GB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67" y="4112725"/>
            <a:ext cx="4598688" cy="196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9104" y="6229015"/>
            <a:ext cx="220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Intersect</a:t>
            </a:r>
            <a:endParaRPr lang="en-GB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57" y="4112724"/>
            <a:ext cx="4774173" cy="204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28089" y="6272012"/>
            <a:ext cx="222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Slice</a:t>
            </a:r>
            <a:endParaRPr lang="en-GB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1F4BC5B9-6D06-B423-611E-259B6BDEABBA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17FFD61-B153-F298-619F-A42F6E6AA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021DE0F4-1669-1775-C8DD-880513B9F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074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23" y="1362546"/>
            <a:ext cx="2861629" cy="230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56" y="4378815"/>
            <a:ext cx="2704362" cy="186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68190" y="3760630"/>
            <a:ext cx="243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Extrude face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208096" y="6385636"/>
            <a:ext cx="286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Extrude using grips</a:t>
            </a:r>
            <a:endParaRPr lang="en-GB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457" y="1378696"/>
            <a:ext cx="2776735" cy="231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599" y="1378696"/>
            <a:ext cx="2761445" cy="229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480" y="3907579"/>
            <a:ext cx="1989841" cy="230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21689" y="4816699"/>
            <a:ext cx="132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3D Align</a:t>
            </a:r>
            <a:endParaRPr lang="en-GB" dirty="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2067E4EF-EB2C-0A6A-6C8C-9B24C5F3C9C0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6EF0172-4E31-DEEA-E236-8A15DAF961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CE00D2B0-4C31-3D82-B389-4D2D5876F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903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52" y="1215107"/>
            <a:ext cx="5374232" cy="507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32773" y="1334399"/>
            <a:ext cx="72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1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32773" y="4056952"/>
            <a:ext cx="73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2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2068" y="6404755"/>
            <a:ext cx="6883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Desenhar na vista Top os desenhos 1 e 2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615953" y="1519065"/>
            <a:ext cx="5070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/>
              <a:t>Após desenhar cada um dos desenhos, utilizar a função  home &gt; </a:t>
            </a:r>
            <a:r>
              <a:rPr lang="pt-PT" b="1" dirty="0">
                <a:solidFill>
                  <a:srgbClr val="FF0000"/>
                </a:solidFill>
              </a:rPr>
              <a:t>Modify &gt; Join </a:t>
            </a:r>
            <a:r>
              <a:rPr lang="pt-PT" dirty="0"/>
              <a:t>para transformar os vários elementos numa polyline única. </a:t>
            </a:r>
            <a:endParaRPr lang="en-GB" dirty="0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4614E797-6056-817D-750F-F95338230EB7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C2B0246-36CD-84AA-BB72-4A5A78AE8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B6ABF625-6FB8-B0EE-D78D-4C61FA242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188529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6679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3AC7B2B-04E0-4039-8818-389AE4E535B0}"/>
              </a:ext>
            </a:extLst>
          </p:cNvPr>
          <p:cNvSpPr txBox="1"/>
          <p:nvPr/>
        </p:nvSpPr>
        <p:spPr>
          <a:xfrm>
            <a:off x="154700" y="1022326"/>
            <a:ext cx="11500339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P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Torre de Controlo de Tráfego Marítimo do Tejo, em Algés, tem a forma de um prisma rectangular oblíquo, com 40 metros de altura, base com 13 metros 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por 19 metros</a:t>
            </a:r>
            <a:r>
              <a:rPr lang="pt-P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 uma inclinação de 75º em relação à horizontal (o rumo da direcção do lado menor é igual a 59 º) .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12" descr="A large tower next to a body of water&#10;&#10;Description automatically generated">
            <a:extLst>
              <a:ext uri="{FF2B5EF4-FFF2-40B4-BE49-F238E27FC236}">
                <a16:creationId xmlns:a16="http://schemas.microsoft.com/office/drawing/2014/main" id="{868F19FD-9D4E-A18F-6EBF-76590EC25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290" y="3072051"/>
            <a:ext cx="3821848" cy="2951695"/>
          </a:xfrm>
          <a:prstGeom prst="rect">
            <a:avLst/>
          </a:prstGeom>
        </p:spPr>
      </p:pic>
      <p:pic>
        <p:nvPicPr>
          <p:cNvPr id="4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7CD57617-DCFB-2860-0658-13D972B5B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843" y="3068985"/>
            <a:ext cx="2674837" cy="2954761"/>
          </a:xfrm>
          <a:prstGeom prst="rect">
            <a:avLst/>
          </a:prstGeom>
        </p:spPr>
      </p:pic>
      <p:pic>
        <p:nvPicPr>
          <p:cNvPr id="5" name="Picture 18" descr="Chart, box and whisker chart&#10;&#10;Description automatically generated">
            <a:extLst>
              <a:ext uri="{FF2B5EF4-FFF2-40B4-BE49-F238E27FC236}">
                <a16:creationId xmlns:a16="http://schemas.microsoft.com/office/drawing/2014/main" id="{36052B26-0EB6-1F1A-61CE-946FD2CBC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7336" y="3068985"/>
            <a:ext cx="1585345" cy="2928857"/>
          </a:xfrm>
          <a:prstGeom prst="rect">
            <a:avLst/>
          </a:prstGeom>
        </p:spPr>
      </p:pic>
      <p:pic>
        <p:nvPicPr>
          <p:cNvPr id="6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F88AA64-19C2-6414-1CC1-30D0A85BB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83" y="3072052"/>
            <a:ext cx="2481892" cy="2951696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6DC4FF38-671B-FFDC-493E-5A1B595F15AE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2ED1460-C822-3BCE-9C54-D118FF1035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244998C2-1B42-D157-32AB-9AD3154AA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188259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123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34895" y="1053736"/>
            <a:ext cx="47523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dirty="0"/>
              <a:t>Extrude</a:t>
            </a:r>
          </a:p>
          <a:p>
            <a:pPr algn="just">
              <a:lnSpc>
                <a:spcPct val="150000"/>
              </a:lnSpc>
            </a:pPr>
            <a:r>
              <a:rPr lang="pt-PT" dirty="0"/>
              <a:t>Seleccionar todos os elementos do  desenho 1, 40.</a:t>
            </a:r>
          </a:p>
          <a:p>
            <a:pPr algn="just">
              <a:lnSpc>
                <a:spcPct val="150000"/>
              </a:lnSpc>
            </a:pPr>
            <a:endParaRPr lang="pt-PT" dirty="0"/>
          </a:p>
          <a:p>
            <a:pPr algn="just">
              <a:lnSpc>
                <a:spcPct val="150000"/>
              </a:lnSpc>
            </a:pPr>
            <a:r>
              <a:rPr lang="pt-PT" dirty="0"/>
              <a:t>Extrude</a:t>
            </a:r>
          </a:p>
          <a:p>
            <a:pPr algn="just">
              <a:lnSpc>
                <a:spcPct val="150000"/>
              </a:lnSpc>
            </a:pPr>
            <a:r>
              <a:rPr lang="pt-PT" dirty="0"/>
              <a:t>Seleccionar todos os elementos do  desenho 2, 60.</a:t>
            </a:r>
            <a:endParaRPr lang="en-GB" dirty="0"/>
          </a:p>
          <a:p>
            <a:pPr algn="just">
              <a:lnSpc>
                <a:spcPct val="150000"/>
              </a:lnSpc>
            </a:pP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4" y="1215110"/>
            <a:ext cx="6720011" cy="534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76147" y="4212476"/>
            <a:ext cx="471105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dirty="0"/>
              <a:t>No caso do desenho 1, utilizar a função </a:t>
            </a:r>
            <a:r>
              <a:rPr lang="pt-PT" b="1" dirty="0">
                <a:solidFill>
                  <a:srgbClr val="FF0000"/>
                </a:solidFill>
              </a:rPr>
              <a:t>Solid &gt; Subtract</a:t>
            </a:r>
            <a:r>
              <a:rPr lang="pt-PT" dirty="0"/>
              <a:t> para fazer os 2 furos, seleccionando primeiro o contorno exterior e depois o contorno correspondente aos furos (com Shift). </a:t>
            </a:r>
            <a:endParaRPr lang="en-GB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59308B0-2F15-B99B-ECD4-E18B66ECBD92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F2B21ED-AECC-EF1E-BC6D-44AEEC4E3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55C90A46-C18F-AE9A-2D68-90B5A02F4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4388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25" y="1215110"/>
            <a:ext cx="6055188" cy="552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2755" y="2846191"/>
            <a:ext cx="5384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Rodar o desenho 1 90° segundo o eixo X (encarnado)</a:t>
            </a:r>
            <a:endParaRPr lang="en-GB" dirty="0"/>
          </a:p>
        </p:txBody>
      </p:sp>
      <p:pic>
        <p:nvPicPr>
          <p:cNvPr id="3078" name="Picture 6" descr="http://help.autodesk.com/cloudhelp/2017/ENU/AutoCAD-Core/images/GUID-A31E0F87-C7CA-4747-ABD7-9739359B486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017" y="1375665"/>
            <a:ext cx="733036" cy="73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23409" y="1611051"/>
            <a:ext cx="4977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Modify  &gt; Rotate 3D</a:t>
            </a:r>
            <a:endParaRPr lang="en-GB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3696" y="1010415"/>
            <a:ext cx="4977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latin typeface="+mj-lt"/>
                <a:cs typeface="Arial" pitchFamily="34" charset="0"/>
              </a:rPr>
              <a:t>View &gt; NE ISO</a:t>
            </a:r>
            <a:endParaRPr lang="en-GB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465" y="2290378"/>
            <a:ext cx="5384695" cy="371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Seleccionar o desenho 1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14" y="3956165"/>
            <a:ext cx="2632419" cy="250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B6E18BEB-C41A-9CA9-9B04-DB6BD51258EB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E35415E-1585-58D0-89A6-B6745853A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233D8D8D-9E1E-B308-DB6A-A62463588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4673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6" y="1215108"/>
            <a:ext cx="5666759" cy="525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78072" y="2637885"/>
            <a:ext cx="4557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dirty="0"/>
              <a:t>Posicionar o centro do desenho1 no centro do desenho 2</a:t>
            </a:r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FD1DDC70-1310-A9A9-57F3-7CBE8D45381D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1694386-D2A6-9F1A-5C43-C63BBC663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B0E46E47-0606-51AC-1533-BAD2E198FA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3269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965" y="1215110"/>
            <a:ext cx="4840846" cy="54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41C90F-C416-43AB-5158-F64E2C5FF94E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4B51667-0D99-DDD3-9E9F-9E81DCCD1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F44727D2-4E64-60FA-1602-9C8D03F99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7266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196" y="1334842"/>
            <a:ext cx="6532205" cy="441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70119" y="6000413"/>
            <a:ext cx="4883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Efectuar a intercessão das duas figuras</a:t>
            </a:r>
          </a:p>
          <a:p>
            <a:r>
              <a:rPr lang="pt-PT" dirty="0"/>
              <a:t>(seleccionar as 2 figuras com shift + enter)</a:t>
            </a:r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09C7A6B-5565-771E-5005-EAE31C03908A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A32AEA9-3358-779A-5D0C-CE7CA116A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6C229481-16C2-AFBC-EE57-EFCB7E3E2D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916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40" y="1215110"/>
            <a:ext cx="8896668" cy="458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828185B-E404-7417-CBD3-75C3FFE9B114}"/>
              </a:ext>
            </a:extLst>
          </p:cNvPr>
          <p:cNvSpPr txBox="1"/>
          <p:nvPr/>
        </p:nvSpPr>
        <p:spPr>
          <a:xfrm>
            <a:off x="4417255" y="6177503"/>
            <a:ext cx="412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Ver </a:t>
            </a:r>
            <a:r>
              <a:rPr lang="pt-PT" dirty="0" err="1"/>
              <a:t>intersect.dwg</a:t>
            </a:r>
            <a:endParaRPr lang="pt-PT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91FA4004-0858-747E-A603-BA91E236E44D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0B0376D-FF4E-B720-10F8-BF1659A90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61EDCFF7-FAEF-757C-2872-F7E7EDCB0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1913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391" y="1524000"/>
            <a:ext cx="1061561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FE120D-4148-6CF4-5EE8-27DD9A977D9E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E0F128B-968E-C358-B553-B41048D19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2DA566C9-6A25-93B3-C744-966CB1A4A2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5632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7" y="1112079"/>
            <a:ext cx="3973504" cy="282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550" y="1112079"/>
            <a:ext cx="4650301" cy="28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27" y="3956945"/>
            <a:ext cx="3678276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A2EE7C-0970-12FE-5467-262D286966C3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FE65D-B632-F371-438D-ED5568C18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73432595-B1BD-E46D-CDCB-444EF59CB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4560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1491445"/>
            <a:ext cx="52832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FA6DD7-6459-2CBA-21BA-B24904F02298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24345C6-488E-19D8-3B1E-3D959AD50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A6A7B019-7F05-D953-214A-3E43FD38B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9479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7" y="1582271"/>
            <a:ext cx="5638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366" y="1582271"/>
            <a:ext cx="4086896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5192A9-ED36-BB01-25C0-39DF716BA2E1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3E6108-5155-B696-AB14-AC01FC16B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A05A1DA-14AE-579B-E3AA-46140958F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8751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C2777AA-63CD-2CA7-D162-AFBB1DA34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807" y="1138290"/>
            <a:ext cx="2283035" cy="2484974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A7A9A569-C6D7-49F1-507B-C62E962E589C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195F9E7-C953-AC3B-4D46-9A7FC1DD2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9C9538C4-8F6E-8A91-2434-8352E095B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728187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E531A92B-4A22-2E86-7226-D3276396C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953" y="1121298"/>
            <a:ext cx="3825121" cy="250196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35173C2-D26B-8351-7D0E-B3418A7D0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421" y="4189293"/>
            <a:ext cx="4720267" cy="250998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9BA7DC8-6EE5-DDD1-C698-43B380556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4538" y="4140904"/>
            <a:ext cx="2450133" cy="2558372"/>
          </a:xfrm>
          <a:prstGeom prst="rect">
            <a:avLst/>
          </a:prstGeom>
        </p:spPr>
      </p:pic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94EA4D53-D662-8E31-8857-8DDA1EE76F1B}"/>
              </a:ext>
            </a:extLst>
          </p:cNvPr>
          <p:cNvCxnSpPr/>
          <p:nvPr/>
        </p:nvCxnSpPr>
        <p:spPr>
          <a:xfrm flipH="1">
            <a:off x="1266092" y="5556738"/>
            <a:ext cx="168813" cy="998807"/>
          </a:xfrm>
          <a:prstGeom prst="straightConnector1">
            <a:avLst/>
          </a:prstGeom>
          <a:ln w="730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unidirecional 16">
            <a:extLst>
              <a:ext uri="{FF2B5EF4-FFF2-40B4-BE49-F238E27FC236}">
                <a16:creationId xmlns:a16="http://schemas.microsoft.com/office/drawing/2014/main" id="{4D797CD8-8ED3-09AA-06FB-77EA1997D144}"/>
              </a:ext>
            </a:extLst>
          </p:cNvPr>
          <p:cNvCxnSpPr>
            <a:cxnSpLocks/>
          </p:cNvCxnSpPr>
          <p:nvPr/>
        </p:nvCxnSpPr>
        <p:spPr>
          <a:xfrm>
            <a:off x="2378807" y="5556738"/>
            <a:ext cx="672340" cy="998806"/>
          </a:xfrm>
          <a:prstGeom prst="straightConnector1">
            <a:avLst/>
          </a:prstGeom>
          <a:ln w="730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unidirecional 18">
            <a:extLst>
              <a:ext uri="{FF2B5EF4-FFF2-40B4-BE49-F238E27FC236}">
                <a16:creationId xmlns:a16="http://schemas.microsoft.com/office/drawing/2014/main" id="{23448079-B930-1ABF-2A1E-E08C85882109}"/>
              </a:ext>
            </a:extLst>
          </p:cNvPr>
          <p:cNvCxnSpPr>
            <a:cxnSpLocks/>
          </p:cNvCxnSpPr>
          <p:nvPr/>
        </p:nvCxnSpPr>
        <p:spPr>
          <a:xfrm>
            <a:off x="3995049" y="4984431"/>
            <a:ext cx="554253" cy="735279"/>
          </a:xfrm>
          <a:prstGeom prst="straightConnector1">
            <a:avLst/>
          </a:prstGeom>
          <a:ln w="730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xão reta unidirecional 20">
            <a:extLst>
              <a:ext uri="{FF2B5EF4-FFF2-40B4-BE49-F238E27FC236}">
                <a16:creationId xmlns:a16="http://schemas.microsoft.com/office/drawing/2014/main" id="{07F83A63-DD92-8B86-F83E-F707985A5F64}"/>
              </a:ext>
            </a:extLst>
          </p:cNvPr>
          <p:cNvCxnSpPr>
            <a:cxnSpLocks/>
          </p:cNvCxnSpPr>
          <p:nvPr/>
        </p:nvCxnSpPr>
        <p:spPr>
          <a:xfrm flipH="1" flipV="1">
            <a:off x="5493204" y="4298054"/>
            <a:ext cx="520262" cy="917941"/>
          </a:xfrm>
          <a:prstGeom prst="straightConnector1">
            <a:avLst/>
          </a:prstGeom>
          <a:ln w="730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xão reta unidirecional 6">
            <a:extLst>
              <a:ext uri="{FF2B5EF4-FFF2-40B4-BE49-F238E27FC236}">
                <a16:creationId xmlns:a16="http://schemas.microsoft.com/office/drawing/2014/main" id="{B20E3F0E-BB24-49B3-6FBA-45EA6145D740}"/>
              </a:ext>
            </a:extLst>
          </p:cNvPr>
          <p:cNvCxnSpPr/>
          <p:nvPr/>
        </p:nvCxnSpPr>
        <p:spPr>
          <a:xfrm>
            <a:off x="1264837" y="3011821"/>
            <a:ext cx="2047100" cy="358589"/>
          </a:xfrm>
          <a:prstGeom prst="straightConnector1">
            <a:avLst/>
          </a:prstGeom>
          <a:ln w="1301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3057D404-0BF3-F68A-EA42-1638649E1980}"/>
              </a:ext>
            </a:extLst>
          </p:cNvPr>
          <p:cNvSpPr txBox="1"/>
          <p:nvPr/>
        </p:nvSpPr>
        <p:spPr>
          <a:xfrm>
            <a:off x="291353" y="2157046"/>
            <a:ext cx="132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10.7180</a:t>
            </a:r>
          </a:p>
        </p:txBody>
      </p:sp>
    </p:spTree>
    <p:extLst>
      <p:ext uri="{BB962C8B-B14F-4D97-AF65-F5344CB8AC3E}">
        <p14:creationId xmlns:p14="http://schemas.microsoft.com/office/powerpoint/2010/main" val="162244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A694B7-180D-49B8-B713-9DDCB7ECF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44" y="1186421"/>
            <a:ext cx="3394532" cy="35019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F8A922-4A67-4DC7-AB53-F18468DECA16}"/>
              </a:ext>
            </a:extLst>
          </p:cNvPr>
          <p:cNvSpPr/>
          <p:nvPr/>
        </p:nvSpPr>
        <p:spPr>
          <a:xfrm>
            <a:off x="4293724" y="1215110"/>
            <a:ext cx="76045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+mj-lt"/>
              <a:buAutoNum type="arabicPeriod"/>
            </a:pP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Desenhar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2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circunferências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concêntricas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raios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R20 e R14.</a:t>
            </a:r>
          </a:p>
          <a:p>
            <a:pPr algn="just">
              <a:buFont typeface="+mj-lt"/>
              <a:buAutoNum type="arabicPeriod"/>
            </a:pP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Desenhar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uma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linha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vertical para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baixo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partindo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quadrante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esquerdo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circunferência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raio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maior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com 24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unidades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comprimento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</a:p>
          <a:p>
            <a:pPr algn="just">
              <a:buFont typeface="+mj-lt"/>
              <a:buAutoNum type="arabicPeriod"/>
            </a:pP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Desenhar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uma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linha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horizontal com 8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unidades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comprimento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para 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esquerda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partir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extremidade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inferior do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segmento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anterior. </a:t>
            </a:r>
          </a:p>
          <a:p>
            <a:pPr algn="just">
              <a:buFont typeface="+mj-lt"/>
              <a:buAutoNum type="arabicPeriod"/>
            </a:pP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Desenhar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uma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linha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vertical para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baixo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com 6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unidades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comprimento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para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baixo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partir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extremidade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segmento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anterior.</a:t>
            </a:r>
          </a:p>
          <a:p>
            <a:pPr algn="just">
              <a:buFont typeface="+mj-lt"/>
              <a:buAutoNum type="arabicPeriod"/>
            </a:pP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Desenhar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uma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linha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horizontal de 12.4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unidades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comprimento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para 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direita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extremidade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segmento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anterior.</a:t>
            </a:r>
          </a:p>
          <a:p>
            <a:pPr algn="just">
              <a:buFont typeface="+mj-lt"/>
              <a:buAutoNum type="arabicPeriod"/>
            </a:pP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Desenhar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uma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linha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vertical com 1.6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unidades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comprimento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para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cima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partir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extremidade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segmento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anterior.</a:t>
            </a:r>
          </a:p>
          <a:p>
            <a:pPr algn="just"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Desenhar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uma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linha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horizontal com 1.6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unidades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comprimento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para 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direita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partir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extremidade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segmento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anterior.</a:t>
            </a:r>
          </a:p>
          <a:p>
            <a:pPr algn="just">
              <a:buFont typeface="+mj-lt"/>
              <a:buAutoNum type="arabicPeriod"/>
            </a:pP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Desenhar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uma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linha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vertical para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cima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que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ligue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à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circunferência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exterior.</a:t>
            </a:r>
          </a:p>
          <a:p>
            <a:pPr algn="just">
              <a:buFont typeface="+mj-lt"/>
              <a:buAutoNum type="arabicPeriod"/>
            </a:pP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Utilizar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o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comando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Trim para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apagar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parte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desnecessária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da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circunferência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exterior.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A08901-B44D-47C4-BD6B-77135B080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733" y="4868189"/>
            <a:ext cx="1921105" cy="1921105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BA985CD2-08DA-AC03-3143-49D1D534DFAB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B43ACF3-8663-951A-5952-08531FB28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BD486022-9161-D864-2A0D-FA13D6DD7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689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455E98-36AE-4822-8D95-319A99FE9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43" y="4153761"/>
            <a:ext cx="2860540" cy="25774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F5BC4E-9BF6-4DB2-BF14-F1F9D481DCD8}"/>
              </a:ext>
            </a:extLst>
          </p:cNvPr>
          <p:cNvSpPr/>
          <p:nvPr/>
        </p:nvSpPr>
        <p:spPr>
          <a:xfrm>
            <a:off x="291352" y="995821"/>
            <a:ext cx="1160695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10.Utilize o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comando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Mirror para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replicar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construção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anterior para o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lado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direito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do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objecto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pPr algn="just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11.Complete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desenho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com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comando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Trim.</a:t>
            </a:r>
          </a:p>
          <a:p>
            <a:pPr algn="just"/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12.Utilize o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quadrante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superior da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circunferência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interior para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desenhar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uma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linha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vertical que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atravesse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circunfer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ê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ncia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exterior.</a:t>
            </a:r>
          </a:p>
          <a:p>
            <a:pPr algn="just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13.Utilize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comando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Offset para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desenhar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2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linhas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paralelas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à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linha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anterior à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distância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1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unidade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apague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linha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central.</a:t>
            </a:r>
          </a:p>
          <a:p>
            <a:pPr algn="just"/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14.Utilize o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comando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Extend para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ligar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as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extremidades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inferirores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das 2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linhas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anteriores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à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circunferência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interior.</a:t>
            </a:r>
          </a:p>
          <a:p>
            <a:pPr algn="just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15.Utilize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comando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Trim para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completar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desenho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conforme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figura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</a:p>
          <a:p>
            <a:pPr algn="just"/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16.Utilize o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comando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Offset com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valor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6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unidades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para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obter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2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paralelas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às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2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linhas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anteriores</a:t>
            </a:r>
            <a:r>
              <a:rPr lang="en-GB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pPr algn="just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17. Complete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conforme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figura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  <a:endParaRPr lang="en-GB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143BE1-4F0D-4A8D-AEB9-6DBCFEA4A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423" y="4153761"/>
            <a:ext cx="2550092" cy="2577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6BC943-3A00-4EFD-9900-67CDB6CA2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993" y="4153761"/>
            <a:ext cx="2562903" cy="25629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1D15F4-2AA1-4B5B-9050-42E5AF736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0582" y="4153761"/>
            <a:ext cx="2577414" cy="2577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CDC2D6-99DE-2571-BF87-CB6BF8239B15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19948-41F6-A862-8803-EC321B52B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6FBC1A17-2048-5499-4179-9EACEAF5E0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2061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49DC32-060F-40D2-8E0B-84C2ADF3EDEF}"/>
              </a:ext>
            </a:extLst>
          </p:cNvPr>
          <p:cNvSpPr/>
          <p:nvPr/>
        </p:nvSpPr>
        <p:spPr>
          <a:xfrm>
            <a:off x="5895468" y="1215110"/>
            <a:ext cx="60028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18.Desenhar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triângulo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lateral, que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tem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lado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vertical com 24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unidades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comprimento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e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lado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horizontal com 8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unidades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comprimento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</a:p>
          <a:p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19.Utilize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comando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Region 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forme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2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regiões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</a:p>
          <a:p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20.Utilize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comando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Free Orbit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até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obter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uma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vista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semelhante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à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indicada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na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figura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404489-1C5B-4ACD-B979-6177E851B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6" y="1215110"/>
            <a:ext cx="5032540" cy="3908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31BD09-4A47-4F03-8F5E-BDCCBA0C9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029" y="3120389"/>
            <a:ext cx="4818743" cy="3532536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DE0547EC-88B1-B9D6-3342-D33BA2CDC789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0CDBA0E-20A4-44E3-A6DA-6F40B6150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A1F1EFBA-0A92-FCAA-5361-2701258521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2516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753956-6CC0-4EB9-8CDB-18CEB266E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6" y="1215109"/>
            <a:ext cx="5306889" cy="53818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64E5EE-5281-4221-814E-58FBC393B63E}"/>
              </a:ext>
            </a:extLst>
          </p:cNvPr>
          <p:cNvSpPr/>
          <p:nvPr/>
        </p:nvSpPr>
        <p:spPr>
          <a:xfrm>
            <a:off x="5847648" y="1114571"/>
            <a:ext cx="60506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21.Utilize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comando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Extrude com 28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unidades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para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corpo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principal e 6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unidades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para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triângulo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.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Vizualize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modelo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com o Visual Style Shades of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Gray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</a:p>
          <a:p>
            <a:pPr algn="just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22.Na vista Top, utilize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comando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Mirror para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copiar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triângulo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para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lado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esquerdo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corpo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principal e volte à vista anterior.</a:t>
            </a:r>
          </a:p>
          <a:p>
            <a:pPr algn="just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23.Utilize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comando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Move para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efectuar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translação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cada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triângulo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seleccionando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ponto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médio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segmento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superior para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ponto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médio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dos quadrantes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esquerdo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direito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corpo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principal.</a:t>
            </a:r>
          </a:p>
          <a:p>
            <a:pPr algn="just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24. Utilize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comando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Union,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seleccione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os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3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objectos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carregue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en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Enter.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0474E-E933-476C-A055-D0785210B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540" y="4613339"/>
            <a:ext cx="2838450" cy="2028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4C7095-1F28-4993-A749-A77E64357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714" y="4613339"/>
            <a:ext cx="2046514" cy="2006122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F66B440D-4DD9-B5F1-9C8B-97C3C59C7397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6495BAE-253E-B309-4EE5-D3BD03FC7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3E25B19A-0AAC-85A8-9E61-009829B16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0384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6906F2-F11B-408F-BD3D-C1C82CD02B18}"/>
              </a:ext>
            </a:extLst>
          </p:cNvPr>
          <p:cNvSpPr/>
          <p:nvPr/>
        </p:nvSpPr>
        <p:spPr>
          <a:xfrm>
            <a:off x="186394" y="1120676"/>
            <a:ext cx="116069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24.Visualize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modelo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de forma a que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consiga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acrescentar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as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linhas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diagonais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indicadas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na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figura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</a:p>
          <a:p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25.Crie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circunferências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com snap Midpoint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em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cada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uma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das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linhas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com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raio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2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unidades</a:t>
            </a:r>
            <a:endParaRPr lang="en-GB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26.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Efectue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o Extrude dessas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circunferências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para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baixo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tal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forma que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alcancem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outra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superfície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peça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</a:p>
          <a:p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27.Efectue o Subtract dos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cilindros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obtidos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modelo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</a:p>
          <a:p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28.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Apague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as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diagonais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auxiliares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068615-9DA7-4D1E-A6C0-9811B613C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6" y="2759065"/>
            <a:ext cx="3725209" cy="3725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25B064-8710-4D93-BF39-DFA8200BE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612" y="2759064"/>
            <a:ext cx="3738055" cy="3725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3BC77-9037-4F28-BA7C-B355C139E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661" y="2759064"/>
            <a:ext cx="3801753" cy="3725208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FEB4EEAF-993D-AC1B-E77D-A05B52258F9A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16576F1-A02A-44F2-6D7C-106FE32F2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8EDB1BC4-83C5-5919-66C7-37B5B30263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8764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956FA7-DB5F-4790-906F-5D62E1DB39B9}"/>
              </a:ext>
            </a:extLst>
          </p:cNvPr>
          <p:cNvSpPr/>
          <p:nvPr/>
        </p:nvSpPr>
        <p:spPr>
          <a:xfrm>
            <a:off x="293600" y="1215110"/>
            <a:ext cx="5035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29.Utilize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comando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Fillet para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arredondar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os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vertices do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modelo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com R=0.8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unidades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. </a:t>
            </a:r>
            <a:endParaRPr lang="en-GB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5B6A71-A177-4811-84D6-598A6CBC5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00" y="2116936"/>
            <a:ext cx="2543315" cy="24794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6943C2-D255-4059-830B-3458D77EA1DE}"/>
              </a:ext>
            </a:extLst>
          </p:cNvPr>
          <p:cNvSpPr/>
          <p:nvPr/>
        </p:nvSpPr>
        <p:spPr>
          <a:xfrm>
            <a:off x="5614988" y="1233010"/>
            <a:ext cx="62834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30.Desenhe 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linha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indicada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na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figura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com snap Midpoint.</a:t>
            </a:r>
          </a:p>
          <a:p>
            <a:pPr algn="just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31.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Criar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circunferências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raio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2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unidades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usando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centro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segmento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anterior.</a:t>
            </a:r>
          </a:p>
          <a:p>
            <a:pPr algn="just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32.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Acrescente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as 2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circunferências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restantes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com 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mesmo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raio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</a:p>
          <a:p>
            <a:pPr algn="just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33.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Apague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as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linhas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auxiliaries e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efectue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o Extrude das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circunferências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</a:p>
          <a:p>
            <a:pPr algn="just"/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34.Subtraia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os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cilindros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obtidos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 do </a:t>
            </a:r>
            <a:r>
              <a:rPr lang="en-GB" dirty="0" err="1">
                <a:solidFill>
                  <a:srgbClr val="000000"/>
                </a:solidFill>
                <a:latin typeface="tahoma" panose="020B0604030504040204" pitchFamily="34" charset="0"/>
              </a:rPr>
              <a:t>modelo</a:t>
            </a: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  <a:endParaRPr lang="en-GB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36402D-6430-4E91-B2C9-AF15782B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033" y="2116936"/>
            <a:ext cx="2357205" cy="2479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3C86B9-4BBC-45EF-B9EE-122653359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8222" y="3559234"/>
            <a:ext cx="1857609" cy="18700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971646-B8CA-41EF-B116-575088CE4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249" y="4052886"/>
            <a:ext cx="1882973" cy="18700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5E35CF-99BF-4AA2-97DC-256554FC9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173" y="4518023"/>
            <a:ext cx="1870076" cy="18700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C9E366-8DEE-465F-9D63-CFADB5780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0199" y="4987924"/>
            <a:ext cx="1844974" cy="1870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1E0B77-083F-CF1B-1B88-34D402C9C8C7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AA174-F927-1B7C-0502-CC799680C1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52F019A0-2955-1E3E-7EE7-37A0C3513E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023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153" y="1441357"/>
            <a:ext cx="6543297" cy="499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ED00E0-2C45-508E-17A8-D1F4836BF21A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C86DE50-5147-1759-4C30-DC41D1C40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3B59FCB4-BE77-EC2C-0D4B-A94934A3CA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676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4051" y="1268898"/>
            <a:ext cx="115576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 1. New Drawing</a:t>
            </a:r>
          </a:p>
          <a:p>
            <a:r>
              <a:rPr lang="pt-PT" dirty="0"/>
              <a:t> 2. Criar 2 layers: Encarnado e Azul</a:t>
            </a:r>
          </a:p>
          <a:p>
            <a:r>
              <a:rPr lang="pt-PT" dirty="0"/>
              <a:t> 3. Ambiente de trabalho: 3D Modeling</a:t>
            </a:r>
          </a:p>
          <a:p>
            <a:r>
              <a:rPr lang="pt-PT" dirty="0"/>
              <a:t> 4. 3dWireframe</a:t>
            </a:r>
          </a:p>
          <a:p>
            <a:r>
              <a:rPr lang="pt-PT" dirty="0"/>
              <a:t> 5. Solid Tab &gt; Cylinder &gt;  Center point: </a:t>
            </a:r>
            <a:r>
              <a:rPr lang="pt-PT" dirty="0">
                <a:solidFill>
                  <a:srgbClr val="FF0000"/>
                </a:solidFill>
              </a:rPr>
              <a:t>(</a:t>
            </a:r>
            <a:r>
              <a:rPr lang="pt-PT" b="1" dirty="0">
                <a:solidFill>
                  <a:srgbClr val="FF0000"/>
                </a:solidFill>
              </a:rPr>
              <a:t>0,0,0)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/>
              <a:t>+ enter</a:t>
            </a:r>
          </a:p>
          <a:p>
            <a:r>
              <a:rPr lang="pt-PT" dirty="0"/>
              <a:t>                                             Radius: </a:t>
            </a:r>
            <a:r>
              <a:rPr lang="pt-PT" b="1" dirty="0">
                <a:solidFill>
                  <a:srgbClr val="FF0000"/>
                </a:solidFill>
              </a:rPr>
              <a:t>430</a:t>
            </a:r>
            <a:r>
              <a:rPr lang="pt-PT" dirty="0"/>
              <a:t> + enter</a:t>
            </a:r>
          </a:p>
          <a:p>
            <a:r>
              <a:rPr lang="pt-PT" dirty="0"/>
              <a:t>                                             Height: </a:t>
            </a:r>
            <a:r>
              <a:rPr lang="pt-PT" b="1" dirty="0">
                <a:solidFill>
                  <a:srgbClr val="FF0000"/>
                </a:solidFill>
              </a:rPr>
              <a:t>180</a:t>
            </a:r>
            <a:r>
              <a:rPr lang="pt-PT" dirty="0"/>
              <a:t> + enter   </a:t>
            </a:r>
          </a:p>
          <a:p>
            <a:r>
              <a:rPr lang="pt-PT" dirty="0"/>
              <a:t> 6.  Home Tab &gt; View Panel &gt; 3D Navigation &gt; Views &gt; SE Isometric</a:t>
            </a:r>
          </a:p>
          <a:p>
            <a:r>
              <a:rPr lang="pt-PT" dirty="0"/>
              <a:t> 7. Snap Center</a:t>
            </a:r>
          </a:p>
          <a:p>
            <a:r>
              <a:rPr lang="pt-PT" dirty="0"/>
              <a:t> 8. Solid Tab &gt; Cylinder &gt;  Center point: (</a:t>
            </a:r>
            <a:r>
              <a:rPr lang="pt-PT" b="1" dirty="0">
                <a:solidFill>
                  <a:srgbClr val="FF0000"/>
                </a:solidFill>
              </a:rPr>
              <a:t>0,0,0)</a:t>
            </a:r>
            <a:r>
              <a:rPr lang="pt-PT" dirty="0"/>
              <a:t> + enter</a:t>
            </a:r>
          </a:p>
          <a:p>
            <a:r>
              <a:rPr lang="pt-PT" dirty="0"/>
              <a:t>                                             Radius: </a:t>
            </a:r>
            <a:r>
              <a:rPr lang="pt-PT" b="1" dirty="0">
                <a:solidFill>
                  <a:srgbClr val="FF0000"/>
                </a:solidFill>
              </a:rPr>
              <a:t>335</a:t>
            </a:r>
            <a:r>
              <a:rPr lang="pt-PT" dirty="0"/>
              <a:t> + enter</a:t>
            </a:r>
          </a:p>
          <a:p>
            <a:r>
              <a:rPr lang="pt-PT" dirty="0"/>
              <a:t>                                             Height: </a:t>
            </a:r>
            <a:r>
              <a:rPr lang="pt-PT" b="1" dirty="0">
                <a:solidFill>
                  <a:srgbClr val="FF0000"/>
                </a:solidFill>
              </a:rPr>
              <a:t>180</a:t>
            </a:r>
            <a:r>
              <a:rPr lang="pt-PT" dirty="0"/>
              <a:t> + enter  </a:t>
            </a:r>
          </a:p>
          <a:p>
            <a:r>
              <a:rPr lang="pt-PT" dirty="0"/>
              <a:t> 9. Solid Tab &gt; Cylinder &gt;  Center point: (</a:t>
            </a:r>
            <a:r>
              <a:rPr lang="pt-PT" b="1" dirty="0">
                <a:solidFill>
                  <a:srgbClr val="FF0000"/>
                </a:solidFill>
              </a:rPr>
              <a:t>0,0,-35)</a:t>
            </a:r>
            <a:r>
              <a:rPr lang="pt-PT" dirty="0"/>
              <a:t> + enter</a:t>
            </a:r>
          </a:p>
          <a:p>
            <a:r>
              <a:rPr lang="pt-PT" dirty="0"/>
              <a:t>                                             Radius: </a:t>
            </a:r>
            <a:r>
              <a:rPr lang="pt-PT" b="1" dirty="0">
                <a:solidFill>
                  <a:srgbClr val="FF0000"/>
                </a:solidFill>
              </a:rPr>
              <a:t>100</a:t>
            </a:r>
            <a:r>
              <a:rPr lang="pt-PT" dirty="0"/>
              <a:t> + enter</a:t>
            </a:r>
          </a:p>
          <a:p>
            <a:r>
              <a:rPr lang="pt-PT" dirty="0"/>
              <a:t>                                             Height: </a:t>
            </a:r>
            <a:r>
              <a:rPr lang="pt-PT" b="1" dirty="0">
                <a:solidFill>
                  <a:srgbClr val="FF0000"/>
                </a:solidFill>
              </a:rPr>
              <a:t>250</a:t>
            </a:r>
            <a:r>
              <a:rPr lang="pt-PT" dirty="0"/>
              <a:t>+ enter   </a:t>
            </a:r>
          </a:p>
          <a:p>
            <a:r>
              <a:rPr lang="pt-PT" dirty="0"/>
              <a:t>10. Solid Tab &gt; Cylinder &gt;  Center point: (</a:t>
            </a:r>
            <a:r>
              <a:rPr lang="pt-PT" b="1" dirty="0">
                <a:solidFill>
                  <a:srgbClr val="FF0000"/>
                </a:solidFill>
              </a:rPr>
              <a:t>0,0,-35</a:t>
            </a:r>
            <a:r>
              <a:rPr lang="pt-PT" dirty="0"/>
              <a:t>) + enter</a:t>
            </a:r>
          </a:p>
          <a:p>
            <a:r>
              <a:rPr lang="pt-PT" dirty="0"/>
              <a:t>                                             Radius: </a:t>
            </a:r>
            <a:r>
              <a:rPr lang="pt-PT" b="1" dirty="0">
                <a:solidFill>
                  <a:srgbClr val="FF0000"/>
                </a:solidFill>
              </a:rPr>
              <a:t>65</a:t>
            </a:r>
            <a:r>
              <a:rPr lang="pt-PT" dirty="0"/>
              <a:t> + enter</a:t>
            </a:r>
          </a:p>
          <a:p>
            <a:r>
              <a:rPr lang="pt-PT" dirty="0"/>
              <a:t>                                             Height: </a:t>
            </a:r>
            <a:r>
              <a:rPr lang="pt-PT" b="1" dirty="0">
                <a:solidFill>
                  <a:srgbClr val="FF0000"/>
                </a:solidFill>
              </a:rPr>
              <a:t>250</a:t>
            </a:r>
            <a:r>
              <a:rPr lang="pt-PT" dirty="0"/>
              <a:t>+ enter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33928" y="2545976"/>
            <a:ext cx="543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</a:rPr>
              <a:t>1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9785" y="4055348"/>
            <a:ext cx="543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</a:rPr>
              <a:t>2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68114" y="6288724"/>
            <a:ext cx="394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9</a:t>
            </a:r>
            <a:endParaRPr lang="en-GB" sz="2400" dirty="0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172F222-6857-DC3F-7A42-67FFC10581EA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BDBF436-7F2F-B17E-3C8C-CF18DC69B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3B75396C-A12F-A2B4-FC0E-8453CBC50E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2757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695" y="1268898"/>
            <a:ext cx="115576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11. Home &gt; Layers &gt; Azul </a:t>
            </a:r>
          </a:p>
          <a:p>
            <a:r>
              <a:rPr lang="pt-PT" i="1" dirty="0"/>
              <a:t>12. Solid Tab &gt; Cylinder &gt;  Center point: </a:t>
            </a:r>
            <a:r>
              <a:rPr lang="pt-PT" b="1" i="1" dirty="0">
                <a:solidFill>
                  <a:srgbClr val="002060"/>
                </a:solidFill>
              </a:rPr>
              <a:t>(0,0,82)</a:t>
            </a:r>
            <a:r>
              <a:rPr lang="pt-PT" i="1" dirty="0"/>
              <a:t> + enter</a:t>
            </a:r>
          </a:p>
          <a:p>
            <a:r>
              <a:rPr lang="pt-PT" i="1" dirty="0"/>
              <a:t>                                             Radius: </a:t>
            </a:r>
            <a:r>
              <a:rPr lang="pt-PT" b="1" i="1" dirty="0">
                <a:solidFill>
                  <a:srgbClr val="002060"/>
                </a:solidFill>
              </a:rPr>
              <a:t>335</a:t>
            </a:r>
            <a:r>
              <a:rPr lang="pt-PT" i="1" dirty="0"/>
              <a:t> + enter</a:t>
            </a:r>
          </a:p>
          <a:p>
            <a:r>
              <a:rPr lang="pt-PT" i="1" dirty="0"/>
              <a:t>                                             Height: </a:t>
            </a:r>
            <a:r>
              <a:rPr lang="pt-PT" b="1" i="1" dirty="0">
                <a:solidFill>
                  <a:srgbClr val="002060"/>
                </a:solidFill>
              </a:rPr>
              <a:t>16</a:t>
            </a:r>
            <a:r>
              <a:rPr lang="pt-PT" i="1" dirty="0"/>
              <a:t>+ enter   </a:t>
            </a:r>
          </a:p>
          <a:p>
            <a:r>
              <a:rPr lang="pt-PT" i="1" dirty="0"/>
              <a:t>13. Solid Tab &gt; Cylinder &gt;  Center point: </a:t>
            </a:r>
            <a:r>
              <a:rPr lang="pt-PT" b="1" i="1" dirty="0">
                <a:solidFill>
                  <a:srgbClr val="002060"/>
                </a:solidFill>
              </a:rPr>
              <a:t>(0,-217.5,82)</a:t>
            </a:r>
            <a:r>
              <a:rPr lang="pt-PT" i="1" dirty="0"/>
              <a:t> + enter</a:t>
            </a:r>
          </a:p>
          <a:p>
            <a:r>
              <a:rPr lang="pt-PT" i="1" dirty="0"/>
              <a:t>                                             Radius: </a:t>
            </a:r>
            <a:r>
              <a:rPr lang="pt-PT" b="1" i="1" dirty="0">
                <a:solidFill>
                  <a:srgbClr val="002060"/>
                </a:solidFill>
              </a:rPr>
              <a:t>65</a:t>
            </a:r>
            <a:r>
              <a:rPr lang="pt-PT" i="1" dirty="0"/>
              <a:t> + enter</a:t>
            </a:r>
          </a:p>
          <a:p>
            <a:r>
              <a:rPr lang="pt-PT" i="1" dirty="0"/>
              <a:t>                                             Height: </a:t>
            </a:r>
            <a:r>
              <a:rPr lang="pt-PT" b="1" i="1" dirty="0">
                <a:solidFill>
                  <a:srgbClr val="002060"/>
                </a:solidFill>
              </a:rPr>
              <a:t>16</a:t>
            </a:r>
            <a:r>
              <a:rPr lang="pt-PT" i="1" dirty="0"/>
              <a:t> + enter  </a:t>
            </a:r>
          </a:p>
          <a:p>
            <a:r>
              <a:rPr lang="pt-PT" i="1" dirty="0"/>
              <a:t>14. Home &gt; Modify &gt; Polar Array</a:t>
            </a:r>
          </a:p>
          <a:p>
            <a:r>
              <a:rPr lang="pt-PT" i="1" dirty="0"/>
              <a:t>                                     	(0,0,82)</a:t>
            </a:r>
          </a:p>
          <a:p>
            <a:r>
              <a:rPr lang="pt-PT" i="1" dirty="0"/>
              <a:t>						6</a:t>
            </a:r>
          </a:p>
          <a:p>
            <a:r>
              <a:rPr lang="pt-PT" i="1" dirty="0"/>
              <a:t>						60</a:t>
            </a:r>
          </a:p>
          <a:p>
            <a:r>
              <a:rPr lang="pt-PT" i="1" dirty="0"/>
              <a:t>						360</a:t>
            </a:r>
          </a:p>
          <a:p>
            <a:r>
              <a:rPr lang="pt-PT" i="1" dirty="0"/>
              <a:t>15. Home &gt; Modify &gt; Explode (the polar array)</a:t>
            </a:r>
          </a:p>
          <a:p>
            <a:r>
              <a:rPr lang="pt-PT" i="1" dirty="0"/>
              <a:t>16. Solid Tab &gt; Cylinder &gt;  Center point: </a:t>
            </a:r>
            <a:r>
              <a:rPr lang="pt-PT" b="1" i="1" dirty="0">
                <a:solidFill>
                  <a:srgbClr val="002060"/>
                </a:solidFill>
              </a:rPr>
              <a:t>(0,0,82)</a:t>
            </a:r>
            <a:r>
              <a:rPr lang="pt-PT" i="1" dirty="0"/>
              <a:t> + enter</a:t>
            </a:r>
          </a:p>
          <a:p>
            <a:r>
              <a:rPr lang="pt-PT" i="1" dirty="0"/>
              <a:t>                                             Radius: </a:t>
            </a:r>
            <a:r>
              <a:rPr lang="pt-PT" b="1" i="1" dirty="0">
                <a:solidFill>
                  <a:srgbClr val="002060"/>
                </a:solidFill>
              </a:rPr>
              <a:t>65</a:t>
            </a:r>
            <a:r>
              <a:rPr lang="pt-PT" i="1" dirty="0"/>
              <a:t> + enter</a:t>
            </a:r>
          </a:p>
          <a:p>
            <a:r>
              <a:rPr lang="pt-PT" i="1" dirty="0"/>
              <a:t>                                             Height: </a:t>
            </a:r>
            <a:r>
              <a:rPr lang="pt-PT" b="1" i="1" dirty="0">
                <a:solidFill>
                  <a:srgbClr val="002060"/>
                </a:solidFill>
              </a:rPr>
              <a:t>16</a:t>
            </a:r>
            <a:r>
              <a:rPr lang="pt-PT" i="1" dirty="0"/>
              <a:t>+ enter   </a:t>
            </a:r>
          </a:p>
          <a:p>
            <a:r>
              <a:rPr lang="pt-PT" i="1" dirty="0"/>
              <a:t>17. Save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47" y="2151529"/>
            <a:ext cx="4591497" cy="362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5864" y="1581089"/>
            <a:ext cx="543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</a:rPr>
              <a:t>3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6597" y="3762344"/>
            <a:ext cx="543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41D697D-0315-5A6D-2F84-B06AF7EF9527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17FA8FD-3CE9-B6CE-9385-EF3C5A69D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3F360D3C-EC37-EF20-EDC3-6702556CC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596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695" y="1268898"/>
            <a:ext cx="11557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18. Solid Tab &gt;  Boolean &gt; Subtract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16" y="2233332"/>
            <a:ext cx="46672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60" y="2233332"/>
            <a:ext cx="5618769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0D6BCBD1-EB9D-53F2-671B-CE19B3B08C38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1DAE082-8B7C-C940-13B4-580FF1621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3A68DCDC-AA65-84AA-0429-B31174187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2784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B8A29388-AFB9-9161-638A-1EAEDF23E6CE}"/>
              </a:ext>
            </a:extLst>
          </p:cNvPr>
          <p:cNvSpPr txBox="1"/>
          <p:nvPr/>
        </p:nvSpPr>
        <p:spPr>
          <a:xfrm>
            <a:off x="186394" y="1197396"/>
            <a:ext cx="58129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000" dirty="0">
                <a:latin typeface="Calibri" panose="020F0502020204030204" pitchFamily="34" charset="0"/>
                <a:cs typeface="Calibri" panose="020F0502020204030204" pitchFamily="34" charset="0"/>
              </a:rPr>
              <a:t>Entre o Cairo e Assuão, a margem ocidental do Nilo conserva mais de 60 pirâmides construídas entre 2700 e 1750 A.C.; a 10 km de Saqqara, o faraó Snefru mandou erguer uma enorme </a:t>
            </a:r>
            <a:r>
              <a:rPr lang="pt-PT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pirâmide de base quadrangular com 189 m de lado</a:t>
            </a:r>
            <a:r>
              <a:rPr lang="pt-PT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cuja altura deve ter atingido os 102 m</a:t>
            </a:r>
            <a:r>
              <a:rPr lang="pt-PT" sz="2000" dirty="0">
                <a:latin typeface="Calibri" panose="020F0502020204030204" pitchFamily="34" charset="0"/>
                <a:cs typeface="Calibri" panose="020F0502020204030204" pitchFamily="34" charset="0"/>
              </a:rPr>
              <a:t>, conhecida actualmente como </a:t>
            </a:r>
            <a:r>
              <a:rPr lang="pt-PT" sz="2000" b="1" dirty="0">
                <a:highlight>
                  <a:srgbClr val="FF00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pirâmide romboidal</a:t>
            </a:r>
            <a:r>
              <a:rPr lang="pt-PT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3114B2AD-C4D1-2718-9892-A7E0331BC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267" y="1317014"/>
            <a:ext cx="5628422" cy="2988543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AB2CC582-03F8-B649-C9C3-F11BAED0ACED}"/>
              </a:ext>
            </a:extLst>
          </p:cNvPr>
          <p:cNvSpPr/>
          <p:nvPr/>
        </p:nvSpPr>
        <p:spPr>
          <a:xfrm>
            <a:off x="155045" y="4420561"/>
            <a:ext cx="11714253" cy="1888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000" dirty="0">
                <a:latin typeface="Calibri" panose="020F0502020204030204" pitchFamily="34" charset="0"/>
                <a:cs typeface="Calibri" panose="020F0502020204030204" pitchFamily="34" charset="0"/>
              </a:rPr>
              <a:t>Os arqueólogos têm sugerido que durante a construção, </a:t>
            </a:r>
            <a:r>
              <a:rPr lang="pt-PT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ao ser alcançada metade da altura prevista para o caso de uma pirâmide regular (todas as 8 arestas  com igual comprimento)</a:t>
            </a:r>
            <a:r>
              <a:rPr lang="pt-PT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o ângulo de inclinação da pirâmide tenha sido reduzido</a:t>
            </a:r>
            <a:r>
              <a:rPr lang="pt-PT" sz="2000" dirty="0">
                <a:latin typeface="Calibri" panose="020F0502020204030204" pitchFamily="34" charset="0"/>
                <a:cs typeface="Calibri" panose="020F0502020204030204" pitchFamily="34" charset="0"/>
              </a:rPr>
              <a:t> pelo arquitecto para tentar diminuir o volume imenso de esforço sobre as paredes das câmaras internas que, acredita-se, poderiam estar a apresentar rachaduras.</a:t>
            </a:r>
            <a:endParaRPr lang="pt-PT" sz="2000" dirty="0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6047087D-F262-2203-1067-486DD13C00E4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870A6B8-3026-343E-A7E4-340103D06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29E08588-C696-887F-AAF1-3F2740D68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188529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71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695" y="1268898"/>
            <a:ext cx="11557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19. Solid Tab &gt;  Boolean &gt; Subtract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43" y="2486850"/>
            <a:ext cx="5696174" cy="351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134" y="2523846"/>
            <a:ext cx="4674212" cy="348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D9F3BD07-F929-AC36-5AD1-8F02EA679B13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BA69300-17E5-028D-2541-1628F6668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71B86664-2412-A649-CAC0-484C26B014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0082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16" y="2129397"/>
            <a:ext cx="5382742" cy="332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3695" y="1268898"/>
            <a:ext cx="11557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20. Solid Tab &gt;  Boolean &gt; Subtract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641" y="2129398"/>
            <a:ext cx="43910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80EFB2-9B41-3F40-6E8A-2218372A8F23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25EB315-D22C-DCF4-C035-BDBE9F5B6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8E7DE25F-536F-AC3A-3977-05D0C2A502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33377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695" y="1268898"/>
            <a:ext cx="11557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20. Solid Tab &gt;  Boolean &gt; Union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04" y="1638230"/>
            <a:ext cx="6160295" cy="493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9282F325-3FF9-F84A-CAF1-65F9E19E038C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5807770-A21B-1DAF-280C-A4B592164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69F32BB2-3F15-905F-B0F4-E05BF908E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3852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611" y="1336453"/>
            <a:ext cx="6789084" cy="511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3BB395-597F-2513-E136-39D53D53007D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CC6F7-870A-2FC7-0F0E-5EC4418AF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A4B736D-1B71-857D-91D7-E27E635151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55085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52" y="2729006"/>
            <a:ext cx="5307765" cy="198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88" y="1321174"/>
            <a:ext cx="4637444" cy="450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E4C931-8790-D50D-2836-2E693825190E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2D87ADB-2239-9F0C-702D-C1E356C66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1B08EBDE-1B7F-084E-7C5B-5DBAC2CBF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5634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067" y="1340617"/>
            <a:ext cx="9333606" cy="522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79B93-3337-56F4-8F24-CAF386B9CCE1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32AFE50-E254-A29B-73BE-48E19490A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40E0B6AC-F3F0-3957-A0CC-2D6F6A0E1D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86881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72" y="1543422"/>
            <a:ext cx="5960035" cy="475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64189" y="3244282"/>
            <a:ext cx="4460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View &gt; Realistic</a:t>
            </a:r>
          </a:p>
          <a:p>
            <a:r>
              <a:rPr lang="pt-PT" dirty="0"/>
              <a:t>RMAT (material Browser)</a:t>
            </a:r>
          </a:p>
          <a:p>
            <a:r>
              <a:rPr lang="pt-PT" dirty="0"/>
              <a:t>Seleccionar um material e arrasta-lo para o sólido</a:t>
            </a:r>
            <a:endParaRPr lang="en-GB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DC8E10D-3B21-1CE5-AB6E-98F8E0FC5071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CAC27D3-7DC1-5199-2BBD-5D2364ABB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157FFF1E-9BF0-3F40-7F08-D438158D05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22200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8FB1238-7E87-4CFB-9F0B-53C1D11FF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499" y="1810339"/>
            <a:ext cx="3856588" cy="465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9187AFC8-DAA1-3A74-97BF-36538051F7A7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9EDEBD0-EE1D-F43E-F56D-CB1D3AB27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D038E926-7267-56C9-35DD-7A321855E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78676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8DFE9-2202-4E4F-B169-886E8518B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870" y="1106245"/>
            <a:ext cx="4581525" cy="666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6715B3-E094-4C01-B1BE-0981DF879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147" y="1825716"/>
            <a:ext cx="3648075" cy="647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823D24-505B-4E34-AC1B-7C5218D21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147" y="2543294"/>
            <a:ext cx="3648075" cy="638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934DF3-0861-4FF4-97FD-C392E9B10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183" y="3234441"/>
            <a:ext cx="5753100" cy="619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6F1E00-C4F2-448E-BDC2-14C16E5F7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320" y="3935114"/>
            <a:ext cx="5076825" cy="638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859415-B71F-4DB3-B1BC-0B34BA3C8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7106" y="4642915"/>
            <a:ext cx="2653252" cy="208585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C39EF90-314A-16DD-3CA6-C435BC7E74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042" y="1433355"/>
            <a:ext cx="5438775" cy="4905375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C138F3B1-2E25-10D3-F691-B42D2CEA3CC6}"/>
              </a:ext>
            </a:extLst>
          </p:cNvPr>
          <p:cNvSpPr/>
          <p:nvPr/>
        </p:nvSpPr>
        <p:spPr>
          <a:xfrm>
            <a:off x="3184634" y="1825716"/>
            <a:ext cx="1040525" cy="964781"/>
          </a:xfrm>
          <a:prstGeom prst="round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7" name="Conexão reta unidirecional 16">
            <a:extLst>
              <a:ext uri="{FF2B5EF4-FFF2-40B4-BE49-F238E27FC236}">
                <a16:creationId xmlns:a16="http://schemas.microsoft.com/office/drawing/2014/main" id="{849FEF8E-0F15-8741-54DD-DF906B7DDE0F}"/>
              </a:ext>
            </a:extLst>
          </p:cNvPr>
          <p:cNvCxnSpPr>
            <a:cxnSpLocks/>
          </p:cNvCxnSpPr>
          <p:nvPr/>
        </p:nvCxnSpPr>
        <p:spPr>
          <a:xfrm flipH="1" flipV="1">
            <a:off x="3389586" y="2637889"/>
            <a:ext cx="915939" cy="2234432"/>
          </a:xfrm>
          <a:prstGeom prst="straightConnector1">
            <a:avLst/>
          </a:prstGeom>
          <a:ln w="1016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79A0B24-62B3-4C4A-0DE0-A66049DBFA1A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2456705-6B3F-41F6-5BFA-948874702E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18C997F2-86C6-8FC3-0779-AA30FDC22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317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726474-8516-467E-BA98-44DB53E08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6" y="1215110"/>
            <a:ext cx="5628898" cy="3428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7D9E57-8055-4781-8EC0-108F56C87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32247"/>
            <a:ext cx="5802304" cy="3489642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35C99D26-5EDA-160F-C0FA-7A50745BEF40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1E42E2D-7587-533D-AEB3-FFAF445D6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8B57ACB7-06E5-49E4-646C-00C396091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78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4CFC2A9-5CE5-71C3-D4A1-79F5E3884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324" y="1317389"/>
            <a:ext cx="9861008" cy="4994398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B345916-EE68-9E1F-BCEF-A8FBD6123278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7C96A5-3A32-9154-A84B-0116F21B5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3FE1CEDB-DDDE-6BAF-3B4A-A9DE26ED8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833560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7163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2AAEDF-4D41-4270-AB59-92731A16E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3" y="2076178"/>
            <a:ext cx="3638120" cy="3367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5FF15C-6925-4C9C-9933-7485F78F8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380" y="1785935"/>
            <a:ext cx="5110378" cy="447324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369305-A5BD-48A9-85B9-BD373E8D2059}"/>
              </a:ext>
            </a:extLst>
          </p:cNvPr>
          <p:cNvCxnSpPr>
            <a:cxnSpLocks/>
          </p:cNvCxnSpPr>
          <p:nvPr/>
        </p:nvCxnSpPr>
        <p:spPr>
          <a:xfrm>
            <a:off x="2171700" y="1215110"/>
            <a:ext cx="342900" cy="861068"/>
          </a:xfrm>
          <a:prstGeom prst="straightConnector1">
            <a:avLst/>
          </a:prstGeom>
          <a:ln w="146050">
            <a:solidFill>
              <a:srgbClr val="00206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09A4AB0-443C-F8C0-1CB5-C11CA69BC4C7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C062616-A9AA-C8EE-8073-9D61634D9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B7EC64DD-84CA-7449-1886-9106D5354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426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55BF7-5E7A-43D5-B05B-13D83C247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344098"/>
            <a:ext cx="3705224" cy="4895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0D2629-BCCB-4FE1-AC1E-4D24AF1B2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3" y="1157292"/>
            <a:ext cx="1419225" cy="524827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9C47B74-2AF6-4D8C-B085-6F448B8D50BB}"/>
              </a:ext>
            </a:extLst>
          </p:cNvPr>
          <p:cNvCxnSpPr>
            <a:cxnSpLocks/>
          </p:cNvCxnSpPr>
          <p:nvPr/>
        </p:nvCxnSpPr>
        <p:spPr>
          <a:xfrm>
            <a:off x="242886" y="2966108"/>
            <a:ext cx="785812" cy="642939"/>
          </a:xfrm>
          <a:prstGeom prst="straightConnector1">
            <a:avLst/>
          </a:prstGeom>
          <a:ln w="146050">
            <a:solidFill>
              <a:srgbClr val="00206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0D7F52D-0BA9-4004-BE8D-85105FF8C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798" y="1078257"/>
            <a:ext cx="2821673" cy="2311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A31636-C5B6-4AFB-8DEA-9C6415A0E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271" y="3508775"/>
            <a:ext cx="5218729" cy="3349225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6AE0C68D-1E88-82DD-CD29-B4AA95BF180F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E60AA6F-FC93-BD5A-895B-AB8CB505F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AE761495-542D-2E63-D724-F211C1999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32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8DD1E4-4659-4BD1-AB10-8C2711FEC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1406"/>
            <a:ext cx="4731307" cy="2713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65C520-9A9B-4EAB-B487-6EBE4B738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307" y="2057745"/>
            <a:ext cx="4784169" cy="2823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C30861-6E4A-44BA-8FFB-0EE1142C6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5475" y="2588305"/>
            <a:ext cx="2676525" cy="4269695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358FE8D2-F757-065B-59CA-F68B78522C4D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6E8247-823D-6729-A6E2-86A1FB91C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ABE3CA45-DB16-7DBF-C83E-E95C194A4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50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BFA52-066D-474F-94F5-1F9717AA4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44" y="1071237"/>
            <a:ext cx="10142806" cy="5702544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543331FE-831A-1A74-6292-1DDD1EC6D346}"/>
              </a:ext>
            </a:extLst>
          </p:cNvPr>
          <p:cNvSpPr/>
          <p:nvPr/>
        </p:nvSpPr>
        <p:spPr>
          <a:xfrm>
            <a:off x="3231931" y="1215110"/>
            <a:ext cx="1119352" cy="1197014"/>
          </a:xfrm>
          <a:prstGeom prst="round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unidirecional 7">
            <a:extLst>
              <a:ext uri="{FF2B5EF4-FFF2-40B4-BE49-F238E27FC236}">
                <a16:creationId xmlns:a16="http://schemas.microsoft.com/office/drawing/2014/main" id="{D474195B-250C-2365-FFC7-EDAE7D60AF50}"/>
              </a:ext>
            </a:extLst>
          </p:cNvPr>
          <p:cNvCxnSpPr>
            <a:cxnSpLocks/>
          </p:cNvCxnSpPr>
          <p:nvPr/>
        </p:nvCxnSpPr>
        <p:spPr>
          <a:xfrm>
            <a:off x="740979" y="1358983"/>
            <a:ext cx="2490952" cy="878104"/>
          </a:xfrm>
          <a:prstGeom prst="straightConnector1">
            <a:avLst/>
          </a:prstGeom>
          <a:ln w="1333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">
            <a:extLst>
              <a:ext uri="{FF2B5EF4-FFF2-40B4-BE49-F238E27FC236}">
                <a16:creationId xmlns:a16="http://schemas.microsoft.com/office/drawing/2014/main" id="{BDA75DD6-98D8-7A2C-2C20-9DD2C6EEB81E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9FD704E-6951-1425-ED5C-020E035EE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01040C58-1748-BAC9-A6C6-C7552BC14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92012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1483C6-527F-41A7-8050-9FE5A61A0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6" y="1282981"/>
            <a:ext cx="4972583" cy="1231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4B87A9-BCA6-4D16-BDAE-16D2DB95C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036" y="2599537"/>
            <a:ext cx="4652963" cy="1309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224C6-E281-42C3-BE68-EF7CBA4CF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756" y="3994251"/>
            <a:ext cx="4652963" cy="1246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45C26E-9124-4097-8417-52A371873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841" y="5352031"/>
            <a:ext cx="4702317" cy="1309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50738-FB26-4DDB-83AF-30D6651A7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6719" y="1344802"/>
            <a:ext cx="2591585" cy="5317006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09CD3258-9250-C131-2F28-7683C4ECF7AF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EA27FCA-CDCC-C638-01DE-7D0FB7650F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679E9A13-1698-A6B1-A18E-D7367A705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52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D61B0F-05F7-4F79-9D04-B97B92907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6" y="1429086"/>
            <a:ext cx="8293245" cy="42287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C7D215-B29B-4F89-9631-302479F07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714" y="1270579"/>
            <a:ext cx="2408149" cy="535282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640481-1ACC-46AB-A58E-FA7EB07A8EBA}"/>
              </a:ext>
            </a:extLst>
          </p:cNvPr>
          <p:cNvCxnSpPr/>
          <p:nvPr/>
        </p:nvCxnSpPr>
        <p:spPr>
          <a:xfrm flipH="1" flipV="1">
            <a:off x="1571625" y="4703743"/>
            <a:ext cx="900113" cy="1668482"/>
          </a:xfrm>
          <a:prstGeom prst="straightConnector1">
            <a:avLst/>
          </a:prstGeom>
          <a:ln w="88900">
            <a:solidFill>
              <a:srgbClr val="FFFF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D535128-F420-4FA0-9DE7-B94FA8488635}"/>
              </a:ext>
            </a:extLst>
          </p:cNvPr>
          <p:cNvSpPr txBox="1"/>
          <p:nvPr/>
        </p:nvSpPr>
        <p:spPr>
          <a:xfrm>
            <a:off x="2870791" y="6117546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Turns: 8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C0731A1-7B62-2792-22FD-8CAC3F61C7F4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8C956EE-C23B-7124-1FA9-65CAF73C8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4570D60F-4057-24FF-0720-187E4FB8E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805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87150D-ADDA-4CF9-81BF-55A4CFCE7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6" y="1107224"/>
            <a:ext cx="11604608" cy="5638461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E40463C5-CC79-EFF7-402F-A494B85CC3E1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A03725F-728C-7E1C-1E30-C994ABF49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C893ADBC-4AE7-61FF-1D3A-3C33B3AB12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69056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D9C4FA-A330-4A27-87A2-818F73383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77" y="1074038"/>
            <a:ext cx="11183601" cy="5743819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317BE691-0DEE-3A10-98B5-AE21AB22410C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B6394C5-13D6-C68D-E93A-7246788BC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8D85412F-F28B-36F2-92BD-A095439643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78844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477B29-0FF2-46EC-BE00-15CE652BA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5110"/>
            <a:ext cx="4605930" cy="321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3BEA15-C48E-4740-9BAC-815331ACF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930" y="2884670"/>
            <a:ext cx="4503854" cy="3090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46527E-A180-47A4-B293-940348FE4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128" y="1652062"/>
            <a:ext cx="2991872" cy="5220635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77C2F9EC-5E43-ED2D-9E35-0E1692671AA8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8090432-9C1F-E9A6-EFEC-186C814E6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7385B9EE-A060-AAA5-9DC9-E12B43C86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266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B61C16-C02E-4D44-B8DE-386A5CC45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43" y="1032796"/>
            <a:ext cx="10892513" cy="5777906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075A5B27-A130-721B-14D7-10DC0FE12D8E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89149ED-B374-6EDD-DDFF-5ABB2EC48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8E3FA946-6294-CB71-B445-17CB19631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5600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847A1217-3F19-9AA2-966A-B6E5C772E4A0}"/>
              </a:ext>
            </a:extLst>
          </p:cNvPr>
          <p:cNvSpPr txBox="1"/>
          <p:nvPr/>
        </p:nvSpPr>
        <p:spPr>
          <a:xfrm>
            <a:off x="3675159" y="6204928"/>
            <a:ext cx="717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h/2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FA1AB1-7BC0-8322-4557-26E46D5618D2}"/>
              </a:ext>
            </a:extLst>
          </p:cNvPr>
          <p:cNvSpPr txBox="1"/>
          <p:nvPr/>
        </p:nvSpPr>
        <p:spPr>
          <a:xfrm>
            <a:off x="871801" y="1707395"/>
            <a:ext cx="2258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em planta</a:t>
            </a:r>
          </a:p>
        </p:txBody>
      </p:sp>
      <p:pic>
        <p:nvPicPr>
          <p:cNvPr id="50" name="Imagem 49">
            <a:extLst>
              <a:ext uri="{FF2B5EF4-FFF2-40B4-BE49-F238E27FC236}">
                <a16:creationId xmlns:a16="http://schemas.microsoft.com/office/drawing/2014/main" id="{2AD7DEEF-B71E-E94E-DFFF-105305BE8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78" y="3672843"/>
            <a:ext cx="2550555" cy="1840659"/>
          </a:xfrm>
          <a:prstGeom prst="rect">
            <a:avLst/>
          </a:prstGeom>
        </p:spPr>
      </p:pic>
      <p:sp>
        <p:nvSpPr>
          <p:cNvPr id="53" name="Rectangle 4">
            <a:extLst>
              <a:ext uri="{FF2B5EF4-FFF2-40B4-BE49-F238E27FC236}">
                <a16:creationId xmlns:a16="http://schemas.microsoft.com/office/drawing/2014/main" id="{82FA3333-1F07-7206-20AF-0C6A323E29D7}"/>
              </a:ext>
            </a:extLst>
          </p:cNvPr>
          <p:cNvSpPr/>
          <p:nvPr/>
        </p:nvSpPr>
        <p:spPr>
          <a:xfrm>
            <a:off x="2186717" y="1172292"/>
            <a:ext cx="1862254" cy="17507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54" name="Straight Connector 6">
            <a:extLst>
              <a:ext uri="{FF2B5EF4-FFF2-40B4-BE49-F238E27FC236}">
                <a16:creationId xmlns:a16="http://schemas.microsoft.com/office/drawing/2014/main" id="{367C8EAF-ABB0-7014-8B98-60A532465AA4}"/>
              </a:ext>
            </a:extLst>
          </p:cNvPr>
          <p:cNvCxnSpPr/>
          <p:nvPr/>
        </p:nvCxnSpPr>
        <p:spPr>
          <a:xfrm flipV="1">
            <a:off x="2186717" y="1172292"/>
            <a:ext cx="1862254" cy="1750741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7">
            <a:extLst>
              <a:ext uri="{FF2B5EF4-FFF2-40B4-BE49-F238E27FC236}">
                <a16:creationId xmlns:a16="http://schemas.microsoft.com/office/drawing/2014/main" id="{19501146-5D11-E7FD-B06F-DA0B30861CFB}"/>
              </a:ext>
            </a:extLst>
          </p:cNvPr>
          <p:cNvSpPr txBox="1"/>
          <p:nvPr/>
        </p:nvSpPr>
        <p:spPr>
          <a:xfrm>
            <a:off x="2771481" y="2996799"/>
            <a:ext cx="1011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  <a:r>
              <a:rPr lang="pt-PT" dirty="0"/>
              <a:t> </a:t>
            </a:r>
          </a:p>
        </p:txBody>
      </p:sp>
      <p:sp>
        <p:nvSpPr>
          <p:cNvPr id="56" name="TextBox 8">
            <a:extLst>
              <a:ext uri="{FF2B5EF4-FFF2-40B4-BE49-F238E27FC236}">
                <a16:creationId xmlns:a16="http://schemas.microsoft.com/office/drawing/2014/main" id="{EB048FE0-B2AA-5872-7594-6A1AE2CF8D0A}"/>
              </a:ext>
            </a:extLst>
          </p:cNvPr>
          <p:cNvSpPr txBox="1"/>
          <p:nvPr/>
        </p:nvSpPr>
        <p:spPr>
          <a:xfrm>
            <a:off x="2771481" y="1678330"/>
            <a:ext cx="290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cxnSp>
        <p:nvCxnSpPr>
          <p:cNvPr id="57" name="Conexão reta 56">
            <a:extLst>
              <a:ext uri="{FF2B5EF4-FFF2-40B4-BE49-F238E27FC236}">
                <a16:creationId xmlns:a16="http://schemas.microsoft.com/office/drawing/2014/main" id="{39121986-FD53-9300-95B4-BEB85B9376F4}"/>
              </a:ext>
            </a:extLst>
          </p:cNvPr>
          <p:cNvCxnSpPr/>
          <p:nvPr/>
        </p:nvCxnSpPr>
        <p:spPr>
          <a:xfrm flipV="1">
            <a:off x="2179740" y="1172292"/>
            <a:ext cx="1869231" cy="1750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aixaDeTexto 58">
                <a:extLst>
                  <a:ext uri="{FF2B5EF4-FFF2-40B4-BE49-F238E27FC236}">
                    <a16:creationId xmlns:a16="http://schemas.microsoft.com/office/drawing/2014/main" id="{E7BE2561-5326-7E3E-ED0F-4EA5F0348228}"/>
                  </a:ext>
                </a:extLst>
              </p:cNvPr>
              <p:cNvSpPr txBox="1"/>
              <p:nvPr/>
            </p:nvSpPr>
            <p:spPr>
              <a:xfrm>
                <a:off x="5869136" y="4924238"/>
                <a:ext cx="5299849" cy="8399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PT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PT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pt-PT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pt-P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f>
                                <m:fPr>
                                  <m:ctrlPr>
                                    <a:rPr lang="pt-P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den>
                          </m:f>
                        </m:e>
                      </m:func>
                      <m:r>
                        <a:rPr lang="pt-PT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133.6431</m:t>
                          </m:r>
                        </m:num>
                        <m:den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133.643</m:t>
                          </m:r>
                        </m:den>
                      </m:f>
                      <m:r>
                        <a:rPr lang="pt-PT" i="0">
                          <a:latin typeface="Cambria Math" panose="02040503050406030204" pitchFamily="18" charset="0"/>
                        </a:rPr>
                        <m:t>=&gt;</m:t>
                      </m:r>
                      <m:r>
                        <a:rPr lang="pt-PT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pt-PT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pt-PT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59" name="CaixaDeTexto 58">
                <a:extLst>
                  <a:ext uri="{FF2B5EF4-FFF2-40B4-BE49-F238E27FC236}">
                    <a16:creationId xmlns:a16="http://schemas.microsoft.com/office/drawing/2014/main" id="{E7BE2561-5326-7E3E-ED0F-4EA5F0348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9136" y="4924238"/>
                <a:ext cx="5299849" cy="8399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aixaDeTexto 64">
                <a:extLst>
                  <a:ext uri="{FF2B5EF4-FFF2-40B4-BE49-F238E27FC236}">
                    <a16:creationId xmlns:a16="http://schemas.microsoft.com/office/drawing/2014/main" id="{71DE3E6C-83E7-7EE3-6A73-8A7A5B05E207}"/>
                  </a:ext>
                </a:extLst>
              </p:cNvPr>
              <p:cNvSpPr txBox="1"/>
              <p:nvPr/>
            </p:nvSpPr>
            <p:spPr>
              <a:xfrm>
                <a:off x="4693483" y="1045542"/>
                <a:ext cx="7433439" cy="5255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pt-PT" sz="18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PT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pt-PT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PT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pt-PT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pt-PT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PT" sz="1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189</m:t>
                            </m:r>
                          </m:e>
                          <m:sup>
                            <m:r>
                              <a:rPr lang="pt-PT" sz="1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pt-PT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pt-PT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PT" sz="1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189</m:t>
                            </m:r>
                          </m:e>
                          <m:sup>
                            <m:r>
                              <a:rPr lang="pt-PT" sz="1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pt-PT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=&gt;</m:t>
                    </m:r>
                    <m:r>
                      <m:rPr>
                        <m:sty m:val="p"/>
                      </m:rPr>
                      <a:rPr lang="pt-PT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pt-PT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pt-PT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pt-PT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pt-PT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sSup>
                          <m:sSupPr>
                            <m:ctrlPr>
                              <a:rPr lang="pt-PT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PT" sz="1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189</m:t>
                            </m:r>
                          </m:e>
                          <m:sup>
                            <m:r>
                              <a:rPr lang="pt-PT" sz="1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pt-PT" sz="18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267.2864 m =&gt;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PT" sz="1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PT" sz="18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h</m:t>
                        </m:r>
                      </m:num>
                      <m:den>
                        <m:r>
                          <a:rPr lang="pt-PT" sz="1800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pt-PT" sz="18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=133.6431 </m:t>
                    </m:r>
                    <m:r>
                      <m:rPr>
                        <m:sty m:val="p"/>
                      </m:rPr>
                      <a:rPr lang="pt-PT" sz="18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endParaRPr lang="pt-PT" sz="16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CaixaDeTexto 64">
                <a:extLst>
                  <a:ext uri="{FF2B5EF4-FFF2-40B4-BE49-F238E27FC236}">
                    <a16:creationId xmlns:a16="http://schemas.microsoft.com/office/drawing/2014/main" id="{71DE3E6C-83E7-7EE3-6A73-8A7A5B05E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483" y="1045542"/>
                <a:ext cx="7433439" cy="525528"/>
              </a:xfrm>
              <a:prstGeom prst="rect">
                <a:avLst/>
              </a:prstGeom>
              <a:blipFill>
                <a:blip r:embed="rId4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Connector 18">
            <a:extLst>
              <a:ext uri="{FF2B5EF4-FFF2-40B4-BE49-F238E27FC236}">
                <a16:creationId xmlns:a16="http://schemas.microsoft.com/office/drawing/2014/main" id="{70EE1836-C3A3-7E2B-37A3-9C7ACB5DFD26}"/>
              </a:ext>
            </a:extLst>
          </p:cNvPr>
          <p:cNvCxnSpPr/>
          <p:nvPr/>
        </p:nvCxnSpPr>
        <p:spPr>
          <a:xfrm>
            <a:off x="3090395" y="6085409"/>
            <a:ext cx="1862254" cy="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20">
            <a:extLst>
              <a:ext uri="{FF2B5EF4-FFF2-40B4-BE49-F238E27FC236}">
                <a16:creationId xmlns:a16="http://schemas.microsoft.com/office/drawing/2014/main" id="{A94E91AC-DEA9-4F8C-DB8E-5CBA5FAD61C6}"/>
              </a:ext>
            </a:extLst>
          </p:cNvPr>
          <p:cNvCxnSpPr/>
          <p:nvPr/>
        </p:nvCxnSpPr>
        <p:spPr>
          <a:xfrm>
            <a:off x="4952649" y="4334668"/>
            <a:ext cx="0" cy="1750741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22">
            <a:extLst>
              <a:ext uri="{FF2B5EF4-FFF2-40B4-BE49-F238E27FC236}">
                <a16:creationId xmlns:a16="http://schemas.microsoft.com/office/drawing/2014/main" id="{41D34CAE-0058-A557-394F-9277EBAC5B91}"/>
              </a:ext>
            </a:extLst>
          </p:cNvPr>
          <p:cNvCxnSpPr/>
          <p:nvPr/>
        </p:nvCxnSpPr>
        <p:spPr>
          <a:xfrm flipV="1">
            <a:off x="3090395" y="4334668"/>
            <a:ext cx="1862254" cy="1750741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23">
            <a:extLst>
              <a:ext uri="{FF2B5EF4-FFF2-40B4-BE49-F238E27FC236}">
                <a16:creationId xmlns:a16="http://schemas.microsoft.com/office/drawing/2014/main" id="{0B75C1B6-1074-F993-EA4C-55CC3B030574}"/>
              </a:ext>
            </a:extLst>
          </p:cNvPr>
          <p:cNvSpPr txBox="1"/>
          <p:nvPr/>
        </p:nvSpPr>
        <p:spPr>
          <a:xfrm>
            <a:off x="3498764" y="4805616"/>
            <a:ext cx="893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</a:p>
        </p:txBody>
      </p:sp>
      <p:sp>
        <p:nvSpPr>
          <p:cNvPr id="70" name="TextBox 24">
            <a:extLst>
              <a:ext uri="{FF2B5EF4-FFF2-40B4-BE49-F238E27FC236}">
                <a16:creationId xmlns:a16="http://schemas.microsoft.com/office/drawing/2014/main" id="{1DCB9AE7-4E56-ED3A-DC3B-B5658EC9D062}"/>
              </a:ext>
            </a:extLst>
          </p:cNvPr>
          <p:cNvSpPr txBox="1"/>
          <p:nvPr/>
        </p:nvSpPr>
        <p:spPr>
          <a:xfrm>
            <a:off x="5209803" y="5174948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1" name="TextBox 28">
            <a:extLst>
              <a:ext uri="{FF2B5EF4-FFF2-40B4-BE49-F238E27FC236}">
                <a16:creationId xmlns:a16="http://schemas.microsoft.com/office/drawing/2014/main" id="{9EE7C057-E65B-D254-77E2-9F23398C8258}"/>
              </a:ext>
            </a:extLst>
          </p:cNvPr>
          <p:cNvSpPr txBox="1"/>
          <p:nvPr/>
        </p:nvSpPr>
        <p:spPr>
          <a:xfrm>
            <a:off x="1413379" y="5900743"/>
            <a:ext cx="2258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corte vertical</a:t>
            </a:r>
          </a:p>
        </p:txBody>
      </p:sp>
      <p:cxnSp>
        <p:nvCxnSpPr>
          <p:cNvPr id="72" name="Conexão reta 71">
            <a:extLst>
              <a:ext uri="{FF2B5EF4-FFF2-40B4-BE49-F238E27FC236}">
                <a16:creationId xmlns:a16="http://schemas.microsoft.com/office/drawing/2014/main" id="{600B095C-A4EE-DE52-2779-D0422B414D5B}"/>
              </a:ext>
            </a:extLst>
          </p:cNvPr>
          <p:cNvCxnSpPr>
            <a:cxnSpLocks/>
          </p:cNvCxnSpPr>
          <p:nvPr/>
        </p:nvCxnSpPr>
        <p:spPr>
          <a:xfrm flipV="1">
            <a:off x="3090395" y="6143200"/>
            <a:ext cx="1858765" cy="19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Conexão reta 72">
            <a:extLst>
              <a:ext uri="{FF2B5EF4-FFF2-40B4-BE49-F238E27FC236}">
                <a16:creationId xmlns:a16="http://schemas.microsoft.com/office/drawing/2014/main" id="{B98F6DDF-2121-D918-2C79-CD3A6253C042}"/>
              </a:ext>
            </a:extLst>
          </p:cNvPr>
          <p:cNvCxnSpPr>
            <a:cxnSpLocks/>
          </p:cNvCxnSpPr>
          <p:nvPr/>
        </p:nvCxnSpPr>
        <p:spPr>
          <a:xfrm flipV="1">
            <a:off x="4949160" y="4394428"/>
            <a:ext cx="0" cy="1748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65A9B9B0-8EF7-9E0D-726A-48276677D8BA}"/>
              </a:ext>
            </a:extLst>
          </p:cNvPr>
          <p:cNvCxnSpPr/>
          <p:nvPr/>
        </p:nvCxnSpPr>
        <p:spPr>
          <a:xfrm flipV="1">
            <a:off x="3083418" y="4394428"/>
            <a:ext cx="1865742" cy="1748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aixaDeTexto 75">
                <a:extLst>
                  <a:ext uri="{FF2B5EF4-FFF2-40B4-BE49-F238E27FC236}">
                    <a16:creationId xmlns:a16="http://schemas.microsoft.com/office/drawing/2014/main" id="{7F20D9EF-FDA8-C6B4-5733-4FA030BBF006}"/>
                  </a:ext>
                </a:extLst>
              </p:cNvPr>
              <p:cNvSpPr txBox="1"/>
              <p:nvPr/>
            </p:nvSpPr>
            <p:spPr>
              <a:xfrm>
                <a:off x="5272252" y="2609666"/>
                <a:ext cx="6096000" cy="819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PT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pt-PT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PT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PT" sz="16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PT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PT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PT" sz="16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1600" i="0">
                              <a:latin typeface="Cambria Math" panose="02040503050406030204" pitchFamily="18" charset="0"/>
                            </a:rPr>
                            <m:t>189</m:t>
                          </m:r>
                        </m:e>
                        <m:sup>
                          <m:r>
                            <a:rPr lang="pt-PT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PT" sz="1600" i="0">
                          <a:latin typeface="Cambria Math" panose="02040503050406030204" pitchFamily="18" charset="0"/>
                        </a:rPr>
                        <m:t>=&gt;</m:t>
                      </m:r>
                      <m:r>
                        <a:rPr lang="pt-PT" sz="16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PT" sz="16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PT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pt-PT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1600" i="0">
                                  <a:latin typeface="Cambria Math" panose="02040503050406030204" pitchFamily="18" charset="0"/>
                                </a:rPr>
                                <m:t>189</m:t>
                              </m:r>
                            </m:e>
                            <m:sup>
                              <m:r>
                                <a:rPr lang="pt-PT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PT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pt-PT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PT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num>
                                    <m:den>
                                      <m:r>
                                        <a:rPr lang="pt-PT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pt-PT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pt-PT" sz="1600" i="0">
                          <a:latin typeface="Cambria Math" panose="02040503050406030204" pitchFamily="18" charset="0"/>
                        </a:rPr>
                        <m:t>=133.6431 </m:t>
                      </m:r>
                      <m:r>
                        <a:rPr lang="pt-PT" sz="1600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pt-PT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6" name="CaixaDeTexto 75">
                <a:extLst>
                  <a:ext uri="{FF2B5EF4-FFF2-40B4-BE49-F238E27FC236}">
                    <a16:creationId xmlns:a16="http://schemas.microsoft.com/office/drawing/2014/main" id="{7F20D9EF-FDA8-C6B4-5733-4FA030BBF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252" y="2609666"/>
                <a:ext cx="6096000" cy="8198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CaixaDeTexto 76">
            <a:extLst>
              <a:ext uri="{FF2B5EF4-FFF2-40B4-BE49-F238E27FC236}">
                <a16:creationId xmlns:a16="http://schemas.microsoft.com/office/drawing/2014/main" id="{330AD55A-F5EA-B7AE-D3C3-C60151CFAA7E}"/>
              </a:ext>
            </a:extLst>
          </p:cNvPr>
          <p:cNvSpPr txBox="1"/>
          <p:nvPr/>
        </p:nvSpPr>
        <p:spPr>
          <a:xfrm>
            <a:off x="5471061" y="6204928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 =inclinação das arestas que ligam a base ao topo da pirâmide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906CBBE-858E-C285-A115-20E4B6726F91}"/>
              </a:ext>
            </a:extLst>
          </p:cNvPr>
          <p:cNvSpPr txBox="1"/>
          <p:nvPr/>
        </p:nvSpPr>
        <p:spPr>
          <a:xfrm>
            <a:off x="6386732" y="1876408"/>
            <a:ext cx="458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u="sng" dirty="0">
                <a:latin typeface="Arial" panose="020B0604020202020204" pitchFamily="34" charset="0"/>
                <a:cs typeface="Arial" panose="020B0604020202020204" pitchFamily="34" charset="0"/>
              </a:rPr>
              <a:t>Altura do vértice da pirâmide regular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C989790-032D-CD29-D590-6832CB3783CF}"/>
              </a:ext>
            </a:extLst>
          </p:cNvPr>
          <p:cNvSpPr txBox="1"/>
          <p:nvPr/>
        </p:nvSpPr>
        <p:spPr>
          <a:xfrm>
            <a:off x="6292186" y="4024527"/>
            <a:ext cx="487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u="sng" dirty="0">
                <a:latin typeface="Arial" panose="020B0604020202020204" pitchFamily="34" charset="0"/>
                <a:cs typeface="Arial" panose="020B0604020202020204" pitchFamily="34" charset="0"/>
              </a:rPr>
              <a:t>Inclinação da aresta da pirâmide regular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24E6CDA-3EF8-3CF5-3B5D-8C177D3FE70E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254C905-7B52-18ED-09A5-D2A3107D7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D0FB32D1-6690-664F-7130-4095259235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833560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761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9" grpId="0"/>
      <p:bldP spid="69" grpId="0"/>
      <p:bldP spid="70" grpId="0"/>
      <p:bldP spid="71" grpId="0"/>
      <p:bldP spid="76" grpId="0"/>
      <p:bldP spid="77" grpId="0"/>
      <p:bldP spid="2" grpId="0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6FCA88-6CB1-4371-9D8E-BDC1845C4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5110"/>
            <a:ext cx="4536714" cy="3105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035C6-3CED-4E61-8280-D5B18FD3A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585" y="2807861"/>
            <a:ext cx="4984222" cy="3324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5EA5F4-4C9B-41BC-BCE7-E5FD64394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159" y="1531027"/>
            <a:ext cx="2423841" cy="5326973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EF8137D8-8565-9A0B-031E-8CC1F47B692E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690A16E-3E70-BDE8-8C3E-A525F615B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532466D2-BB2C-0E1B-D09A-911DBF4923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705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28C4C5F-0623-DC88-1357-D0E8F0214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10" y="2208994"/>
            <a:ext cx="11047531" cy="429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DB87AB-818A-9038-578E-6CE0C77788A1}"/>
              </a:ext>
            </a:extLst>
          </p:cNvPr>
          <p:cNvSpPr txBox="1"/>
          <p:nvPr/>
        </p:nvSpPr>
        <p:spPr>
          <a:xfrm>
            <a:off x="3993718" y="1215110"/>
            <a:ext cx="4198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/>
              <a:t>Primitive Solids</a:t>
            </a:r>
            <a:endParaRPr lang="en-GB" sz="4400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11C45B4-AB08-B579-7C3A-98A51EB7D133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5865AA3-D387-2133-1901-9E9BCBAAB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0B264E6D-4A8C-82DE-FE94-5BC9C6D38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45343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7194E8-759A-42F7-A2A1-1EFB68F9A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6" y="1282980"/>
            <a:ext cx="2862262" cy="508197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C82FCCB-924F-610A-4658-8C19F4B6A0E1}"/>
              </a:ext>
            </a:extLst>
          </p:cNvPr>
          <p:cNvSpPr txBox="1"/>
          <p:nvPr/>
        </p:nvSpPr>
        <p:spPr>
          <a:xfrm>
            <a:off x="3264949" y="1268384"/>
            <a:ext cx="8633355" cy="5026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800" dirty="0">
                <a:effectLst/>
              </a:rPr>
              <a:t>Desenhe como um sólido o parafuso com as características seguintes:</a:t>
            </a:r>
            <a:endParaRPr lang="pt-PT" sz="2800" dirty="0">
              <a:effectLst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PT" sz="1800" dirty="0">
                <a:effectLst/>
              </a:rPr>
              <a:t>raio da cabeça=0.375</a:t>
            </a:r>
            <a:endParaRPr lang="pt-PT" sz="2800" dirty="0">
              <a:effectLst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PT" sz="1800" dirty="0">
                <a:effectLst/>
              </a:rPr>
              <a:t>altura da cabeça=0.25</a:t>
            </a:r>
            <a:endParaRPr lang="pt-PT" sz="2800" dirty="0">
              <a:effectLst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PT" sz="1800" dirty="0">
                <a:effectLst/>
              </a:rPr>
              <a:t>ranhura do parafuso: largura=0.10, altura=0.15</a:t>
            </a:r>
            <a:endParaRPr lang="pt-PT" sz="2800" dirty="0">
              <a:effectLst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PT" sz="1800" dirty="0">
                <a:effectLst/>
              </a:rPr>
              <a:t>raio da base do cone=0.25</a:t>
            </a:r>
            <a:endParaRPr lang="pt-PT" sz="2800" dirty="0">
              <a:effectLst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PT" sz="1800" dirty="0">
                <a:effectLst/>
              </a:rPr>
              <a:t>altura do cone=1.5</a:t>
            </a:r>
            <a:endParaRPr lang="pt-PT" sz="2800" dirty="0">
              <a:effectLst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PT" sz="1800" dirty="0">
                <a:effectLst/>
              </a:rPr>
              <a:t>hélice: diâmetro topo=0.275, diâmetro base=0; 8 voltas</a:t>
            </a:r>
            <a:endParaRPr lang="pt-PT" sz="2800" dirty="0">
              <a:effectLst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PT" sz="1800" dirty="0">
                <a:effectLst/>
              </a:rPr>
              <a:t>rosca do parafuso: diâmetro=0.05</a:t>
            </a:r>
            <a:endParaRPr lang="pt-PT" sz="2800" dirty="0">
              <a:effectLst/>
            </a:endParaRPr>
          </a:p>
          <a:p>
            <a:pPr algn="just">
              <a:lnSpc>
                <a:spcPct val="150000"/>
              </a:lnSpc>
            </a:pPr>
            <a:r>
              <a:rPr lang="pt-PT" sz="1800" dirty="0">
                <a:effectLst/>
              </a:rPr>
              <a:t> </a:t>
            </a:r>
            <a:endParaRPr lang="pt-PT" sz="2800" dirty="0">
              <a:effectLst/>
            </a:endParaRPr>
          </a:p>
          <a:p>
            <a:pPr marR="36195" algn="just">
              <a:lnSpc>
                <a:spcPct val="150000"/>
              </a:lnSpc>
            </a:pPr>
            <a:r>
              <a:rPr lang="pt-PT" sz="1800" dirty="0">
                <a:effectLst/>
              </a:rPr>
              <a:t>Apresente o desenho de forma a que o eixo longitudinal do parafuso coincida com o eixo X do referencial, e de tal forma a que a ponta do parafuso tenha coordenadas (a, b, 0).</a:t>
            </a:r>
            <a:endParaRPr lang="pt-PT" sz="2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1037B194-7A12-F4AD-134C-F5E060571BCF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20D95E4-818D-3211-7A71-4A3E48FA0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2FA53983-620E-B31D-1019-F006F6B8F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35454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80F1C93-4785-D4E2-4F1B-C5DDB4ED3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1653" y="1921688"/>
            <a:ext cx="342949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altLang="pt-P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Represente a 3D, de acordo com as indicações, o sólido da figura.</a:t>
            </a:r>
            <a:endParaRPr kumimoji="0" lang="pt-PT" altLang="pt-P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Picture 1" descr="Resultado de imagem para autocad revolve">
            <a:extLst>
              <a:ext uri="{FF2B5EF4-FFF2-40B4-BE49-F238E27FC236}">
                <a16:creationId xmlns:a16="http://schemas.microsoft.com/office/drawing/2014/main" id="{DAF9D183-F72B-0DFE-9658-0ED74E619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6" y="1838098"/>
            <a:ext cx="8227102" cy="478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AB1614-AA4A-54EB-62B4-0192CB0B1F1B}"/>
              </a:ext>
            </a:extLst>
          </p:cNvPr>
          <p:cNvSpPr txBox="1"/>
          <p:nvPr/>
        </p:nvSpPr>
        <p:spPr>
          <a:xfrm>
            <a:off x="2909019" y="1030676"/>
            <a:ext cx="7532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chemeClr val="bg1"/>
                </a:solidFill>
              </a:rPr>
              <a:t>Superfícies de revolucão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B2AF8C7D-B07D-3EB2-B072-C642FCF16B55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5B273EA-DB4C-5A98-78C4-28AFA9E58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493A1E5B-D5F2-C949-A8D2-DB183B58E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78415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7F0366D-D20F-4B07-B71A-526551CC8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9" y="1215110"/>
            <a:ext cx="65770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57E35B-312F-4406-9377-CCBFAC2E0C87}"/>
              </a:ext>
            </a:extLst>
          </p:cNvPr>
          <p:cNvSpPr txBox="1"/>
          <p:nvPr/>
        </p:nvSpPr>
        <p:spPr>
          <a:xfrm>
            <a:off x="7185761" y="1841357"/>
            <a:ext cx="4500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Desenhar o perfil do copo usando Lines e Arcs</a:t>
            </a:r>
            <a:endParaRPr lang="en-GB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181A5B73-DFA1-0CC8-588A-90AF9C772FC8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9A18FB8-EA10-12B3-CF35-7921E1BFD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D8BA4EAA-9FCF-AF84-2B42-622A9ED9F3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85055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26" y="1215109"/>
            <a:ext cx="5807045" cy="52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819CD7-9CE9-4CD9-57EB-F0071213AE0C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8A48EA3-CDD5-E9AE-EB85-BB1391404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B0CBB138-3A51-2C3E-6F8D-3C791AD4CF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8090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88" y="1215110"/>
            <a:ext cx="4259524" cy="543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F88343F7-EF7A-3410-C082-96A719A1B91F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4B0BAA4-A0E8-A252-E715-0996AFB24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ADBC16EB-5A1C-D749-98C2-9EFEDA50A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0634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89870" y="4705211"/>
            <a:ext cx="562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Usar o camando PEDIT para transformar os elementos LINES e ARCS numa POLYLINE</a:t>
            </a:r>
            <a:endParaRPr lang="en-GB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92" y="1210619"/>
            <a:ext cx="3155576" cy="251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137" y="1194088"/>
            <a:ext cx="2852259" cy="253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300" y="1194087"/>
            <a:ext cx="3535055" cy="253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296" y="4084980"/>
            <a:ext cx="3502209" cy="253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9620518" y="3850783"/>
            <a:ext cx="0" cy="656824"/>
          </a:xfrm>
          <a:prstGeom prst="straightConnector1">
            <a:avLst/>
          </a:prstGeom>
          <a:ln w="88900">
            <a:solidFill>
              <a:srgbClr val="FF000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668114" y="6288724"/>
            <a:ext cx="394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1</a:t>
            </a:r>
            <a:endParaRPr lang="en-GB" sz="2400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55F00EC2-E872-4A4A-42E1-F222619185B6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B14DCAB-03E6-02D4-D536-29D51292D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2D1E980C-A39B-89C7-2BB0-DB50702087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5523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74" y="1149534"/>
            <a:ext cx="3787073" cy="261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53" y="1199683"/>
            <a:ext cx="3787073" cy="261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248" y="1199683"/>
            <a:ext cx="3072727" cy="261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498" y="4018241"/>
            <a:ext cx="3162366" cy="266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916" y="4018241"/>
            <a:ext cx="2792664" cy="266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01D870-D705-FB8C-8806-918242DFE7CE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04AB1-1AA0-B188-D651-DCCE770A3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9A5B9C-6258-A01B-17F3-290F011F1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0270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2" y="1672664"/>
            <a:ext cx="5210279" cy="404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57" y="1672664"/>
            <a:ext cx="5936673" cy="404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0717694" y="1868272"/>
            <a:ext cx="896578" cy="909550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B6D07BB-E6F4-1058-D831-1938985B4FBA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2ED9EAA-03BC-8FFB-4BE4-DA75EC7FA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0A59EFB6-176C-AA14-12E1-34D5242FC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6165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79D3086-1DCB-1931-6C0A-B0796E074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19" y="1364478"/>
            <a:ext cx="3854694" cy="2821263"/>
          </a:xfrm>
          <a:prstGeom prst="rect">
            <a:avLst/>
          </a:prstGeom>
        </p:spPr>
      </p:pic>
      <p:sp>
        <p:nvSpPr>
          <p:cNvPr id="2" name="TextBox 27">
            <a:extLst>
              <a:ext uri="{FF2B5EF4-FFF2-40B4-BE49-F238E27FC236}">
                <a16:creationId xmlns:a16="http://schemas.microsoft.com/office/drawing/2014/main" id="{0F52C12B-81BC-EB5E-42CF-916B88314F2A}"/>
              </a:ext>
            </a:extLst>
          </p:cNvPr>
          <p:cNvSpPr txBox="1"/>
          <p:nvPr/>
        </p:nvSpPr>
        <p:spPr>
          <a:xfrm>
            <a:off x="6695826" y="1679264"/>
            <a:ext cx="2258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em planta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7B9E319-C9EB-92EE-D5BC-7FC5D4BB36C1}"/>
              </a:ext>
            </a:extLst>
          </p:cNvPr>
          <p:cNvSpPr/>
          <p:nvPr/>
        </p:nvSpPr>
        <p:spPr>
          <a:xfrm>
            <a:off x="8010742" y="1144161"/>
            <a:ext cx="1862254" cy="17507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2897F792-CD36-97BC-6DFE-9D1025823300}"/>
              </a:ext>
            </a:extLst>
          </p:cNvPr>
          <p:cNvCxnSpPr/>
          <p:nvPr/>
        </p:nvCxnSpPr>
        <p:spPr>
          <a:xfrm flipV="1">
            <a:off x="8010742" y="1144161"/>
            <a:ext cx="1862254" cy="1750741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7">
            <a:extLst>
              <a:ext uri="{FF2B5EF4-FFF2-40B4-BE49-F238E27FC236}">
                <a16:creationId xmlns:a16="http://schemas.microsoft.com/office/drawing/2014/main" id="{C1869C8A-D391-C107-549C-9308F1EE4266}"/>
              </a:ext>
            </a:extLst>
          </p:cNvPr>
          <p:cNvSpPr txBox="1"/>
          <p:nvPr/>
        </p:nvSpPr>
        <p:spPr>
          <a:xfrm>
            <a:off x="10106610" y="1663875"/>
            <a:ext cx="1011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  <a:r>
              <a:rPr lang="pt-PT" dirty="0"/>
              <a:t> 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31F6E3CC-65A6-DF59-DA29-F8F19C1CC211}"/>
              </a:ext>
            </a:extLst>
          </p:cNvPr>
          <p:cNvSpPr txBox="1"/>
          <p:nvPr/>
        </p:nvSpPr>
        <p:spPr>
          <a:xfrm>
            <a:off x="9259497" y="1997064"/>
            <a:ext cx="595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h/2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EF180220-E5BB-F670-44A6-84D0FD2C956F}"/>
              </a:ext>
            </a:extLst>
          </p:cNvPr>
          <p:cNvCxnSpPr>
            <a:cxnSpLocks/>
          </p:cNvCxnSpPr>
          <p:nvPr/>
        </p:nvCxnSpPr>
        <p:spPr>
          <a:xfrm flipH="1" flipV="1">
            <a:off x="8010742" y="1127915"/>
            <a:ext cx="1862254" cy="1766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xão reta 26">
            <a:extLst>
              <a:ext uri="{FF2B5EF4-FFF2-40B4-BE49-F238E27FC236}">
                <a16:creationId xmlns:a16="http://schemas.microsoft.com/office/drawing/2014/main" id="{D555ED4B-50B3-ECA0-B3CB-77C1F23A27B0}"/>
              </a:ext>
            </a:extLst>
          </p:cNvPr>
          <p:cNvCxnSpPr/>
          <p:nvPr/>
        </p:nvCxnSpPr>
        <p:spPr>
          <a:xfrm flipV="1">
            <a:off x="8003765" y="1144161"/>
            <a:ext cx="1869231" cy="1750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xão reta 30">
            <a:extLst>
              <a:ext uri="{FF2B5EF4-FFF2-40B4-BE49-F238E27FC236}">
                <a16:creationId xmlns:a16="http://schemas.microsoft.com/office/drawing/2014/main" id="{46157E7A-F27F-A67E-36DF-BD4D5A44E8B6}"/>
              </a:ext>
            </a:extLst>
          </p:cNvPr>
          <p:cNvCxnSpPr>
            <a:endCxn id="3" idx="2"/>
          </p:cNvCxnSpPr>
          <p:nvPr/>
        </p:nvCxnSpPr>
        <p:spPr>
          <a:xfrm>
            <a:off x="8938380" y="2011408"/>
            <a:ext cx="3489" cy="883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8">
            <a:extLst>
              <a:ext uri="{FF2B5EF4-FFF2-40B4-BE49-F238E27FC236}">
                <a16:creationId xmlns:a16="http://schemas.microsoft.com/office/drawing/2014/main" id="{8A2BBDF5-EEC6-D3A6-1047-994C0CE5C931}"/>
              </a:ext>
            </a:extLst>
          </p:cNvPr>
          <p:cNvSpPr txBox="1"/>
          <p:nvPr/>
        </p:nvSpPr>
        <p:spPr>
          <a:xfrm>
            <a:off x="8606964" y="2383644"/>
            <a:ext cx="290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436FB9C9-8F23-BFC3-25B9-33202F4EEA75}"/>
                  </a:ext>
                </a:extLst>
              </p:cNvPr>
              <p:cNvSpPr txBox="1"/>
              <p:nvPr/>
            </p:nvSpPr>
            <p:spPr>
              <a:xfrm>
                <a:off x="6571526" y="3381074"/>
                <a:ext cx="5073006" cy="903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pt-PT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pt-P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90</m:t>
                                  </m:r>
                                </m:e>
                                <m:sup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>
                            <m:fPr>
                              <m:ctrlPr>
                                <a:rPr lang="pt-P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pt-PT" i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pt-PT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r>
                        <a:rPr lang="pt-PT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pt-PT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pt-P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r>
                            <m:rPr>
                              <m:sty m:val="p"/>
                            </m:rPr>
                            <a:rPr lang="pt-PT" i="0">
                              <a:latin typeface="Cambria Math" panose="02040503050406030204" pitchFamily="18" charset="0"/>
                            </a:rPr>
                            <m:t>x</m:t>
                          </m:r>
                        </m:den>
                      </m:f>
                      <m:r>
                        <a:rPr lang="pt-PT" i="0">
                          <a:latin typeface="Cambria Math" panose="02040503050406030204" pitchFamily="18" charset="0"/>
                        </a:rPr>
                        <m:t>=&gt;</m:t>
                      </m:r>
                      <m:r>
                        <m:rPr>
                          <m:sty m:val="p"/>
                        </m:rPr>
                        <a:rPr lang="pt-PT" i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pt-PT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pt-P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PT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PT" i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pt-P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PT" i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PT" i="0">
                          <a:latin typeface="Cambria Math" panose="02040503050406030204" pitchFamily="18" charset="0"/>
                        </a:rPr>
                        <m:t>=94.5000 </m:t>
                      </m:r>
                      <m:r>
                        <m:rPr>
                          <m:sty m:val="p"/>
                        </m:rPr>
                        <a:rPr lang="pt-PT" i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436FB9C9-8F23-BFC3-25B9-33202F4EE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526" y="3381074"/>
                <a:ext cx="5073006" cy="9032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CCD31251-FB39-450B-0599-476254EA4669}"/>
                  </a:ext>
                </a:extLst>
              </p:cNvPr>
              <p:cNvSpPr txBox="1"/>
              <p:nvPr/>
            </p:nvSpPr>
            <p:spPr>
              <a:xfrm>
                <a:off x="537353" y="4766588"/>
                <a:ext cx="11117294" cy="1847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PT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PT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pt-PT" i="0">
                              <a:latin typeface="Cambria Math" panose="02040503050406030204" pitchFamily="18" charset="0"/>
                            </a:rPr>
                            <m:t>β</m:t>
                          </m:r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pt-P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pt-PT" i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pt-PT" i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den>
                          </m:f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pt-P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pt-P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pt-P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189</m:t>
                                      </m:r>
                                    </m:e>
                                    <m:sup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pt-P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pt-PT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pt-PT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pt-PT" i="0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num>
                                            <m:den>
                                              <m:r>
                                                <a:rPr lang="pt-PT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num>
                            <m:den>
                              <m:f>
                                <m:fPr>
                                  <m:ctrlPr>
                                    <a:rPr lang="pt-P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pt-P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pt-PT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pt-P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den>
                          </m:f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= </m:t>
                          </m:r>
                          <m:rad>
                            <m:radPr>
                              <m:degHide m:val="on"/>
                              <m:ctrlPr>
                                <a:rPr lang="pt-P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pt-P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pt-P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189</m:t>
                                      </m:r>
                                    </m:e>
                                    <m:sup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pt-P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pt-PT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pt-PT" i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p>
                                          <m:r>
                                            <a:rPr lang="pt-PT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num>
                                <m:den>
                                  <m:f>
                                    <m:fPr>
                                      <m:ctrlPr>
                                        <a:rPr lang="pt-P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f>
                                    <m:fPr>
                                      <m:ctrlPr>
                                        <a:rPr lang="pt-P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pt-PT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pt-PT" i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p>
                                          <m:r>
                                            <a:rPr lang="pt-PT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den>
                              </m:f>
                            </m:e>
                          </m:rad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= </m:t>
                          </m:r>
                          <m:rad>
                            <m:radPr>
                              <m:degHide m:val="on"/>
                              <m:ctrlPr>
                                <a:rPr lang="pt-P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pt-P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pt-P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189</m:t>
                                      </m:r>
                                    </m:e>
                                    <m:sup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pt-P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pt-PT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t-PT" i="0">
                                              <a:latin typeface="Cambria Math" panose="02040503050406030204" pitchFamily="18" charset="0"/>
                                            </a:rPr>
                                            <m:t>189</m:t>
                                          </m:r>
                                        </m:e>
                                        <m:sup>
                                          <m:r>
                                            <a:rPr lang="pt-PT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pt-PT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t-PT" i="0">
                                              <a:latin typeface="Cambria Math" panose="02040503050406030204" pitchFamily="18" charset="0"/>
                                            </a:rPr>
                                            <m:t>189</m:t>
                                          </m:r>
                                        </m:e>
                                        <m:sup>
                                          <m:r>
                                            <a:rPr lang="pt-PT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num>
                                <m:den>
                                  <m:f>
                                    <m:fPr>
                                      <m:ctrlPr>
                                        <a:rPr lang="pt-P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f>
                                    <m:fPr>
                                      <m:ctrlPr>
                                        <a:rPr lang="pt-P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pt-PT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t-PT" i="0">
                                              <a:latin typeface="Cambria Math" panose="02040503050406030204" pitchFamily="18" charset="0"/>
                                            </a:rPr>
                                            <m:t>189</m:t>
                                          </m:r>
                                        </m:e>
                                        <m:sup>
                                          <m:r>
                                            <a:rPr lang="pt-PT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pt-PT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t-PT" i="0">
                                              <a:latin typeface="Cambria Math" panose="02040503050406030204" pitchFamily="18" charset="0"/>
                                            </a:rPr>
                                            <m:t>189</m:t>
                                          </m:r>
                                        </m:e>
                                        <m:sup>
                                          <m:r>
                                            <a:rPr lang="pt-PT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den>
                              </m:f>
                            </m:e>
                          </m:rad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pt-P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pt-P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sSup>
                                    <m:sSupPr>
                                      <m:ctrlPr>
                                        <a:rPr lang="pt-P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189</m:t>
                                      </m:r>
                                    </m:e>
                                    <m:sup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sSup>
                                    <m:sSupPr>
                                      <m:ctrlPr>
                                        <a:rPr lang="pt-P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189</m:t>
                                      </m:r>
                                    </m:e>
                                    <m:sup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f>
                                    <m:fPr>
                                      <m:ctrlPr>
                                        <a:rPr lang="pt-P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x</m:t>
                                      </m:r>
                                      <m:sSup>
                                        <m:sSupPr>
                                          <m:ctrlPr>
                                            <a:rPr lang="pt-PT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t-PT" i="0">
                                              <a:latin typeface="Cambria Math" panose="02040503050406030204" pitchFamily="18" charset="0"/>
                                            </a:rPr>
                                            <m:t>189</m:t>
                                          </m:r>
                                        </m:e>
                                        <m:sup>
                                          <m:r>
                                            <a:rPr lang="pt-PT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8</m:t>
                                      </m:r>
                                    </m:den>
                                  </m:f>
                                </m:den>
                              </m:f>
                            </m:e>
                          </m:rad>
                        </m:e>
                      </m:func>
                      <m:r>
                        <a:rPr lang="pt-PT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P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P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pt-P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pt-PT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sSup>
                                    <m:sSupPr>
                                      <m:ctrlPr>
                                        <a:rPr lang="pt-P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189</m:t>
                                      </m:r>
                                    </m:e>
                                    <m:sup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num>
                            <m:den>
                              <m:f>
                                <m:fPr>
                                  <m:ctrlPr>
                                    <a:rPr lang="pt-P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pt-P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189</m:t>
                                      </m:r>
                                    </m:e>
                                    <m:sup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den>
                          </m:f>
                        </m:e>
                      </m:rad>
                      <m:r>
                        <a:rPr lang="pt-PT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P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pt-PT" i="0">
                          <a:latin typeface="Cambria Math" panose="02040503050406030204" pitchFamily="18" charset="0"/>
                        </a:rPr>
                        <m:t>=&gt;</m:t>
                      </m:r>
                      <m:r>
                        <a:rPr lang="pt-PT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pt-PT" i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P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54.735614</m:t>
                          </m:r>
                        </m:e>
                        <m:sup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CCD31251-FB39-450B-0599-476254EA4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353" y="4766588"/>
                <a:ext cx="11117294" cy="18471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aixaDeTexto 36">
            <a:extLst>
              <a:ext uri="{FF2B5EF4-FFF2-40B4-BE49-F238E27FC236}">
                <a16:creationId xmlns:a16="http://schemas.microsoft.com/office/drawing/2014/main" id="{889AEEDF-56F4-9140-E9E3-BD5A2284A539}"/>
              </a:ext>
            </a:extLst>
          </p:cNvPr>
          <p:cNvSpPr txBox="1"/>
          <p:nvPr/>
        </p:nvSpPr>
        <p:spPr>
          <a:xfrm>
            <a:off x="5729957" y="4443189"/>
            <a:ext cx="6350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u="sng" dirty="0">
                <a:latin typeface="Arial" panose="020B0604020202020204" pitchFamily="34" charset="0"/>
                <a:cs typeface="Arial" panose="020B0604020202020204" pitchFamily="34" charset="0"/>
              </a:rPr>
              <a:t>Inclinação da linha de maior declive da pirâmide regular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98317555-7FA2-5CBB-0B59-06D7D8D7487C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F8D04A2-90B7-25DE-DDA5-00653CBCD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75074"/>
            <a:ext cx="2835643" cy="536473"/>
          </a:xfrm>
          <a:prstGeom prst="rect">
            <a:avLst/>
          </a:prstGeom>
        </p:spPr>
      </p:pic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4EF28B69-C2E2-9C57-8FE1-F9027DCAA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833560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22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  <p:bldP spid="7" grpId="0"/>
      <p:bldP spid="32" grpId="0"/>
      <p:bldP spid="34" grpId="0"/>
      <p:bldP spid="3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50160"/>
            <a:ext cx="51816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BDCADEF7-C0A5-E5A0-3ABE-7BF13EF71873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7CCA2F3-DBE6-C5DB-C406-0526E557C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0D12FB90-1840-ED3B-3874-1B04B2FBB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0328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2" y="1529980"/>
            <a:ext cx="3657145" cy="383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84" y="1529979"/>
            <a:ext cx="3398945" cy="383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951" y="1529979"/>
            <a:ext cx="3132542" cy="383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2264" y="5973181"/>
            <a:ext cx="922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Rodar o copo em torno do eixo X para que na vista Top o copo apareça em pé</a:t>
            </a:r>
            <a:endParaRPr lang="en-GB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8FEA589E-A8C2-541A-0E06-B9ADBE05C757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7417939-024C-B02D-F05B-3C9D42F88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1EDD0D86-9687-277E-68AF-06B59E63C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32713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247" y="1398494"/>
            <a:ext cx="6931907" cy="522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8402112" y="1868272"/>
            <a:ext cx="896578" cy="909550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28AAF9-AD46-92C9-49FD-EDCE4F699672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95970A9-7A7C-CDB2-5140-C4BB964B1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D91B0F9E-6B0A-D7A8-DDDA-90EBAB0FA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06575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E1FB1096-31DF-615D-C6ED-0DB2D5BF9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0992" y="6400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4" name="Picture 4" descr="Desenhos Técnicos - AutoCAD">
            <a:extLst>
              <a:ext uri="{FF2B5EF4-FFF2-40B4-BE49-F238E27FC236}">
                <a16:creationId xmlns:a16="http://schemas.microsoft.com/office/drawing/2014/main" id="{A0E4710F-8448-24EE-79F5-CD8E631A4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8" y="1100055"/>
            <a:ext cx="4091827" cy="563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28CF76F-4C21-A3B9-C3BF-EECCD1620671}"/>
              </a:ext>
            </a:extLst>
          </p:cNvPr>
          <p:cNvSpPr txBox="1"/>
          <p:nvPr/>
        </p:nvSpPr>
        <p:spPr>
          <a:xfrm>
            <a:off x="5196114" y="3126209"/>
            <a:ext cx="8924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altLang="pt-P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Represente a 3D a peça indicada na figura. </a:t>
            </a:r>
            <a:endParaRPr kumimoji="0" lang="pt-PT" altLang="pt-PT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394A28-04F2-40F2-FC5E-C70527405A0A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70AA628-278B-999C-4621-281BEC1D8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8D4FCA12-61B8-83B2-FA94-CC9C9835C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57624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F609D55-B38B-9888-EBD5-2FB843DAC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6" y="1027485"/>
            <a:ext cx="7565649" cy="556951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5167EDA-FE16-BE86-441D-ED096AABF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710" y="5529982"/>
            <a:ext cx="7143251" cy="123886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80D5E2F-80F9-4D3A-188A-020C8B76B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090" y="1027485"/>
            <a:ext cx="3602202" cy="4340358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66C667E4-02A5-D77F-0F2D-246A8C2407F3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81894F9-0D68-4E77-44E4-FE8D41FA4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F765EBA2-DC31-D5DF-2E3C-AA8CCECFED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328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390516-4CD9-AD98-F1FE-82253DBA6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6" y="1374861"/>
            <a:ext cx="11606951" cy="50506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5D305B-D604-EFFC-36D4-DF3CE42AC297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C69F950-5AC2-06DB-951B-FC67B7DA8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36429A19-EEDF-79A0-10CE-2B01EE944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56748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utocad - Ejercicio paso a paso dibujar copa 3D en Autocad. Tutorial en  español HD - YouTube">
            <a:extLst>
              <a:ext uri="{FF2B5EF4-FFF2-40B4-BE49-F238E27FC236}">
                <a16:creationId xmlns:a16="http://schemas.microsoft.com/office/drawing/2014/main" id="{1E545AC1-C6D3-E061-01DB-5752F6A0E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6" y="1830088"/>
            <a:ext cx="6878108" cy="386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ED8511C-D640-7E36-6CC6-EB285828C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709" y="1319134"/>
            <a:ext cx="4058315" cy="5139545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DA4BADC3-7188-F5B6-F536-C5E5ACD15E33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A716C55-6192-0D12-4C33-7CBD52CDB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79B36EAB-B37C-1A55-B092-9DCB2741C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30362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UTOCAD dibujo de una taza en 3 Dimensiones - YouTube">
            <a:extLst>
              <a:ext uri="{FF2B5EF4-FFF2-40B4-BE49-F238E27FC236}">
                <a16:creationId xmlns:a16="http://schemas.microsoft.com/office/drawing/2014/main" id="{459553AC-E498-DCD3-00E7-EEC8DA7E7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24" y="1282980"/>
            <a:ext cx="8910364" cy="501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EE7EFB1-C574-2579-7302-FCF9E83F9C3D}"/>
              </a:ext>
            </a:extLst>
          </p:cNvPr>
          <p:cNvSpPr txBox="1"/>
          <p:nvPr/>
        </p:nvSpPr>
        <p:spPr>
          <a:xfrm>
            <a:off x="9291090" y="1201357"/>
            <a:ext cx="2802434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1900" dirty="0">
                <a:latin typeface="Arial" panose="020B0604020202020204" pitchFamily="34" charset="0"/>
                <a:ea typeface="MS Mincho" panose="02020609040205080304" pitchFamily="49" charset="-128"/>
              </a:rPr>
              <a:t>Desenhe a chávena como um sólido, supondo que a asa tem 4 unidades de largura. Após ter construído o sólido, use o comando </a:t>
            </a:r>
            <a:r>
              <a:rPr lang="pt-PT" sz="1900" dirty="0" err="1">
                <a:latin typeface="Arial" panose="020B0604020202020204" pitchFamily="34" charset="0"/>
                <a:ea typeface="MS Mincho" panose="02020609040205080304" pitchFamily="49" charset="-128"/>
              </a:rPr>
              <a:t>Home</a:t>
            </a:r>
            <a:r>
              <a:rPr lang="pt-PT" sz="1900" dirty="0">
                <a:latin typeface="Arial" panose="020B0604020202020204" pitchFamily="34" charset="0"/>
                <a:ea typeface="MS Mincho" panose="02020609040205080304" pitchFamily="49" charset="-128"/>
              </a:rPr>
              <a:t>&gt;</a:t>
            </a:r>
            <a:r>
              <a:rPr lang="pt-PT" sz="1900" dirty="0" err="1">
                <a:latin typeface="Arial" panose="020B0604020202020204" pitchFamily="34" charset="0"/>
                <a:ea typeface="MS Mincho" panose="02020609040205080304" pitchFamily="49" charset="-128"/>
              </a:rPr>
              <a:t>Solid</a:t>
            </a:r>
            <a:r>
              <a:rPr lang="pt-PT" sz="1900" dirty="0"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pt-PT" sz="1900" dirty="0" err="1">
                <a:latin typeface="Arial" panose="020B0604020202020204" pitchFamily="34" charset="0"/>
                <a:ea typeface="MS Mincho" panose="02020609040205080304" pitchFamily="49" charset="-128"/>
              </a:rPr>
              <a:t>Editing</a:t>
            </a:r>
            <a:r>
              <a:rPr lang="pt-PT" sz="1900" dirty="0">
                <a:latin typeface="Arial" panose="020B0604020202020204" pitchFamily="34" charset="0"/>
                <a:ea typeface="MS Mincho" panose="02020609040205080304" pitchFamily="49" charset="-128"/>
              </a:rPr>
              <a:t>&gt;Shell para criar um “buraco” no interior da chávena, identificando  a superfície de topo da chávena e indicando duas unidades para a espessura da chávena. Apresente o desenho na vista</a:t>
            </a:r>
            <a:r>
              <a:rPr lang="pt-PT" sz="20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NE </a:t>
            </a:r>
            <a:r>
              <a:rPr lang="pt-PT" sz="2000" dirty="0" err="1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Isometric</a:t>
            </a:r>
            <a:r>
              <a:rPr lang="pt-PT" sz="20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.</a:t>
            </a:r>
            <a:endParaRPr lang="pt-PT" sz="2000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8D1A8F1B-2DF8-92F4-9382-F8441494F494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650847-F894-D73F-E906-24306E159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AFD9256D-88AE-8FFD-4102-8150A10564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44004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A2E286F-435C-0240-7C96-7384D3B47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6" y="1062884"/>
            <a:ext cx="3661776" cy="297202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FA7CCD6-9C02-155B-0192-6A2B4D482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126" y="1403588"/>
            <a:ext cx="4039917" cy="210026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9588A0B-05BB-4A65-4CB2-27BF104B7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698" y="1062884"/>
            <a:ext cx="2945346" cy="290415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2193127-ADFD-5790-FF32-AACE7328A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32" y="4204924"/>
            <a:ext cx="2224409" cy="256209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C984516-E55C-9EA8-8FAD-DE741079B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2646" y="4204924"/>
            <a:ext cx="3056921" cy="256369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E11AF522-F8BD-19C3-C397-20D3E1E59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4337" y="4203319"/>
            <a:ext cx="3306098" cy="256369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92136D0D-DD38-26BC-FCF1-61A48D3BB1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9354" y="4509535"/>
            <a:ext cx="2546934" cy="192127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FF257F42-AC41-3CDB-6DA6-84764F20CCBA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D40573E-0969-46F7-5BC1-880A25BDEB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19B2F2A3-4EE9-B7E7-E680-56EDB4897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524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17FB47C-7862-D59C-67EC-962721D7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947" y="1215110"/>
            <a:ext cx="3443198" cy="252662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5EB2B18-D54C-1EDE-BC77-1A99998D8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12" y="1192375"/>
            <a:ext cx="3625161" cy="252662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9C1B438-A911-EE65-F8BD-9AE0175C2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087" y="1215110"/>
            <a:ext cx="2551301" cy="252662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161A0CF-E21E-960B-6442-BF564328D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315" y="3969044"/>
            <a:ext cx="3160386" cy="2776311"/>
          </a:xfrm>
          <a:prstGeom prst="rect">
            <a:avLst/>
          </a:prstGeom>
        </p:spPr>
      </p:pic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96475E7F-275B-AD5E-CE58-1CCA246D6BC6}"/>
              </a:ext>
            </a:extLst>
          </p:cNvPr>
          <p:cNvCxnSpPr/>
          <p:nvPr/>
        </p:nvCxnSpPr>
        <p:spPr>
          <a:xfrm flipV="1">
            <a:off x="143001" y="1306067"/>
            <a:ext cx="330418" cy="696686"/>
          </a:xfrm>
          <a:prstGeom prst="straightConnector1">
            <a:avLst/>
          </a:prstGeom>
          <a:ln w="857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FFD44FE5-769A-E882-BC76-EF4A25EC839B}"/>
              </a:ext>
            </a:extLst>
          </p:cNvPr>
          <p:cNvCxnSpPr>
            <a:cxnSpLocks/>
          </p:cNvCxnSpPr>
          <p:nvPr/>
        </p:nvCxnSpPr>
        <p:spPr>
          <a:xfrm>
            <a:off x="5384800" y="2118713"/>
            <a:ext cx="662105" cy="23574"/>
          </a:xfrm>
          <a:prstGeom prst="straightConnector1">
            <a:avLst/>
          </a:prstGeom>
          <a:ln w="857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unidirecional 16">
            <a:extLst>
              <a:ext uri="{FF2B5EF4-FFF2-40B4-BE49-F238E27FC236}">
                <a16:creationId xmlns:a16="http://schemas.microsoft.com/office/drawing/2014/main" id="{11DF389F-9FA0-42A0-FC85-348EF41853DE}"/>
              </a:ext>
            </a:extLst>
          </p:cNvPr>
          <p:cNvCxnSpPr>
            <a:cxnSpLocks/>
          </p:cNvCxnSpPr>
          <p:nvPr/>
        </p:nvCxnSpPr>
        <p:spPr>
          <a:xfrm flipH="1">
            <a:off x="10669946" y="1538514"/>
            <a:ext cx="447997" cy="255430"/>
          </a:xfrm>
          <a:prstGeom prst="straightConnector1">
            <a:avLst/>
          </a:prstGeom>
          <a:ln w="857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>
            <a:extLst>
              <a:ext uri="{FF2B5EF4-FFF2-40B4-BE49-F238E27FC236}">
                <a16:creationId xmlns:a16="http://schemas.microsoft.com/office/drawing/2014/main" id="{8760D151-A33F-255E-8D28-0257F7767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239" y="3980830"/>
            <a:ext cx="2718613" cy="2752738"/>
          </a:xfrm>
          <a:prstGeom prst="rect">
            <a:avLst/>
          </a:prstGeom>
        </p:spPr>
      </p:pic>
      <p:cxnSp>
        <p:nvCxnSpPr>
          <p:cNvPr id="22" name="Conexão reta unidirecional 21">
            <a:extLst>
              <a:ext uri="{FF2B5EF4-FFF2-40B4-BE49-F238E27FC236}">
                <a16:creationId xmlns:a16="http://schemas.microsoft.com/office/drawing/2014/main" id="{D2ACE627-A8DC-436F-824B-872F8A62351E}"/>
              </a:ext>
            </a:extLst>
          </p:cNvPr>
          <p:cNvCxnSpPr>
            <a:cxnSpLocks/>
          </p:cNvCxnSpPr>
          <p:nvPr/>
        </p:nvCxnSpPr>
        <p:spPr>
          <a:xfrm flipH="1">
            <a:off x="5085552" y="6073482"/>
            <a:ext cx="598496" cy="569833"/>
          </a:xfrm>
          <a:prstGeom prst="straightConnector1">
            <a:avLst/>
          </a:prstGeom>
          <a:ln w="857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09F345F0-6E3B-F94F-2FAB-6CBC25346D01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5D066DE-D7CB-45FF-7D4D-501FFB75A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ED6DF362-AEC2-9CB7-1E5D-C1A682412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82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C3ECDC3-D88F-327E-7D49-2466FA336113}"/>
              </a:ext>
            </a:extLst>
          </p:cNvPr>
          <p:cNvSpPr txBox="1"/>
          <p:nvPr/>
        </p:nvSpPr>
        <p:spPr>
          <a:xfrm>
            <a:off x="323557" y="4261106"/>
            <a:ext cx="6265985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Quando a pirâmide alcançou metade da altura prevista: </a:t>
            </a:r>
            <a:r>
              <a:rPr lang="pt-P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a/2=66.8216 m</a:t>
            </a: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, a inclinação da pirâmide diminuiu, de tal forma que o vértice alcançou a altura 102 m.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38E06B6-9039-5316-0A4A-A0F51DB4F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277" y="1753688"/>
            <a:ext cx="3425720" cy="221163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F13285C-8171-D8C6-D97A-F2306B659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962" y="3036440"/>
            <a:ext cx="4204822" cy="361493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2F3A9EA-F5D2-82E9-FCC9-222B1F38B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75" y="1775005"/>
            <a:ext cx="3268513" cy="22398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06F064-11F4-2F9E-9BFF-95923F287DD7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40BEC47-65CE-23EC-AA3E-C0B85ADBE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1C9780B0-6FA8-0EEF-8893-F106A286CF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833560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2263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9F840B4-EE5E-094A-DDC2-D50CC4D92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6" y="1192285"/>
            <a:ext cx="2619375" cy="22288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294326C-8B34-0180-3145-49898C228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603" y="1192285"/>
            <a:ext cx="3474029" cy="221389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57B04E9-EFA6-3FE8-F596-B3E7F3898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165" y="1200150"/>
            <a:ext cx="3364139" cy="222098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99E8097-62D7-3755-C700-1CDDE2600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96" y="4168142"/>
            <a:ext cx="4218794" cy="222041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00608D2-43B2-BADB-CAC3-93A5FC148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3009" y="4168142"/>
            <a:ext cx="3759049" cy="224545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5073306-6D57-9B85-76B2-827C2834DD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5016" y="4167574"/>
            <a:ext cx="3043288" cy="2220985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F03C3943-CFBA-3317-901A-CD08E06E1335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673C548-9D32-9765-F606-29CF7B0407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A2AB06FF-EF7B-E6C6-3E82-F46A35548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20355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10CAE9A-809C-C068-9440-6AFA9D980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498" y="1630307"/>
            <a:ext cx="7358743" cy="47462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B68F2D-0FA1-C076-876F-7EDB24E8E4A4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074C33F-34E8-81CC-A77F-083C22A90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AF33214A-D4A4-D5DE-11CE-57810E638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68897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19971A42-116C-85A5-FEBE-D21D66A87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019" y="1058705"/>
            <a:ext cx="7730320" cy="5606162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80DD44F7-4472-7B32-B319-AE74B8D3C3FF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704BDA2-2601-D46F-78AC-CD4306A6B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869891E9-6C96-DE5C-41BF-8257784E79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02695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utoCAD 2D, Teapot, teapot drawing, how to create teapot, autoCAD training  - YouTube">
            <a:extLst>
              <a:ext uri="{FF2B5EF4-FFF2-40B4-BE49-F238E27FC236}">
                <a16:creationId xmlns:a16="http://schemas.microsoft.com/office/drawing/2014/main" id="{0F900ED4-FBC4-C8C6-9098-DB739F853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34" y="1215110"/>
            <a:ext cx="9933272" cy="558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4A31E394-1C37-B05D-42AF-A4681DCBCBCF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B8434FD-1155-6C3F-A409-C8B9EE0EC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7AE30604-0AFC-1E48-9988-B1FB0069F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8442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6" y="1913954"/>
            <a:ext cx="6543488" cy="355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89695" y="2535412"/>
            <a:ext cx="41327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PT" dirty="0"/>
              <a:t>Criar 2 layers: base, abat-jour</a:t>
            </a:r>
          </a:p>
          <a:p>
            <a:pPr marL="342900" indent="-342900">
              <a:buAutoNum type="arabicPeriod"/>
            </a:pPr>
            <a:r>
              <a:rPr lang="pt-PT" dirty="0"/>
              <a:t>Desenhar Polyline (layer base)</a:t>
            </a:r>
          </a:p>
          <a:p>
            <a:pPr marL="342900" indent="-342900">
              <a:buAutoNum type="arabicPeriod"/>
            </a:pPr>
            <a:r>
              <a:rPr lang="pt-PT" dirty="0"/>
              <a:t>Desenhar Spline (layer base)</a:t>
            </a:r>
          </a:p>
          <a:p>
            <a:pPr marL="342900" indent="-342900">
              <a:buAutoNum type="arabicPeriod"/>
            </a:pPr>
            <a:r>
              <a:rPr lang="pt-PT" dirty="0"/>
              <a:t>Desenhar Line vertical</a:t>
            </a:r>
          </a:p>
          <a:p>
            <a:pPr marL="342900" indent="-342900">
              <a:buAutoNum type="arabicPeriod"/>
            </a:pPr>
            <a:r>
              <a:rPr lang="pt-PT" dirty="0"/>
              <a:t>Desenhar Line (layer abat-jout)</a:t>
            </a:r>
          </a:p>
          <a:p>
            <a:pPr marL="342900" indent="-342900">
              <a:buAutoNum type="arabicPeriod"/>
            </a:pPr>
            <a:r>
              <a:rPr lang="pt-PT" dirty="0"/>
              <a:t>Definir Region (seleccionar  Polyline e Spline, com Shift)</a:t>
            </a:r>
          </a:p>
          <a:p>
            <a:pPr marL="342900" indent="-342900">
              <a:buAutoNum type="arabicPeriod"/>
            </a:pPr>
            <a:r>
              <a:rPr lang="pt-PT" dirty="0"/>
              <a:t>Revolve</a:t>
            </a:r>
          </a:p>
          <a:p>
            <a:pPr marL="342900" indent="-342900">
              <a:buAutoNum type="arabicPeriod"/>
            </a:pPr>
            <a:r>
              <a:rPr lang="pt-PT" dirty="0"/>
              <a:t>Explode Region</a:t>
            </a:r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AF69869-8245-E4D4-8E0C-83D60A68B955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8D5F321-8E91-9E0E-3779-EF873DDE6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A0E4AD0C-141F-CEFE-9C14-61CA791D4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9940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6" y="1142366"/>
            <a:ext cx="5512659" cy="545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5DB3173-A366-B676-E6D0-7C09BD4E1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470" y="1644674"/>
            <a:ext cx="4548234" cy="45169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0EAB3B-33A0-98F3-DAB5-EE16708FC2B3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3C73D77-B306-2D9C-2F21-1900D3651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4829DFA0-09F8-63C0-3EDE-AACFDCCD91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66381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1096F8-6C9B-6FB3-F06B-329FB8244A28}"/>
              </a:ext>
            </a:extLst>
          </p:cNvPr>
          <p:cNvSpPr/>
          <p:nvPr/>
        </p:nvSpPr>
        <p:spPr>
          <a:xfrm>
            <a:off x="293697" y="1027485"/>
            <a:ext cx="4790436" cy="5562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/>
              <a:t>O </a:t>
            </a:r>
            <a:r>
              <a:rPr lang="en-GB" sz="2400" dirty="0" err="1"/>
              <a:t>comando</a:t>
            </a:r>
            <a:r>
              <a:rPr lang="en-GB" sz="2400" dirty="0"/>
              <a:t> </a:t>
            </a:r>
            <a:r>
              <a:rPr lang="en-GB" sz="2400" b="1" dirty="0">
                <a:solidFill>
                  <a:srgbClr val="FF0000"/>
                </a:solidFill>
              </a:rPr>
              <a:t>LOFT</a:t>
            </a:r>
            <a:r>
              <a:rPr lang="en-GB" sz="2400" dirty="0"/>
              <a:t> é similar </a:t>
            </a:r>
            <a:r>
              <a:rPr lang="en-GB" sz="2400" dirty="0" err="1"/>
              <a:t>ao</a:t>
            </a:r>
            <a:r>
              <a:rPr lang="en-GB" sz="2400" dirty="0"/>
              <a:t> </a:t>
            </a:r>
            <a:r>
              <a:rPr lang="en-GB" sz="2400" dirty="0" err="1"/>
              <a:t>comando</a:t>
            </a:r>
            <a:r>
              <a:rPr lang="en-GB" sz="2400" dirty="0"/>
              <a:t> EXTRUDE mas é </a:t>
            </a:r>
            <a:r>
              <a:rPr lang="en-GB" sz="2400" dirty="0" err="1"/>
              <a:t>muito</a:t>
            </a:r>
            <a:r>
              <a:rPr lang="en-GB" sz="2400" dirty="0"/>
              <a:t> </a:t>
            </a:r>
            <a:r>
              <a:rPr lang="en-GB" sz="2400" dirty="0" err="1"/>
              <a:t>mais</a:t>
            </a:r>
            <a:r>
              <a:rPr lang="en-GB" sz="2400" dirty="0"/>
              <a:t> </a:t>
            </a:r>
            <a:r>
              <a:rPr lang="en-GB" sz="2400" dirty="0" err="1"/>
              <a:t>versátil</a:t>
            </a:r>
            <a:r>
              <a:rPr lang="en-GB" sz="2400" dirty="0"/>
              <a:t>: </a:t>
            </a:r>
            <a:r>
              <a:rPr lang="en-GB" sz="2400" dirty="0" err="1"/>
              <a:t>ao</a:t>
            </a:r>
            <a:r>
              <a:rPr lang="en-GB" sz="2400" dirty="0"/>
              <a:t> </a:t>
            </a:r>
            <a:r>
              <a:rPr lang="en-GB" sz="2400" dirty="0" err="1"/>
              <a:t>contrário</a:t>
            </a:r>
            <a:r>
              <a:rPr lang="en-GB" sz="2400" dirty="0"/>
              <a:t> do </a:t>
            </a:r>
            <a:r>
              <a:rPr lang="en-GB" sz="2400" dirty="0" err="1"/>
              <a:t>primeiro</a:t>
            </a:r>
            <a:r>
              <a:rPr lang="en-GB" sz="2400" dirty="0"/>
              <a:t>, </a:t>
            </a:r>
            <a:r>
              <a:rPr lang="en-GB" sz="2400" dirty="0" err="1"/>
              <a:t>onde</a:t>
            </a:r>
            <a:r>
              <a:rPr lang="en-GB" sz="2400" dirty="0"/>
              <a:t> a </a:t>
            </a:r>
            <a:r>
              <a:rPr lang="en-GB" sz="2400" dirty="0" err="1"/>
              <a:t>extrusão</a:t>
            </a:r>
            <a:r>
              <a:rPr lang="en-GB" sz="2400" dirty="0"/>
              <a:t> é </a:t>
            </a:r>
            <a:r>
              <a:rPr lang="en-GB" sz="2400" dirty="0" err="1"/>
              <a:t>efectuada</a:t>
            </a:r>
            <a:r>
              <a:rPr lang="en-GB" sz="2400" dirty="0"/>
              <a:t> </a:t>
            </a:r>
            <a:r>
              <a:rPr lang="en-GB" sz="2400" dirty="0" err="1"/>
              <a:t>sobre</a:t>
            </a:r>
            <a:r>
              <a:rPr lang="en-GB" sz="2400" dirty="0"/>
              <a:t> </a:t>
            </a:r>
            <a:r>
              <a:rPr lang="en-GB" sz="2400" dirty="0" err="1"/>
              <a:t>uma</a:t>
            </a:r>
            <a:r>
              <a:rPr lang="en-GB" sz="2400" dirty="0"/>
              <a:t> polyline </a:t>
            </a:r>
            <a:r>
              <a:rPr lang="en-GB" sz="2400" dirty="0" err="1"/>
              <a:t>fechada</a:t>
            </a:r>
            <a:r>
              <a:rPr lang="en-GB" sz="2400" dirty="0"/>
              <a:t>, </a:t>
            </a:r>
            <a:r>
              <a:rPr lang="en-GB" sz="2400" dirty="0" err="1"/>
              <a:t>neste</a:t>
            </a:r>
            <a:r>
              <a:rPr lang="en-GB" sz="2400" dirty="0"/>
              <a:t> </a:t>
            </a:r>
            <a:r>
              <a:rPr lang="en-GB" sz="2400" dirty="0" err="1"/>
              <a:t>caso</a:t>
            </a:r>
            <a:r>
              <a:rPr lang="en-GB" sz="2400" dirty="0"/>
              <a:t> a </a:t>
            </a:r>
            <a:r>
              <a:rPr lang="en-GB" sz="2400" dirty="0" err="1"/>
              <a:t>extrusão</a:t>
            </a:r>
            <a:r>
              <a:rPr lang="en-GB" sz="2400" dirty="0"/>
              <a:t> </a:t>
            </a:r>
            <a:r>
              <a:rPr lang="en-GB" sz="2400" dirty="0" err="1"/>
              <a:t>pode</a:t>
            </a:r>
            <a:r>
              <a:rPr lang="en-GB" sz="2400" dirty="0"/>
              <a:t> </a:t>
            </a:r>
            <a:r>
              <a:rPr lang="en-GB" sz="2400" dirty="0" err="1"/>
              <a:t>ser</a:t>
            </a:r>
            <a:r>
              <a:rPr lang="en-GB" sz="2400" dirty="0"/>
              <a:t> </a:t>
            </a:r>
            <a:r>
              <a:rPr lang="en-GB" sz="2400" dirty="0" err="1"/>
              <a:t>efectuada</a:t>
            </a:r>
            <a:r>
              <a:rPr lang="en-GB" sz="2400" dirty="0"/>
              <a:t> </a:t>
            </a:r>
            <a:r>
              <a:rPr lang="en-GB" sz="2400" dirty="0" err="1"/>
              <a:t>sobre</a:t>
            </a:r>
            <a:r>
              <a:rPr lang="en-GB" sz="2400" dirty="0"/>
              <a:t> </a:t>
            </a:r>
            <a:r>
              <a:rPr lang="en-GB" sz="2400" dirty="0" err="1"/>
              <a:t>diversas</a:t>
            </a:r>
            <a:r>
              <a:rPr lang="en-GB" sz="2400" dirty="0"/>
              <a:t> polylines </a:t>
            </a:r>
            <a:r>
              <a:rPr lang="en-GB" sz="2400" dirty="0" err="1"/>
              <a:t>fechadas</a:t>
            </a:r>
            <a:r>
              <a:rPr lang="en-GB" sz="2400" dirty="0"/>
              <a:t> e </a:t>
            </a:r>
            <a:r>
              <a:rPr lang="en-GB" sz="2400" dirty="0" err="1"/>
              <a:t>torna</a:t>
            </a:r>
            <a:r>
              <a:rPr lang="en-GB" sz="2400" dirty="0"/>
              <a:t>-las um </a:t>
            </a:r>
            <a:r>
              <a:rPr lang="en-GB" sz="2400" dirty="0" err="1"/>
              <a:t>objecto</a:t>
            </a:r>
            <a:r>
              <a:rPr lang="en-GB" sz="2400" dirty="0"/>
              <a:t> </a:t>
            </a:r>
            <a:r>
              <a:rPr lang="en-GB" sz="2400" dirty="0" err="1"/>
              <a:t>contínuo</a:t>
            </a:r>
            <a:r>
              <a:rPr lang="en-GB" sz="2400" dirty="0"/>
              <a:t>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13F78DD-CEC7-07E2-5F01-B6E9B558D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840" y="2148499"/>
            <a:ext cx="6467463" cy="3422308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8F69CF84-A5F8-B4E6-3A5F-35507FECAF31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F822E90-B75A-435A-DD15-ECB081E82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B8B70E40-B0CA-117B-A6E6-F1476DC90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88003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126" y="1949450"/>
            <a:ext cx="6906932" cy="424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42" y="1949450"/>
            <a:ext cx="4479950" cy="424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F96DD0-4E8E-BE23-B049-B7196302C8F7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6356F86-25BD-952B-3B69-4E4030A88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C40B3CDC-E4F1-1000-756C-C0384D2494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8596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508" y="1418084"/>
            <a:ext cx="6730024" cy="494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C65E3-3FBB-CCD4-4CAD-FE273EAC3150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A2A4A83-A899-C947-AE3F-2CC09C16C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B53ECD7B-EC55-1AE7-B0B2-3A75F7F9A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3482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43" y="1215110"/>
            <a:ext cx="4900983" cy="377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01851E9-A7B4-4557-967C-3D423F22C948}"/>
              </a:ext>
            </a:extLst>
          </p:cNvPr>
          <p:cNvSpPr txBox="1"/>
          <p:nvPr/>
        </p:nvSpPr>
        <p:spPr>
          <a:xfrm>
            <a:off x="2713871" y="5244132"/>
            <a:ext cx="72589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hlinkClick r:id="rId3"/>
              </a:rPr>
              <a:t>https://www.youtube.com/watch?v=-csG9hukV0w</a:t>
            </a:r>
            <a:endParaRPr lang="pt-PT" dirty="0"/>
          </a:p>
          <a:p>
            <a:endParaRPr lang="pt-PT" dirty="0"/>
          </a:p>
          <a:p>
            <a:r>
              <a:rPr lang="pt-PT" dirty="0">
                <a:hlinkClick r:id="rId4"/>
              </a:rPr>
              <a:t>https://www.youtube.com/watch?v=mwZcCmnbRlA</a:t>
            </a:r>
            <a:endParaRPr lang="pt-PT" dirty="0"/>
          </a:p>
          <a:p>
            <a:endParaRPr lang="pt-PT" dirty="0"/>
          </a:p>
          <a:p>
            <a:r>
              <a:rPr lang="pt-PT" dirty="0"/>
              <a:t>https://www.youtube.com/watch?v=oq1332L_7U8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E77ABA0C-4C02-920C-1754-254401F62B4E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DBDF166-7A38-E8C4-D467-C4BC38BC4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6EDBAEF2-5B0A-B37B-9E5B-DAA58B14E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2238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796410-B9CB-5D67-65B1-D47973F19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823" y="1142491"/>
            <a:ext cx="3472045" cy="278566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4F43D31-124D-5F2E-DF92-A3FF799F9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61" y="4194709"/>
            <a:ext cx="4071313" cy="25086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3437405A-A726-3F59-C077-9616AA15EA98}"/>
                  </a:ext>
                </a:extLst>
              </p:cNvPr>
              <p:cNvSpPr txBox="1"/>
              <p:nvPr/>
            </p:nvSpPr>
            <p:spPr>
              <a:xfrm>
                <a:off x="7019298" y="2249436"/>
                <a:ext cx="5008099" cy="9733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PT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pt-PT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PT" i="0">
                          <a:latin typeface="Cambria Math" panose="02040503050406030204" pitchFamily="18" charset="0"/>
                        </a:rPr>
                        <m:t>atan</m:t>
                      </m:r>
                      <m:f>
                        <m:fPr>
                          <m:ctrlPr>
                            <a:rPr lang="pt-P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102−</m:t>
                          </m:r>
                          <m:f>
                            <m:fPr>
                              <m:ctrlPr>
                                <a:rPr lang="pt-P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pt-PT" i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a:rPr lang="pt-PT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pt-P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pt-PT" i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pt-PT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den>
                      </m:f>
                      <m:r>
                        <a:rPr lang="pt-PT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PT" i="0">
                          <a:latin typeface="Cambria Math" panose="02040503050406030204" pitchFamily="18" charset="0"/>
                        </a:rPr>
                        <m:t>atan</m:t>
                      </m:r>
                      <m:f>
                        <m:fPr>
                          <m:ctrlPr>
                            <a:rPr lang="pt-P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35.17845</m:t>
                          </m:r>
                        </m:num>
                        <m:den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66.80655</m:t>
                          </m:r>
                        </m:den>
                      </m:f>
                      <m:r>
                        <a:rPr lang="pt-PT" i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P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27</m:t>
                          </m:r>
                        </m:e>
                        <m:sup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pt-PT" i="0">
                          <a:latin typeface="Cambria Math" panose="02040503050406030204" pitchFamily="18" charset="0"/>
                        </a:rPr>
                        <m:t>.7702</m:t>
                      </m:r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3437405A-A726-3F59-C077-9616AA15E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298" y="2249436"/>
                <a:ext cx="5008099" cy="9733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ixaDeTexto 8">
            <a:extLst>
              <a:ext uri="{FF2B5EF4-FFF2-40B4-BE49-F238E27FC236}">
                <a16:creationId xmlns:a16="http://schemas.microsoft.com/office/drawing/2014/main" id="{127CEA7F-2889-3490-EF39-FB41A6A606DC}"/>
              </a:ext>
            </a:extLst>
          </p:cNvPr>
          <p:cNvSpPr txBox="1"/>
          <p:nvPr/>
        </p:nvSpPr>
        <p:spPr>
          <a:xfrm>
            <a:off x="8539090" y="1475577"/>
            <a:ext cx="2447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u="sng" dirty="0">
                <a:latin typeface="Arial" panose="020B0604020202020204" pitchFamily="34" charset="0"/>
                <a:cs typeface="Arial" panose="020B0604020202020204" pitchFamily="34" charset="0"/>
              </a:rPr>
              <a:t>Inclinação da aresta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14CC6A1C-B73F-4963-7EE5-D1D998F45FD3}"/>
                  </a:ext>
                </a:extLst>
              </p:cNvPr>
              <p:cNvSpPr txBox="1"/>
              <p:nvPr/>
            </p:nvSpPr>
            <p:spPr>
              <a:xfrm>
                <a:off x="881378" y="1462890"/>
                <a:ext cx="1702190" cy="9733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PT">
                              <a:latin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f>
                            <m:fPr>
                              <m:ctrlPr>
                                <a:rPr lang="pt-P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pt-PT" i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pt-PT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r>
                        <a:rPr lang="pt-PT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P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pt-P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pt-PT" i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a:rPr lang="pt-PT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pt-P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pt-PT" i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pt-PT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14CC6A1C-B73F-4963-7EE5-D1D998F45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378" y="1462890"/>
                <a:ext cx="1702190" cy="9733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C10CCAE0-4751-2762-9B33-076DFE86E3E0}"/>
                  </a:ext>
                </a:extLst>
              </p:cNvPr>
              <p:cNvSpPr txBox="1"/>
              <p:nvPr/>
            </p:nvSpPr>
            <p:spPr>
              <a:xfrm>
                <a:off x="7287111" y="4634431"/>
                <a:ext cx="3972447" cy="903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pt-PT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pt-P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90</m:t>
                                  </m:r>
                                </m:e>
                                <m:sup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>
                            <m:fPr>
                              <m:ctrlPr>
                                <a:rPr lang="pt-P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pt-PT" i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pt-PT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den>
                      </m:f>
                      <m:r>
                        <a:rPr lang="pt-PT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P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pt-PT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pt-P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r>
                            <m:rPr>
                              <m:sty m:val="p"/>
                            </m:rPr>
                            <a:rPr lang="pt-PT" i="0">
                              <a:latin typeface="Cambria Math" panose="02040503050406030204" pitchFamily="18" charset="0"/>
                            </a:rPr>
                            <m:t>y</m:t>
                          </m:r>
                        </m:den>
                      </m:f>
                      <m:r>
                        <a:rPr lang="pt-PT" i="0">
                          <a:latin typeface="Cambria Math" panose="02040503050406030204" pitchFamily="18" charset="0"/>
                        </a:rPr>
                        <m:t>=&gt;</m:t>
                      </m:r>
                      <m:r>
                        <m:rPr>
                          <m:sty m:val="p"/>
                        </m:rPr>
                        <a:rPr lang="pt-PT" i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pt-PT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pt-P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PT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PT" i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pt-P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PT" i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C10CCAE0-4751-2762-9B33-076DFE86E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111" y="4634431"/>
                <a:ext cx="3972447" cy="9032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ixaDeTexto 13">
            <a:extLst>
              <a:ext uri="{FF2B5EF4-FFF2-40B4-BE49-F238E27FC236}">
                <a16:creationId xmlns:a16="http://schemas.microsoft.com/office/drawing/2014/main" id="{3EE8C7A3-B751-62F9-5CC5-8F6CE02FA023}"/>
              </a:ext>
            </a:extLst>
          </p:cNvPr>
          <p:cNvSpPr txBox="1"/>
          <p:nvPr/>
        </p:nvSpPr>
        <p:spPr>
          <a:xfrm>
            <a:off x="7869239" y="3825377"/>
            <a:ext cx="410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u="sng" dirty="0">
                <a:latin typeface="Arial" panose="020B0604020202020204" pitchFamily="34" charset="0"/>
                <a:cs typeface="Arial" panose="020B0604020202020204" pitchFamily="34" charset="0"/>
              </a:rPr>
              <a:t>Inclinação da linha de maior declive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672E1E0-6B0C-CC05-4A22-B431FB1940BA}"/>
                  </a:ext>
                </a:extLst>
              </p:cNvPr>
              <p:cNvSpPr txBox="1"/>
              <p:nvPr/>
            </p:nvSpPr>
            <p:spPr>
              <a:xfrm>
                <a:off x="6735105" y="5622991"/>
                <a:ext cx="5447714" cy="1030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PT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PT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pt-PT" i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pt-P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i="0">
                                  <a:latin typeface="Cambria Math" panose="02040503050406030204" pitchFamily="18" charset="0"/>
                                </a:rPr>
                                <m:t>102−</m:t>
                              </m:r>
                              <m:f>
                                <m:fPr>
                                  <m:ctrlPr>
                                    <a:rPr lang="pt-P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num>
                                <m:den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num>
                            <m:den>
                              <m:f>
                                <m:fPr>
                                  <m:ctrlPr>
                                    <a:rPr lang="pt-P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pt-P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pt-PT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pt-PT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pt-P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pt-PT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den>
                          </m:f>
                        </m:e>
                      </m:func>
                      <m:r>
                        <a:rPr lang="pt-PT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P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35.17485</m:t>
                          </m:r>
                        </m:num>
                        <m:den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47.24997</m:t>
                          </m:r>
                        </m:den>
                      </m:f>
                      <m:r>
                        <a:rPr lang="pt-PT" i="0">
                          <a:latin typeface="Cambria Math" panose="02040503050406030204" pitchFamily="18" charset="0"/>
                        </a:rPr>
                        <m:t>=&gt; </m:t>
                      </m:r>
                      <m:r>
                        <m:rPr>
                          <m:sty m:val="p"/>
                        </m:rPr>
                        <a:rPr lang="pt-PT" i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pt-PT" i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P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36</m:t>
                          </m:r>
                        </m:e>
                        <m:sup>
                          <m:r>
                            <a:rPr lang="pt-PT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pt-PT" i="0">
                          <a:latin typeface="Cambria Math" panose="02040503050406030204" pitchFamily="18" charset="0"/>
                        </a:rPr>
                        <m:t>.66553</m:t>
                      </m:r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672E1E0-6B0C-CC05-4A22-B431FB194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105" y="5622991"/>
                <a:ext cx="5447714" cy="10309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">
            <a:extLst>
              <a:ext uri="{FF2B5EF4-FFF2-40B4-BE49-F238E27FC236}">
                <a16:creationId xmlns:a16="http://schemas.microsoft.com/office/drawing/2014/main" id="{1B42BA23-34E9-28A0-615D-B843047E51F9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BDBDE27-9550-37D0-6412-306ED37612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C9EEA0ED-4E65-A00B-88D7-74020F9E07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833560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938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4" grpId="0"/>
      <p:bldP spid="1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CABABE-C6EB-3D54-77CD-33F420A23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414" y="1159288"/>
            <a:ext cx="5275389" cy="54377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2A2BD5-67E6-7F5F-C5C4-86FE2D818D89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98835FB-7FD5-FD0C-BE15-BF949669C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A2C0AC53-5ECA-9955-6E71-3720E211D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1403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C660AF2A-A784-27C0-2ECC-C6899736370D}"/>
              </a:ext>
            </a:extLst>
          </p:cNvPr>
          <p:cNvSpPr txBox="1"/>
          <p:nvPr/>
        </p:nvSpPr>
        <p:spPr>
          <a:xfrm>
            <a:off x="3889831" y="1282980"/>
            <a:ext cx="51525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Rectangle</a:t>
            </a:r>
            <a:endParaRPr lang="pt-PT" dirty="0"/>
          </a:p>
          <a:p>
            <a:r>
              <a:rPr lang="pt-PT" dirty="0"/>
              <a:t>	</a:t>
            </a:r>
            <a:r>
              <a:rPr lang="pt-PT" dirty="0" err="1"/>
              <a:t>first</a:t>
            </a:r>
            <a:r>
              <a:rPr lang="pt-PT" dirty="0"/>
              <a:t> </a:t>
            </a:r>
            <a:r>
              <a:rPr lang="pt-PT" dirty="0" err="1"/>
              <a:t>point</a:t>
            </a:r>
            <a:endParaRPr lang="pt-PT" dirty="0"/>
          </a:p>
          <a:p>
            <a:r>
              <a:rPr lang="pt-PT" dirty="0"/>
              <a:t>		</a:t>
            </a:r>
            <a:r>
              <a:rPr lang="pt-PT" dirty="0" err="1"/>
              <a:t>dimensions</a:t>
            </a:r>
            <a:endParaRPr lang="pt-PT" dirty="0"/>
          </a:p>
          <a:p>
            <a:r>
              <a:rPr lang="pt-PT" dirty="0"/>
              <a:t>			40</a:t>
            </a:r>
          </a:p>
          <a:p>
            <a:r>
              <a:rPr lang="pt-PT" dirty="0"/>
              <a:t>				40</a:t>
            </a:r>
          </a:p>
          <a:p>
            <a:r>
              <a:rPr lang="pt-PT" dirty="0" err="1"/>
              <a:t>Circle</a:t>
            </a:r>
            <a:endParaRPr lang="pt-PT" dirty="0"/>
          </a:p>
          <a:p>
            <a:r>
              <a:rPr lang="pt-PT" dirty="0"/>
              <a:t>	</a:t>
            </a:r>
            <a:r>
              <a:rPr lang="pt-PT" dirty="0" err="1"/>
              <a:t>radius</a:t>
            </a:r>
            <a:endParaRPr lang="pt-PT" dirty="0"/>
          </a:p>
          <a:p>
            <a:r>
              <a:rPr lang="pt-PT" dirty="0"/>
              <a:t>		10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77FB222-D8FD-0B1A-12DC-A109DA6B2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6" y="1215110"/>
            <a:ext cx="3465194" cy="23425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194D884-6F77-5368-30E4-2257E3885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96" y="3891592"/>
            <a:ext cx="5802304" cy="270540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92DD33A-02E9-1401-DA27-0F0516D50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587" y="1215109"/>
            <a:ext cx="4563233" cy="53818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CD1306-0553-957C-320C-93805C9465BC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B89F3F-0402-1946-E92A-0395238BD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3A4F007C-FE28-365B-BB70-EA8A73FAB9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957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1FC9436-A91E-E62F-211A-9AFD19690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6" y="1142936"/>
            <a:ext cx="3001047" cy="22860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0255F9D-8F0C-165E-8515-787075EA6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084" y="1427612"/>
            <a:ext cx="2463431" cy="228606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5C6DA1F-38D0-34A0-B81B-D891634A1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1941345"/>
            <a:ext cx="2750876" cy="354466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A63CDA3-C4D7-2C5D-1CA6-F0386CD57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6233" y="4003218"/>
            <a:ext cx="2832186" cy="2666515"/>
          </a:xfrm>
          <a:prstGeom prst="rect">
            <a:avLst/>
          </a:prstGeom>
        </p:spPr>
      </p:pic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195CFE4F-5D45-848D-F31F-AA4E52F5EEB0}"/>
              </a:ext>
            </a:extLst>
          </p:cNvPr>
          <p:cNvCxnSpPr>
            <a:cxnSpLocks/>
          </p:cNvCxnSpPr>
          <p:nvPr/>
        </p:nvCxnSpPr>
        <p:spPr>
          <a:xfrm flipH="1">
            <a:off x="10409824" y="3429000"/>
            <a:ext cx="359776" cy="819683"/>
          </a:xfrm>
          <a:prstGeom prst="straightConnector1">
            <a:avLst/>
          </a:prstGeom>
          <a:ln w="857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>
            <a:extLst>
              <a:ext uri="{FF2B5EF4-FFF2-40B4-BE49-F238E27FC236}">
                <a16:creationId xmlns:a16="http://schemas.microsoft.com/office/drawing/2014/main" id="{5264D277-D1BB-DB26-7CF2-5F829DE21C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684" y="1672363"/>
            <a:ext cx="2750876" cy="2670611"/>
          </a:xfrm>
          <a:prstGeom prst="rect">
            <a:avLst/>
          </a:prstGeom>
        </p:spPr>
      </p:pic>
      <p:cxnSp>
        <p:nvCxnSpPr>
          <p:cNvPr id="20" name="Conexão reta unidirecional 19">
            <a:extLst>
              <a:ext uri="{FF2B5EF4-FFF2-40B4-BE49-F238E27FC236}">
                <a16:creationId xmlns:a16="http://schemas.microsoft.com/office/drawing/2014/main" id="{7BE3E394-B0D7-CE63-50EA-53B993F4BF47}"/>
              </a:ext>
            </a:extLst>
          </p:cNvPr>
          <p:cNvCxnSpPr>
            <a:cxnSpLocks/>
          </p:cNvCxnSpPr>
          <p:nvPr/>
        </p:nvCxnSpPr>
        <p:spPr>
          <a:xfrm flipH="1" flipV="1">
            <a:off x="6683582" y="4248683"/>
            <a:ext cx="638540" cy="551544"/>
          </a:xfrm>
          <a:prstGeom prst="straightConnector1">
            <a:avLst/>
          </a:prstGeom>
          <a:ln w="857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A530BF5-588F-4757-3D67-82B658AD77F9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43FBC96-DD1E-BD68-FBF6-0044D125E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942C0C5E-983F-AD2E-1000-2429BDB89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100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0406BE7-8D18-0CD4-F2CC-299694B46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6" y="1118407"/>
            <a:ext cx="2211108" cy="303439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DACD97C-411C-F2A7-ECD8-4F2FAEBA2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266" y="1757034"/>
            <a:ext cx="2795006" cy="3034393"/>
          </a:xfrm>
          <a:prstGeom prst="rect">
            <a:avLst/>
          </a:prstGeom>
        </p:spPr>
      </p:pic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1A10DAA4-FE14-7A39-1673-627E25A3ED6F}"/>
              </a:ext>
            </a:extLst>
          </p:cNvPr>
          <p:cNvCxnSpPr>
            <a:cxnSpLocks/>
          </p:cNvCxnSpPr>
          <p:nvPr/>
        </p:nvCxnSpPr>
        <p:spPr>
          <a:xfrm flipH="1" flipV="1">
            <a:off x="4641936" y="3393785"/>
            <a:ext cx="903267" cy="205756"/>
          </a:xfrm>
          <a:prstGeom prst="straightConnector1">
            <a:avLst/>
          </a:prstGeom>
          <a:ln w="857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00ECA77B-77F6-267F-09F9-F8B34B625DF4}"/>
              </a:ext>
            </a:extLst>
          </p:cNvPr>
          <p:cNvCxnSpPr>
            <a:cxnSpLocks/>
          </p:cNvCxnSpPr>
          <p:nvPr/>
        </p:nvCxnSpPr>
        <p:spPr>
          <a:xfrm flipV="1">
            <a:off x="4847771" y="4870443"/>
            <a:ext cx="624862" cy="538291"/>
          </a:xfrm>
          <a:prstGeom prst="straightConnector1">
            <a:avLst/>
          </a:prstGeom>
          <a:ln w="857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>
            <a:extLst>
              <a:ext uri="{FF2B5EF4-FFF2-40B4-BE49-F238E27FC236}">
                <a16:creationId xmlns:a16="http://schemas.microsoft.com/office/drawing/2014/main" id="{77F52036-C682-9D33-814A-5CC75E4AF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0089" y="3062325"/>
            <a:ext cx="2433875" cy="345820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1AE23F6-86EA-7CF5-9EA9-4631F6370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220" y="2635603"/>
            <a:ext cx="2433875" cy="3218996"/>
          </a:xfrm>
          <a:prstGeom prst="rect">
            <a:avLst/>
          </a:prstGeom>
        </p:spPr>
      </p:pic>
      <p:cxnSp>
        <p:nvCxnSpPr>
          <p:cNvPr id="21" name="Conexão reta unidirecional 20">
            <a:extLst>
              <a:ext uri="{FF2B5EF4-FFF2-40B4-BE49-F238E27FC236}">
                <a16:creationId xmlns:a16="http://schemas.microsoft.com/office/drawing/2014/main" id="{67FE1EE0-9F1D-5CED-1D45-DFE0FA9BCF3D}"/>
              </a:ext>
            </a:extLst>
          </p:cNvPr>
          <p:cNvCxnSpPr>
            <a:cxnSpLocks/>
          </p:cNvCxnSpPr>
          <p:nvPr/>
        </p:nvCxnSpPr>
        <p:spPr>
          <a:xfrm flipH="1" flipV="1">
            <a:off x="7750471" y="5132962"/>
            <a:ext cx="638540" cy="551544"/>
          </a:xfrm>
          <a:prstGeom prst="straightConnector1">
            <a:avLst/>
          </a:prstGeom>
          <a:ln w="857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xão reta unidirecional 21">
            <a:extLst>
              <a:ext uri="{FF2B5EF4-FFF2-40B4-BE49-F238E27FC236}">
                <a16:creationId xmlns:a16="http://schemas.microsoft.com/office/drawing/2014/main" id="{765C0E20-EF6A-7D52-E7AD-42D07B7004F7}"/>
              </a:ext>
            </a:extLst>
          </p:cNvPr>
          <p:cNvCxnSpPr>
            <a:cxnSpLocks/>
          </p:cNvCxnSpPr>
          <p:nvPr/>
        </p:nvCxnSpPr>
        <p:spPr>
          <a:xfrm flipH="1" flipV="1">
            <a:off x="6939887" y="4152800"/>
            <a:ext cx="433366" cy="717643"/>
          </a:xfrm>
          <a:prstGeom prst="straightConnector1">
            <a:avLst/>
          </a:prstGeom>
          <a:ln w="857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xão reta unidirecional 23">
            <a:extLst>
              <a:ext uri="{FF2B5EF4-FFF2-40B4-BE49-F238E27FC236}">
                <a16:creationId xmlns:a16="http://schemas.microsoft.com/office/drawing/2014/main" id="{3A799D4A-3F31-3205-C1BD-E571B8266A7B}"/>
              </a:ext>
            </a:extLst>
          </p:cNvPr>
          <p:cNvCxnSpPr>
            <a:cxnSpLocks/>
          </p:cNvCxnSpPr>
          <p:nvPr/>
        </p:nvCxnSpPr>
        <p:spPr>
          <a:xfrm flipH="1" flipV="1">
            <a:off x="7650117" y="4146944"/>
            <a:ext cx="825978" cy="364677"/>
          </a:xfrm>
          <a:prstGeom prst="straightConnector1">
            <a:avLst/>
          </a:prstGeom>
          <a:ln w="857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xão reta unidirecional 25">
            <a:extLst>
              <a:ext uri="{FF2B5EF4-FFF2-40B4-BE49-F238E27FC236}">
                <a16:creationId xmlns:a16="http://schemas.microsoft.com/office/drawing/2014/main" id="{9DABF5C0-6D8D-5D79-1D04-FAAA44A501A0}"/>
              </a:ext>
            </a:extLst>
          </p:cNvPr>
          <p:cNvCxnSpPr>
            <a:cxnSpLocks/>
          </p:cNvCxnSpPr>
          <p:nvPr/>
        </p:nvCxnSpPr>
        <p:spPr>
          <a:xfrm flipH="1">
            <a:off x="7825059" y="3214609"/>
            <a:ext cx="651036" cy="461210"/>
          </a:xfrm>
          <a:prstGeom prst="straightConnector1">
            <a:avLst/>
          </a:prstGeom>
          <a:ln w="857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xão reta unidirecional 27">
            <a:extLst>
              <a:ext uri="{FF2B5EF4-FFF2-40B4-BE49-F238E27FC236}">
                <a16:creationId xmlns:a16="http://schemas.microsoft.com/office/drawing/2014/main" id="{99E79F53-4237-1BFE-52D8-65A3A617E4FA}"/>
              </a:ext>
            </a:extLst>
          </p:cNvPr>
          <p:cNvCxnSpPr>
            <a:cxnSpLocks/>
          </p:cNvCxnSpPr>
          <p:nvPr/>
        </p:nvCxnSpPr>
        <p:spPr>
          <a:xfrm>
            <a:off x="6382968" y="3156878"/>
            <a:ext cx="583354" cy="595629"/>
          </a:xfrm>
          <a:prstGeom prst="straightConnector1">
            <a:avLst/>
          </a:prstGeom>
          <a:ln w="857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xão reta unidirecional 30">
            <a:extLst>
              <a:ext uri="{FF2B5EF4-FFF2-40B4-BE49-F238E27FC236}">
                <a16:creationId xmlns:a16="http://schemas.microsoft.com/office/drawing/2014/main" id="{2BBEE7CE-EA4E-4018-A00C-3C8498283AB6}"/>
              </a:ext>
            </a:extLst>
          </p:cNvPr>
          <p:cNvCxnSpPr>
            <a:cxnSpLocks/>
          </p:cNvCxnSpPr>
          <p:nvPr/>
        </p:nvCxnSpPr>
        <p:spPr>
          <a:xfrm flipH="1" flipV="1">
            <a:off x="7975987" y="4597628"/>
            <a:ext cx="638540" cy="551544"/>
          </a:xfrm>
          <a:prstGeom prst="straightConnector1">
            <a:avLst/>
          </a:prstGeom>
          <a:ln w="857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28754B56-D90E-94F6-813C-590043D49B46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BEFBE7E-C080-629C-ADCA-E3EA6D8AA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4B9B57A2-0609-686D-B425-9B17F73CF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03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4D181B8-72E7-739D-5AB3-C9B3C068A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81" y="1082999"/>
            <a:ext cx="2862379" cy="281574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86418B-5421-2195-310F-5A54B2160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1" y="4022124"/>
            <a:ext cx="2883273" cy="2421949"/>
          </a:xfrm>
          <a:prstGeom prst="rect">
            <a:avLst/>
          </a:prstGeom>
        </p:spPr>
      </p:pic>
      <p:cxnSp>
        <p:nvCxnSpPr>
          <p:cNvPr id="10" name="Conexão reta unidirecional 9">
            <a:extLst>
              <a:ext uri="{FF2B5EF4-FFF2-40B4-BE49-F238E27FC236}">
                <a16:creationId xmlns:a16="http://schemas.microsoft.com/office/drawing/2014/main" id="{41FA21D0-4EFF-094B-7E28-9A31ACC04988}"/>
              </a:ext>
            </a:extLst>
          </p:cNvPr>
          <p:cNvCxnSpPr>
            <a:cxnSpLocks/>
          </p:cNvCxnSpPr>
          <p:nvPr/>
        </p:nvCxnSpPr>
        <p:spPr>
          <a:xfrm flipV="1">
            <a:off x="1682092" y="6444073"/>
            <a:ext cx="344199" cy="336556"/>
          </a:xfrm>
          <a:prstGeom prst="straightConnector1">
            <a:avLst/>
          </a:prstGeom>
          <a:ln w="857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id="{1D3E4A40-A2CB-3462-0204-EB09DD9E9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190" y="1117066"/>
            <a:ext cx="3364659" cy="278167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E6FE5B2-CD52-D3D0-94D7-EFB30ECF6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190" y="4056191"/>
            <a:ext cx="3364659" cy="2335568"/>
          </a:xfrm>
          <a:prstGeom prst="rect">
            <a:avLst/>
          </a:prstGeom>
        </p:spPr>
      </p:pic>
      <p:cxnSp>
        <p:nvCxnSpPr>
          <p:cNvPr id="18" name="Conexão reta unidirecional 17">
            <a:extLst>
              <a:ext uri="{FF2B5EF4-FFF2-40B4-BE49-F238E27FC236}">
                <a16:creationId xmlns:a16="http://schemas.microsoft.com/office/drawing/2014/main" id="{BB4088B4-107C-8B66-64CA-2011AAE5DF11}"/>
              </a:ext>
            </a:extLst>
          </p:cNvPr>
          <p:cNvCxnSpPr>
            <a:cxnSpLocks/>
          </p:cNvCxnSpPr>
          <p:nvPr/>
        </p:nvCxnSpPr>
        <p:spPr>
          <a:xfrm flipV="1">
            <a:off x="5282373" y="5098888"/>
            <a:ext cx="344199" cy="336556"/>
          </a:xfrm>
          <a:prstGeom prst="straightConnector1">
            <a:avLst/>
          </a:prstGeom>
          <a:ln w="857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>
            <a:extLst>
              <a:ext uri="{FF2B5EF4-FFF2-40B4-BE49-F238E27FC236}">
                <a16:creationId xmlns:a16="http://schemas.microsoft.com/office/drawing/2014/main" id="{CB9FD3F3-7BD3-0E06-B1F3-54F7243A1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4568" y="1131204"/>
            <a:ext cx="3172749" cy="2781674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59EF0EFE-7745-F696-E66D-42985A1D48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4401" y="3927392"/>
            <a:ext cx="1875014" cy="2835875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B2AB43E7-E1CD-5FFE-FA50-347520E084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8317" y="6520273"/>
            <a:ext cx="3429000" cy="19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B0F5E8-4192-E292-1242-C11C5827C963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CFF3903-511D-B754-60F4-D8F6905000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47B64565-11B6-33BA-1599-A305A6B3E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055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F9ACCB7-0133-09BF-0F35-FECE1AF55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758" y="1086518"/>
            <a:ext cx="8238479" cy="5638564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56086BB5-73C2-756E-11D7-1D3B337CCE9C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CFC1214-32E7-8EEC-5048-3389E0AB8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393678AE-636E-40CF-23D6-3E682ADB8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8175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7BF2B7E-6B7D-7102-3AAA-C3343F7C1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243" y="1620611"/>
            <a:ext cx="9064366" cy="43883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F00787-2FFB-8AB5-D0CD-3E2208B173D8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740E344-5E49-B2C4-A97F-4A6104F3A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AD39825C-7C53-CA2F-36F2-56544E5AB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39531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4C9DF1F-4FF5-A52A-FA02-9A9A29963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56" y="1399968"/>
            <a:ext cx="5809803" cy="191694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44F5B7B-887D-4AC5-0167-A80908C55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56" y="3887155"/>
            <a:ext cx="5809803" cy="26184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2642ED1-CE40-51DB-590A-CBEDFBB77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433" y="1399968"/>
            <a:ext cx="4709611" cy="50687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887A96-5796-E719-FDEC-6B2066879A84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5F7B899-64AD-6731-3C93-425AA6C75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A745B862-D95D-B8E6-1CD8-1847BBFD64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98824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623739A-868E-DD6D-FE46-9E32278F4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56" y="1911385"/>
            <a:ext cx="3257550" cy="3590925"/>
          </a:xfrm>
          <a:prstGeom prst="rect">
            <a:avLst/>
          </a:prstGeom>
        </p:spPr>
      </p:pic>
      <p:pic>
        <p:nvPicPr>
          <p:cNvPr id="3" name="Picture 8" descr="https://d2t1xqejof9utc.cloudfront.net/pictures/files/105257/original.png?1491138583">
            <a:extLst>
              <a:ext uri="{FF2B5EF4-FFF2-40B4-BE49-F238E27FC236}">
                <a16:creationId xmlns:a16="http://schemas.microsoft.com/office/drawing/2014/main" id="{34E232F8-9B20-658C-CE3C-58C65BCC0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62" y="1144770"/>
            <a:ext cx="7308582" cy="55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7F320ADE-768C-C7F1-65C5-1DEB7EADCE40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8CE5DBD-8DB7-9A48-6B73-B42F10FB8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1C466D64-410A-75D5-D902-7E82795019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47203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18F656-2986-4CB7-A21E-2508B566C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96" y="1215110"/>
            <a:ext cx="3614738" cy="125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206A3-19EE-48EC-9BCE-B567559B2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25" y="2726505"/>
            <a:ext cx="5391150" cy="1857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20C437-ACA6-459C-8945-4A3128201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738" y="4221842"/>
            <a:ext cx="4981574" cy="24866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1C6000-FC92-C175-D051-DBEB6C86F296}"/>
              </a:ext>
            </a:extLst>
          </p:cNvPr>
          <p:cNvSpPr txBox="1"/>
          <p:nvPr/>
        </p:nvSpPr>
        <p:spPr>
          <a:xfrm>
            <a:off x="293696" y="261003"/>
            <a:ext cx="113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latin typeface="Calibri" panose="020F0502020204030204" pitchFamily="34" charset="0"/>
              </a:rPr>
              <a:t>AULA 6      Desenho Técnico Assistido por Computador </a:t>
            </a:r>
          </a:p>
          <a:p>
            <a:r>
              <a:rPr lang="pt-PT" sz="2800" b="1" dirty="0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B55671-5FE8-BE22-2154-A88C7B0F4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01" y="261003"/>
            <a:ext cx="2835643" cy="53647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F9006BD-DDB8-C550-68AF-40BA77C91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0048"/>
              </p:ext>
            </p:extLst>
          </p:nvPr>
        </p:nvGraphicFramePr>
        <p:xfrm>
          <a:off x="291353" y="158724"/>
          <a:ext cx="11606951" cy="766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951">
                  <a:extLst>
                    <a:ext uri="{9D8B030D-6E8A-4147-A177-3AD203B41FA5}">
                      <a16:colId xmlns:a16="http://schemas.microsoft.com/office/drawing/2014/main" val="1498071326"/>
                    </a:ext>
                  </a:extLst>
                </a:gridCol>
              </a:tblGrid>
              <a:tr h="766482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89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2845579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9913</TotalTime>
  <Words>3185</Words>
  <Application>Microsoft Office PowerPoint</Application>
  <PresentationFormat>Ecrã Panorâmico</PresentationFormat>
  <Paragraphs>462</Paragraphs>
  <Slides>155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155</vt:i4>
      </vt:variant>
    </vt:vector>
  </HeadingPairs>
  <TitlesOfParts>
    <vt:vector size="164" baseType="lpstr">
      <vt:lpstr>Arial</vt:lpstr>
      <vt:lpstr>Calibri</vt:lpstr>
      <vt:lpstr>Cambria</vt:lpstr>
      <vt:lpstr>Cambria Math</vt:lpstr>
      <vt:lpstr>Century Gothic</vt:lpstr>
      <vt:lpstr>Symbol</vt:lpstr>
      <vt:lpstr>tahoma</vt:lpstr>
      <vt:lpstr>Wingdings 3</vt:lpstr>
      <vt:lpstr>Slice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João Manuel Calvão Rodrigues</cp:lastModifiedBy>
  <cp:revision>77</cp:revision>
  <dcterms:created xsi:type="dcterms:W3CDTF">2018-11-30T11:43:13Z</dcterms:created>
  <dcterms:modified xsi:type="dcterms:W3CDTF">2025-11-07T10:06:02Z</dcterms:modified>
</cp:coreProperties>
</file>