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89" r:id="rId4"/>
    <p:sldId id="292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93" r:id="rId14"/>
    <p:sldId id="285" r:id="rId15"/>
    <p:sldId id="286" r:id="rId16"/>
    <p:sldId id="294" r:id="rId17"/>
    <p:sldId id="295" r:id="rId18"/>
    <p:sldId id="290" r:id="rId19"/>
    <p:sldId id="291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9FC221-7683-4688-B511-87859A26070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13362-0395-41A8-8C67-9211C769F8F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A42DD29-7458-4102-86E9-388E41C7B98D}" type="datetime1">
              <a:rPr lang="pt-PT"/>
              <a:pPr lvl="0"/>
              <a:t>14/03/2018</a:t>
            </a:fld>
            <a:endParaRPr lang="pt-P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822B9A-D8E5-4100-89F5-1FF013AEE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A9D1ED-3681-49AA-ABF7-88997200DB0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0D53-7601-470B-ABAE-8283B6BD3F3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DD3A0-98B2-48ED-BEE6-E312E7FB10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F08B398-1621-4358-965E-8DC83299D7D3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833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7B1772-2DFD-482A-8117-1FBEFDA13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E93EC-B701-40BF-B77A-A3EC4EA93B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PT"/>
              <a:t>Poll Title: Escolhe a frase correta: https://www.polleverywhere.com/multiple_choice_polls/zJ2qRUUbBZFgMlW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A402-BDA0-468A-822C-9732DC70466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AF4DE8-52CE-4B0E-A35B-9890FD876798}" type="slidenum">
              <a:t>4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FD258-8FAC-45DB-9150-01949E101733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170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
Poll Title: 9. A capacidade térmica mássica da água a pressão constante e à temperatura de 21ºC é 4.181 kJ/(kg.K). Isto significa que...
https://www.polleverywhere.com/multiple_choice_polls/FSzeDQouW2Y9tr9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F08B398-1621-4358-965E-8DC83299D7D3}" type="slidenum">
              <a:rPr lang="pt-PT" smtClean="0"/>
              <a:t>13</a:t>
            </a:fld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77AECDB-AAF2-495B-A754-1EF3B36296E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754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266AC-0EFD-41D4-BC4B-F14BFA64F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1CF4B3-38F6-4241-994D-1B3B0A6969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PT"/>
              <a:t>Poll Title: 10. Durante quanto tempo é que eu preciso para aquecer no microondas 300 ml de chá dos 20ºC aos 100ºC, à potência de 800W? https://www.polleverywhere.com/multiple_choice_polls/D2UmFY3vUF0pz7F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45496-A578-4599-9873-E33E05CA282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96BEDC-3C09-48F0-8A7B-2DE5D3F454B8}" type="slidenum">
              <a:t>14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4D0B3-1ACD-4F32-A9F5-4851DC4EFB39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85659-7B2B-4AFF-B3EF-2EDF6BB4C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B4F2EE-F703-4957-84C2-DFC87C617B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PT"/>
              <a:t>Poll Title: 11. Qual a operação matemática que temos de fazer para transformar uma diferença de temperatura em graus Kelvin para graus Celsius? https://www.polleverywhere.com/multiple_choice_polls/ZYMVBjDt2gfpZ1P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3FC8D-EAD7-4E8E-976D-54C7A429519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F861D5-5738-469F-BA66-F93FFA37F210}" type="slidenum">
              <a:t>15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8E98A-0B59-4344-AACD-EE00265A5A18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
Poll Title: 12. O frigorífico e os aparelhos de ar-condicionado são bombas de calor. Uma bomba de calor é...
https://www.polleverywhere.com/multiple_choice_polls/M1YIqVOmctzi4WS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F08B398-1621-4358-965E-8DC83299D7D3}" type="slidenum">
              <a:rPr lang="pt-PT" smtClean="0"/>
              <a:t>16</a:t>
            </a:fld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E9FEB7-B60A-4086-975C-8E361A891AF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4784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
Poll Title: 13. A performance energética das bombas de calor é avaliada através do COP (Coefficient Of Performance). Uma bomba de calor em modo aquecimento com COP de 3 significa...
https://www.polleverywhere.com/multiple_choice_polls/AOo6o0egLJDdVtB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F08B398-1621-4358-965E-8DC83299D7D3}" type="slidenum">
              <a:rPr lang="pt-PT" smtClean="0"/>
              <a:t>17</a:t>
            </a:fld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7C660C-C367-4B33-A171-561CC1EDE6F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91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7D954-59BD-42ED-979D-C78E8F3C5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01F7E-4468-4EF9-841A-69F8535725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PT" dirty="0" err="1"/>
              <a:t>Poll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: 1. Escolhe a frase correta: https://www.polleverywhere.com/multiple_choice_polls/dvNUo4d1r5fx86o</a:t>
            </a:r>
          </a:p>
          <a:p>
            <a:pPr lvl="0"/>
            <a:endParaRPr lang="pt-PT" dirty="0"/>
          </a:p>
          <a:p>
            <a:pPr lvl="0"/>
            <a:r>
              <a:rPr lang="pt-PT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AD443-C18E-4C21-89C6-77E02C08F46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4D3AE4-159C-4B6A-841E-684988FC6EFB}" type="slidenum">
              <a:t>5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0F09C-C5BB-443B-9492-CF8118151978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C2C65-AAED-4320-9AAB-1105C65EB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58DA49-A41C-467C-B08D-3716DC3AD6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PT"/>
              <a:t>Poll Title: 2. Qual destes sistemas é realmente um sistema isolado? https://www.polleverywhere.com/multiple_choice_polls/1JFfjYMAluiPLPK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D455C-CC3A-4DDF-A3FF-77E1CE8EEEF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8660D1-85FD-4D3B-8898-0BE7CCBEDE15}" type="slidenum">
              <a:t>6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BD8E6-F632-4C20-8A27-3F5F53C124C7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30B2D-EDE3-48BF-89DB-25B943877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089A0-8BFB-440A-B4F8-B8D729AC16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Poll Title: 3. O calor... https://www.polleverywhere.com/multiple_choice_polls/QDf129EVlsE2Ku4</a:t>
            </a:r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FA2E2-C14C-4C70-9282-E753993B07E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EA5E74-E604-4E09-BC03-2C43A6388E72}" type="slidenum">
              <a:t>7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47C54-44BD-43CE-8193-6F08E4CECC73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1E884-8EAD-4EE8-8673-3592EC399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26739-E24C-423E-9BD2-E705C24ACA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PT"/>
              <a:t>Poll Title: 4. A radiação, o trabalho e o calor... https://www.polleverywhere.com/multiple_choice_polls/cH5LEDsXghCVWrj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9CF4F-7B87-4F7F-A0BB-5D57BAF9B5D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F6783C-61A6-48F0-8E21-FE4CA5232DA5}" type="slidenum">
              <a:t>8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DE610-FF3E-4F98-A68D-1646F8BE4C67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C6D39-8614-4D49-A418-F3829971C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86300D-7DE1-4D33-A93E-9C15AB8D21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PT"/>
              <a:t>Poll Title: 5. Qual é a unidade SI da potência? https://www.polleverywhere.com/multiple_choice_polls/cQHpTCtXNiw5E9W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79DEC-554C-4764-94BA-17A98E1A9F3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0BD0B8-FFF6-405E-BD04-04B863E2DB26}" type="slidenum">
              <a:t>9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300B8-DDF1-4554-927D-4A76ADAD5A19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434C5B-CC04-4AEB-AAE0-D858E9FE3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9E8F0-A6BB-4723-8CF2-D0B8143639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Poll Title: 6. 1kWh corresponde... https://www.polleverywhere.com/multiple_choice_polls/3BaZ7uNhqHJAtnb</a:t>
            </a:r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EDCA2-7065-48B1-9093-87D26367239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1D5586-00D7-48F4-9DC6-B9066C69E1E4}" type="slidenum">
              <a:t>10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FAAD7-C1B0-4A9B-BEA5-C51215E61C01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3E168-ADCE-4AD5-B4EC-1332BAB30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640CC-D726-4045-ADB7-7D6F29DF90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PT"/>
              <a:t>Poll Title: 7. O consumo de eletricidade mensal vem expresso em que unidades? https://www.polleverywhere.com/multiple_choice_polls/pHkT7iq4zKBXB4i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DC597-B911-4D4F-9F1F-FB1F7DFBAC0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0E5455-1889-4831-BD13-98502A06EE48}" type="slidenum">
              <a:t>11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9679A-AD8F-43E6-A17F-66BDA98C6039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5F6B7F-9850-4E03-8CC3-F97CD4151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DFAEE-3EC0-4F27-9F2D-2A3E5BF6A3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PT" dirty="0" err="1"/>
              <a:t>Poll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: 8. Quanta eletricidade é que um português gasta em média por mês? https://www.polleverywhere.com/multiple_choice_polls/A8P0uExFVOcDW43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0CE0B-FD29-4872-A0E5-7AC84DF7C99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D0B3AE-0D2C-4573-8791-C66501DE6C6F}" type="slidenum">
              <a:t>12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D2B6C-4F6C-4FDA-8424-C3559B00F826}"/>
              </a:ext>
            </a:extLst>
          </p:cNvPr>
          <p:cNvSpPr txBox="1"/>
          <p:nvPr/>
        </p:nvSpPr>
        <p:spPr>
          <a:xfrm>
            <a:off x="0" y="0"/>
            <a:ext cx="3810003" cy="1270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180E-E068-4829-94A0-A7156894D03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9556D-F3CB-4015-9256-398576A89A8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52C43-E0AC-4C3A-A293-CFB03F1FC2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6E865E-1F1C-4EA5-8192-7760243CBEBB}" type="datetime1">
              <a:rPr lang="pt-PT" smtClean="0"/>
              <a:t>14/03/2018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38308-D62E-466A-AC82-87EE60A4D4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3E129-BE90-44CD-B629-32B2D50DE5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2F38E-E84E-4FBC-9FD8-BEBD81E55BDF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85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E45A-3174-4A17-8A18-F989DCEF60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F33F3-5207-447A-80A5-8CF9203B1AF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1766C-36D1-4E1B-A182-250D524F00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2F4557-BE30-493E-A084-751D4076DE22}" type="datetime1">
              <a:rPr lang="pt-PT" smtClean="0"/>
              <a:t>14/03/2018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E0515-B5C1-420B-82D5-BA90146D1A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425BB-88D6-43F7-94F3-F05E0C558B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53128-2C27-4442-BAFF-2FA52104A08F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08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CF0FDB-7F63-4F8C-91F7-D63BA03C500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13CDF-A56B-4186-84F2-F3A7233EE6E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76CDD-7FCE-439F-8677-2E2437F387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6B697-D2E0-46B0-86CB-4A5AEB5B8A81}" type="datetime1">
              <a:rPr lang="pt-PT" smtClean="0"/>
              <a:t>14/03/2018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BBBA-943F-46FB-A16F-56E207CBC5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81841-5183-49CE-96C3-6A867885C1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EA9DE-1474-43BA-8E2E-4C80B8D7FC2F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418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6F6D-84FD-47EA-8E89-943DBA6917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060E-F327-4815-9963-00A21CAE454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A1087-35DA-4534-A857-5A532A47AA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43CAD-4BE6-4814-87E9-43ABDFB40101}" type="datetime1">
              <a:rPr lang="pt-PT" smtClean="0"/>
              <a:t>14/03/2018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FD131-FDAF-4B26-AE6D-C66CE184CB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4B08D-B2B4-421F-A955-D745494140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7BAB10-9C39-4F2D-AE5C-E1587F5DD716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46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AAF-7650-49D8-A5C4-51F1A3BA80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0940-4D2B-462F-BABD-A3FCC3387C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72BD8-D3C3-46C4-9CAA-B878E23511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77E18C-8618-4809-BD73-2C486832B164}" type="datetime1">
              <a:rPr lang="pt-PT" smtClean="0"/>
              <a:t>14/03/2018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EACA8-AAC9-49FE-ADE4-99D8405DE2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C4CAE-7B8F-4EF0-BBC2-98CB9EEE0C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2D11EB-ECDD-4B88-A73D-DE20A8744582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334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61F2-1446-4681-9A1C-8D5602BC27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BB1F-E09E-4E9F-94D3-F5224EA34B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0BE47-E035-40C7-B169-055B3C25B20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8D2BB-37B6-469E-BB63-B791EF5FC7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A3712A-AB04-42A2-B2D0-4ECC535B000D}" type="datetime1">
              <a:rPr lang="pt-PT" smtClean="0"/>
              <a:t>14/03/2018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2FADA-AA6E-4024-A2C4-05F7632675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D91D2-87D0-4C12-A0FD-F17EB2ED47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EB6569-7E7A-4EA9-9D68-E31065502DC4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544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2AAC-3EF9-4BB0-A49E-76AD0DE9C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82DD9-B5BD-4257-88A3-915C9FAF9C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1FFC8-54F7-4A1A-8D46-87E428EFF05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0BD50-29B1-474B-99D4-88733B7027E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28D51-AF90-4174-8453-313D392032B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F2C5B-AFDE-4569-BA95-5FC2CDD6AD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0DC8DD-27C0-4216-B50F-82E6F73F75B3}" type="datetime1">
              <a:rPr lang="pt-PT" smtClean="0"/>
              <a:t>14/03/2018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0D002-CB77-4FA2-AB01-BE44742DB5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EF06D-2E6B-473F-8D9D-8FDBAF5F4C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F197B-5B90-404F-B082-334A170DECEB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567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C18E-4FED-4DCC-993F-E4FBE0571A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3601F-2F37-43FD-AB84-F011763093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36D8F7-18C2-4D48-8704-CB72C03A7917}" type="datetime1">
              <a:rPr lang="pt-PT" smtClean="0"/>
              <a:t>14/03/2018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B05D6-BF8F-4D53-938E-0DE9C1D8DD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51DCB-EDFA-4868-AC1C-2AE67AABCC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F70713-DF53-4BEB-A453-20E7FEAE6E9C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369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A6404-D37B-4F54-8E86-4630C0FFD5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4B2C9A-192E-4447-8D2B-134B6BC70424}" type="datetime1">
              <a:rPr lang="pt-PT" smtClean="0"/>
              <a:t>14/03/2018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C472D-B3FF-4132-834A-5D13F97864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2A60-FA30-4BAE-9241-D8689C692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3600"/>
            </a:lvl1pPr>
          </a:lstStyle>
          <a:p>
            <a:fld id="{48326A08-2470-4F3B-A428-CC1A9CDE56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2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D0B7-22E3-4696-B1C8-93569735A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EE0E-5052-4AC4-829C-693873B5BA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5128A-D2A8-4209-9715-2B9FA458D20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76361-8C38-4617-98DF-AAC58E2872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7A4CDB-B58B-46AB-AE4F-41320F47C8E2}" type="datetime1">
              <a:rPr lang="pt-PT" smtClean="0"/>
              <a:t>14/03/2018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5E6EE-EC9F-418A-80E0-75FCFE81D2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DA79A-5AC5-4ADF-8DE7-22B4D8C359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2DA192-C4D2-4BD0-902A-035CAE7C47EB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546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A4F9-3997-4AD7-A387-1CD39DA1A1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AD696-38B3-44EC-8627-7BE4FF87AC4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pt-PT" sz="3200"/>
            </a:lvl1pPr>
          </a:lstStyle>
          <a:p>
            <a:pPr lvl="0"/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F7CD6-01B1-42DB-8091-20A011F0EDA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3D37A-1F45-4273-BAE9-7CBADF988A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11A283-8420-4764-BE5D-53FD8887D8B4}" type="datetime1">
              <a:rPr lang="pt-PT" smtClean="0"/>
              <a:t>14/03/2018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07664-35D5-4B9E-B162-91D8785AF3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FAAF5-A01E-4D96-8FB6-9A4F386368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F1CFF-0CAE-4A41-B78B-2A74557D4A9B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23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AF6DE-A590-4BA7-A4DA-5F8BA4B302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CDFFD-EBAB-44AE-97B7-187479131E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84B7-BF63-4146-9F8A-20CD48312BC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C7506B9-927D-4914-ADBD-03FA80C34975}" type="datetime1">
              <a:rPr lang="pt-PT" smtClean="0"/>
              <a:t>14/03/2018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F9167-8F08-447C-83B8-920F4E9C067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8EB1F-1F39-48BB-A0BE-98C27BC2F78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9AE4150-B2F3-44CD-B845-DA9C4904E88C}" type="slidenum"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pbaptista@fc.ul.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9BF29A-E603-40B1-8D05-7ED664EDA02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2334351"/>
            <a:ext cx="9144000" cy="165575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PT" sz="4000" dirty="0"/>
              <a:t>Sustentabilidade Energética</a:t>
            </a:r>
          </a:p>
          <a:p>
            <a:pPr lvl="0"/>
            <a:r>
              <a:rPr lang="pt-PT" sz="4000" dirty="0"/>
              <a:t> 2018</a:t>
            </a:r>
          </a:p>
          <a:p>
            <a:pPr lvl="0"/>
            <a:r>
              <a:rPr lang="pt-PT" sz="4000" dirty="0"/>
              <a:t>TP21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6D3670-CDD7-447A-A3B2-E0C52659C241}"/>
              </a:ext>
            </a:extLst>
          </p:cNvPr>
          <p:cNvSpPr/>
          <p:nvPr/>
        </p:nvSpPr>
        <p:spPr>
          <a:xfrm>
            <a:off x="0" y="3990109"/>
            <a:ext cx="12192000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461F6-E822-44A7-AD9D-59F30077DC2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26B2F38E-E84E-4FBC-9FD8-BEBD81E55BDF}" type="slidenum">
              <a:rPr lang="en-US" sz="3600" smtClean="0"/>
              <a:t>1</a:t>
            </a:fld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E5832-D95D-4192-8CAB-A00209FEFE1B}"/>
              </a:ext>
            </a:extLst>
          </p:cNvPr>
          <p:cNvSpPr txBox="1"/>
          <p:nvPr/>
        </p:nvSpPr>
        <p:spPr>
          <a:xfrm>
            <a:off x="590842" y="5322701"/>
            <a:ext cx="514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Joana Baptista (</a:t>
            </a:r>
            <a:r>
              <a:rPr lang="en-US" dirty="0">
                <a:hlinkClick r:id="rId2"/>
              </a:rPr>
              <a:t>jpbaptista@fc.ul.pt</a:t>
            </a:r>
            <a:r>
              <a:rPr lang="en-US" dirty="0"/>
              <a:t>)</a:t>
            </a:r>
          </a:p>
          <a:p>
            <a:r>
              <a:rPr lang="en-US" dirty="0"/>
              <a:t>Sala: 8.3.33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78FB18-6061-4457-B74E-37FBE72C96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2" y="254002"/>
            <a:ext cx="11731672" cy="634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EAFE4-058B-456E-93FA-24AEF26E0F1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z="3600" smtClean="0"/>
              <a:t>10</a:t>
            </a:fld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E02E29-1A68-4903-96F4-FCD049397A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2" y="254002"/>
            <a:ext cx="11717604" cy="634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1A85D-2841-4AAE-93C2-9145E4B6B6C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z="3600" smtClean="0"/>
              <a:t>11</a:t>
            </a:fld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DF3AB8-61A4-42F4-B199-97FB70136B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2" y="254002"/>
            <a:ext cx="11647266" cy="634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4F945-1A62-452A-A558-1F5E0B33C0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z="3600" smtClean="0"/>
              <a:t>12</a:t>
            </a:fld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C3DA722-1B3C-4CE6-A349-D609C9F47D0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326A08-2470-4F3B-A428-CC1A9CDE56A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882EBA-0401-4F9C-BF5D-6561CDCB3E3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9876D3-DDF6-45F1-B584-108CCA28AB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2" y="254002"/>
            <a:ext cx="11689469" cy="634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93777-AF01-4376-B091-67E7476B182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1DEA0F-2E2E-4268-8E3E-11F6936A51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2" y="254002"/>
            <a:ext cx="11703536" cy="634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83F50-62BA-4202-8D22-72D8387D9B2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CF016A7E-B02F-4EFF-92FC-4FFDB50F946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326A08-2470-4F3B-A428-CC1A9CDE56A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294AB1-1F76-4127-80A8-D49E1C1D9E0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6CCC3DB-7D80-4ED3-AD35-2B5DFB69DD6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326A08-2470-4F3B-A428-CC1A9CDE56A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A29FFC-A8D9-4C26-8350-82540ECDF2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8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7B26C-668F-4759-A048-A3C4124957E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326A08-2470-4F3B-A428-CC1A9CDE56AC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FF518D-0D9A-48E8-865D-A432548ACF18}"/>
              </a:ext>
            </a:extLst>
          </p:cNvPr>
          <p:cNvGrpSpPr/>
          <p:nvPr/>
        </p:nvGrpSpPr>
        <p:grpSpPr>
          <a:xfrm>
            <a:off x="1856998" y="0"/>
            <a:ext cx="8265883" cy="6554913"/>
            <a:chOff x="2298954" y="166567"/>
            <a:chExt cx="7683249" cy="61897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3886CB-80CE-4F32-BB08-D9E2D73D5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520" t="16822" r="25018" b="12615"/>
            <a:stretch/>
          </p:blipFill>
          <p:spPr>
            <a:xfrm>
              <a:off x="2298954" y="166567"/>
              <a:ext cx="7683249" cy="61897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54D5E5-B339-49FF-ACE7-5FF2036C4FFD}"/>
                </a:ext>
              </a:extLst>
            </p:cNvPr>
            <p:cNvSpPr/>
            <p:nvPr/>
          </p:nvSpPr>
          <p:spPr>
            <a:xfrm>
              <a:off x="5275385" y="844062"/>
              <a:ext cx="1378633" cy="351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07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7B26C-668F-4759-A048-A3C4124957E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48326A08-2470-4F3B-A428-CC1A9CDE56A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7FDEF-CBA5-4099-9626-1B8742EFA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6" t="24000" r="11696" b="28821"/>
          <a:stretch/>
        </p:blipFill>
        <p:spPr>
          <a:xfrm>
            <a:off x="2053883" y="1645920"/>
            <a:ext cx="8693834" cy="32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4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554A-A9F4-4955-836F-7CA21717A8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PT"/>
              <a:t>Avaliação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90969-04EF-4147-B47B-6BA9DBD093A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PT" sz="3600" dirty="0"/>
          </a:p>
          <a:p>
            <a:pPr lvl="0"/>
            <a:endParaRPr lang="pt-PT" sz="3600" dirty="0"/>
          </a:p>
          <a:p>
            <a:pPr lvl="0"/>
            <a:r>
              <a:rPr lang="pt-PT" sz="3600" dirty="0"/>
              <a:t>50 % nas TPs (10% a atribuir pelos pares)</a:t>
            </a:r>
          </a:p>
          <a:p>
            <a:pPr lvl="0"/>
            <a:r>
              <a:rPr lang="pt-PT" sz="3600" dirty="0"/>
              <a:t>50% Teste escrito final </a:t>
            </a:r>
          </a:p>
          <a:p>
            <a:pPr lvl="1"/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011CD-C2C4-467F-A9B6-1A8C17512E4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57BAB10-9C39-4F2D-AE5C-E1587F5DD716}" type="slidenum">
              <a:rPr lang="en-US" sz="3600" smtClean="0"/>
              <a:t>2</a:t>
            </a:fld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554A-A9F4-4955-836F-7CA21717A8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PT"/>
              <a:t>Avaliação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90969-04EF-4147-B47B-6BA9DBD093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89649"/>
            <a:ext cx="10515600" cy="4587314"/>
          </a:xfrm>
        </p:spPr>
        <p:txBody>
          <a:bodyPr>
            <a:normAutofit fontScale="92500"/>
          </a:bodyPr>
          <a:lstStyle/>
          <a:p>
            <a:r>
              <a:rPr lang="pt-PT" sz="3600" dirty="0"/>
              <a:t>2 Trabalhos de grupo (3 a 4 elementos)</a:t>
            </a:r>
          </a:p>
          <a:p>
            <a:pPr marL="0" indent="0">
              <a:buNone/>
            </a:pPr>
            <a:endParaRPr lang="pt-PT" sz="3600" dirty="0"/>
          </a:p>
          <a:p>
            <a:pPr>
              <a:buFontTx/>
              <a:buChar char="-"/>
            </a:pPr>
            <a:r>
              <a:rPr lang="pt-PT" b="1" dirty="0"/>
              <a:t>12/04 (até às 23h): </a:t>
            </a:r>
            <a:r>
              <a:rPr lang="pt-PT" dirty="0"/>
              <a:t>entrega da 1ª versão do relatório do primeiro trabalho</a:t>
            </a:r>
          </a:p>
          <a:p>
            <a:pPr>
              <a:buFontTx/>
              <a:buChar char="-"/>
            </a:pPr>
            <a:endParaRPr lang="pt-PT" dirty="0"/>
          </a:p>
          <a:p>
            <a:pPr>
              <a:buFontTx/>
              <a:buChar char="-"/>
            </a:pPr>
            <a:r>
              <a:rPr lang="pt-PT" b="1" dirty="0"/>
              <a:t>19/04: </a:t>
            </a:r>
            <a:r>
              <a:rPr lang="pt-PT" dirty="0"/>
              <a:t>apresentação do primeiro trabalho+entrega 2ª versão do relatório</a:t>
            </a:r>
          </a:p>
          <a:p>
            <a:pPr marL="0" indent="0">
              <a:buNone/>
            </a:pPr>
            <a:endParaRPr lang="pt-PT" dirty="0"/>
          </a:p>
          <a:p>
            <a:pPr>
              <a:buFontTx/>
              <a:buChar char="-"/>
            </a:pPr>
            <a:r>
              <a:rPr lang="pt-PT" b="1" dirty="0"/>
              <a:t>10/05 (até às 23h): </a:t>
            </a:r>
            <a:r>
              <a:rPr lang="pt-PT" dirty="0"/>
              <a:t>entrega do relatório do segundo trabalho</a:t>
            </a:r>
          </a:p>
          <a:p>
            <a:pPr marL="0" indent="0">
              <a:buNone/>
            </a:pPr>
            <a:endParaRPr lang="pt-PT" dirty="0"/>
          </a:p>
          <a:p>
            <a:pPr>
              <a:buFontTx/>
              <a:buChar char="-"/>
            </a:pPr>
            <a:r>
              <a:rPr lang="pt-PT" b="1" dirty="0"/>
              <a:t>17/05: </a:t>
            </a:r>
            <a:r>
              <a:rPr lang="pt-PT" dirty="0"/>
              <a:t>apresentação do segundo trabalho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69D1F-C8E6-4E1F-97E7-3F684B55AA3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57BAB10-9C39-4F2D-AE5C-E1587F5DD716}" type="slidenum">
              <a:rPr lang="en-US" sz="3600" smtClean="0"/>
              <a:t>3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466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E75E197-8AD9-4176-B41B-09395B0EF059}"/>
              </a:ext>
            </a:extLst>
          </p:cNvPr>
          <p:cNvSpPr txBox="1"/>
          <p:nvPr/>
        </p:nvSpPr>
        <p:spPr>
          <a:xfrm>
            <a:off x="4933635" y="479921"/>
            <a:ext cx="2323069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QUIZ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24C3A-2F30-431B-AB16-4941D46EAA8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z="3600" smtClean="0"/>
              <a:t>4</a:t>
            </a:fld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E5934-5A69-4AE7-B169-A4538B6EC775}"/>
              </a:ext>
            </a:extLst>
          </p:cNvPr>
          <p:cNvSpPr txBox="1"/>
          <p:nvPr/>
        </p:nvSpPr>
        <p:spPr>
          <a:xfrm>
            <a:off x="933675" y="3342092"/>
            <a:ext cx="11193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Para </a:t>
            </a:r>
            <a:r>
              <a:rPr lang="en-US" sz="3200" dirty="0" err="1"/>
              <a:t>participar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r>
              <a:rPr lang="en-US" sz="3200" dirty="0"/>
              <a:t>	</a:t>
            </a:r>
            <a:r>
              <a:rPr lang="en-US" sz="3200" dirty="0" err="1"/>
              <a:t>Enviar</a:t>
            </a:r>
            <a:r>
              <a:rPr lang="en-US" sz="3200" dirty="0"/>
              <a:t> </a:t>
            </a:r>
            <a:r>
              <a:rPr lang="en-US" sz="3200" dirty="0" err="1"/>
              <a:t>sms</a:t>
            </a:r>
            <a:r>
              <a:rPr lang="en-US" sz="3200" dirty="0"/>
              <a:t> para</a:t>
            </a:r>
            <a:r>
              <a:rPr lang="en-US" sz="3200" b="1" dirty="0"/>
              <a:t> 927815519 </a:t>
            </a:r>
            <a:r>
              <a:rPr lang="en-US" sz="3200" dirty="0"/>
              <a:t>com o </a:t>
            </a:r>
            <a:r>
              <a:rPr lang="en-US" sz="3200" dirty="0" err="1"/>
              <a:t>texto</a:t>
            </a:r>
            <a:r>
              <a:rPr lang="en-US" sz="3200" dirty="0"/>
              <a:t> “</a:t>
            </a:r>
            <a:r>
              <a:rPr lang="en-US" sz="3200" b="1" dirty="0"/>
              <a:t>SUSTENTABILI813</a:t>
            </a:r>
            <a:r>
              <a:rPr lang="en-US" sz="3200" dirty="0"/>
              <a:t>”</a:t>
            </a:r>
          </a:p>
          <a:p>
            <a:endParaRPr lang="en-US" sz="3200" dirty="0"/>
          </a:p>
          <a:p>
            <a:r>
              <a:rPr lang="en-US" sz="3200" dirty="0"/>
              <a:t>	PollEv.com/sustentabili813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6AB62-25D3-4915-9F23-367C89652EA0}"/>
              </a:ext>
            </a:extLst>
          </p:cNvPr>
          <p:cNvSpPr/>
          <p:nvPr/>
        </p:nvSpPr>
        <p:spPr>
          <a:xfrm>
            <a:off x="-830" y="2102159"/>
            <a:ext cx="12192000" cy="498764"/>
          </a:xfrm>
          <a:prstGeom prst="rect">
            <a:avLst/>
          </a:prstGeom>
          <a:solidFill>
            <a:srgbClr val="6193C5"/>
          </a:solidFill>
          <a:ln>
            <a:solidFill>
              <a:srgbClr val="61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Graphic 10" descr="Chat">
            <a:extLst>
              <a:ext uri="{FF2B5EF4-FFF2-40B4-BE49-F238E27FC236}">
                <a16:creationId xmlns:a16="http://schemas.microsoft.com/office/drawing/2014/main" id="{F7D1E4BE-EBDD-4EF4-BBE9-661DD07E2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344" y="4126922"/>
            <a:ext cx="914400" cy="914400"/>
          </a:xfrm>
          <a:prstGeom prst="rect">
            <a:avLst/>
          </a:prstGeom>
        </p:spPr>
      </p:pic>
      <p:pic>
        <p:nvPicPr>
          <p:cNvPr id="13" name="Graphic 12" descr="Wi-Fi">
            <a:extLst>
              <a:ext uri="{FF2B5EF4-FFF2-40B4-BE49-F238E27FC236}">
                <a16:creationId xmlns:a16="http://schemas.microsoft.com/office/drawing/2014/main" id="{E400002F-CBB4-46AF-B82C-10CDAB518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344" y="5080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1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10788D-417D-4B0E-AEF8-143BB329FF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2" y="254002"/>
            <a:ext cx="11506589" cy="634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9ED31-4DF9-41C1-9AAA-FDB68771786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z="3600" smtClean="0"/>
              <a:t>5</a:t>
            </a:fld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B26D2B-6CB2-4AE7-8680-AD1AC6CA3C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2" y="254002"/>
            <a:ext cx="11633198" cy="634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0EEEC-B1E3-4DB1-8061-3B1C40D026D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z="3600" smtClean="0"/>
              <a:t>6</a:t>
            </a:fld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5A0154-5E93-4BDA-8F3B-93D9A1E723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2" y="254002"/>
            <a:ext cx="11520656" cy="634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AEE230-DB60-42A2-B307-CA7AFADFEEF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z="3600" smtClean="0"/>
              <a:t>7</a:t>
            </a:fld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3F1D2FA-C577-4698-8EFD-0FBE8F058A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2" y="254002"/>
            <a:ext cx="11675401" cy="634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C3D5AA-804A-4C0E-9FDB-5E51C64FB7E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z="3600" smtClean="0"/>
              <a:t>8</a:t>
            </a:fld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BAA22B-4460-49F5-9225-E8C559BEFD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2" y="254002"/>
            <a:ext cx="11562860" cy="634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C0556-14E5-4DFE-A9E4-B9AF9C46DCA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8326A08-2470-4F3B-A428-CC1A9CDE56AC}" type="slidenum">
              <a:rPr lang="en-US" sz="3600" smtClean="0"/>
              <a:t>9</a:t>
            </a:fld>
            <a:endParaRPr lang="en-US" sz="3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53dbcc9-309b-4e1f-aff9-3fdf99a1e02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b66498-4bed-460f-8a4c-3fd37be0bdf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150bbdc-b108-420a-a785-fc28368218c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b1bf3ee-4548-450c-b46c-4e34075acf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02e499e-3b0b-4328-9cff-23d9844a327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b5c1a65-ea1f-4c37-b2a9-37169787aed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01e8465-efba-4286-906d-c3a13463e5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0091770-c354-4de3-b0c3-47ea0b99c8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debe651-16e1-4663-b446-442ed9da67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a331418-eac8-460a-abff-f89ddac8bef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d428668-c1c3-494e-aabc-90a2774c56f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3e8d20e-a5c3-4a7c-a746-92fb8d46e42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2f32eeb-7f50-4e4e-90bf-302d44026d2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460</Words>
  <Application>Microsoft Office PowerPoint</Application>
  <PresentationFormat>Ecrã Panorâmico</PresentationFormat>
  <Paragraphs>75</Paragraphs>
  <Slides>19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Apresentação do PowerPoint</vt:lpstr>
      <vt:lpstr>Avaliação</vt:lpstr>
      <vt:lpstr>Avaliação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Conceitos</dc:title>
  <dc:creator>Raquel Vaz Pato Figueiredo</dc:creator>
  <cp:lastModifiedBy>Joana</cp:lastModifiedBy>
  <cp:revision>23</cp:revision>
  <dcterms:created xsi:type="dcterms:W3CDTF">2018-03-12T18:58:05Z</dcterms:created>
  <dcterms:modified xsi:type="dcterms:W3CDTF">2018-03-14T22:14:41Z</dcterms:modified>
</cp:coreProperties>
</file>