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724" r:id="rId2"/>
    <p:sldId id="729" r:id="rId3"/>
    <p:sldId id="728" r:id="rId4"/>
    <p:sldId id="827" r:id="rId5"/>
    <p:sldId id="727" r:id="rId6"/>
    <p:sldId id="904" r:id="rId7"/>
    <p:sldId id="414" r:id="rId8"/>
    <p:sldId id="800" r:id="rId9"/>
    <p:sldId id="801" r:id="rId10"/>
    <p:sldId id="802" r:id="rId11"/>
    <p:sldId id="803" r:id="rId12"/>
    <p:sldId id="804" r:id="rId13"/>
    <p:sldId id="805" r:id="rId14"/>
    <p:sldId id="806" r:id="rId15"/>
    <p:sldId id="808" r:id="rId16"/>
    <p:sldId id="809" r:id="rId17"/>
    <p:sldId id="831" r:id="rId18"/>
    <p:sldId id="813" r:id="rId19"/>
    <p:sldId id="830" r:id="rId20"/>
    <p:sldId id="811" r:id="rId21"/>
    <p:sldId id="832" r:id="rId22"/>
    <p:sldId id="814" r:id="rId23"/>
    <p:sldId id="810" r:id="rId24"/>
    <p:sldId id="815" r:id="rId25"/>
    <p:sldId id="816" r:id="rId26"/>
    <p:sldId id="812" r:id="rId27"/>
    <p:sldId id="817" r:id="rId28"/>
    <p:sldId id="818" r:id="rId29"/>
    <p:sldId id="819" r:id="rId30"/>
    <p:sldId id="820" r:id="rId31"/>
    <p:sldId id="837" r:id="rId32"/>
    <p:sldId id="896" r:id="rId33"/>
    <p:sldId id="829" r:id="rId34"/>
    <p:sldId id="838" r:id="rId35"/>
    <p:sldId id="833" r:id="rId36"/>
    <p:sldId id="834" r:id="rId37"/>
    <p:sldId id="821" r:id="rId38"/>
    <p:sldId id="822" r:id="rId39"/>
    <p:sldId id="857" r:id="rId40"/>
    <p:sldId id="858" r:id="rId41"/>
    <p:sldId id="860" r:id="rId42"/>
    <p:sldId id="861" r:id="rId43"/>
    <p:sldId id="862" r:id="rId44"/>
    <p:sldId id="863" r:id="rId45"/>
    <p:sldId id="895" r:id="rId46"/>
    <p:sldId id="864" r:id="rId47"/>
    <p:sldId id="865" r:id="rId48"/>
    <p:sldId id="897" r:id="rId49"/>
    <p:sldId id="900" r:id="rId50"/>
    <p:sldId id="866" r:id="rId51"/>
    <p:sldId id="868" r:id="rId52"/>
    <p:sldId id="869" r:id="rId53"/>
    <p:sldId id="90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41" autoAdjust="0"/>
  </p:normalViewPr>
  <p:slideViewPr>
    <p:cSldViewPr snapToGrid="0">
      <p:cViewPr varScale="1">
        <p:scale>
          <a:sx n="57" d="100"/>
          <a:sy n="57" d="100"/>
        </p:scale>
        <p:origin x="1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4310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23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8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9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s.uvic.ca/mailman/listinfo/marma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s@aimm-portugal.or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A8BE62-16CC-4D58-8977-74AA6708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74C52-0239-4717-9302-C70D721087DA}"/>
              </a:ext>
            </a:extLst>
          </p:cNvPr>
          <p:cNvSpPr txBox="1"/>
          <p:nvPr/>
        </p:nvSpPr>
        <p:spPr>
          <a:xfrm>
            <a:off x="1318098" y="243192"/>
            <a:ext cx="65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DD700-2773-4B0F-92D6-E66D4107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0FC8E-DAA3-4E3B-AD66-CB5BBC75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210FC-0C00-4753-9270-48589074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4E456-3BF6-4987-B8E8-5E156606B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EAF91-C297-4E07-B2B0-D8B53C457E4E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31193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33641A42-7562-44D6-A464-91F5D47E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331319-67AF-48D9-80BD-56246DB470C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90">
            <a:extLst>
              <a:ext uri="{FF2B5EF4-FFF2-40B4-BE49-F238E27FC236}">
                <a16:creationId xmlns:a16="http://schemas.microsoft.com/office/drawing/2014/main" id="{36A9D610-2B13-4D31-A728-FE3C6BED2BD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012BCB-BB8F-4CF6-8EED-40FE38ABD05D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45826B-C692-40EC-8DAF-52990310F28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A2C0797-CD02-4AF4-8826-D06E2E68F64E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DAE2B4-78C1-4A1E-A06A-D5734783ABA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08AF7A-D15E-4404-B283-E30ADE08CB99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321065-203C-4BF0-A0E1-E7FE462467DF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DCB7B7-7F2F-4AB6-965A-87D68319EA8E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42CD5F-6E79-417F-B8FE-8AB66521528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55CFA0-98CD-425B-9C7E-5FAAA5250EFC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06B7F0-01AA-4FD2-9E58-BA558EFA4AF1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49929B-17CC-430C-861B-074B6ABBBCF7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5" name="Text Box 2">
            <a:extLst>
              <a:ext uri="{FF2B5EF4-FFF2-40B4-BE49-F238E27FC236}">
                <a16:creationId xmlns:a16="http://schemas.microsoft.com/office/drawing/2014/main" id="{004FA2AC-4AF3-4F77-91F6-79BE7EF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5988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Hipótese nula</a:t>
            </a:r>
          </a:p>
        </p:txBody>
      </p:sp>
      <p:sp>
        <p:nvSpPr>
          <p:cNvPr id="10246" name="Text Box 3">
            <a:extLst>
              <a:ext uri="{FF2B5EF4-FFF2-40B4-BE49-F238E27FC236}">
                <a16:creationId xmlns:a16="http://schemas.microsoft.com/office/drawing/2014/main" id="{D56241B8-CAC7-463A-9284-6176922F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2211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i="1">
                <a:latin typeface="Calibri" panose="020F0502020204030204" pitchFamily="34" charset="0"/>
              </a:rPr>
              <a:t>Verdadeira</a:t>
            </a:r>
          </a:p>
        </p:txBody>
      </p:sp>
      <p:sp>
        <p:nvSpPr>
          <p:cNvPr id="10247" name="Text Box 4">
            <a:extLst>
              <a:ext uri="{FF2B5EF4-FFF2-40B4-BE49-F238E27FC236}">
                <a16:creationId xmlns:a16="http://schemas.microsoft.com/office/drawing/2014/main" id="{C001C99C-1C4D-469D-B3B9-7F800009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141913"/>
            <a:ext cx="115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i="1">
                <a:latin typeface="Calibri" panose="020F0502020204030204" pitchFamily="34" charset="0"/>
              </a:rPr>
              <a:t>Falsa</a:t>
            </a: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3BA63DC0-6D21-4E9D-9B90-D55744E47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4941888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9" name="Text Box 6">
            <a:extLst>
              <a:ext uri="{FF2B5EF4-FFF2-40B4-BE49-F238E27FC236}">
                <a16:creationId xmlns:a16="http://schemas.microsoft.com/office/drawing/2014/main" id="{ECA556B1-320B-4FAF-AFDB-8A88481CA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Hipótese nula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554810B8-FB87-461C-9699-328D0BD10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5805488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68F85AE2-91F4-4FDA-A483-7E3BA4224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4076700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626D1D93-B517-4065-B8D5-4BEA78581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286125"/>
            <a:ext cx="3384550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3" name="Text Box 10">
            <a:extLst>
              <a:ext uri="{FF2B5EF4-FFF2-40B4-BE49-F238E27FC236}">
                <a16:creationId xmlns:a16="http://schemas.microsoft.com/office/drawing/2014/main" id="{C05E41A7-9452-4DE8-91A4-1C7825734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429000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>
                <a:latin typeface="Calibri" panose="020F0502020204030204" pitchFamily="34" charset="0"/>
              </a:rPr>
              <a:t>Aceitar</a:t>
            </a:r>
          </a:p>
        </p:txBody>
      </p:sp>
      <p:sp>
        <p:nvSpPr>
          <p:cNvPr id="10254" name="Text Box 11">
            <a:extLst>
              <a:ext uri="{FF2B5EF4-FFF2-40B4-BE49-F238E27FC236}">
                <a16:creationId xmlns:a16="http://schemas.microsoft.com/office/drawing/2014/main" id="{385F3B3D-C143-4F7B-8FEA-72EB5651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429000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>
                <a:latin typeface="Calibri" panose="020F0502020204030204" pitchFamily="34" charset="0"/>
              </a:rPr>
              <a:t>Rejeitar</a:t>
            </a:r>
          </a:p>
        </p:txBody>
      </p:sp>
      <p:sp>
        <p:nvSpPr>
          <p:cNvPr id="38" name="Line 12">
            <a:extLst>
              <a:ext uri="{FF2B5EF4-FFF2-40B4-BE49-F238E27FC236}">
                <a16:creationId xmlns:a16="http://schemas.microsoft.com/office/drawing/2014/main" id="{0114E8A5-2BE0-4698-B1A3-451DFA34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613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3C3ADA24-7650-493A-9F00-106112792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EF6372FD-76E4-433D-9A9D-B4776C674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75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8" name="Text Box 15">
            <a:extLst>
              <a:ext uri="{FF2B5EF4-FFF2-40B4-BE49-F238E27FC236}">
                <a16:creationId xmlns:a16="http://schemas.microsoft.com/office/drawing/2014/main" id="{BDCCF45D-A629-489A-A884-88DB5C79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21163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há erro</a:t>
            </a:r>
          </a:p>
        </p:txBody>
      </p:sp>
      <p:sp>
        <p:nvSpPr>
          <p:cNvPr id="10259" name="Text Box 21">
            <a:extLst>
              <a:ext uri="{FF2B5EF4-FFF2-40B4-BE49-F238E27FC236}">
                <a16:creationId xmlns:a16="http://schemas.microsoft.com/office/drawing/2014/main" id="{DC44FA10-B308-442F-AFD7-87FB0847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515778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há erro</a:t>
            </a:r>
          </a:p>
        </p:txBody>
      </p:sp>
      <p:sp>
        <p:nvSpPr>
          <p:cNvPr id="10260" name="Text Box 5">
            <a:extLst>
              <a:ext uri="{FF2B5EF4-FFF2-40B4-BE49-F238E27FC236}">
                <a16:creationId xmlns:a16="http://schemas.microsoft.com/office/drawing/2014/main" id="{22A3D4AC-66CB-46E3-B1D0-6C1790C3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01775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  <p:sp>
        <p:nvSpPr>
          <p:cNvPr id="10261" name="Text Box 20">
            <a:extLst>
              <a:ext uri="{FF2B5EF4-FFF2-40B4-BE49-F238E27FC236}">
                <a16:creationId xmlns:a16="http://schemas.microsoft.com/office/drawing/2014/main" id="{C54BE64C-A0B9-4907-A5E6-F97C3C81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42592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>
                <a:latin typeface="Calibri" panose="020F0502020204030204" pitchFamily="34" charset="0"/>
              </a:rPr>
              <a:t>Erro tipo I</a:t>
            </a:r>
          </a:p>
        </p:txBody>
      </p:sp>
      <p:sp>
        <p:nvSpPr>
          <p:cNvPr id="10262" name="Text Box 27">
            <a:extLst>
              <a:ext uri="{FF2B5EF4-FFF2-40B4-BE49-F238E27FC236}">
                <a16:creationId xmlns:a16="http://schemas.microsoft.com/office/drawing/2014/main" id="{F1AD1172-2B9F-4C32-BA56-62C9B58B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189538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>
                <a:latin typeface="Calibri" panose="020F0502020204030204" pitchFamily="34" charset="0"/>
              </a:rPr>
              <a:t>Erro tipo 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25D9A59-8C2D-4591-A177-EF01E23D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969C9C-953D-48C9-85F9-A4F12C94697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90">
            <a:extLst>
              <a:ext uri="{FF2B5EF4-FFF2-40B4-BE49-F238E27FC236}">
                <a16:creationId xmlns:a16="http://schemas.microsoft.com/office/drawing/2014/main" id="{7678DBC5-C412-44B7-B32D-DB0734CE96B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75B7B8-6C85-4663-AEF4-2FB172EC69A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8826655-F31D-4B80-8D99-725BC5A329A9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F02FE0B-6266-476D-BA23-6E191C6D3A22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C6B189-A40C-471F-BC48-96D2FD8DAE60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1265B5-6D40-445B-9237-866F66F63E8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E7210F1-D05C-47A1-A872-5179750E9BA9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3BB561-DB27-4DE8-887E-BC0BFCB444A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AEEE1B-EDDA-47BC-9862-A78634277640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C04FE4-2DFE-4CB8-AE22-69B87CF1FB8E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8F44E76-5BE7-4CAE-9B95-7549769411D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1C964E-4C20-406B-B4B2-C0C6722D3344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9" name="Text Box 2">
            <a:extLst>
              <a:ext uri="{FF2B5EF4-FFF2-40B4-BE49-F238E27FC236}">
                <a16:creationId xmlns:a16="http://schemas.microsoft.com/office/drawing/2014/main" id="{4E030834-AC0D-46CF-AE6E-B97615F3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5988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Hipótese nula</a:t>
            </a: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1A0FA687-400A-42C3-BF5F-2752A3076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2211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i="1">
                <a:latin typeface="Calibri" panose="020F0502020204030204" pitchFamily="34" charset="0"/>
              </a:rPr>
              <a:t>Verdadeira</a:t>
            </a:r>
          </a:p>
        </p:txBody>
      </p:sp>
      <p:sp>
        <p:nvSpPr>
          <p:cNvPr id="11271" name="Text Box 4">
            <a:extLst>
              <a:ext uri="{FF2B5EF4-FFF2-40B4-BE49-F238E27FC236}">
                <a16:creationId xmlns:a16="http://schemas.microsoft.com/office/drawing/2014/main" id="{63DA7686-FE76-4256-AF39-842DF9EE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141913"/>
            <a:ext cx="115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i="1">
                <a:latin typeface="Calibri" panose="020F0502020204030204" pitchFamily="34" charset="0"/>
              </a:rPr>
              <a:t>Falsa</a:t>
            </a: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D4591CF9-A696-4168-AD2D-588F6B7B0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4941888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3" name="Text Box 6">
            <a:extLst>
              <a:ext uri="{FF2B5EF4-FFF2-40B4-BE49-F238E27FC236}">
                <a16:creationId xmlns:a16="http://schemas.microsoft.com/office/drawing/2014/main" id="{4ADA501B-22F0-48F3-9254-032C54E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Hipótese nula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47BEA786-D7F4-4981-BDB4-FFF50A47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5805488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61DB8CDF-AE55-4287-AAB1-CDE793F76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4076700"/>
            <a:ext cx="5256212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60AE347F-45EF-493C-904C-217CE7CD3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286125"/>
            <a:ext cx="3384550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7" name="Text Box 10">
            <a:extLst>
              <a:ext uri="{FF2B5EF4-FFF2-40B4-BE49-F238E27FC236}">
                <a16:creationId xmlns:a16="http://schemas.microsoft.com/office/drawing/2014/main" id="{BA604A98-3BF6-4E8A-BFFD-A8C40BDE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429000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>
                <a:latin typeface="Calibri" panose="020F0502020204030204" pitchFamily="34" charset="0"/>
              </a:rPr>
              <a:t>Aceitar</a:t>
            </a:r>
          </a:p>
        </p:txBody>
      </p:sp>
      <p:sp>
        <p:nvSpPr>
          <p:cNvPr id="11278" name="Text Box 11">
            <a:extLst>
              <a:ext uri="{FF2B5EF4-FFF2-40B4-BE49-F238E27FC236}">
                <a16:creationId xmlns:a16="http://schemas.microsoft.com/office/drawing/2014/main" id="{D152D862-9C3C-4090-9401-4567F4B0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429000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>
                <a:latin typeface="Calibri" panose="020F0502020204030204" pitchFamily="34" charset="0"/>
              </a:rPr>
              <a:t>Rejeitar</a:t>
            </a:r>
          </a:p>
        </p:txBody>
      </p:sp>
      <p:sp>
        <p:nvSpPr>
          <p:cNvPr id="38" name="Line 12">
            <a:extLst>
              <a:ext uri="{FF2B5EF4-FFF2-40B4-BE49-F238E27FC236}">
                <a16:creationId xmlns:a16="http://schemas.microsoft.com/office/drawing/2014/main" id="{FBED8FE3-2246-4B1A-B2EA-C04FD04FF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613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96A495C6-38B8-4843-99AB-5C98BFCAF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DADDC535-F923-42A6-A07F-5B77FFB6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75" y="3286125"/>
            <a:ext cx="0" cy="25193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2" name="Text Box 15">
            <a:extLst>
              <a:ext uri="{FF2B5EF4-FFF2-40B4-BE49-F238E27FC236}">
                <a16:creationId xmlns:a16="http://schemas.microsoft.com/office/drawing/2014/main" id="{D67BD46F-8BA9-4E2B-9D52-D07608CF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21163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Não há erro</a:t>
            </a:r>
          </a:p>
        </p:txBody>
      </p:sp>
      <p:sp>
        <p:nvSpPr>
          <p:cNvPr id="11284" name="Text Box 23">
            <a:extLst>
              <a:ext uri="{FF2B5EF4-FFF2-40B4-BE49-F238E27FC236}">
                <a16:creationId xmlns:a16="http://schemas.microsoft.com/office/drawing/2014/main" id="{B5F7E922-7733-4AA7-B32C-9492D58B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35413"/>
            <a:ext cx="86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6000" b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1285" name="Text Box 24">
            <a:extLst>
              <a:ext uri="{FF2B5EF4-FFF2-40B4-BE49-F238E27FC236}">
                <a16:creationId xmlns:a16="http://schemas.microsoft.com/office/drawing/2014/main" id="{58710511-EBF4-459D-B174-887D1CB3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4941888"/>
            <a:ext cx="430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4400" b="0">
                <a:latin typeface="Calibri" panose="020F0502020204030204" pitchFamily="34" charset="0"/>
              </a:rPr>
              <a:t>β</a:t>
            </a:r>
          </a:p>
        </p:txBody>
      </p:sp>
      <p:sp>
        <p:nvSpPr>
          <p:cNvPr id="11286" name="Oval 25">
            <a:extLst>
              <a:ext uri="{FF2B5EF4-FFF2-40B4-BE49-F238E27FC236}">
                <a16:creationId xmlns:a16="http://schemas.microsoft.com/office/drawing/2014/main" id="{EB52AD52-AC24-465C-99BF-9CBAA09B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05263"/>
            <a:ext cx="1657350" cy="1008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>
              <a:latin typeface="Calibri" panose="020F0502020204030204" pitchFamily="34" charset="0"/>
            </a:endParaRPr>
          </a:p>
        </p:txBody>
      </p:sp>
      <p:sp>
        <p:nvSpPr>
          <p:cNvPr id="11287" name="Oval 26">
            <a:extLst>
              <a:ext uri="{FF2B5EF4-FFF2-40B4-BE49-F238E27FC236}">
                <a16:creationId xmlns:a16="http://schemas.microsoft.com/office/drawing/2014/main" id="{2DBCE1D5-0941-4ABA-89CB-AC19A2B6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868863"/>
            <a:ext cx="1657350" cy="1008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>
              <a:latin typeface="Calibri" panose="020F0502020204030204" pitchFamily="34" charset="0"/>
            </a:endParaRPr>
          </a:p>
        </p:txBody>
      </p:sp>
      <p:sp>
        <p:nvSpPr>
          <p:cNvPr id="11288" name="Text Box 5">
            <a:extLst>
              <a:ext uri="{FF2B5EF4-FFF2-40B4-BE49-F238E27FC236}">
                <a16:creationId xmlns:a16="http://schemas.microsoft.com/office/drawing/2014/main" id="{E047E495-6B03-44F5-AD77-7E2F332B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01775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16C04318-D5ED-45BB-A367-6728B2DE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158" y="4984323"/>
            <a:ext cx="11497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alibri" panose="020F0502020204030204" pitchFamily="34" charset="0"/>
              </a:rPr>
              <a:t>1-</a:t>
            </a:r>
            <a:r>
              <a:rPr lang="el-GR" altLang="en-US" sz="4400" b="0" dirty="0">
                <a:latin typeface="Calibri" panose="020F0502020204030204" pitchFamily="34" charset="0"/>
              </a:rPr>
              <a:t>β</a:t>
            </a:r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67DECB0E-B743-4F5A-8EB5-C645B32B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711" y="4900147"/>
            <a:ext cx="1657350" cy="1008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89D845-B817-4876-B456-C2350107AE54}"/>
              </a:ext>
            </a:extLst>
          </p:cNvPr>
          <p:cNvCxnSpPr>
            <a:cxnSpLocks/>
            <a:stCxn id="11286" idx="7"/>
          </p:cNvCxnSpPr>
          <p:nvPr/>
        </p:nvCxnSpPr>
        <p:spPr>
          <a:xfrm flipV="1">
            <a:off x="8291687" y="2143126"/>
            <a:ext cx="40242" cy="200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563B50-2169-4718-8BEE-00310EB8DF7D}"/>
              </a:ext>
            </a:extLst>
          </p:cNvPr>
          <p:cNvSpPr txBox="1"/>
          <p:nvPr/>
        </p:nvSpPr>
        <p:spPr>
          <a:xfrm>
            <a:off x="7701386" y="1818143"/>
            <a:ext cx="158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significância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727101-8175-4A85-8525-B0E244E84849}"/>
              </a:ext>
            </a:extLst>
          </p:cNvPr>
          <p:cNvCxnSpPr>
            <a:cxnSpLocks/>
            <a:stCxn id="42" idx="4"/>
            <a:endCxn id="44" idx="0"/>
          </p:cNvCxnSpPr>
          <p:nvPr/>
        </p:nvCxnSpPr>
        <p:spPr>
          <a:xfrm flipH="1">
            <a:off x="6636701" y="5908209"/>
            <a:ext cx="1064685" cy="41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E6F0CF8-0771-4F6F-BACD-2764897EA7BB}"/>
              </a:ext>
            </a:extLst>
          </p:cNvPr>
          <p:cNvSpPr txBox="1"/>
          <p:nvPr/>
        </p:nvSpPr>
        <p:spPr>
          <a:xfrm>
            <a:off x="5846566" y="6319322"/>
            <a:ext cx="158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potência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28CA103-8C18-448F-9438-CFF7BAAE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FC752-0920-4E66-96A4-F3EE127907C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90">
            <a:extLst>
              <a:ext uri="{FF2B5EF4-FFF2-40B4-BE49-F238E27FC236}">
                <a16:creationId xmlns:a16="http://schemas.microsoft.com/office/drawing/2014/main" id="{866F110A-79C4-4063-9887-4548A935739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525CEB-1D96-459A-AA81-DC4208F297A8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A21E1E-CD19-4642-8C3D-9CDAF9ED3A45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A14D072-95F4-40B4-AAC0-700AD19E2EB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D4D90B-3D3F-4C2D-9D29-C08D0B015290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924E39-D7AB-467C-95AA-1BEDC345EF6A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484CEB-83A1-43DD-A99A-EB0E993FD9A9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87D036-EEF8-4DBF-9BDB-786E976E6A61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60A2BA-050E-42F1-A47A-EE1ECF94D340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93C516-A37A-4662-959C-DFC5E8D6A156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AB8E13-FA4F-48F2-8F73-8D4756D1DABA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CB2E06-7EA1-4058-9574-0CEC8FCFC33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Text Box 3">
            <a:extLst>
              <a:ext uri="{FF2B5EF4-FFF2-40B4-BE49-F238E27FC236}">
                <a16:creationId xmlns:a16="http://schemas.microsoft.com/office/drawing/2014/main" id="{0A6E701A-0704-4350-A7DE-4A87FB19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6" y="2438400"/>
            <a:ext cx="877360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O ideal seria minimizar </a:t>
            </a:r>
            <a:r>
              <a:rPr lang="el-GR" altLang="en-US" sz="2400" b="0" dirty="0">
                <a:latin typeface="Calibri" panose="020F0502020204030204" pitchFamily="34" charset="0"/>
              </a:rPr>
              <a:t>α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>
                <a:latin typeface="Calibri" panose="020F0502020204030204" pitchFamily="34" charset="0"/>
              </a:rPr>
              <a:t>e </a:t>
            </a:r>
            <a:r>
              <a:rPr lang="el-GR" altLang="en-US" sz="2400" b="0" dirty="0">
                <a:latin typeface="Calibri" panose="020F0502020204030204" pitchFamily="34" charset="0"/>
              </a:rPr>
              <a:t>β</a:t>
            </a:r>
            <a:r>
              <a:rPr lang="en-US" altLang="en-US" sz="2400" b="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>
                <a:latin typeface="Calibri" panose="020F0502020204030204" pitchFamily="34" charset="0"/>
              </a:rPr>
              <a:t>simultaneamente, mas...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0" dirty="0">
                <a:latin typeface="Calibri" panose="020F0502020204030204" pitchFamily="34" charset="0"/>
              </a:rPr>
              <a:t>α</a:t>
            </a:r>
            <a:r>
              <a:rPr lang="pt-PT" altLang="en-US" sz="2800" b="0" dirty="0">
                <a:latin typeface="Calibri" panose="020F0502020204030204" pitchFamily="34" charset="0"/>
              </a:rPr>
              <a:t> estão </a:t>
            </a:r>
            <a:r>
              <a:rPr lang="el-GR" altLang="en-US" sz="2800" b="0" dirty="0">
                <a:latin typeface="Calibri" panose="020F0502020204030204" pitchFamily="34" charset="0"/>
              </a:rPr>
              <a:t>β</a:t>
            </a:r>
            <a:r>
              <a:rPr lang="pt-PT" altLang="en-US" sz="2800" b="0" dirty="0">
                <a:latin typeface="Calibri" panose="020F0502020204030204" pitchFamily="34" charset="0"/>
              </a:rPr>
              <a:t> negativamente correlacionados!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dirty="0">
                <a:latin typeface="Calibri" panose="020F0502020204030204" pitchFamily="34" charset="0"/>
              </a:rPr>
              <a:t>(uma analogia do dia-a-dia: para não ter inocentes na prisão, temos de estar dispostos a ter culpados em liberdade, para termos todos os culpados presos, temos de aceitar ter alguns inocentes na prisão)</a:t>
            </a:r>
            <a:endParaRPr lang="pt-PT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A única forma de minimizar simultaneamente </a:t>
            </a:r>
            <a:r>
              <a:rPr lang="el-GR" altLang="en-US" sz="2400" b="0" dirty="0">
                <a:latin typeface="Calibri" panose="020F0502020204030204" pitchFamily="34" charset="0"/>
              </a:rPr>
              <a:t>α</a:t>
            </a:r>
            <a:r>
              <a:rPr lang="pt-PT" altLang="en-US" sz="2400" b="0" dirty="0">
                <a:latin typeface="Calibri" panose="020F0502020204030204" pitchFamily="34" charset="0"/>
              </a:rPr>
              <a:t> e </a:t>
            </a:r>
            <a:r>
              <a:rPr lang="el-GR" altLang="en-US" sz="2400" b="0" dirty="0">
                <a:latin typeface="Calibri" panose="020F0502020204030204" pitchFamily="34" charset="0"/>
              </a:rPr>
              <a:t>β</a:t>
            </a:r>
            <a:r>
              <a:rPr lang="pt-PT" altLang="en-US" sz="2400" b="0" dirty="0">
                <a:latin typeface="Calibri" panose="020F0502020204030204" pitchFamily="34" charset="0"/>
              </a:rPr>
              <a:t> é aumentando a </a:t>
            </a:r>
            <a:r>
              <a:rPr lang="pt-PT" altLang="en-US" sz="2400" b="0" u="sng" dirty="0">
                <a:latin typeface="Calibri" panose="020F0502020204030204" pitchFamily="34" charset="0"/>
              </a:rPr>
              <a:t>dimensão da amostra</a:t>
            </a:r>
            <a:r>
              <a:rPr lang="pt-PT" altLang="en-US" sz="2400" b="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>
                <a:latin typeface="Calibri" panose="020F0502020204030204" pitchFamily="34" charset="0"/>
              </a:rPr>
              <a:t>(que na analogia da prisão, seria ter tanta informação que no limite conhecíamos a verdade)</a:t>
            </a:r>
            <a:endParaRPr lang="el-GR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73491326-2235-4B10-9EF5-2C1DBD2B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01775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C6B5B1B0-9A62-4400-965D-B2288C436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6F8C3A-E7FE-484F-B662-B0CC649F13F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90">
            <a:extLst>
              <a:ext uri="{FF2B5EF4-FFF2-40B4-BE49-F238E27FC236}">
                <a16:creationId xmlns:a16="http://schemas.microsoft.com/office/drawing/2014/main" id="{A4EC0923-376B-45D5-8414-B978ADB62E2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C902DD-209F-4078-8CB7-5D6AA42AC79A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278970-E544-4A36-A6D0-9B36792CC74B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8527BAB-8EC5-4F1E-87D7-EAA2A6CFB1A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9689F3-48F5-4521-8CD9-A315AAEC677D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78A43E-39A8-42F2-B073-A636AB4DAC64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8FCC11E-B9C7-436D-987D-EDC0339421D5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07EC97-F308-41C5-A2C0-60516A07D6F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A1A347-5A05-4574-BCC3-D86164F174DF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3C5D8-3112-428B-B01E-0AD91BB5E923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021C550-5B26-41D5-9B28-4759BBF7636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B224952-5DB7-4C24-8A73-1602E5A8AB32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Text Box 3">
            <a:extLst>
              <a:ext uri="{FF2B5EF4-FFF2-40B4-BE49-F238E27FC236}">
                <a16:creationId xmlns:a16="http://schemas.microsoft.com/office/drawing/2014/main" id="{59887087-F1D4-48B0-A31F-7A185A17B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" y="2319159"/>
            <a:ext cx="83518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0" dirty="0">
                <a:latin typeface="Calibri" panose="020F0502020204030204" pitchFamily="34" charset="0"/>
              </a:rPr>
              <a:t>α</a:t>
            </a:r>
            <a:r>
              <a:rPr lang="en-US" altLang="en-US" sz="2800" b="0" dirty="0">
                <a:latin typeface="Calibri" panose="020F0502020204030204" pitchFamily="34" charset="0"/>
              </a:rPr>
              <a:t>, </a:t>
            </a:r>
            <a:r>
              <a:rPr lang="pt-PT" altLang="en-US" sz="2800" b="0" dirty="0">
                <a:latin typeface="Calibri" panose="020F0502020204030204" pitchFamily="34" charset="0"/>
              </a:rPr>
              <a:t>o nível de significância do teste, é o risco que estamos dispostos a correr para cometer um erro de tipo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A potência (</a:t>
            </a:r>
            <a:r>
              <a:rPr lang="pt-PT" altLang="en-US" sz="2800" b="0" i="1" dirty="0" err="1">
                <a:latin typeface="Calibri" panose="020F0502020204030204" pitchFamily="34" charset="0"/>
              </a:rPr>
              <a:t>power</a:t>
            </a:r>
            <a:r>
              <a:rPr lang="pt-PT" altLang="en-US" sz="2800" b="0" dirty="0">
                <a:latin typeface="Calibri" panose="020F0502020204030204" pitchFamily="34" charset="0"/>
              </a:rPr>
              <a:t>) de um teste é dada por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				</a:t>
            </a:r>
            <a:r>
              <a:rPr lang="pt-PT" altLang="en-US" sz="3600" dirty="0">
                <a:latin typeface="Calibri" panose="020F0502020204030204" pitchFamily="34" charset="0"/>
              </a:rPr>
              <a:t>1- </a:t>
            </a:r>
            <a:r>
              <a:rPr lang="el-GR" altLang="en-US" sz="3600" dirty="0">
                <a:latin typeface="Calibri" panose="020F0502020204030204" pitchFamily="34" charset="0"/>
              </a:rPr>
              <a:t>β</a:t>
            </a:r>
            <a:endParaRPr lang="pt-PT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i.e., é a probabilidade de rejeitar a hipótese nula quando esta é de facto falsa.</a:t>
            </a:r>
            <a:endParaRPr lang="el-GR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41212FC-9129-4F23-9FE4-03EDAC472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36713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F59DFA2-26A5-41DD-8AAD-01BA045C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643173-CE5C-4849-B8EE-EDCB101C26E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90">
            <a:extLst>
              <a:ext uri="{FF2B5EF4-FFF2-40B4-BE49-F238E27FC236}">
                <a16:creationId xmlns:a16="http://schemas.microsoft.com/office/drawing/2014/main" id="{5ED878BF-30E0-4993-88EB-E4843758225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1E5C5A-2D02-4B36-B4FB-BC559563F9F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B019DC-24C0-421A-BDA3-40A6A9179383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E3DB0FD-3ED6-44B0-B383-B88F5D58272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6B31BA-EECC-4A28-BF10-18D1F9AEE038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1BB1FF-771D-4DC8-95B5-0F3B043B30C2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D423DD-8DA8-4B0C-A437-D8F0AA7073C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802EE9-8E28-47F0-A3B4-224CE4402F32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1291B2-E5E9-4F42-A766-E43EF855C4B2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3BBFFD-5AA8-476B-AF2C-4FBBA6F65570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AE1AF6-CF23-4DF2-8109-9E7D0F3EA5CF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AB21CD-8C6B-4A85-8C53-E6861801E46B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3">
            <a:extLst>
              <a:ext uri="{FF2B5EF4-FFF2-40B4-BE49-F238E27FC236}">
                <a16:creationId xmlns:a16="http://schemas.microsoft.com/office/drawing/2014/main" id="{8D952FE8-2ADB-4E58-A712-06ED605C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314450"/>
            <a:ext cx="835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0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µ=X    vs    </a:t>
            </a: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1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µ≠X</a:t>
            </a:r>
          </a:p>
        </p:txBody>
      </p:sp>
      <p:sp>
        <p:nvSpPr>
          <p:cNvPr id="14342" name="Freeform 5">
            <a:extLst>
              <a:ext uri="{FF2B5EF4-FFF2-40B4-BE49-F238E27FC236}">
                <a16:creationId xmlns:a16="http://schemas.microsoft.com/office/drawing/2014/main" id="{2E22581B-322E-4285-81C8-9847B10C9E0F}"/>
              </a:ext>
            </a:extLst>
          </p:cNvPr>
          <p:cNvSpPr>
            <a:spLocks/>
          </p:cNvSpPr>
          <p:nvPr/>
        </p:nvSpPr>
        <p:spPr bwMode="auto">
          <a:xfrm>
            <a:off x="2557463" y="2898775"/>
            <a:ext cx="4105275" cy="2808288"/>
          </a:xfrm>
          <a:custGeom>
            <a:avLst/>
            <a:gdLst>
              <a:gd name="T0" fmla="*/ 0 w 1732"/>
              <a:gd name="T1" fmla="*/ 2147483647 h 379"/>
              <a:gd name="T2" fmla="*/ 2147483647 w 1732"/>
              <a:gd name="T3" fmla="*/ 2147483647 h 379"/>
              <a:gd name="T4" fmla="*/ 2147483647 w 1732"/>
              <a:gd name="T5" fmla="*/ 0 h 379"/>
              <a:gd name="T6" fmla="*/ 2147483647 w 1732"/>
              <a:gd name="T7" fmla="*/ 2147483647 h 379"/>
              <a:gd name="T8" fmla="*/ 2147483647 w 1732"/>
              <a:gd name="T9" fmla="*/ 2147483647 h 379"/>
              <a:gd name="T10" fmla="*/ 2147483647 w 1732"/>
              <a:gd name="T11" fmla="*/ 2147483647 h 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2"/>
              <a:gd name="T19" fmla="*/ 0 h 379"/>
              <a:gd name="T20" fmla="*/ 1732 w 1732"/>
              <a:gd name="T21" fmla="*/ 379 h 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2" h="379">
                <a:moveTo>
                  <a:pt x="0" y="363"/>
                </a:moveTo>
                <a:cubicBezTo>
                  <a:pt x="109" y="371"/>
                  <a:pt x="219" y="379"/>
                  <a:pt x="363" y="318"/>
                </a:cubicBezTo>
                <a:cubicBezTo>
                  <a:pt x="507" y="257"/>
                  <a:pt x="711" y="0"/>
                  <a:pt x="862" y="0"/>
                </a:cubicBezTo>
                <a:cubicBezTo>
                  <a:pt x="1013" y="0"/>
                  <a:pt x="1134" y="258"/>
                  <a:pt x="1270" y="318"/>
                </a:cubicBezTo>
                <a:cubicBezTo>
                  <a:pt x="1406" y="378"/>
                  <a:pt x="1626" y="356"/>
                  <a:pt x="1679" y="363"/>
                </a:cubicBezTo>
                <a:cubicBezTo>
                  <a:pt x="1732" y="370"/>
                  <a:pt x="1660" y="366"/>
                  <a:pt x="1588" y="36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04A4E343-46EE-4E2B-9183-FA8AE4594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5" y="2393950"/>
            <a:ext cx="0" cy="360045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427077C3-F564-4489-AA28-1340ECE54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5" y="5994400"/>
            <a:ext cx="532765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78410F6A-925C-47D7-BE50-73B5EF1D6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2288" y="2538413"/>
            <a:ext cx="0" cy="3671887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9">
            <a:extLst>
              <a:ext uri="{FF2B5EF4-FFF2-40B4-BE49-F238E27FC236}">
                <a16:creationId xmlns:a16="http://schemas.microsoft.com/office/drawing/2014/main" id="{FACBE7FD-3075-4D1B-AEB6-5785B0C1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43663"/>
            <a:ext cx="459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Possibilidades de valores da estatística de teste</a:t>
            </a:r>
          </a:p>
        </p:txBody>
      </p:sp>
      <p:sp>
        <p:nvSpPr>
          <p:cNvPr id="14347" name="Rectangle 10">
            <a:extLst>
              <a:ext uri="{FF2B5EF4-FFF2-40B4-BE49-F238E27FC236}">
                <a16:creationId xmlns:a16="http://schemas.microsoft.com/office/drawing/2014/main" id="{B1EA12D4-DEC9-4E3D-BBA1-4B6DCFE5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339975"/>
            <a:ext cx="1176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Densidade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E398956-4A35-4216-B8DC-199FB298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0575" y="2538413"/>
            <a:ext cx="0" cy="3671887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E38DA338-073B-488F-99E5-896D1F64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067175"/>
            <a:ext cx="1730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Região crítica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ou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Zona de rejeição</a:t>
            </a:r>
            <a:endParaRPr lang="en-US" altLang="en-US" sz="1800" b="0">
              <a:latin typeface="Calibri" panose="020F0502020204030204" pitchFamily="34" charset="0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A9A52D18-D06F-4C0D-86A7-8665D2A8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411413"/>
            <a:ext cx="230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latin typeface="Calibri" panose="020F0502020204030204" pitchFamily="34" charset="0"/>
              </a:rPr>
              <a:t>Região</a:t>
            </a:r>
            <a:r>
              <a:rPr lang="en-US" altLang="en-US" sz="1800" b="0" dirty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não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rejeição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91494FF2-661D-41E2-A1E9-C9A62A3CC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514725"/>
            <a:ext cx="70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0">
                <a:latin typeface="Calibri" panose="020F0502020204030204" pitchFamily="34" charset="0"/>
              </a:rPr>
              <a:t>α</a:t>
            </a:r>
            <a:r>
              <a:rPr lang="pt-PT" altLang="en-US" sz="2800" b="0">
                <a:latin typeface="Calibri" panose="020F0502020204030204" pitchFamily="34" charset="0"/>
              </a:rPr>
              <a:t>/2</a:t>
            </a:r>
            <a:endParaRPr lang="el-GR" altLang="en-US" sz="2800" b="0">
              <a:latin typeface="Calibri" panose="020F0502020204030204" pitchFamily="34" charset="0"/>
            </a:endParaRP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54034366-B708-4154-B5DB-A5F7A5AB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514725"/>
            <a:ext cx="70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0">
                <a:latin typeface="Calibri" panose="020F0502020204030204" pitchFamily="34" charset="0"/>
              </a:rPr>
              <a:t>α</a:t>
            </a:r>
            <a:r>
              <a:rPr lang="pt-PT" altLang="en-US" sz="2800" b="0">
                <a:latin typeface="Calibri" panose="020F0502020204030204" pitchFamily="34" charset="0"/>
              </a:rPr>
              <a:t>/2</a:t>
            </a:r>
            <a:endParaRPr lang="el-GR" altLang="en-US" sz="2800" b="0">
              <a:latin typeface="Calibri" panose="020F0502020204030204" pitchFamily="34" charset="0"/>
            </a:endParaRP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F4AFA7A8-8A2D-4412-B717-AD522B9E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4233863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1 - </a:t>
            </a:r>
            <a:r>
              <a:rPr lang="el-GR" altLang="en-US" sz="2800" b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4354" name="Rectangle 21">
            <a:extLst>
              <a:ext uri="{FF2B5EF4-FFF2-40B4-BE49-F238E27FC236}">
                <a16:creationId xmlns:a16="http://schemas.microsoft.com/office/drawing/2014/main" id="{C05F3679-291A-48A9-84B5-1A27693D8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0" y="4140200"/>
            <a:ext cx="256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latin typeface="Calibri" panose="020F0502020204030204" pitchFamily="34" charset="0"/>
              </a:rPr>
              <a:t>Região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crítica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>
                <a:latin typeface="Calibri" panose="020F0502020204030204" pitchFamily="34" charset="0"/>
              </a:rPr>
              <a:t>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>
                <a:latin typeface="Calibri" panose="020F0502020204030204" pitchFamily="34" charset="0"/>
              </a:rPr>
              <a:t>Zona de rejeição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BEFF451-2AF2-46D1-B629-3A96A30AB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C44325-E8A8-4ACD-8D5B-A1AA0CD6B37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90">
            <a:extLst>
              <a:ext uri="{FF2B5EF4-FFF2-40B4-BE49-F238E27FC236}">
                <a16:creationId xmlns:a16="http://schemas.microsoft.com/office/drawing/2014/main" id="{728861E6-7227-4AA8-8C61-EF33B7F4953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4DA4C33-1A8E-446C-938C-4B444C5391B2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528C5E-0F5F-42BC-BB9A-A7DD8271161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B98144F-5D5D-4F63-9ED0-9B300A1041B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D4CA2-4689-41D9-AF92-2E8751963D6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DEB6F1-C9A0-4F8D-AFB2-DF9639955A84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F1603C-180A-4944-95EE-154B25FE869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8B9980-8C10-4F22-A55F-DCBA704D128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4BAB36-5068-4913-A36B-3B9B4FB17132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95FEC6-EBC7-47B6-87EC-DCF9C7687120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346B972-DEF9-4F30-B575-4816DDFAFB27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38CD90-8E5F-47B5-815A-9DA28C841F83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3">
            <a:extLst>
              <a:ext uri="{FF2B5EF4-FFF2-40B4-BE49-F238E27FC236}">
                <a16:creationId xmlns:a16="http://schemas.microsoft.com/office/drawing/2014/main" id="{BB0958E6-6C02-49F4-BFB4-CC41476F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>
                <a:latin typeface="Calibri" panose="020F0502020204030204" pitchFamily="34" charset="0"/>
              </a:rPr>
              <a:t>Testes unilaterais </a:t>
            </a:r>
            <a:r>
              <a:rPr lang="pt-PT" altLang="en-US" sz="3600" dirty="0" err="1">
                <a:latin typeface="Calibri" panose="020F0502020204030204" pitchFamily="34" charset="0"/>
              </a:rPr>
              <a:t>vs</a:t>
            </a:r>
            <a:r>
              <a:rPr lang="pt-PT" altLang="en-US" sz="3600" dirty="0">
                <a:latin typeface="Calibri" panose="020F0502020204030204" pitchFamily="34" charset="0"/>
              </a:rPr>
              <a:t> bilaterais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1C8863C5-3BEB-48F8-9650-AD0F237B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19350"/>
            <a:ext cx="835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H</a:t>
            </a:r>
            <a:r>
              <a:rPr lang="pt-PT" altLang="en-US" b="0" baseline="-25000">
                <a:latin typeface="Calibri" panose="020F0502020204030204" pitchFamily="34" charset="0"/>
              </a:rPr>
              <a:t>0</a:t>
            </a:r>
            <a:r>
              <a:rPr lang="pt-PT" altLang="en-US" b="0">
                <a:latin typeface="Calibri" panose="020F0502020204030204" pitchFamily="34" charset="0"/>
              </a:rPr>
              <a:t>: </a:t>
            </a:r>
            <a:r>
              <a:rPr lang="en-US" altLang="en-US" b="0">
                <a:latin typeface="Calibri" panose="020F0502020204030204" pitchFamily="34" charset="0"/>
              </a:rPr>
              <a:t>µ=X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H</a:t>
            </a:r>
            <a:r>
              <a:rPr lang="pt-PT" altLang="en-US" b="0" baseline="-25000">
                <a:latin typeface="Calibri" panose="020F0502020204030204" pitchFamily="34" charset="0"/>
              </a:rPr>
              <a:t>1</a:t>
            </a:r>
            <a:r>
              <a:rPr lang="pt-PT" altLang="en-US" b="0">
                <a:latin typeface="Calibri" panose="020F0502020204030204" pitchFamily="34" charset="0"/>
              </a:rPr>
              <a:t>: </a:t>
            </a:r>
            <a:r>
              <a:rPr lang="en-US" altLang="en-US" b="0">
                <a:latin typeface="Calibri" panose="020F0502020204030204" pitchFamily="34" charset="0"/>
              </a:rPr>
              <a:t>µ≠X</a:t>
            </a:r>
          </a:p>
        </p:txBody>
      </p:sp>
      <p:sp>
        <p:nvSpPr>
          <p:cNvPr id="15367" name="Text Box 6">
            <a:extLst>
              <a:ext uri="{FF2B5EF4-FFF2-40B4-BE49-F238E27FC236}">
                <a16:creationId xmlns:a16="http://schemas.microsoft.com/office/drawing/2014/main" id="{DD1BB2B6-5D20-49C1-963E-3853BC5B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17" y="5011738"/>
            <a:ext cx="23524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H</a:t>
            </a:r>
            <a:r>
              <a:rPr lang="pt-PT" altLang="en-US" b="0" baseline="-25000">
                <a:latin typeface="Calibri" panose="020F0502020204030204" pitchFamily="34" charset="0"/>
              </a:rPr>
              <a:t>0</a:t>
            </a:r>
            <a:r>
              <a:rPr lang="pt-PT" altLang="en-US" b="0">
                <a:latin typeface="Calibri" panose="020F0502020204030204" pitchFamily="34" charset="0"/>
              </a:rPr>
              <a:t>: </a:t>
            </a:r>
            <a:r>
              <a:rPr lang="en-US" altLang="en-US" b="0">
                <a:latin typeface="Calibri" panose="020F0502020204030204" pitchFamily="34" charset="0"/>
              </a:rPr>
              <a:t>µ≥X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H</a:t>
            </a:r>
            <a:r>
              <a:rPr lang="pt-PT" altLang="en-US" b="0" baseline="-25000">
                <a:latin typeface="Calibri" panose="020F0502020204030204" pitchFamily="34" charset="0"/>
              </a:rPr>
              <a:t>1</a:t>
            </a:r>
            <a:r>
              <a:rPr lang="pt-PT" altLang="en-US" b="0">
                <a:latin typeface="Calibri" panose="020F0502020204030204" pitchFamily="34" charset="0"/>
              </a:rPr>
              <a:t>: </a:t>
            </a:r>
            <a:r>
              <a:rPr lang="en-US" altLang="en-US" b="0">
                <a:latin typeface="Calibri" panose="020F0502020204030204" pitchFamily="34" charset="0"/>
              </a:rPr>
              <a:t>µ&lt;X</a:t>
            </a: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0CC2A9C2-E6A6-498D-901B-661AA69F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871913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>
                <a:latin typeface="Calibri" panose="020F0502020204030204" pitchFamily="34" charset="0"/>
              </a:rPr>
              <a:t>vs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D07AF0C7-5A74-400B-95F5-30541C63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341" y="5011738"/>
            <a:ext cx="23524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</a:t>
            </a:r>
            <a:r>
              <a:rPr lang="en-US" altLang="en-US" b="0" dirty="0">
                <a:latin typeface="Cambria Math" panose="02040503050406030204" pitchFamily="18" charset="0"/>
                <a:ea typeface="Cambria Math" panose="02040503050406030204" pitchFamily="18" charset="0"/>
              </a:rPr>
              <a:t>≤</a:t>
            </a:r>
            <a:r>
              <a:rPr lang="en-US" altLang="en-US" b="0" dirty="0">
                <a:latin typeface="Calibri" panose="020F0502020204030204" pitchFamily="34" charset="0"/>
              </a:rPr>
              <a:t>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1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µ&gt;X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BDDF8B2-6DD3-4F64-ABFE-613134AC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711AF0-F2A1-4DFF-A39C-F1B237D70B9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90">
            <a:extLst>
              <a:ext uri="{FF2B5EF4-FFF2-40B4-BE49-F238E27FC236}">
                <a16:creationId xmlns:a16="http://schemas.microsoft.com/office/drawing/2014/main" id="{507A3E23-DC00-4CCB-A107-3D0C0A9120F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4807FA-F217-4C49-98E6-2DC90973FFB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FDC0A4-4A54-43B3-B06C-2E4FCAA6F9A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9C574EE-C079-4940-BAC1-0569883AA93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E49D15-8ECE-4C1C-8A70-22B2748B7C2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F6107C-09E6-43A6-85A7-8B52E6A5A78E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AEBCFD-2304-439B-BACF-B010F5F3205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ACDEFD-4839-4F47-87B9-FC133E5B9A84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0064B6-59D2-476C-8DFC-11D4A495D1A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28EAA3-183F-460F-8CB8-22120963053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38C913-BC16-4A56-AC8C-C0E2CF174D3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EF77D87-68E1-4884-975B-0187D4CC99D1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Freeform 4">
            <a:extLst>
              <a:ext uri="{FF2B5EF4-FFF2-40B4-BE49-F238E27FC236}">
                <a16:creationId xmlns:a16="http://schemas.microsoft.com/office/drawing/2014/main" id="{08F2F7E1-208A-4FE2-B7EC-F80A6411037A}"/>
              </a:ext>
            </a:extLst>
          </p:cNvPr>
          <p:cNvSpPr>
            <a:spLocks/>
          </p:cNvSpPr>
          <p:nvPr/>
        </p:nvSpPr>
        <p:spPr bwMode="auto">
          <a:xfrm>
            <a:off x="2484438" y="2565400"/>
            <a:ext cx="4105275" cy="2808288"/>
          </a:xfrm>
          <a:custGeom>
            <a:avLst/>
            <a:gdLst>
              <a:gd name="T0" fmla="*/ 0 w 1732"/>
              <a:gd name="T1" fmla="*/ 2147483647 h 379"/>
              <a:gd name="T2" fmla="*/ 2147483647 w 1732"/>
              <a:gd name="T3" fmla="*/ 2147483647 h 379"/>
              <a:gd name="T4" fmla="*/ 2147483647 w 1732"/>
              <a:gd name="T5" fmla="*/ 0 h 379"/>
              <a:gd name="T6" fmla="*/ 2147483647 w 1732"/>
              <a:gd name="T7" fmla="*/ 2147483647 h 379"/>
              <a:gd name="T8" fmla="*/ 2147483647 w 1732"/>
              <a:gd name="T9" fmla="*/ 2147483647 h 379"/>
              <a:gd name="T10" fmla="*/ 2147483647 w 1732"/>
              <a:gd name="T11" fmla="*/ 2147483647 h 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2"/>
              <a:gd name="T19" fmla="*/ 0 h 379"/>
              <a:gd name="T20" fmla="*/ 1732 w 1732"/>
              <a:gd name="T21" fmla="*/ 379 h 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2" h="379">
                <a:moveTo>
                  <a:pt x="0" y="363"/>
                </a:moveTo>
                <a:cubicBezTo>
                  <a:pt x="109" y="371"/>
                  <a:pt x="219" y="379"/>
                  <a:pt x="363" y="318"/>
                </a:cubicBezTo>
                <a:cubicBezTo>
                  <a:pt x="507" y="257"/>
                  <a:pt x="711" y="0"/>
                  <a:pt x="862" y="0"/>
                </a:cubicBezTo>
                <a:cubicBezTo>
                  <a:pt x="1013" y="0"/>
                  <a:pt x="1134" y="258"/>
                  <a:pt x="1270" y="318"/>
                </a:cubicBezTo>
                <a:cubicBezTo>
                  <a:pt x="1406" y="378"/>
                  <a:pt x="1626" y="356"/>
                  <a:pt x="1679" y="363"/>
                </a:cubicBezTo>
                <a:cubicBezTo>
                  <a:pt x="1732" y="370"/>
                  <a:pt x="1660" y="366"/>
                  <a:pt x="1588" y="36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FBAF2414-1E91-442F-A9E2-727E3F3A7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060575"/>
            <a:ext cx="0" cy="360045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B91E081-8517-4C7C-9533-905BE60A1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5661025"/>
            <a:ext cx="532765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050BCAD9-6B8F-4005-902B-B0A22C003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2205038"/>
            <a:ext cx="0" cy="3671887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 w="38100">
                <a:solidFill>
                  <a:schemeClr val="tx1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3B19AFD-BF1F-43D5-941D-CFB0F90E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12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Densidade</a:t>
            </a:r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id="{9DFA751D-1B86-4C16-B056-FA96AE2C6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3132138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b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576862EE-39BE-4347-88EC-AF409711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639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1 - </a:t>
            </a:r>
            <a:r>
              <a:rPr lang="el-GR" altLang="en-US" b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6396" name="Text Box 14">
            <a:extLst>
              <a:ext uri="{FF2B5EF4-FFF2-40B4-BE49-F238E27FC236}">
                <a16:creationId xmlns:a16="http://schemas.microsoft.com/office/drawing/2014/main" id="{67DDD96A-BA93-4857-AE4E-CE8864C6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35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µ≥X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1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µ&lt;X</a:t>
            </a:r>
          </a:p>
        </p:txBody>
      </p:sp>
      <p:sp>
        <p:nvSpPr>
          <p:cNvPr id="16397" name="Rectangle 18">
            <a:extLst>
              <a:ext uri="{FF2B5EF4-FFF2-40B4-BE49-F238E27FC236}">
                <a16:creationId xmlns:a16="http://schemas.microsoft.com/office/drawing/2014/main" id="{26BC96DD-FE91-49AD-8AED-DB0A2FA94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08400"/>
            <a:ext cx="1900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Região crítica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ou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Zona de rejeição</a:t>
            </a:r>
            <a:endParaRPr lang="en-US" altLang="en-US" sz="2000" b="0">
              <a:latin typeface="Calibri" panose="020F0502020204030204" pitchFamily="34" charset="0"/>
            </a:endParaRPr>
          </a:p>
        </p:txBody>
      </p:sp>
      <p:sp>
        <p:nvSpPr>
          <p:cNvPr id="16398" name="Rectangle 19">
            <a:extLst>
              <a:ext uri="{FF2B5EF4-FFF2-40B4-BE49-F238E27FC236}">
                <a16:creationId xmlns:a16="http://schemas.microsoft.com/office/drawing/2014/main" id="{92C17235-B2BD-4DDC-8191-9DF1CE5D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197100"/>
            <a:ext cx="225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Região de aceitação</a:t>
            </a:r>
          </a:p>
        </p:txBody>
      </p:sp>
      <p:sp>
        <p:nvSpPr>
          <p:cNvPr id="16399" name="Rectangle 20">
            <a:extLst>
              <a:ext uri="{FF2B5EF4-FFF2-40B4-BE49-F238E27FC236}">
                <a16:creationId xmlns:a16="http://schemas.microsoft.com/office/drawing/2014/main" id="{99EB9CAD-CC42-4818-A186-EF1D10FF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084888"/>
            <a:ext cx="509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Possibilidades de valores da estatística de teste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BDDF8B2-6DD3-4F64-ABFE-613134AC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711AF0-F2A1-4DFF-A39C-F1B237D70B9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90">
            <a:extLst>
              <a:ext uri="{FF2B5EF4-FFF2-40B4-BE49-F238E27FC236}">
                <a16:creationId xmlns:a16="http://schemas.microsoft.com/office/drawing/2014/main" id="{507A3E23-DC00-4CCB-A107-3D0C0A9120F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4807FA-F217-4C49-98E6-2DC90973FFB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FDC0A4-4A54-43B3-B06C-2E4FCAA6F9A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9C574EE-C079-4940-BAC1-0569883AA93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E49D15-8ECE-4C1C-8A70-22B2748B7C29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F6107C-09E6-43A6-85A7-8B52E6A5A78E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AEBCFD-2304-439B-BACF-B010F5F3205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ACDEFD-4839-4F47-87B9-FC133E5B9A84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0064B6-59D2-476C-8DFC-11D4A495D1A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28EAA3-183F-460F-8CB8-22120963053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38C913-BC16-4A56-AC8C-C0E2CF174D3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EF77D87-68E1-4884-975B-0187D4CC99D1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Freeform 4">
            <a:extLst>
              <a:ext uri="{FF2B5EF4-FFF2-40B4-BE49-F238E27FC236}">
                <a16:creationId xmlns:a16="http://schemas.microsoft.com/office/drawing/2014/main" id="{08F2F7E1-208A-4FE2-B7EC-F80A6411037A}"/>
              </a:ext>
            </a:extLst>
          </p:cNvPr>
          <p:cNvSpPr>
            <a:spLocks/>
          </p:cNvSpPr>
          <p:nvPr/>
        </p:nvSpPr>
        <p:spPr bwMode="auto">
          <a:xfrm>
            <a:off x="2484438" y="2565400"/>
            <a:ext cx="4105275" cy="2808288"/>
          </a:xfrm>
          <a:custGeom>
            <a:avLst/>
            <a:gdLst>
              <a:gd name="T0" fmla="*/ 0 w 1732"/>
              <a:gd name="T1" fmla="*/ 2147483647 h 379"/>
              <a:gd name="T2" fmla="*/ 2147483647 w 1732"/>
              <a:gd name="T3" fmla="*/ 2147483647 h 379"/>
              <a:gd name="T4" fmla="*/ 2147483647 w 1732"/>
              <a:gd name="T5" fmla="*/ 0 h 379"/>
              <a:gd name="T6" fmla="*/ 2147483647 w 1732"/>
              <a:gd name="T7" fmla="*/ 2147483647 h 379"/>
              <a:gd name="T8" fmla="*/ 2147483647 w 1732"/>
              <a:gd name="T9" fmla="*/ 2147483647 h 379"/>
              <a:gd name="T10" fmla="*/ 2147483647 w 1732"/>
              <a:gd name="T11" fmla="*/ 2147483647 h 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2"/>
              <a:gd name="T19" fmla="*/ 0 h 379"/>
              <a:gd name="T20" fmla="*/ 1732 w 1732"/>
              <a:gd name="T21" fmla="*/ 379 h 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2" h="379">
                <a:moveTo>
                  <a:pt x="0" y="363"/>
                </a:moveTo>
                <a:cubicBezTo>
                  <a:pt x="109" y="371"/>
                  <a:pt x="219" y="379"/>
                  <a:pt x="363" y="318"/>
                </a:cubicBezTo>
                <a:cubicBezTo>
                  <a:pt x="507" y="257"/>
                  <a:pt x="711" y="0"/>
                  <a:pt x="862" y="0"/>
                </a:cubicBezTo>
                <a:cubicBezTo>
                  <a:pt x="1013" y="0"/>
                  <a:pt x="1134" y="258"/>
                  <a:pt x="1270" y="318"/>
                </a:cubicBezTo>
                <a:cubicBezTo>
                  <a:pt x="1406" y="378"/>
                  <a:pt x="1626" y="356"/>
                  <a:pt x="1679" y="363"/>
                </a:cubicBezTo>
                <a:cubicBezTo>
                  <a:pt x="1732" y="370"/>
                  <a:pt x="1660" y="366"/>
                  <a:pt x="1588" y="36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FBAF2414-1E91-442F-A9E2-727E3F3A7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060575"/>
            <a:ext cx="0" cy="360045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B91E081-8517-4C7C-9533-905BE60A1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5661025"/>
            <a:ext cx="532765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050BCAD9-6B8F-4005-902B-B0A22C003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226" y="2413001"/>
            <a:ext cx="0" cy="3671887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 w="38100">
                <a:solidFill>
                  <a:schemeClr val="tx1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3B19AFD-BF1F-43D5-941D-CFB0F90E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120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Densidade</a:t>
            </a:r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id="{9DFA751D-1B86-4C16-B056-FA96AE2C6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732" y="3492848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b="0" dirty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576862EE-39BE-4347-88EC-AF409711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65" y="3664744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1 - </a:t>
            </a:r>
            <a:r>
              <a:rPr lang="el-GR" altLang="en-US" b="0" dirty="0">
                <a:latin typeface="Calibri" panose="020F0502020204030204" pitchFamily="34" charset="0"/>
              </a:rPr>
              <a:t>α</a:t>
            </a:r>
          </a:p>
        </p:txBody>
      </p:sp>
      <p:sp>
        <p:nvSpPr>
          <p:cNvPr id="16396" name="Text Box 14">
            <a:extLst>
              <a:ext uri="{FF2B5EF4-FFF2-40B4-BE49-F238E27FC236}">
                <a16:creationId xmlns:a16="http://schemas.microsoft.com/office/drawing/2014/main" id="{67DDD96A-BA93-4857-AE4E-CE8864C6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35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</a:t>
            </a:r>
            <a:r>
              <a:rPr lang="en-US" altLang="en-US" b="0" dirty="0">
                <a:latin typeface="Cambria Math" panose="02040503050406030204" pitchFamily="18" charset="0"/>
                <a:ea typeface="Cambria Math" panose="02040503050406030204" pitchFamily="18" charset="0"/>
              </a:rPr>
              <a:t>≤</a:t>
            </a:r>
            <a:r>
              <a:rPr lang="en-US" altLang="en-US" b="0" dirty="0">
                <a:latin typeface="Calibri" panose="020F0502020204030204" pitchFamily="34" charset="0"/>
              </a:rPr>
              <a:t>X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H</a:t>
            </a:r>
            <a:r>
              <a:rPr lang="pt-PT" altLang="en-US" b="0" baseline="-25000" dirty="0">
                <a:latin typeface="Calibri" panose="020F0502020204030204" pitchFamily="34" charset="0"/>
              </a:rPr>
              <a:t>1</a:t>
            </a:r>
            <a:r>
              <a:rPr lang="pt-PT" altLang="en-US" b="0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µ&gt;X</a:t>
            </a:r>
          </a:p>
        </p:txBody>
      </p:sp>
      <p:sp>
        <p:nvSpPr>
          <p:cNvPr id="16397" name="Rectangle 18">
            <a:extLst>
              <a:ext uri="{FF2B5EF4-FFF2-40B4-BE49-F238E27FC236}">
                <a16:creationId xmlns:a16="http://schemas.microsoft.com/office/drawing/2014/main" id="{26BC96DD-FE91-49AD-8AED-DB0A2FA94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594" y="4057612"/>
            <a:ext cx="1900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err="1">
                <a:latin typeface="Calibri" panose="020F0502020204030204" pitchFamily="34" charset="0"/>
              </a:rPr>
              <a:t>Região</a:t>
            </a:r>
            <a:r>
              <a:rPr lang="en-US" altLang="en-US" sz="2000" b="0" dirty="0">
                <a:latin typeface="Calibri" panose="020F0502020204030204" pitchFamily="34" charset="0"/>
              </a:rPr>
              <a:t> </a:t>
            </a:r>
            <a:r>
              <a:rPr lang="en-US" altLang="en-US" sz="2000" b="0" dirty="0" err="1">
                <a:latin typeface="Calibri" panose="020F0502020204030204" pitchFamily="34" charset="0"/>
              </a:rPr>
              <a:t>crítica</a:t>
            </a:r>
            <a:endParaRPr lang="en-US" altLang="en-US" sz="2000" b="0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ou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000" b="0" dirty="0">
                <a:latin typeface="Calibri" panose="020F0502020204030204" pitchFamily="34" charset="0"/>
              </a:rPr>
              <a:t>Zona de rejeição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16398" name="Rectangle 19">
            <a:extLst>
              <a:ext uri="{FF2B5EF4-FFF2-40B4-BE49-F238E27FC236}">
                <a16:creationId xmlns:a16="http://schemas.microsoft.com/office/drawing/2014/main" id="{92C17235-B2BD-4DDC-8191-9DF1CE5D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03" y="2731149"/>
            <a:ext cx="225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err="1">
                <a:latin typeface="Calibri" panose="020F0502020204030204" pitchFamily="34" charset="0"/>
              </a:rPr>
              <a:t>Região</a:t>
            </a:r>
            <a:r>
              <a:rPr lang="en-US" altLang="en-US" sz="2000" b="0" dirty="0">
                <a:latin typeface="Calibri" panose="020F0502020204030204" pitchFamily="34" charset="0"/>
              </a:rPr>
              <a:t> de </a:t>
            </a:r>
            <a:r>
              <a:rPr lang="en-US" altLang="en-US" sz="2000" b="0" dirty="0" err="1">
                <a:latin typeface="Calibri" panose="020F0502020204030204" pitchFamily="34" charset="0"/>
              </a:rPr>
              <a:t>aceitação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16399" name="Rectangle 20">
            <a:extLst>
              <a:ext uri="{FF2B5EF4-FFF2-40B4-BE49-F238E27FC236}">
                <a16:creationId xmlns:a16="http://schemas.microsoft.com/office/drawing/2014/main" id="{99EB9CAD-CC42-4818-A186-EF1D10FF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084888"/>
            <a:ext cx="509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Possibilidades de valores da estatística de teste</a:t>
            </a:r>
          </a:p>
        </p:txBody>
      </p:sp>
    </p:spTree>
    <p:extLst>
      <p:ext uri="{BB962C8B-B14F-4D97-AF65-F5344CB8AC3E}">
        <p14:creationId xmlns:p14="http://schemas.microsoft.com/office/powerpoint/2010/main" val="397978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9AFC54BB-6305-42AD-9E13-2FE550AA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95C196-E609-4D6B-8061-DFA65C8472E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2" name="Group 90">
            <a:extLst>
              <a:ext uri="{FF2B5EF4-FFF2-40B4-BE49-F238E27FC236}">
                <a16:creationId xmlns:a16="http://schemas.microsoft.com/office/drawing/2014/main" id="{225833A4-B637-4598-8C91-1666BEB12FD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25895D-AFBE-4742-982F-300ED1EB85D3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220F3-56E2-47E0-B35A-307F22152ADE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B89A7D7-A2B2-44F8-BE67-C7F741242F2D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96C193-B676-459B-B1EC-B3493A409CA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EAA279-3E29-4CA4-8E7D-B40A0222C009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F9C123-D114-4E0B-B29C-5DFC879141B5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0D71A8-1986-43B4-A722-365DF997A9F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6DB972-BEF8-424A-9ACB-1B54A01010E9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CFEB04-0DF7-4DAA-B8E0-99AC9584A507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D7CB7A-7908-46FA-90B6-FA420B63B82D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534CFD-5196-4287-BEFA-8F61E83001BF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AutoShape 2" descr="{\displaystyle \Pr(X\geq x|H)}">
            <a:extLst>
              <a:ext uri="{FF2B5EF4-FFF2-40B4-BE49-F238E27FC236}">
                <a16:creationId xmlns:a16="http://schemas.microsoft.com/office/drawing/2014/main" id="{36A71641-1628-42ED-B535-25823A4377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Box 3">
            <a:extLst>
              <a:ext uri="{FF2B5EF4-FFF2-40B4-BE49-F238E27FC236}">
                <a16:creationId xmlns:a16="http://schemas.microsoft.com/office/drawing/2014/main" id="{9CAD74DE-CB33-41CD-8FCE-824F61AB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6" y="2276475"/>
            <a:ext cx="84702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 dirty="0">
                <a:latin typeface="Calibri" panose="020F0502020204030204" pitchFamily="34" charset="0"/>
              </a:rPr>
              <a:t>O p-value é a </a:t>
            </a:r>
            <a:r>
              <a:rPr lang="en-US" altLang="en-US" b="0" dirty="0" err="1">
                <a:latin typeface="Calibri" panose="020F0502020204030204" pitchFamily="34" charset="0"/>
              </a:rPr>
              <a:t>probabilidade</a:t>
            </a:r>
            <a:r>
              <a:rPr lang="en-US" altLang="en-US" b="0" dirty="0">
                <a:latin typeface="Calibri" panose="020F0502020204030204" pitchFamily="34" charset="0"/>
              </a:rPr>
              <a:t>, </a:t>
            </a:r>
            <a:r>
              <a:rPr lang="en-US" altLang="en-US" b="0" dirty="0" err="1">
                <a:latin typeface="Calibri" panose="020F0502020204030204" pitchFamily="34" charset="0"/>
              </a:rPr>
              <a:t>sendo</a:t>
            </a:r>
            <a:r>
              <a:rPr lang="en-US" altLang="en-US" b="0" dirty="0">
                <a:latin typeface="Calibri" panose="020F0502020204030204" pitchFamily="34" charset="0"/>
              </a:rPr>
              <a:t> H</a:t>
            </a:r>
            <a:r>
              <a:rPr lang="en-US" altLang="en-US" b="0" baseline="-25000" dirty="0">
                <a:latin typeface="Calibri" panose="020F0502020204030204" pitchFamily="34" charset="0"/>
              </a:rPr>
              <a:t>0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verdade</a:t>
            </a:r>
            <a:r>
              <a:rPr lang="en-US" altLang="en-US" b="0" dirty="0">
                <a:latin typeface="Calibri" panose="020F0502020204030204" pitchFamily="34" charset="0"/>
              </a:rPr>
              <a:t>, de </a:t>
            </a:r>
            <a:r>
              <a:rPr lang="en-US" altLang="en-US" b="0" dirty="0" err="1">
                <a:latin typeface="Calibri" panose="020F0502020204030204" pitchFamily="34" charset="0"/>
              </a:rPr>
              <a:t>obter</a:t>
            </a:r>
            <a:r>
              <a:rPr lang="en-US" altLang="en-US" b="0" dirty="0">
                <a:latin typeface="Calibri" panose="020F0502020204030204" pitchFamily="34" charset="0"/>
              </a:rPr>
              <a:t> um valor da </a:t>
            </a:r>
            <a:r>
              <a:rPr lang="en-US" altLang="en-US" b="0" dirty="0" err="1">
                <a:latin typeface="Calibri" panose="020F0502020204030204" pitchFamily="34" charset="0"/>
              </a:rPr>
              <a:t>estatística</a:t>
            </a:r>
            <a:r>
              <a:rPr lang="en-US" altLang="en-US" b="0" dirty="0">
                <a:latin typeface="Calibri" panose="020F0502020204030204" pitchFamily="34" charset="0"/>
              </a:rPr>
              <a:t> de teste </a:t>
            </a:r>
            <a:r>
              <a:rPr lang="en-US" altLang="en-US" b="0" dirty="0" err="1">
                <a:latin typeface="Calibri" panose="020F0502020204030204" pitchFamily="34" charset="0"/>
              </a:rPr>
              <a:t>igual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ou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mais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extremo</a:t>
            </a:r>
            <a:r>
              <a:rPr lang="en-US" altLang="en-US" b="0" dirty="0">
                <a:latin typeface="Calibri" panose="020F0502020204030204" pitchFamily="34" charset="0"/>
              </a:rPr>
              <a:t> que o </a:t>
            </a:r>
            <a:r>
              <a:rPr lang="en-US" altLang="en-US" b="0" dirty="0" err="1">
                <a:latin typeface="Calibri" panose="020F0502020204030204" pitchFamily="34" charset="0"/>
              </a:rPr>
              <a:t>observado</a:t>
            </a:r>
            <a:r>
              <a:rPr lang="en-US" altLang="en-US" b="0" dirty="0">
                <a:latin typeface="Calibri" panose="020F0502020204030204" pitchFamily="34" charset="0"/>
              </a:rPr>
              <a:t> com base </a:t>
            </a:r>
            <a:r>
              <a:rPr lang="en-US" altLang="en-US" b="0" dirty="0" err="1">
                <a:latin typeface="Calibri" panose="020F0502020204030204" pitchFamily="34" charset="0"/>
              </a:rPr>
              <a:t>numa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determinada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</a:rPr>
              <a:t>amostra</a:t>
            </a:r>
            <a:r>
              <a:rPr lang="en-US" altLang="en-US" b="0" dirty="0">
                <a:latin typeface="Calibri" panose="020F0502020204030204" pitchFamily="34" charset="0"/>
              </a:rPr>
              <a:t>. </a:t>
            </a:r>
          </a:p>
          <a:p>
            <a:pPr eaLnBrk="1" hangingPunct="1"/>
            <a:endParaRPr lang="pt-PT" altLang="en-US" b="0" dirty="0">
              <a:latin typeface="Calibri" panose="020F0502020204030204" pitchFamily="34" charset="0"/>
            </a:endParaRPr>
          </a:p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O p-</a:t>
            </a:r>
            <a:r>
              <a:rPr lang="pt-PT" altLang="en-US" b="0" dirty="0" err="1">
                <a:latin typeface="Calibri" panose="020F0502020204030204" pitchFamily="34" charset="0"/>
              </a:rPr>
              <a:t>value</a:t>
            </a:r>
            <a:r>
              <a:rPr lang="pt-PT" altLang="en-US" b="0" dirty="0">
                <a:latin typeface="Calibri" panose="020F0502020204030204" pitchFamily="34" charset="0"/>
              </a:rPr>
              <a:t> é dado por:</a:t>
            </a:r>
          </a:p>
          <a:p>
            <a:pPr eaLnBrk="1" hangingPunct="1"/>
            <a:endParaRPr lang="pt-PT" altLang="en-US" b="0" dirty="0">
              <a:latin typeface="Calibri" panose="020F0502020204030204" pitchFamily="34" charset="0"/>
            </a:endParaRPr>
          </a:p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P (X&gt;x | 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) , teste unilateral “à direita”</a:t>
            </a:r>
          </a:p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P (X&lt;x | 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) , teste unilateral “à esquerda”</a:t>
            </a:r>
          </a:p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P (X&gt;x | 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) V P (X&lt;x | H</a:t>
            </a:r>
            <a:r>
              <a:rPr lang="pt-PT" altLang="en-US" b="0" baseline="-25000" dirty="0">
                <a:latin typeface="Calibri" panose="020F0502020204030204" pitchFamily="34" charset="0"/>
              </a:rPr>
              <a:t>0</a:t>
            </a:r>
            <a:r>
              <a:rPr lang="pt-PT" altLang="en-US" b="0" dirty="0">
                <a:latin typeface="Calibri" panose="020F0502020204030204" pitchFamily="34" charset="0"/>
              </a:rPr>
              <a:t>) , teste bilateral </a:t>
            </a:r>
          </a:p>
          <a:p>
            <a:pPr eaLnBrk="1" hangingPunct="1"/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DC9D5A45-242B-4FF2-92C2-A64D7C27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73188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Valor-p ou </a:t>
            </a:r>
            <a:r>
              <a:rPr lang="pt-PT" altLang="en-US" sz="3600" i="1">
                <a:latin typeface="Calibri" panose="020F0502020204030204" pitchFamily="34" charset="0"/>
              </a:rPr>
              <a:t>p-value</a:t>
            </a:r>
            <a:endParaRPr lang="en-US" altLang="en-US" sz="3600" i="1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1BCF30-6711-4DC7-976B-8378BE2641B7}"/>
              </a:ext>
            </a:extLst>
          </p:cNvPr>
          <p:cNvSpPr/>
          <p:nvPr/>
        </p:nvSpPr>
        <p:spPr>
          <a:xfrm>
            <a:off x="421481" y="6226175"/>
            <a:ext cx="6501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Murtaugh, P. A. 2014 In defense of P values </a:t>
            </a:r>
            <a:r>
              <a:rPr lang="en-US" i="1" dirty="0"/>
              <a:t>Ecology</a:t>
            </a:r>
            <a:r>
              <a:rPr lang="en-US" dirty="0"/>
              <a:t> </a:t>
            </a:r>
            <a:r>
              <a:rPr lang="en-US" b="1" dirty="0"/>
              <a:t>95</a:t>
            </a:r>
            <a:r>
              <a:rPr lang="en-US" dirty="0"/>
              <a:t>: 611-617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EAB50C-AE39-4BC3-AB3F-1CE27C2D0092}"/>
              </a:ext>
            </a:extLst>
          </p:cNvPr>
          <p:cNvSpPr txBox="1"/>
          <p:nvPr/>
        </p:nvSpPr>
        <p:spPr>
          <a:xfrm>
            <a:off x="345688" y="278780"/>
            <a:ext cx="848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 que o p-value </a:t>
            </a:r>
            <a:r>
              <a:rPr lang="en-US" sz="3600" b="1" dirty="0" err="1">
                <a:solidFill>
                  <a:srgbClr val="FF0000"/>
                </a:solidFill>
              </a:rPr>
              <a:t>não</a:t>
            </a:r>
            <a:r>
              <a:rPr lang="en-US" sz="3600" dirty="0"/>
              <a:t> é!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B8876-F509-4C5E-935B-E1B395EAADDB}"/>
              </a:ext>
            </a:extLst>
          </p:cNvPr>
          <p:cNvSpPr txBox="1"/>
          <p:nvPr/>
        </p:nvSpPr>
        <p:spPr>
          <a:xfrm>
            <a:off x="345688" y="1037063"/>
            <a:ext cx="84860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P value is the probability that the test hypothesis is true; for example, if a test of the null hypothesis gave P = 0.01, the null hypothesis has only a 1 % chance of being true; if instead it gave P = 0.40, the null hypothesis has a 40 % chance of being true.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 value for the null hypothesis is the probability that chance alone produced the observed association; for example, if the P value for the null hypothesis is 0.08, there is an 8 % probability that chance alone produced the association.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significant test result (P &lt; 0.05) means that the test hypothesis is false or should be rejected.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nonsignificant test result (P &gt; 0.05) means that the test hypothesis is true or should be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null-hypothesis P value greater than 0.05 means that no effect was observed, or that absence of an effect was shown or demonstrated.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large P value is evidence in favor of the test hypothesis.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 value is the chance of our data occurring if the test hypothesis is true; for example, P = 0.05 means that the observed association would occur only 5 % of the time under the test hypothesis.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reject the test hypothesis because P &lt; 0.05, the chance you are in error (the chance your ‘‘significant finding’’ is a false positive) is 5 %.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55B3A-6B74-4C21-89C8-74592E2C332F}"/>
              </a:ext>
            </a:extLst>
          </p:cNvPr>
          <p:cNvSpPr txBox="1"/>
          <p:nvPr/>
        </p:nvSpPr>
        <p:spPr>
          <a:xfrm>
            <a:off x="89210" y="6250024"/>
            <a:ext cx="905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Greenland, S.; </a:t>
            </a:r>
            <a:r>
              <a:rPr lang="en-US" sz="1400" dirty="0" err="1"/>
              <a:t>Senn</a:t>
            </a:r>
            <a:r>
              <a:rPr lang="en-US" sz="1400" dirty="0"/>
              <a:t>, S. J.; Rothman, K. J.; Carlin, J. B.; Poole, C.; Goodman, S. N. &amp; Altman, D. G. 2016 Statistical tests, P values, confidence intervals, and power: a guide to misinterpretations  </a:t>
            </a:r>
            <a:r>
              <a:rPr lang="en-US" sz="1400" i="1" dirty="0"/>
              <a:t>European Journal of Epidemiology</a:t>
            </a:r>
            <a:r>
              <a:rPr lang="en-US" sz="1400" dirty="0"/>
              <a:t> </a:t>
            </a:r>
            <a:r>
              <a:rPr lang="en-US" sz="1400" b="1" dirty="0"/>
              <a:t>31</a:t>
            </a:r>
            <a:r>
              <a:rPr lang="en-US" sz="1400" dirty="0"/>
              <a:t>: 337-350</a:t>
            </a:r>
          </a:p>
        </p:txBody>
      </p:sp>
    </p:spTree>
    <p:extLst>
      <p:ext uri="{BB962C8B-B14F-4D97-AF65-F5344CB8AC3E}">
        <p14:creationId xmlns:p14="http://schemas.microsoft.com/office/powerpoint/2010/main" val="24726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852D8-122B-447F-97F7-BE93D6F4D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5" y="310443"/>
            <a:ext cx="7429113" cy="61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0723DB5D-599C-4C4B-BEAD-33433D85D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84207A-80CB-4D4B-A210-02BB1FDB6A8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oup 90">
            <a:extLst>
              <a:ext uri="{FF2B5EF4-FFF2-40B4-BE49-F238E27FC236}">
                <a16:creationId xmlns:a16="http://schemas.microsoft.com/office/drawing/2014/main" id="{92590DD9-54A1-4A76-A9B8-263EF062597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5E2E49-877C-4CA8-AA2E-51BA719D6BC4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37A8C5-2BDC-48A7-9E95-972021BBF4E0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4DC8954-6312-4B09-9D1C-F374CA5CE1E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B2E692-E2A1-44B2-B97A-9B20EF92C971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2DAC17-C020-4B0D-BF0D-E1A04B0A5B7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E913FF-E4C0-4B88-9FF6-852E62C887BF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0CB7AA7-B1DC-4794-A4BB-8E2059457BED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24678C5-57D7-4C4D-A7AA-7905B00F6BB9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262896-5D40-4574-A799-D43744C71A35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5884B8-9200-44C3-965C-777A2142D828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1A17FE-0ABD-4129-8D8B-D860B331B0CA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2" descr="https://upload.wikimedia.org/wikipedia/commons/thumb/3/3a/P-value_in_statistical_significance_testing.svg/400px-P-value_in_statistical_significance_testing.svg.png">
            <a:extLst>
              <a:ext uri="{FF2B5EF4-FFF2-40B4-BE49-F238E27FC236}">
                <a16:creationId xmlns:a16="http://schemas.microsoft.com/office/drawing/2014/main" id="{30EBEB62-8902-4E24-87DE-3FDB3417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1263"/>
            <a:ext cx="533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C707F-55FC-4202-9DF0-832AD364EB29}"/>
              </a:ext>
            </a:extLst>
          </p:cNvPr>
          <p:cNvSpPr txBox="1"/>
          <p:nvPr/>
        </p:nvSpPr>
        <p:spPr>
          <a:xfrm>
            <a:off x="479502" y="289932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Decisão:</a:t>
            </a:r>
          </a:p>
          <a:p>
            <a:endParaRPr lang="pt-PT" dirty="0"/>
          </a:p>
          <a:p>
            <a:r>
              <a:rPr lang="pt-PT" dirty="0"/>
              <a:t>Se p-</a:t>
            </a:r>
            <a:r>
              <a:rPr lang="pt-PT" dirty="0" err="1"/>
              <a:t>value</a:t>
            </a:r>
            <a:r>
              <a:rPr lang="pt-PT" dirty="0"/>
              <a:t> &lt; ou igual ao nível de significância desejado, então </a:t>
            </a:r>
            <a:r>
              <a:rPr lang="pt-PT" dirty="0">
                <a:solidFill>
                  <a:srgbClr val="FF0000"/>
                </a:solidFill>
              </a:rPr>
              <a:t>rejeitamos</a:t>
            </a:r>
            <a:r>
              <a:rPr lang="pt-PT" dirty="0"/>
              <a:t> H0</a:t>
            </a:r>
          </a:p>
          <a:p>
            <a:endParaRPr lang="pt-PT" dirty="0"/>
          </a:p>
          <a:p>
            <a:r>
              <a:rPr lang="pt-PT" dirty="0"/>
              <a:t>Se p-</a:t>
            </a:r>
            <a:r>
              <a:rPr lang="pt-PT" dirty="0" err="1"/>
              <a:t>value</a:t>
            </a:r>
            <a:r>
              <a:rPr lang="pt-PT" dirty="0"/>
              <a:t> &gt; que nível de significância desejado, então </a:t>
            </a:r>
            <a:r>
              <a:rPr lang="pt-PT" dirty="0">
                <a:solidFill>
                  <a:srgbClr val="FF0000"/>
                </a:solidFill>
              </a:rPr>
              <a:t>Não Rejeitamos </a:t>
            </a:r>
            <a:r>
              <a:rPr lang="pt-PT" dirty="0"/>
              <a:t>H0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Não dizemos que “aceitamos H0”, apenas que </a:t>
            </a:r>
          </a:p>
          <a:p>
            <a:r>
              <a:rPr lang="pt-PT" dirty="0"/>
              <a:t>não temos evidências para a rejeitar </a:t>
            </a:r>
          </a:p>
          <a:p>
            <a:endParaRPr lang="pt-PT" dirty="0"/>
          </a:p>
          <a:p>
            <a:r>
              <a:rPr lang="pt-PT" dirty="0" err="1"/>
              <a:t>It’s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as </a:t>
            </a:r>
            <a:r>
              <a:rPr lang="pt-PT" dirty="0" err="1"/>
              <a:t>when</a:t>
            </a:r>
            <a:r>
              <a:rPr lang="pt-PT" dirty="0"/>
              <a:t> a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found</a:t>
            </a:r>
            <a:r>
              <a:rPr lang="pt-PT" dirty="0"/>
              <a:t> </a:t>
            </a:r>
            <a:r>
              <a:rPr lang="pt-PT" dirty="0" err="1"/>
              <a:t>not-guilty</a:t>
            </a:r>
            <a:r>
              <a:rPr lang="pt-PT" dirty="0"/>
              <a:t>, </a:t>
            </a:r>
          </a:p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don't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are </a:t>
            </a:r>
            <a:r>
              <a:rPr lang="pt-PT" dirty="0" err="1"/>
              <a:t>innocent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Não dizemos que “aceitamos  H1”, apenas que </a:t>
            </a:r>
          </a:p>
          <a:p>
            <a:r>
              <a:rPr lang="pt-PT" dirty="0"/>
              <a:t>temos evidencias para rejeitar H0</a:t>
            </a:r>
          </a:p>
          <a:p>
            <a:endParaRPr lang="pt-PT" dirty="0"/>
          </a:p>
          <a:p>
            <a:r>
              <a:rPr lang="pt-PT" dirty="0"/>
              <a:t>Mas de facto aqui dizemos que uma pessoa que </a:t>
            </a:r>
          </a:p>
          <a:p>
            <a:r>
              <a:rPr lang="pt-PT" dirty="0"/>
              <a:t>vai para a prisão é culpada, mas se calhar o que </a:t>
            </a:r>
          </a:p>
          <a:p>
            <a:r>
              <a:rPr lang="pt-PT" dirty="0"/>
              <a:t>deveríamos dizer é que foi considerada culpada. </a:t>
            </a:r>
          </a:p>
          <a:p>
            <a:r>
              <a:rPr lang="pt-PT" dirty="0"/>
              <a:t>Era inocente até prova em contrário.</a:t>
            </a:r>
          </a:p>
          <a:p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2B42F-48EF-4FB5-86FB-5DE9840E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27" y="1918009"/>
            <a:ext cx="3266471" cy="46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5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8E9130-E1A2-48AC-8045-33CA46E86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A34085-B313-4C85-8624-E34CE61B2C6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0" name="Group 90">
            <a:extLst>
              <a:ext uri="{FF2B5EF4-FFF2-40B4-BE49-F238E27FC236}">
                <a16:creationId xmlns:a16="http://schemas.microsoft.com/office/drawing/2014/main" id="{9647D409-ED21-4CA9-AF6A-ADA7F72E78A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5BC3CC-89E0-4A65-BB68-8751D0039DB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D53DB2-64F1-4BDE-850A-8E0EF145574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97A9F9F-A499-4A7C-860D-9C6F7DDAB11F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DFE4DE-7D61-4828-9FD9-C3665EDFBAC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A9DEBD-D7E5-49A8-BAE5-613A90A2580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E31544-9830-4594-A4AC-C20D999239FE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3A08F1-5BF9-443E-AEC9-CDF50B52B5A5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FEC27-AE1F-45E6-AF51-A2EEC57173E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B5E1BC-2A64-4279-BB2A-BC754BF2056B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FC0EA3-8D4F-459C-9F7E-976A1598CB5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03D2E6-D467-407A-A264-0F38012B79A3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Line 4">
            <a:extLst>
              <a:ext uri="{FF2B5EF4-FFF2-40B4-BE49-F238E27FC236}">
                <a16:creationId xmlns:a16="http://schemas.microsoft.com/office/drawing/2014/main" id="{61877246-B565-4AC3-9D38-98312C827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455863"/>
            <a:ext cx="0" cy="36004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86C2C60C-C329-4E25-BE33-F2460FF21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6056313"/>
            <a:ext cx="532765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4D5C9ADF-B798-4C43-A109-E1E4EB3AC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832350"/>
            <a:ext cx="0" cy="1223963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5FA5EEE2-0ED6-489C-AA72-953B2B10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3764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Densidade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E74D7001-9C06-418A-822E-160FEDA6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040313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Valor da estatística de teste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0AABEB86-CA12-47F6-9AE2-54831824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24338"/>
            <a:ext cx="1208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0">
                <a:latin typeface="Calibri" panose="020F0502020204030204" pitchFamily="34" charset="0"/>
              </a:rPr>
              <a:t>α</a:t>
            </a:r>
            <a:r>
              <a:rPr lang="pt-PT" altLang="en-US" sz="2800" b="0">
                <a:latin typeface="Calibri" panose="020F0502020204030204" pitchFamily="34" charset="0"/>
              </a:rPr>
              <a:t>=0.05</a:t>
            </a:r>
            <a:endParaRPr lang="el-GR" altLang="en-US" sz="2800" b="0">
              <a:latin typeface="Calibri" panose="020F0502020204030204" pitchFamily="34" charset="0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6A022CF8-1608-463C-935D-B09110081DC7}"/>
              </a:ext>
            </a:extLst>
          </p:cNvPr>
          <p:cNvSpPr>
            <a:spLocks/>
          </p:cNvSpPr>
          <p:nvPr/>
        </p:nvSpPr>
        <p:spPr bwMode="auto">
          <a:xfrm>
            <a:off x="1692275" y="2468563"/>
            <a:ext cx="5327650" cy="3516312"/>
          </a:xfrm>
          <a:custGeom>
            <a:avLst/>
            <a:gdLst>
              <a:gd name="T0" fmla="*/ 0 w 3356"/>
              <a:gd name="T1" fmla="*/ 2215 h 2215"/>
              <a:gd name="T2" fmla="*/ 816 w 3356"/>
              <a:gd name="T3" fmla="*/ 128 h 2215"/>
              <a:gd name="T4" fmla="*/ 1542 w 3356"/>
              <a:gd name="T5" fmla="*/ 1444 h 2215"/>
              <a:gd name="T6" fmla="*/ 2585 w 3356"/>
              <a:gd name="T7" fmla="*/ 2079 h 2215"/>
              <a:gd name="T8" fmla="*/ 3356 w 3356"/>
              <a:gd name="T9" fmla="*/ 2215 h 2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6"/>
              <a:gd name="T16" fmla="*/ 0 h 2215"/>
              <a:gd name="T17" fmla="*/ 3356 w 3356"/>
              <a:gd name="T18" fmla="*/ 2215 h 2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6" h="2215">
                <a:moveTo>
                  <a:pt x="0" y="2215"/>
                </a:moveTo>
                <a:cubicBezTo>
                  <a:pt x="279" y="1235"/>
                  <a:pt x="559" y="256"/>
                  <a:pt x="816" y="128"/>
                </a:cubicBezTo>
                <a:cubicBezTo>
                  <a:pt x="1073" y="0"/>
                  <a:pt x="1247" y="1119"/>
                  <a:pt x="1542" y="1444"/>
                </a:cubicBezTo>
                <a:cubicBezTo>
                  <a:pt x="1837" y="1769"/>
                  <a:pt x="2283" y="1950"/>
                  <a:pt x="2585" y="2079"/>
                </a:cubicBezTo>
                <a:cubicBezTo>
                  <a:pt x="2887" y="2208"/>
                  <a:pt x="3121" y="2211"/>
                  <a:pt x="3356" y="2215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B0F0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2FEB77E9-D321-4269-B37A-86534E4B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73188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Acerca dos p-values</a:t>
            </a:r>
            <a:endParaRPr lang="en-US" altLang="en-US" sz="3600">
              <a:latin typeface="Calibri" panose="020F0502020204030204" pitchFamily="34" charset="0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0D363E0D-BDC8-4339-82B1-A67938223322}"/>
              </a:ext>
            </a:extLst>
          </p:cNvPr>
          <p:cNvSpPr>
            <a:spLocks/>
          </p:cNvSpPr>
          <p:nvPr/>
        </p:nvSpPr>
        <p:spPr bwMode="auto">
          <a:xfrm>
            <a:off x="5651500" y="5695950"/>
            <a:ext cx="1368425" cy="360363"/>
          </a:xfrm>
          <a:custGeom>
            <a:avLst/>
            <a:gdLst>
              <a:gd name="T0" fmla="*/ 0 w 862"/>
              <a:gd name="T1" fmla="*/ 0 h 227"/>
              <a:gd name="T2" fmla="*/ 0 w 862"/>
              <a:gd name="T3" fmla="*/ 227 h 227"/>
              <a:gd name="T4" fmla="*/ 862 w 862"/>
              <a:gd name="T5" fmla="*/ 227 h 227"/>
              <a:gd name="T6" fmla="*/ 545 w 862"/>
              <a:gd name="T7" fmla="*/ 182 h 227"/>
              <a:gd name="T8" fmla="*/ 227 w 862"/>
              <a:gd name="T9" fmla="*/ 136 h 227"/>
              <a:gd name="T10" fmla="*/ 0 w 862"/>
              <a:gd name="T11" fmla="*/ 0 h 2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227"/>
              <a:gd name="T20" fmla="*/ 862 w 862"/>
              <a:gd name="T21" fmla="*/ 227 h 2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227">
                <a:moveTo>
                  <a:pt x="0" y="0"/>
                </a:moveTo>
                <a:lnTo>
                  <a:pt x="0" y="227"/>
                </a:lnTo>
                <a:lnTo>
                  <a:pt x="862" y="227"/>
                </a:lnTo>
                <a:lnTo>
                  <a:pt x="545" y="182"/>
                </a:lnTo>
                <a:lnTo>
                  <a:pt x="227" y="136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FF6600"/>
                </a:solidFill>
              </a:ln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70" name="Line 15">
            <a:extLst>
              <a:ext uri="{FF2B5EF4-FFF2-40B4-BE49-F238E27FC236}">
                <a16:creationId xmlns:a16="http://schemas.microsoft.com/office/drawing/2014/main" id="{195B552E-7BC8-48A4-B0E2-C5F5D480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4760913"/>
            <a:ext cx="86360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Rectangle 16">
            <a:extLst>
              <a:ext uri="{FF2B5EF4-FFF2-40B4-BE49-F238E27FC236}">
                <a16:creationId xmlns:a16="http://schemas.microsoft.com/office/drawing/2014/main" id="{A555F963-D319-48ED-91AB-5550B0B2E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173538"/>
            <a:ext cx="1262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p-value</a:t>
            </a:r>
            <a:endParaRPr lang="el-GR" altLang="en-US" sz="2800" b="0">
              <a:latin typeface="Calibri" panose="020F0502020204030204" pitchFamily="34" charset="0"/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FF086FE7-7477-42F8-B073-91FBB0C0D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345238"/>
            <a:ext cx="509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libri" panose="020F0502020204030204" pitchFamily="34" charset="0"/>
              </a:rPr>
              <a:t>Possibilidades de valores da estatística de teste</a:t>
            </a:r>
          </a:p>
        </p:txBody>
      </p:sp>
      <p:sp>
        <p:nvSpPr>
          <p:cNvPr id="19473" name="Line 12">
            <a:extLst>
              <a:ext uri="{FF2B5EF4-FFF2-40B4-BE49-F238E27FC236}">
                <a16:creationId xmlns:a16="http://schemas.microsoft.com/office/drawing/2014/main" id="{DBB9CEEC-F740-46C8-AF7F-8C59CFB18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548005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7F0B3DD3-A8B8-4D53-AE90-9B0194D6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E8C84F-BE61-4240-AF07-F08123CAA41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" name="Group 90">
            <a:extLst>
              <a:ext uri="{FF2B5EF4-FFF2-40B4-BE49-F238E27FC236}">
                <a16:creationId xmlns:a16="http://schemas.microsoft.com/office/drawing/2014/main" id="{3216DC3C-576C-4124-962A-A9332237C38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A792F9-1A41-4753-9917-8F71ED60F4E3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98DDFC-251E-415E-9C96-9C7921C9EDB9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CC36688-4DAD-4C33-BF00-CA0689781FA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048F6-470B-4A32-B9FD-5650DAEB84D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6C6CF3-B150-4A1B-826F-8D7E4E986715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0E2B05-B54D-4DE5-940D-D906DDDDC286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291931-17A9-4D23-9685-ADFE18BD41F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94C4B-CC40-4807-894E-C8AFD11103D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CF3F68-1FF1-407E-9337-9BE9C704522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CCA16A-B7DA-40A0-BE22-57BA5D870AD8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288FFB-D2AA-4405-A687-7977F28902F8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Text Box 5">
            <a:extLst>
              <a:ext uri="{FF2B5EF4-FFF2-40B4-BE49-F238E27FC236}">
                <a16:creationId xmlns:a16="http://schemas.microsoft.com/office/drawing/2014/main" id="{6282DEC6-455E-4971-85BF-A73D06BD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49500"/>
            <a:ext cx="88931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Alternativamente à determinação dum valor crítico, podemos estimar a probabilidade de obter um resultado tão extremo para a estatística de teste como o observado, condicional a que H0 seja verdadeira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Este valor é usualmente denominado p-</a:t>
            </a:r>
            <a:r>
              <a:rPr lang="pt-PT" altLang="en-US" sz="2800" b="0" dirty="0" err="1">
                <a:latin typeface="Calibri" panose="020F0502020204030204" pitchFamily="34" charset="0"/>
              </a:rPr>
              <a:t>value</a:t>
            </a:r>
            <a:r>
              <a:rPr lang="pt-PT" altLang="en-US" sz="2800" b="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O p-</a:t>
            </a:r>
            <a:r>
              <a:rPr lang="pt-PT" altLang="en-US" sz="2800" b="0" dirty="0" err="1">
                <a:latin typeface="Calibri" panose="020F0502020204030204" pitchFamily="34" charset="0"/>
              </a:rPr>
              <a:t>value</a:t>
            </a:r>
            <a:r>
              <a:rPr lang="pt-PT" altLang="en-US" sz="2800" b="0" dirty="0">
                <a:latin typeface="Calibri" panose="020F0502020204030204" pitchFamily="34" charset="0"/>
              </a:rPr>
              <a:t> deve ser comparado com o valor de significância considerado </a:t>
            </a:r>
            <a:r>
              <a:rPr lang="pt-PT" altLang="en-US" sz="2800" b="0" i="1" dirty="0">
                <a:latin typeface="Calibri" panose="020F0502020204030204" pitchFamily="34" charset="0"/>
              </a:rPr>
              <a:t>a priori</a:t>
            </a:r>
            <a:r>
              <a:rPr lang="pt-PT" altLang="en-US" sz="2800" b="0" dirty="0">
                <a:latin typeface="Calibri" panose="020F0502020204030204" pitchFamily="34" charset="0"/>
              </a:rPr>
              <a:t> (</a:t>
            </a:r>
            <a:r>
              <a:rPr lang="el-GR" altLang="en-US" sz="2800" b="0" dirty="0">
                <a:latin typeface="Calibri" panose="020F0502020204030204" pitchFamily="34" charset="0"/>
              </a:rPr>
              <a:t>α</a:t>
            </a:r>
            <a:r>
              <a:rPr lang="pt-PT" altLang="en-US" sz="2800" b="0" dirty="0">
                <a:latin typeface="Calibri" panose="020F0502020204030204" pitchFamily="34" charset="0"/>
              </a:rPr>
              <a:t>).</a:t>
            </a:r>
            <a:endParaRPr lang="el-GR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20486" name="Text Box 13">
            <a:extLst>
              <a:ext uri="{FF2B5EF4-FFF2-40B4-BE49-F238E27FC236}">
                <a16:creationId xmlns:a16="http://schemas.microsoft.com/office/drawing/2014/main" id="{D2D72D47-2EB6-4401-8085-7A477243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73188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Acerca dos p-values</a:t>
            </a:r>
            <a:endParaRPr lang="en-US" altLang="en-US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393E1E3E-1981-4FB2-848F-E17BCF36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F90E39-60F7-478E-BF18-F45CA537579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8" name="Group 90">
            <a:extLst>
              <a:ext uri="{FF2B5EF4-FFF2-40B4-BE49-F238E27FC236}">
                <a16:creationId xmlns:a16="http://schemas.microsoft.com/office/drawing/2014/main" id="{91F1FA83-9869-4E39-98D8-60A50246798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D09CDB-327D-4738-9CAA-A124EFC1C6C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B686AB-8CA6-4EC3-B173-1405AD30A18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5264FC7-2223-4E60-8D2B-2C427D2DC55C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54AB09-FD49-4716-89D7-0A7F50BAD76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BDFB28-39EB-4D09-AB0D-69B22E31300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24BD95-5883-4984-B0F4-326732518FA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392E909-9496-432E-BD6A-1B23EB0D65F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336B6C-107F-4662-B6E1-1192DEA8F53B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6C9CFF-B8E2-4569-ACE3-105489A232E6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167418-9FD5-481F-A4E5-4A4D8C27DFF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7D7BAE0-11E1-4368-BAD8-ABFBB8C403B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Text Box 4">
            <a:extLst>
              <a:ext uri="{FF2B5EF4-FFF2-40B4-BE49-F238E27FC236}">
                <a16:creationId xmlns:a16="http://schemas.microsoft.com/office/drawing/2014/main" id="{215A5FF0-7ABD-4371-8283-80F5A9F2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1222375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>
                <a:latin typeface="Calibri" panose="020F0502020204030204" pitchFamily="34" charset="0"/>
              </a:rPr>
              <a:t>Acerca dos p-</a:t>
            </a:r>
            <a:r>
              <a:rPr lang="pt-PT" altLang="en-US" sz="3600" dirty="0" err="1">
                <a:latin typeface="Calibri" panose="020F0502020204030204" pitchFamily="34" charset="0"/>
              </a:rPr>
              <a:t>values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D0614B55-E558-4A71-BF6C-5C0237F93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054224"/>
            <a:ext cx="880586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Alguns autores consideram o p-</a:t>
            </a:r>
            <a:r>
              <a:rPr lang="pt-PT" altLang="en-US" sz="2800" b="0" dirty="0" err="1">
                <a:latin typeface="Calibri" panose="020F0502020204030204" pitchFamily="34" charset="0"/>
              </a:rPr>
              <a:t>value</a:t>
            </a:r>
            <a:r>
              <a:rPr lang="pt-PT" altLang="en-US" sz="2800" b="0" dirty="0">
                <a:latin typeface="Calibri" panose="020F0502020204030204" pitchFamily="34" charset="0"/>
              </a:rPr>
              <a:t> em relação a um valor pré-definido de “corte”: a estatística de teste “cai” acima ou abaixo de </a:t>
            </a:r>
            <a:r>
              <a:rPr lang="el-GR" altLang="en-US" sz="2800" b="0" dirty="0">
                <a:latin typeface="Calibri" panose="020F0502020204030204" pitchFamily="34" charset="0"/>
              </a:rPr>
              <a:t>α</a:t>
            </a:r>
            <a:r>
              <a:rPr lang="pt-PT" altLang="en-US" sz="2800" b="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Outros consideram o p-</a:t>
            </a:r>
            <a:r>
              <a:rPr lang="pt-PT" altLang="en-US" sz="2800" b="0" dirty="0" err="1">
                <a:latin typeface="Calibri" panose="020F0502020204030204" pitchFamily="34" charset="0"/>
              </a:rPr>
              <a:t>value</a:t>
            </a:r>
            <a:r>
              <a:rPr lang="pt-PT" altLang="en-US" sz="2800" b="0" dirty="0">
                <a:latin typeface="Calibri" panose="020F0502020204030204" pitchFamily="34" charset="0"/>
              </a:rPr>
              <a:t> como uma medida de distanciamento em relação a H0. Assim, vários níveis de significância usuais podem ser utilizados para fazer referência ao p-</a:t>
            </a:r>
            <a:r>
              <a:rPr lang="pt-PT" altLang="en-US" sz="2800" b="0" dirty="0" err="1">
                <a:latin typeface="Calibri" panose="020F0502020204030204" pitchFamily="34" charset="0"/>
              </a:rPr>
              <a:t>value</a:t>
            </a:r>
            <a:r>
              <a:rPr lang="pt-PT" altLang="en-US" sz="2800" b="0" dirty="0">
                <a:latin typeface="Calibri" panose="020F0502020204030204" pitchFamily="34" charset="0"/>
              </a:rPr>
              <a:t>, e.g. 0.05, 0.01, 0.001 (*, **, ***).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dirty="0">
                <a:latin typeface="Calibri" panose="020F0502020204030204" pitchFamily="34" charset="0"/>
              </a:rPr>
              <a:t>O nível de significância 0.05 é quase um dogma, mas cada vez mais controverso (e na realidade, não é especial!).</a:t>
            </a:r>
            <a:endParaRPr lang="pt-PT" altLang="en-US" sz="28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5E34D105-8AD1-400E-8FB5-710A3CC5E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A4235F-116B-4642-9108-200DE06088A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90">
            <a:extLst>
              <a:ext uri="{FF2B5EF4-FFF2-40B4-BE49-F238E27FC236}">
                <a16:creationId xmlns:a16="http://schemas.microsoft.com/office/drawing/2014/main" id="{177029CD-05D9-4748-90A9-35AA086F5C25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22F92F-C78A-4384-B290-F43BF1789FC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0AA871-C8D9-4F9E-961E-CF40CD5FEA2D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D7C9369-FF16-4268-A419-7FE792A2A4A9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A446E1-44A0-44E6-B049-1F96C0C9BAB8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C617DB-4064-4711-AF11-F0B895E04E0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956355-772C-4CF5-AFFC-2E692AC3E12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76256A-EC6E-4327-A926-59C0E59878B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8A8EC9-BDBA-463D-835A-B0EB46EA2FE6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F2BEB08-CEC8-4162-B7BC-838EB6C12DEE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B58B17-2FE6-4603-9686-3107F7B6BC7E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BA1F85-BAE3-4BB7-8DC9-65DD7507D223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3" name="Text Box 3">
            <a:extLst>
              <a:ext uri="{FF2B5EF4-FFF2-40B4-BE49-F238E27FC236}">
                <a16:creationId xmlns:a16="http://schemas.microsoft.com/office/drawing/2014/main" id="{ED868886-BA1E-4BC5-BD39-A9B3BE5A3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553024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Podemos </a:t>
            </a:r>
            <a:r>
              <a:rPr lang="pt-PT" altLang="en-US" sz="2800" b="0" dirty="0" err="1">
                <a:latin typeface="Calibri" panose="020F0502020204030204" pitchFamily="34" charset="0"/>
              </a:rPr>
              <a:t>efectuar</a:t>
            </a:r>
            <a:r>
              <a:rPr lang="pt-PT" altLang="en-US" sz="2800" b="0" dirty="0">
                <a:latin typeface="Calibri" panose="020F0502020204030204" pitchFamily="34" charset="0"/>
              </a:rPr>
              <a:t> testes de hipóteses sem ter conhecimento prévio da nossa variável?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							NÃO!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Todos os testes exigem o cumprimento de certos pressupostos que têm que ser verificados.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Porquê?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CCC19643-C456-44A2-94FC-D8611A8CD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849AB0-BBB3-4053-A553-988CF337468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6" name="Group 90">
            <a:extLst>
              <a:ext uri="{FF2B5EF4-FFF2-40B4-BE49-F238E27FC236}">
                <a16:creationId xmlns:a16="http://schemas.microsoft.com/office/drawing/2014/main" id="{221C0445-0B30-4C06-A59D-E0964E6244C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55675-0322-4AA8-BD7A-1A219706F9C7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2B3071-B019-4DD4-A80D-12CD2FC6414C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1C94B9A-BE14-4CB5-BD98-7DC71417A73F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4FD6C9-291F-42D6-A130-5DB75E3DD91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8E5C7D-9792-4950-B902-2738C5C1F802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390C77-6510-40AA-9DE8-AFD5075A9F1E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B7DDC36-1DDC-43EE-A08A-0FDFED16F23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69802B-DFC4-4E33-8F43-91E46CA3B0D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8A2C9F-8E51-4535-9F11-5A55892B87C7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C5FDF3-4220-459F-82FC-7AC9ECF2C2DA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C7287A-96F1-4CB5-A870-461A9CD7E9D7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7" name="Text Box 2">
            <a:extLst>
              <a:ext uri="{FF2B5EF4-FFF2-40B4-BE49-F238E27FC236}">
                <a16:creationId xmlns:a16="http://schemas.microsoft.com/office/drawing/2014/main" id="{843C21AA-AA3E-414F-9CF8-2048A98CC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305050"/>
            <a:ext cx="8337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Porque para que seja possível a inferência estatística temos que associar a nossa estatística de testes a distribuições de variáveis aleatórias de lei conhecida, para podermos utilizar modelos probabilísticos teóricos na avaliação de se o valor observado da estatística de teste é improvável sob H0, ou não.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8F34E98-B2B7-4217-B503-C02FA64B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E46E27-2E3B-472E-879E-B2006FEFBE6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0" name="Group 90">
            <a:extLst>
              <a:ext uri="{FF2B5EF4-FFF2-40B4-BE49-F238E27FC236}">
                <a16:creationId xmlns:a16="http://schemas.microsoft.com/office/drawing/2014/main" id="{D65E4D1B-5250-4AA8-B6A0-577B012B50A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84C8DA-3D83-4FC9-9D30-F21F5813793E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0583C5-F954-450D-A206-79524B03E0F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674ABDC-FBA1-4E82-8188-037A09B1A6D1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0BE72E-FAAE-45CF-9D51-798FA7B9467E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74FDBB-C1AE-440B-B6FE-9C830B70070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F73965-1552-492D-A148-886A9E4288C8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3A7678-22B1-4F4E-8F78-03F4C7B6BA89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07432F-BB0D-4F6A-9FC9-D4834AF85020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05E032-F6E0-48BF-BF36-7CEB2DE0DEDD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5508B3-004A-4EA5-BEC5-FCA804883102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16F6C43-796B-432A-88AE-9D5C1C0A826C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1" name="Text Box 4">
            <a:extLst>
              <a:ext uri="{FF2B5EF4-FFF2-40B4-BE49-F238E27FC236}">
                <a16:creationId xmlns:a16="http://schemas.microsoft.com/office/drawing/2014/main" id="{FDE8CBC6-4C35-4D6B-84C8-CAA6767E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809875"/>
            <a:ext cx="79565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teste paramétrico </a:t>
            </a:r>
            <a:r>
              <a:rPr lang="pt-PT" altLang="en-US" sz="2400" b="0" dirty="0">
                <a:latin typeface="Calibri" panose="020F0502020204030204" pitchFamily="34" charset="0"/>
              </a:rPr>
              <a:t>– um teste que tem pressupostos distribucionais em relação à(s) população(</a:t>
            </a:r>
            <a:r>
              <a:rPr lang="pt-PT" altLang="en-US" sz="2400" dirty="0" err="1">
                <a:latin typeface="Calibri" panose="020F0502020204030204" pitchFamily="34" charset="0"/>
              </a:rPr>
              <a:t>ões</a:t>
            </a:r>
            <a:r>
              <a:rPr lang="pt-PT" altLang="en-US" sz="2400" dirty="0">
                <a:latin typeface="Calibri" panose="020F0502020204030204" pitchFamily="34" charset="0"/>
              </a:rPr>
              <a:t>) </a:t>
            </a:r>
            <a:r>
              <a:rPr lang="pt-PT" altLang="en-US" sz="2400" b="0" dirty="0">
                <a:latin typeface="Calibri" panose="020F0502020204030204" pitchFamily="34" charset="0"/>
              </a:rPr>
              <a:t>de onde provêm a(s) amostra(s) – e.g. t-</a:t>
            </a:r>
            <a:r>
              <a:rPr lang="pt-PT" altLang="en-US" sz="2400" b="0" dirty="0" err="1">
                <a:latin typeface="Calibri" panose="020F0502020204030204" pitchFamily="34" charset="0"/>
              </a:rPr>
              <a:t>test</a:t>
            </a:r>
            <a:r>
              <a:rPr lang="pt-PT" altLang="en-US" sz="2400" b="0" dirty="0">
                <a:latin typeface="Calibri" panose="020F0502020204030204" pitchFamily="34" charset="0"/>
              </a:rPr>
              <a:t>, ANOVA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en-US" dirty="0">
                <a:latin typeface="Calibri" panose="020F0502020204030204" pitchFamily="34" charset="0"/>
              </a:rPr>
              <a:t>teste não-paramétrico</a:t>
            </a:r>
            <a:r>
              <a:rPr lang="pt-PT" altLang="en-US" sz="2400" dirty="0">
                <a:latin typeface="Calibri" panose="020F0502020204030204" pitchFamily="34" charset="0"/>
              </a:rPr>
              <a:t> </a:t>
            </a:r>
            <a:r>
              <a:rPr lang="pt-PT" altLang="en-US" sz="2400" b="0" dirty="0">
                <a:latin typeface="Calibri" panose="020F0502020204030204" pitchFamily="34" charset="0"/>
              </a:rPr>
              <a:t>– </a:t>
            </a:r>
            <a:r>
              <a:rPr lang="pt-PT" altLang="en-US" sz="2400" dirty="0">
                <a:latin typeface="Calibri" panose="020F0502020204030204" pitchFamily="34" charset="0"/>
              </a:rPr>
              <a:t>um teste que não tem pressupostos distribucionais em relação à(s) população(</a:t>
            </a:r>
            <a:r>
              <a:rPr lang="pt-PT" altLang="en-US" sz="2400" dirty="0" err="1">
                <a:latin typeface="Calibri" panose="020F0502020204030204" pitchFamily="34" charset="0"/>
              </a:rPr>
              <a:t>ões</a:t>
            </a:r>
            <a:r>
              <a:rPr lang="pt-PT" altLang="en-US" sz="2400" dirty="0">
                <a:latin typeface="Calibri" panose="020F0502020204030204" pitchFamily="34" charset="0"/>
              </a:rPr>
              <a:t>) de onde provêm a(s) amostra(s)  e.g. teste de </a:t>
            </a:r>
            <a:r>
              <a:rPr lang="pt-PT" altLang="en-US" sz="2400" dirty="0" err="1">
                <a:latin typeface="Calibri" panose="020F0502020204030204" pitchFamily="34" charset="0"/>
              </a:rPr>
              <a:t>Wilcoxon</a:t>
            </a:r>
            <a:endParaRPr lang="pt-PT" altLang="en-US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73BF46F7-E1E3-4660-8254-844E8044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44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Paramétricos vs. Não Paramétricos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0CB8D763-41F7-4B06-95EE-5B8E7384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0AC0C2-7C9B-4D5B-ADDD-21E1FC09744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4" name="Group 90">
            <a:extLst>
              <a:ext uri="{FF2B5EF4-FFF2-40B4-BE49-F238E27FC236}">
                <a16:creationId xmlns:a16="http://schemas.microsoft.com/office/drawing/2014/main" id="{A5F1B1BE-9DE1-4969-8893-6EEB50B1529C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45A7AD-083D-4C6A-8EB1-023B297CD3A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162F38-6F3B-4AB9-86E4-B1DC6191A1C9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138E4C0-1C81-4BC4-98D8-176045ACEA7F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E29794-BF4A-4784-BEE6-E12A6F37C374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B2976E-D955-4134-948A-E078B8061CA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755238-D01D-4CEC-82E7-E8AAB5B3D82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A97B6F-CC8C-41C1-878C-7D18F5D0932C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EF0CD3-712A-43B9-B21D-9249C9E5F3F1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5FF908-A011-45A1-9328-46CE9AA0271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1FA445-BD2A-4D61-A776-38878D1142AB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667E65-F41B-4871-8BDF-A3C720D581CD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5" name="Text Box 2">
            <a:extLst>
              <a:ext uri="{FF2B5EF4-FFF2-40B4-BE49-F238E27FC236}">
                <a16:creationId xmlns:a16="http://schemas.microsoft.com/office/drawing/2014/main" id="{E122D964-E4C0-4D86-BD0D-8924D767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08300"/>
            <a:ext cx="6985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As estatísticas não-paramétricas podem ser utilizadas em casos de variáveis medidas em escalas ordinais e intervaladas ou de razão.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(os testes paramétricos precisam de escalas, no mínimo, intervaladas)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29672E05-6A42-4868-B06B-FA5D4283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89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Paramétricos vs. Não Paramétricos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74CEE82D-DD1D-460C-8BC6-55139671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796488-549F-42C9-B992-72973FDCD47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8" name="Group 90">
            <a:extLst>
              <a:ext uri="{FF2B5EF4-FFF2-40B4-BE49-F238E27FC236}">
                <a16:creationId xmlns:a16="http://schemas.microsoft.com/office/drawing/2014/main" id="{3B700EAE-DAE5-4024-9628-CABE90AC611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2B650B2-BBD1-4165-BD54-34F71431D866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496AD9-215D-4190-BBE6-4CE5AADA859E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07A8573-2AB1-45BB-BE30-771FEC71C087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29FE3A-5E45-4E16-9651-CDAE8EBB4E3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6CDAE9-7638-4907-BDB4-8B934D337A42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515123-A545-4D36-AA98-338294245734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CF5B4E-A222-436D-B11F-9EA2568252D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25D230-6080-4201-8987-47D95B50AB06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020CCF-4BDE-4C3F-915D-A756DEA0C81A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2311DC-D056-4866-AC5D-DEFEA48BE18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775C40-D489-4AE1-8F95-2DE17CA4DBCB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9" name="Text Box 7">
            <a:extLst>
              <a:ext uri="{FF2B5EF4-FFF2-40B4-BE49-F238E27FC236}">
                <a16:creationId xmlns:a16="http://schemas.microsoft.com/office/drawing/2014/main" id="{89996705-1F0E-45A0-8151-71E49F8C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63800"/>
            <a:ext cx="83185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Os testes não-paramétricos não têm pressupostos?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b="0" dirty="0">
                <a:latin typeface="Calibri" panose="020F0502020204030204" pitchFamily="34" charset="0"/>
              </a:rPr>
              <a:t>Têm!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No mínimo, embora se desconheça a distribuição das variáveis assume-se que as observações são independentes. </a:t>
            </a:r>
          </a:p>
        </p:txBody>
      </p:sp>
      <p:sp>
        <p:nvSpPr>
          <p:cNvPr id="26630" name="Text Box 10">
            <a:extLst>
              <a:ext uri="{FF2B5EF4-FFF2-40B4-BE49-F238E27FC236}">
                <a16:creationId xmlns:a16="http://schemas.microsoft.com/office/drawing/2014/main" id="{4F0149EF-32A3-4CCE-9111-9A2C0627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87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Paramétricos vs. Não Paramétricos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80A5BE-6A73-4137-B1C9-6C41E60B7B00}"/>
              </a:ext>
            </a:extLst>
          </p:cNvPr>
          <p:cNvSpPr/>
          <p:nvPr/>
        </p:nvSpPr>
        <p:spPr>
          <a:xfrm>
            <a:off x="825189" y="2885484"/>
            <a:ext cx="76831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Dolphin Research Center (DRC) is currently accepting applications for Research Interns for the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Winter 2019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term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(January - April)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DRC is a not-for-profit education and research facility, home to a family of dolphins and sea lions.  DRC is located on Grassy Key, in the heart of the </a:t>
            </a:r>
            <a:r>
              <a:rPr lang="en-US" sz="20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Florida Keys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000" dirty="0"/>
              <a:t>The IMMS Research Internship Program is designed as a way for students interested in a career in marine science to gain valuable research experience in a real-world setting. Interns may participate in projects involving </a:t>
            </a:r>
            <a:r>
              <a:rPr lang="en-US" sz="2000" dirty="0">
                <a:highlight>
                  <a:srgbClr val="00FF00"/>
                </a:highlight>
              </a:rPr>
              <a:t>bottlenose dolphins, sea turtles, and diamondback terrapins</a:t>
            </a:r>
            <a:r>
              <a:rPr lang="en-US" sz="2000" dirty="0"/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07E19-21C5-49D4-8569-9BB7EDB1038E}"/>
              </a:ext>
            </a:extLst>
          </p:cNvPr>
          <p:cNvSpPr txBox="1"/>
          <p:nvPr/>
        </p:nvSpPr>
        <p:spPr>
          <a:xfrm>
            <a:off x="524107" y="446489"/>
            <a:ext cx="979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MARMAM – </a:t>
            </a:r>
          </a:p>
          <a:p>
            <a:r>
              <a:rPr lang="en-US" sz="2800" dirty="0"/>
              <a:t>Marine Mammals Research and Conservation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54E34-2230-42E6-B590-6A7D463FBBF7}"/>
              </a:ext>
            </a:extLst>
          </p:cNvPr>
          <p:cNvSpPr txBox="1"/>
          <p:nvPr/>
        </p:nvSpPr>
        <p:spPr>
          <a:xfrm>
            <a:off x="780585" y="1738248"/>
            <a:ext cx="771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</a:t>
            </a:r>
            <a:r>
              <a:rPr lang="en-US" sz="2400" dirty="0" err="1"/>
              <a:t>exemplos</a:t>
            </a:r>
            <a:r>
              <a:rPr lang="en-US" sz="2400" dirty="0"/>
              <a:t> de </a:t>
            </a:r>
            <a:r>
              <a:rPr lang="en-US" sz="2400" dirty="0" err="1"/>
              <a:t>posições</a:t>
            </a:r>
            <a:r>
              <a:rPr lang="en-US" sz="2400" dirty="0"/>
              <a:t>, </a:t>
            </a:r>
            <a:r>
              <a:rPr lang="en-US" sz="2400" dirty="0" err="1"/>
              <a:t>voluntárias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seja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pagas</a:t>
            </a:r>
            <a:r>
              <a:rPr lang="en-US" sz="2400" dirty="0"/>
              <a:t>, para </a:t>
            </a:r>
            <a:r>
              <a:rPr lang="en-US" sz="2400" dirty="0" err="1"/>
              <a:t>trabalhar</a:t>
            </a:r>
            <a:r>
              <a:rPr lang="en-US" sz="2400" dirty="0"/>
              <a:t> com </a:t>
            </a:r>
            <a:r>
              <a:rPr lang="en-US" sz="2400" dirty="0" err="1"/>
              <a:t>cetáceos</a:t>
            </a:r>
            <a:r>
              <a:rPr lang="en-US" sz="2400" dirty="0"/>
              <a:t> (10 </a:t>
            </a:r>
            <a:r>
              <a:rPr lang="en-US" sz="2400" dirty="0" err="1"/>
              <a:t>Outubro</a:t>
            </a:r>
            <a:r>
              <a:rPr lang="en-US" sz="2400" dirty="0"/>
              <a:t>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46FB9-E490-4268-8D5E-B7650770B9A8}"/>
              </a:ext>
            </a:extLst>
          </p:cNvPr>
          <p:cNvSpPr txBox="1"/>
          <p:nvPr/>
        </p:nvSpPr>
        <p:spPr>
          <a:xfrm>
            <a:off x="2163337" y="6359372"/>
            <a:ext cx="858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https://lists.uvic.ca/mailman/listinfo/marmam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0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89AE0C6-D76E-4011-875B-21DF5917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7F3995-092B-41C8-B507-7C3FF63C38A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2" name="Group 90">
            <a:extLst>
              <a:ext uri="{FF2B5EF4-FFF2-40B4-BE49-F238E27FC236}">
                <a16:creationId xmlns:a16="http://schemas.microsoft.com/office/drawing/2014/main" id="{16EF4A1D-BA3C-4B45-B2E5-1F8BD963605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F61874-F94C-42A2-818C-E1BD395F35D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56DF2F-8D13-4F6E-9C65-39E77F7D921B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61B4CDC-2526-4C9B-852F-627053284D88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97756B-5037-4BB5-9683-77CE039EE46E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990BC7-6F3C-4D9A-8467-6858600AC4E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47EEBB-D111-4885-BB96-2AB2AF23D1E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48C94-D805-4646-A740-8D371634460C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AE1EE-AD9A-41B8-AE72-86055CF184D0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BA1534-1B81-4EB8-8164-76E0989D342F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79048C-95B0-474A-81B5-0BD8F1B93593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E9C4B0-D9AF-4C48-A458-AC6DD72F8FAE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3" name="Text Box 4">
            <a:extLst>
              <a:ext uri="{FF2B5EF4-FFF2-40B4-BE49-F238E27FC236}">
                <a16:creationId xmlns:a16="http://schemas.microsoft.com/office/drawing/2014/main" id="{AAD0F1A9-21C3-4779-8876-5127D312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8775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Como decidir?</a:t>
            </a: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5D2820EC-5FEF-45F2-8A47-9282265E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81263"/>
            <a:ext cx="835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Avaliar se os pressupostos são cumpridos</a:t>
            </a: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1CC57C4F-10E1-4F81-A6DE-BBC550ED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360997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</a:t>
            </a:r>
          </a:p>
        </p:txBody>
      </p:sp>
      <p:sp>
        <p:nvSpPr>
          <p:cNvPr id="27656" name="AutoShape 7">
            <a:extLst>
              <a:ext uri="{FF2B5EF4-FFF2-40B4-BE49-F238E27FC236}">
                <a16:creationId xmlns:a16="http://schemas.microsoft.com/office/drawing/2014/main" id="{0B1EE1FD-43ED-4DD4-838F-112EFE5BC7E1}"/>
              </a:ext>
            </a:extLst>
          </p:cNvPr>
          <p:cNvSpPr>
            <a:spLocks noChangeArrowheads="1"/>
          </p:cNvSpPr>
          <p:nvPr/>
        </p:nvSpPr>
        <p:spPr bwMode="auto">
          <a:xfrm rot="-8618609">
            <a:off x="2590800" y="30003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76E8C943-3453-4510-ACFC-6541B7F4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83857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Sim</a:t>
            </a:r>
          </a:p>
        </p:txBody>
      </p:sp>
      <p:sp>
        <p:nvSpPr>
          <p:cNvPr id="27658" name="AutoShape 9">
            <a:extLst>
              <a:ext uri="{FF2B5EF4-FFF2-40B4-BE49-F238E27FC236}">
                <a16:creationId xmlns:a16="http://schemas.microsoft.com/office/drawing/2014/main" id="{C0AD4935-9088-4019-9356-D47E4EDC26A9}"/>
              </a:ext>
            </a:extLst>
          </p:cNvPr>
          <p:cNvSpPr>
            <a:spLocks noChangeArrowheads="1"/>
          </p:cNvSpPr>
          <p:nvPr/>
        </p:nvSpPr>
        <p:spPr bwMode="auto">
          <a:xfrm rot="9109086">
            <a:off x="5918200" y="30765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59" name="AutoShape 10">
            <a:extLst>
              <a:ext uri="{FF2B5EF4-FFF2-40B4-BE49-F238E27FC236}">
                <a16:creationId xmlns:a16="http://schemas.microsoft.com/office/drawing/2014/main" id="{E620C999-16E4-492B-8B9E-DEACD714DDFF}"/>
              </a:ext>
            </a:extLst>
          </p:cNvPr>
          <p:cNvSpPr>
            <a:spLocks noChangeArrowheads="1"/>
          </p:cNvSpPr>
          <p:nvPr/>
        </p:nvSpPr>
        <p:spPr bwMode="auto">
          <a:xfrm rot="9109086">
            <a:off x="6527800" y="42957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60" name="Text Box 11">
            <a:extLst>
              <a:ext uri="{FF2B5EF4-FFF2-40B4-BE49-F238E27FC236}">
                <a16:creationId xmlns:a16="http://schemas.microsoft.com/office/drawing/2014/main" id="{8D77174D-B49C-4710-A2BF-14926295C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5229225"/>
            <a:ext cx="400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Testes paramétricos</a:t>
            </a:r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id="{FF1B1E8B-5EDD-411E-A5EF-D3A30A106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5746750"/>
            <a:ext cx="4008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400" b="0" dirty="0">
                <a:latin typeface="Verdana" panose="020B0604030504040204" pitchFamily="34" charset="0"/>
              </a:rPr>
              <a:t>Quando os pressupostos são satisfeitos, a potência dos testes paramétricos é </a:t>
            </a:r>
            <a:r>
              <a:rPr lang="pt-PT" altLang="en-US" sz="1400" b="0" dirty="0">
                <a:solidFill>
                  <a:srgbClr val="FF0000"/>
                </a:solidFill>
                <a:latin typeface="Verdana" panose="020B0604030504040204" pitchFamily="34" charset="0"/>
              </a:rPr>
              <a:t>quase sempre </a:t>
            </a:r>
            <a:r>
              <a:rPr lang="pt-PT" altLang="en-US" sz="1400" b="0" dirty="0">
                <a:latin typeface="Verdana" panose="020B0604030504040204" pitchFamily="34" charset="0"/>
              </a:rPr>
              <a:t>superior à dos equivalentes não paramétricos</a:t>
            </a:r>
          </a:p>
        </p:txBody>
      </p:sp>
      <p:sp>
        <p:nvSpPr>
          <p:cNvPr id="27662" name="Text Box 13">
            <a:extLst>
              <a:ext uri="{FF2B5EF4-FFF2-40B4-BE49-F238E27FC236}">
                <a16:creationId xmlns:a16="http://schemas.microsoft.com/office/drawing/2014/main" id="{30D61726-ABBB-491B-8B48-C9F3BC1D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10175"/>
            <a:ext cx="400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Testes não paramétricos</a:t>
            </a:r>
          </a:p>
        </p:txBody>
      </p:sp>
      <p:sp>
        <p:nvSpPr>
          <p:cNvPr id="27663" name="Text Box 14">
            <a:extLst>
              <a:ext uri="{FF2B5EF4-FFF2-40B4-BE49-F238E27FC236}">
                <a16:creationId xmlns:a16="http://schemas.microsoft.com/office/drawing/2014/main" id="{F9189C37-2F01-4FA3-8F82-56920F2E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732463"/>
            <a:ext cx="36591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400" b="0" dirty="0">
                <a:latin typeface="Verdana" panose="020B0604030504040204" pitchFamily="34" charset="0"/>
              </a:rPr>
              <a:t>Para a maioria das situações a potência é elevada, ca. 90% ou mais, quando comparada com os testes equivalentes paramétricos</a:t>
            </a:r>
          </a:p>
        </p:txBody>
      </p:sp>
      <p:sp>
        <p:nvSpPr>
          <p:cNvPr id="27664" name="Text Box 15">
            <a:extLst>
              <a:ext uri="{FF2B5EF4-FFF2-40B4-BE49-F238E27FC236}">
                <a16:creationId xmlns:a16="http://schemas.microsoft.com/office/drawing/2014/main" id="{675BC529-5362-4F55-A7B2-237656ED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67175"/>
            <a:ext cx="400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Transformação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dos dados</a:t>
            </a:r>
          </a:p>
        </p:txBody>
      </p:sp>
      <p:sp>
        <p:nvSpPr>
          <p:cNvPr id="27665" name="AutoShape 16">
            <a:extLst>
              <a:ext uri="{FF2B5EF4-FFF2-40B4-BE49-F238E27FC236}">
                <a16:creationId xmlns:a16="http://schemas.microsoft.com/office/drawing/2014/main" id="{6C83B166-B958-4949-9089-324AC6410257}"/>
              </a:ext>
            </a:extLst>
          </p:cNvPr>
          <p:cNvSpPr>
            <a:spLocks noChangeArrowheads="1"/>
          </p:cNvSpPr>
          <p:nvPr/>
        </p:nvSpPr>
        <p:spPr bwMode="auto">
          <a:xfrm rot="6572823">
            <a:off x="2857500" y="38766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66" name="AutoShape 17">
            <a:extLst>
              <a:ext uri="{FF2B5EF4-FFF2-40B4-BE49-F238E27FC236}">
                <a16:creationId xmlns:a16="http://schemas.microsoft.com/office/drawing/2014/main" id="{A60EEA39-B9FE-46A2-9A1F-A35D0C08C3A1}"/>
              </a:ext>
            </a:extLst>
          </p:cNvPr>
          <p:cNvSpPr>
            <a:spLocks noChangeArrowheads="1"/>
          </p:cNvSpPr>
          <p:nvPr/>
        </p:nvSpPr>
        <p:spPr bwMode="auto">
          <a:xfrm rot="4651544">
            <a:off x="5448300" y="38766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67" name="AutoShape 18">
            <a:extLst>
              <a:ext uri="{FF2B5EF4-FFF2-40B4-BE49-F238E27FC236}">
                <a16:creationId xmlns:a16="http://schemas.microsoft.com/office/drawing/2014/main" id="{C3F31DD0-3D7D-49D9-8046-993C4F10982B}"/>
              </a:ext>
            </a:extLst>
          </p:cNvPr>
          <p:cNvSpPr>
            <a:spLocks noChangeArrowheads="1"/>
          </p:cNvSpPr>
          <p:nvPr/>
        </p:nvSpPr>
        <p:spPr bwMode="auto">
          <a:xfrm rot="-8618609">
            <a:off x="1601788" y="4016375"/>
            <a:ext cx="406400" cy="1295400"/>
          </a:xfrm>
          <a:prstGeom prst="upArrow">
            <a:avLst>
              <a:gd name="adj1" fmla="val 50000"/>
              <a:gd name="adj2" fmla="val 7968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68" name="AutoShape 19">
            <a:extLst>
              <a:ext uri="{FF2B5EF4-FFF2-40B4-BE49-F238E27FC236}">
                <a16:creationId xmlns:a16="http://schemas.microsoft.com/office/drawing/2014/main" id="{8413DDFC-99D2-4EA8-8C1E-4E30E58823E0}"/>
              </a:ext>
            </a:extLst>
          </p:cNvPr>
          <p:cNvSpPr>
            <a:spLocks noChangeArrowheads="1"/>
          </p:cNvSpPr>
          <p:nvPr/>
        </p:nvSpPr>
        <p:spPr bwMode="auto">
          <a:xfrm rot="-8339112">
            <a:off x="3733800" y="4752975"/>
            <a:ext cx="406400" cy="571500"/>
          </a:xfrm>
          <a:prstGeom prst="upArrow">
            <a:avLst>
              <a:gd name="adj1" fmla="val 50000"/>
              <a:gd name="adj2" fmla="val 3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27669" name="Text Box 20">
            <a:extLst>
              <a:ext uri="{FF2B5EF4-FFF2-40B4-BE49-F238E27FC236}">
                <a16:creationId xmlns:a16="http://schemas.microsoft.com/office/drawing/2014/main" id="{32251A77-892E-416C-81A4-7A908D97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0537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 b="0">
                <a:latin typeface="Calibri" panose="020F0502020204030204" pitchFamily="34" charset="0"/>
              </a:rPr>
              <a:t>Não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ABEAA-19C1-419A-9924-FD9F625BFA27}"/>
              </a:ext>
            </a:extLst>
          </p:cNvPr>
          <p:cNvSpPr txBox="1"/>
          <p:nvPr/>
        </p:nvSpPr>
        <p:spPr>
          <a:xfrm>
            <a:off x="1444382" y="173007"/>
            <a:ext cx="6578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/>
              <a:t>Mais uma vez, o exemplo </a:t>
            </a:r>
          </a:p>
          <a:p>
            <a:pPr algn="ctr"/>
            <a:r>
              <a:rPr lang="pt-PT" sz="5400" dirty="0"/>
              <a:t>para percebermos </a:t>
            </a:r>
          </a:p>
          <a:p>
            <a:pPr algn="ctr"/>
            <a:r>
              <a:rPr lang="pt-PT" sz="5400" dirty="0"/>
              <a:t>o que é </a:t>
            </a:r>
          </a:p>
          <a:p>
            <a:pPr algn="ctr"/>
            <a:r>
              <a:rPr lang="pt-PT" sz="5400" dirty="0"/>
              <a:t>um teste de hipóteses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FEAD-04C9-48BE-99E1-2E986885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19" y="4420324"/>
            <a:ext cx="6676102" cy="22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8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A4D49-A5C3-440C-A233-1FFDDD5F8574}"/>
              </a:ext>
            </a:extLst>
          </p:cNvPr>
          <p:cNvSpPr txBox="1"/>
          <p:nvPr/>
        </p:nvSpPr>
        <p:spPr>
          <a:xfrm>
            <a:off x="579863" y="646771"/>
            <a:ext cx="778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Como </a:t>
            </a:r>
            <a:r>
              <a:rPr lang="en-US" sz="2800" dirty="0" err="1"/>
              <a:t>funciona</a:t>
            </a:r>
            <a:r>
              <a:rPr lang="en-US" sz="2800" dirty="0"/>
              <a:t> um teste de </a:t>
            </a:r>
            <a:r>
              <a:rPr lang="en-US" sz="2800" dirty="0" err="1"/>
              <a:t>hipóteses</a:t>
            </a:r>
            <a:r>
              <a:rPr lang="en-US" sz="28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7C87B-5149-43D5-8C05-3CF36DD79864}"/>
              </a:ext>
            </a:extLst>
          </p:cNvPr>
          <p:cNvSpPr txBox="1"/>
          <p:nvPr/>
        </p:nvSpPr>
        <p:spPr>
          <a:xfrm>
            <a:off x="869796" y="2040672"/>
            <a:ext cx="224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H0: </a:t>
            </a:r>
            <a:r>
              <a:rPr lang="en-US" dirty="0" err="1"/>
              <a:t>hipótese</a:t>
            </a:r>
            <a:r>
              <a:rPr lang="en-US" dirty="0"/>
              <a:t> </a:t>
            </a:r>
            <a:r>
              <a:rPr lang="en-US" dirty="0" err="1"/>
              <a:t>nula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995A2-D359-43C6-8431-5B122C4292BC}"/>
              </a:ext>
            </a:extLst>
          </p:cNvPr>
          <p:cNvSpPr txBox="1"/>
          <p:nvPr/>
        </p:nvSpPr>
        <p:spPr>
          <a:xfrm>
            <a:off x="869796" y="2437365"/>
            <a:ext cx="27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H1: </a:t>
            </a:r>
            <a:r>
              <a:rPr lang="en-US" dirty="0" err="1"/>
              <a:t>hipótese</a:t>
            </a:r>
            <a:r>
              <a:rPr lang="en-US" dirty="0"/>
              <a:t> </a:t>
            </a:r>
            <a:r>
              <a:rPr lang="en-US" dirty="0" err="1"/>
              <a:t>alternativa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F5E52-47DC-4A7B-B0BE-2CFDA6CE6405}"/>
              </a:ext>
            </a:extLst>
          </p:cNvPr>
          <p:cNvSpPr txBox="1"/>
          <p:nvPr/>
        </p:nvSpPr>
        <p:spPr>
          <a:xfrm>
            <a:off x="5148146" y="1688062"/>
            <a:ext cx="279895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Estatística de teste: </a:t>
            </a:r>
          </a:p>
          <a:p>
            <a:pPr algn="ctr"/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da </a:t>
            </a:r>
            <a:r>
              <a:rPr lang="en-US" dirty="0" err="1"/>
              <a:t>amostra</a:t>
            </a:r>
            <a:r>
              <a:rPr lang="en-US" dirty="0"/>
              <a:t> que, sob H0,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distribuição</a:t>
            </a:r>
            <a:r>
              <a:rPr lang="en-US" dirty="0"/>
              <a:t> </a:t>
            </a:r>
            <a:r>
              <a:rPr lang="en-US" dirty="0" err="1"/>
              <a:t>conhecida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89703-CEA6-450E-A75F-A6226BE3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93" y="3473907"/>
            <a:ext cx="5185317" cy="1696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E3E75-0C05-432D-A2A2-36F1E7A1364C}"/>
              </a:ext>
            </a:extLst>
          </p:cNvPr>
          <p:cNvSpPr txBox="1"/>
          <p:nvPr/>
        </p:nvSpPr>
        <p:spPr>
          <a:xfrm>
            <a:off x="262053" y="5396289"/>
            <a:ext cx="861989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o valor da </a:t>
            </a:r>
            <a:r>
              <a:rPr lang="en-US" dirty="0" err="1"/>
              <a:t>estatística</a:t>
            </a:r>
            <a:r>
              <a:rPr lang="en-US" dirty="0"/>
              <a:t> de teste </a:t>
            </a:r>
            <a:r>
              <a:rPr lang="en-US" dirty="0" err="1"/>
              <a:t>observado</a:t>
            </a:r>
            <a:r>
              <a:rPr lang="en-US" dirty="0"/>
              <a:t> for </a:t>
            </a:r>
            <a:r>
              <a:rPr lang="en-US" dirty="0" err="1">
                <a:highlight>
                  <a:srgbClr val="FFFF00"/>
                </a:highlight>
              </a:rPr>
              <a:t>extremo</a:t>
            </a:r>
            <a:r>
              <a:rPr lang="en-US" dirty="0"/>
              <a:t>, a </a:t>
            </a:r>
            <a:r>
              <a:rPr lang="en-US" dirty="0" err="1"/>
              <a:t>probabilidade</a:t>
            </a:r>
            <a:r>
              <a:rPr lang="en-US" dirty="0"/>
              <a:t> de </a:t>
            </a:r>
            <a:r>
              <a:rPr lang="en-US" dirty="0" err="1"/>
              <a:t>observar</a:t>
            </a:r>
            <a:r>
              <a:rPr lang="en-US" dirty="0"/>
              <a:t> dados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observados</a:t>
            </a:r>
            <a:r>
              <a:rPr lang="en-US" dirty="0"/>
              <a:t> se H0 fosse </a:t>
            </a:r>
            <a:r>
              <a:rPr lang="en-US" dirty="0" err="1"/>
              <a:t>verdadeira</a:t>
            </a:r>
            <a:r>
              <a:rPr lang="en-US" dirty="0"/>
              <a:t> é </a:t>
            </a:r>
            <a:r>
              <a:rPr lang="en-US" dirty="0" err="1"/>
              <a:t>baixa</a:t>
            </a:r>
            <a:r>
              <a:rPr lang="en-US" dirty="0"/>
              <a:t>, logo </a:t>
            </a:r>
            <a:r>
              <a:rPr lang="en-US" dirty="0" err="1"/>
              <a:t>tendemos</a:t>
            </a:r>
            <a:r>
              <a:rPr lang="en-US" dirty="0"/>
              <a:t> a </a:t>
            </a:r>
            <a:r>
              <a:rPr lang="en-US" dirty="0" err="1">
                <a:highlight>
                  <a:srgbClr val="FFFF00"/>
                </a:highlight>
              </a:rPr>
              <a:t>rejeitar</a:t>
            </a:r>
            <a:r>
              <a:rPr lang="en-US" dirty="0">
                <a:highlight>
                  <a:srgbClr val="FFFF00"/>
                </a:highlight>
              </a:rPr>
              <a:t> H0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E5621-A016-4A6C-A6DD-6B6C0C28AD72}"/>
              </a:ext>
            </a:extLst>
          </p:cNvPr>
          <p:cNvSpPr txBox="1"/>
          <p:nvPr/>
        </p:nvSpPr>
        <p:spPr>
          <a:xfrm>
            <a:off x="262053" y="6222380"/>
            <a:ext cx="861989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Caso </a:t>
            </a:r>
            <a:r>
              <a:rPr lang="en-US" dirty="0" err="1"/>
              <a:t>contrário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permitam</a:t>
            </a:r>
            <a:r>
              <a:rPr lang="en-US" dirty="0"/>
              <a:t> </a:t>
            </a:r>
            <a:r>
              <a:rPr lang="en-US" dirty="0" err="1"/>
              <a:t>rejeitar</a:t>
            </a:r>
            <a:r>
              <a:rPr lang="en-US" dirty="0"/>
              <a:t> H0</a:t>
            </a:r>
          </a:p>
        </p:txBody>
      </p:sp>
    </p:spTree>
    <p:extLst>
      <p:ext uri="{BB962C8B-B14F-4D97-AF65-F5344CB8AC3E}">
        <p14:creationId xmlns:p14="http://schemas.microsoft.com/office/powerpoint/2010/main" val="3314969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48999-B02B-4D13-8DF8-0C781D88D354}"/>
              </a:ext>
            </a:extLst>
          </p:cNvPr>
          <p:cNvSpPr txBox="1"/>
          <p:nvPr/>
        </p:nvSpPr>
        <p:spPr>
          <a:xfrm>
            <a:off x="434898" y="289932"/>
            <a:ext cx="8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exemplo</a:t>
            </a:r>
            <a:r>
              <a:rPr lang="en-US" dirty="0"/>
              <a:t> das </a:t>
            </a:r>
            <a:r>
              <a:rPr lang="en-US" dirty="0" err="1"/>
              <a:t>moedas</a:t>
            </a:r>
            <a:r>
              <a:rPr lang="en-US" dirty="0"/>
              <a:t> (</a:t>
            </a:r>
            <a:r>
              <a:rPr lang="en-US" dirty="0" err="1"/>
              <a:t>a.k.a</a:t>
            </a:r>
            <a:r>
              <a:rPr lang="en-US" dirty="0"/>
              <a:t> teste dos </a:t>
            </a:r>
            <a:r>
              <a:rPr lang="en-US" dirty="0" err="1"/>
              <a:t>sinais</a:t>
            </a:r>
            <a:r>
              <a:rPr lang="en-US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E615C3-2CB1-4DF0-9D22-239501D68226}"/>
              </a:ext>
            </a:extLst>
          </p:cNvPr>
          <p:cNvSpPr/>
          <p:nvPr/>
        </p:nvSpPr>
        <p:spPr>
          <a:xfrm>
            <a:off x="133814" y="804215"/>
            <a:ext cx="8876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#distribution of the number of tails in n throws of a coin</a:t>
            </a:r>
          </a:p>
          <a:p>
            <a:r>
              <a:rPr lang="en-US" dirty="0">
                <a:latin typeface="Lucida Console" panose="020B0609040504020204" pitchFamily="49" charset="0"/>
              </a:rPr>
              <a:t>n=30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barplot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dbinom</a:t>
            </a:r>
            <a:r>
              <a:rPr lang="en-US" dirty="0">
                <a:latin typeface="Lucida Console" panose="020B0609040504020204" pitchFamily="49" charset="0"/>
              </a:rPr>
              <a:t>(0:n,size=</a:t>
            </a:r>
            <a:r>
              <a:rPr lang="en-US" dirty="0" err="1">
                <a:latin typeface="Lucida Console" panose="020B0609040504020204" pitchFamily="49" charset="0"/>
              </a:rPr>
              <a:t>n,prob</a:t>
            </a:r>
            <a:r>
              <a:rPr lang="en-US" dirty="0">
                <a:latin typeface="Lucida Console" panose="020B0609040504020204" pitchFamily="49" charset="0"/>
              </a:rPr>
              <a:t>=0.5),</a:t>
            </a:r>
            <a:r>
              <a:rPr lang="en-US" dirty="0" err="1">
                <a:latin typeface="Lucida Console" panose="020B0609040504020204" pitchFamily="49" charset="0"/>
              </a:rPr>
              <a:t>names.arg</a:t>
            </a:r>
            <a:r>
              <a:rPr lang="en-US" dirty="0">
                <a:latin typeface="Lucida Console" panose="020B0609040504020204" pitchFamily="49" charset="0"/>
              </a:rPr>
              <a:t>=0:n,xlab="</a:t>
            </a:r>
            <a:r>
              <a:rPr lang="en-US" dirty="0" err="1">
                <a:latin typeface="Lucida Console" panose="020B0609040504020204" pitchFamily="49" charset="0"/>
              </a:rPr>
              <a:t>Número</a:t>
            </a:r>
            <a:r>
              <a:rPr lang="en-US" dirty="0">
                <a:latin typeface="Lucida Console" panose="020B0609040504020204" pitchFamily="49" charset="0"/>
              </a:rPr>
              <a:t> de </a:t>
            </a:r>
            <a:r>
              <a:rPr lang="en-US" dirty="0" err="1">
                <a:latin typeface="Lucida Console" panose="020B0609040504020204" pitchFamily="49" charset="0"/>
              </a:rPr>
              <a:t>caras</a:t>
            </a:r>
            <a:r>
              <a:rPr lang="en-US" dirty="0">
                <a:latin typeface="Lucida Console" panose="020B0609040504020204" pitchFamily="49" charset="0"/>
              </a:rPr>
              <a:t>",</a:t>
            </a:r>
            <a:r>
              <a:rPr lang="en-US" dirty="0" err="1">
                <a:latin typeface="Lucida Console" panose="020B0609040504020204" pitchFamily="49" charset="0"/>
              </a:rPr>
              <a:t>ylab</a:t>
            </a:r>
            <a:r>
              <a:rPr lang="en-US" dirty="0">
                <a:latin typeface="Lucida Console" panose="020B0609040504020204" pitchFamily="49" charset="0"/>
              </a:rPr>
              <a:t>="</a:t>
            </a:r>
            <a:r>
              <a:rPr lang="en-US" dirty="0" err="1">
                <a:latin typeface="Lucida Console" panose="020B0609040504020204" pitchFamily="49" charset="0"/>
              </a:rPr>
              <a:t>Probabilidade</a:t>
            </a:r>
            <a:r>
              <a:rPr lang="en-US" dirty="0">
                <a:latin typeface="Lucida Console" panose="020B0609040504020204" pitchFamily="49" charset="0"/>
              </a:rPr>
              <a:t>")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abline</a:t>
            </a:r>
            <a:r>
              <a:rPr lang="en-US" dirty="0">
                <a:latin typeface="Lucida Console" panose="020B0609040504020204" pitchFamily="49" charset="0"/>
              </a:rPr>
              <a:t>(h=c(0.01,0.05),</a:t>
            </a:r>
            <a:r>
              <a:rPr lang="en-US" dirty="0" err="1">
                <a:latin typeface="Lucida Console" panose="020B0609040504020204" pitchFamily="49" charset="0"/>
              </a:rPr>
              <a:t>lty</a:t>
            </a:r>
            <a:r>
              <a:rPr lang="en-US" dirty="0">
                <a:latin typeface="Lucida Console" panose="020B0609040504020204" pitchFamily="49" charset="0"/>
              </a:rPr>
              <a:t>=2,col=2:3)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0F871-1B78-42B9-9009-4A402AC7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60" y="2803086"/>
            <a:ext cx="4413477" cy="38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48999-B02B-4D13-8DF8-0C781D88D354}"/>
              </a:ext>
            </a:extLst>
          </p:cNvPr>
          <p:cNvSpPr txBox="1"/>
          <p:nvPr/>
        </p:nvSpPr>
        <p:spPr>
          <a:xfrm>
            <a:off x="434898" y="289932"/>
            <a:ext cx="8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exemplo</a:t>
            </a:r>
            <a:r>
              <a:rPr lang="en-US" dirty="0"/>
              <a:t> das </a:t>
            </a:r>
            <a:r>
              <a:rPr lang="en-US" dirty="0" err="1"/>
              <a:t>moedas</a:t>
            </a:r>
            <a:r>
              <a:rPr lang="en-US" dirty="0"/>
              <a:t> (</a:t>
            </a:r>
            <a:r>
              <a:rPr lang="en-US" dirty="0" err="1"/>
              <a:t>a.k.a</a:t>
            </a:r>
            <a:r>
              <a:rPr lang="en-US" dirty="0"/>
              <a:t> teste dos </a:t>
            </a:r>
            <a:r>
              <a:rPr lang="en-US" dirty="0" err="1"/>
              <a:t>sinais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0F871-1B78-42B9-9009-4A402AC7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40" y="1928016"/>
            <a:ext cx="4413477" cy="3841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B15E7-59B3-446A-B39A-D1BC1C915A9E}"/>
              </a:ext>
            </a:extLst>
          </p:cNvPr>
          <p:cNvSpPr txBox="1"/>
          <p:nvPr/>
        </p:nvSpPr>
        <p:spPr>
          <a:xfrm>
            <a:off x="434898" y="1228397"/>
            <a:ext cx="33230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Exemplo</a:t>
            </a:r>
            <a:r>
              <a:rPr lang="en-US" dirty="0"/>
              <a:t>: </a:t>
            </a:r>
          </a:p>
          <a:p>
            <a:r>
              <a:rPr lang="en-US" dirty="0" err="1"/>
              <a:t>testar</a:t>
            </a:r>
            <a:r>
              <a:rPr lang="en-US" dirty="0"/>
              <a:t> se sex ratio é de 1:1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ninhadas</a:t>
            </a:r>
            <a:r>
              <a:rPr lang="en-US" dirty="0"/>
              <a:t> de </a:t>
            </a:r>
            <a:r>
              <a:rPr lang="en-US" i="1" dirty="0"/>
              <a:t>Passer </a:t>
            </a:r>
            <a:r>
              <a:rPr lang="en-US" i="1" dirty="0" err="1"/>
              <a:t>domesticus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H0: Sex Ratio = 1:1</a:t>
            </a:r>
          </a:p>
          <a:p>
            <a:r>
              <a:rPr lang="en-US" dirty="0"/>
              <a:t>H1: Sex ratio ≠ 1:1</a:t>
            </a:r>
          </a:p>
          <a:p>
            <a:endParaRPr lang="en-US" dirty="0"/>
          </a:p>
          <a:p>
            <a:r>
              <a:rPr lang="en-US" dirty="0" err="1"/>
              <a:t>Amostra</a:t>
            </a:r>
            <a:r>
              <a:rPr lang="en-US" dirty="0"/>
              <a:t>: </a:t>
            </a:r>
          </a:p>
          <a:p>
            <a:r>
              <a:rPr lang="en-US" dirty="0"/>
              <a:t>30 </a:t>
            </a:r>
            <a:r>
              <a:rPr lang="en-US" dirty="0" err="1"/>
              <a:t>ninhos</a:t>
            </a:r>
            <a:r>
              <a:rPr lang="en-US" dirty="0"/>
              <a:t> de </a:t>
            </a:r>
            <a:r>
              <a:rPr lang="en-US" i="1" dirty="0"/>
              <a:t>Passer </a:t>
            </a:r>
            <a:r>
              <a:rPr lang="en-US" i="1" dirty="0" err="1"/>
              <a:t>domesticus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Estatística de teste: </a:t>
            </a:r>
          </a:p>
          <a:p>
            <a:r>
              <a:rPr lang="en-US" dirty="0"/>
              <a:t>Z= nº de </a:t>
            </a:r>
            <a:r>
              <a:rPr lang="en-US" dirty="0" err="1"/>
              <a:t>ninhos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que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machos que </a:t>
            </a:r>
            <a:r>
              <a:rPr lang="en-US" dirty="0" err="1"/>
              <a:t>fêmeas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(nota: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seria</a:t>
            </a:r>
            <a:r>
              <a:rPr lang="en-US" sz="1400" dirty="0"/>
              <a:t> a </a:t>
            </a:r>
            <a:r>
              <a:rPr lang="en-US" sz="1400" dirty="0" err="1"/>
              <a:t>melhor</a:t>
            </a:r>
            <a:r>
              <a:rPr lang="en-US" sz="1400" dirty="0"/>
              <a:t> forma de </a:t>
            </a:r>
            <a:r>
              <a:rPr lang="en-US" sz="1400" dirty="0" err="1"/>
              <a:t>testar</a:t>
            </a:r>
            <a:r>
              <a:rPr lang="en-US" sz="1400" dirty="0"/>
              <a:t> </a:t>
            </a:r>
            <a:r>
              <a:rPr lang="en-US" sz="1400" dirty="0" err="1"/>
              <a:t>isto</a:t>
            </a:r>
            <a:r>
              <a:rPr lang="en-US" sz="1400" dirty="0"/>
              <a:t>, mas o </a:t>
            </a:r>
            <a:r>
              <a:rPr lang="en-US" sz="1400" dirty="0" err="1"/>
              <a:t>exemplo</a:t>
            </a:r>
            <a:r>
              <a:rPr lang="en-US" sz="1400" dirty="0"/>
              <a:t> é </a:t>
            </a:r>
            <a:r>
              <a:rPr lang="en-US" sz="1400" dirty="0" err="1"/>
              <a:t>pedagógico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35DE1-FAC9-40B8-A60D-12FAA41E7A46}"/>
              </a:ext>
            </a:extLst>
          </p:cNvPr>
          <p:cNvSpPr txBox="1"/>
          <p:nvPr/>
        </p:nvSpPr>
        <p:spPr>
          <a:xfrm>
            <a:off x="117987" y="6291068"/>
            <a:ext cx="89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Observar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de Z&lt;9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Z&gt;21, </a:t>
            </a:r>
            <a:r>
              <a:rPr lang="en-US" dirty="0" err="1"/>
              <a:t>rejeitar</a:t>
            </a:r>
            <a:r>
              <a:rPr lang="en-US" dirty="0"/>
              <a:t> H0 (para um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significância</a:t>
            </a:r>
            <a:r>
              <a:rPr lang="en-US" dirty="0"/>
              <a:t> de 0.04)!</a:t>
            </a:r>
          </a:p>
        </p:txBody>
      </p:sp>
    </p:spTree>
    <p:extLst>
      <p:ext uri="{BB962C8B-B14F-4D97-AF65-F5344CB8AC3E}">
        <p14:creationId xmlns:p14="http://schemas.microsoft.com/office/powerpoint/2010/main" val="359463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348999-B02B-4D13-8DF8-0C781D88D354}"/>
              </a:ext>
            </a:extLst>
          </p:cNvPr>
          <p:cNvSpPr txBox="1"/>
          <p:nvPr/>
        </p:nvSpPr>
        <p:spPr>
          <a:xfrm>
            <a:off x="434898" y="289932"/>
            <a:ext cx="8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exemplo</a:t>
            </a:r>
            <a:r>
              <a:rPr lang="en-US" dirty="0"/>
              <a:t> das </a:t>
            </a:r>
            <a:r>
              <a:rPr lang="en-US" dirty="0" err="1"/>
              <a:t>moedas</a:t>
            </a:r>
            <a:r>
              <a:rPr lang="en-US" dirty="0"/>
              <a:t> (</a:t>
            </a:r>
            <a:r>
              <a:rPr lang="en-US" dirty="0" err="1"/>
              <a:t>a.k.a</a:t>
            </a:r>
            <a:r>
              <a:rPr lang="en-US" dirty="0"/>
              <a:t> teste dos </a:t>
            </a:r>
            <a:r>
              <a:rPr lang="en-US" dirty="0" err="1"/>
              <a:t>sinais</a:t>
            </a:r>
            <a:r>
              <a:rPr lang="en-US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E615C3-2CB1-4DF0-9D22-239501D68226}"/>
              </a:ext>
            </a:extLst>
          </p:cNvPr>
          <p:cNvSpPr/>
          <p:nvPr/>
        </p:nvSpPr>
        <p:spPr>
          <a:xfrm>
            <a:off x="133814" y="804215"/>
            <a:ext cx="8876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#the distribution of the number of tails in n throws of a coin</a:t>
            </a:r>
          </a:p>
          <a:p>
            <a:r>
              <a:rPr lang="en-US" dirty="0">
                <a:latin typeface="Lucida Console" panose="020B0609040504020204" pitchFamily="49" charset="0"/>
              </a:rPr>
              <a:t>n=30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barplot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pbinom</a:t>
            </a:r>
            <a:r>
              <a:rPr lang="en-US" dirty="0">
                <a:latin typeface="Lucida Console" panose="020B0609040504020204" pitchFamily="49" charset="0"/>
              </a:rPr>
              <a:t>(0:n,size=</a:t>
            </a:r>
            <a:r>
              <a:rPr lang="en-US" dirty="0" err="1">
                <a:latin typeface="Lucida Console" panose="020B0609040504020204" pitchFamily="49" charset="0"/>
              </a:rPr>
              <a:t>n,prob</a:t>
            </a:r>
            <a:r>
              <a:rPr lang="en-US" dirty="0">
                <a:latin typeface="Lucida Console" panose="020B0609040504020204" pitchFamily="49" charset="0"/>
              </a:rPr>
              <a:t>=0.5),</a:t>
            </a:r>
            <a:r>
              <a:rPr lang="en-US" dirty="0" err="1">
                <a:latin typeface="Lucida Console" panose="020B0609040504020204" pitchFamily="49" charset="0"/>
              </a:rPr>
              <a:t>names.arg</a:t>
            </a:r>
            <a:r>
              <a:rPr lang="en-US" dirty="0">
                <a:latin typeface="Lucida Console" panose="020B0609040504020204" pitchFamily="49" charset="0"/>
              </a:rPr>
              <a:t>=0:n,xlab="</a:t>
            </a:r>
            <a:r>
              <a:rPr lang="en-US" dirty="0" err="1">
                <a:latin typeface="Lucida Console" panose="020B0609040504020204" pitchFamily="49" charset="0"/>
              </a:rPr>
              <a:t>Número</a:t>
            </a:r>
            <a:r>
              <a:rPr lang="en-US" dirty="0">
                <a:latin typeface="Lucida Console" panose="020B0609040504020204" pitchFamily="49" charset="0"/>
              </a:rPr>
              <a:t> de </a:t>
            </a:r>
            <a:r>
              <a:rPr lang="en-US" dirty="0" err="1">
                <a:latin typeface="Lucida Console" panose="020B0609040504020204" pitchFamily="49" charset="0"/>
              </a:rPr>
              <a:t>caras</a:t>
            </a:r>
            <a:r>
              <a:rPr lang="en-US" dirty="0">
                <a:latin typeface="Lucida Console" panose="020B0609040504020204" pitchFamily="49" charset="0"/>
              </a:rPr>
              <a:t>",</a:t>
            </a:r>
            <a:r>
              <a:rPr lang="en-US" dirty="0" err="1">
                <a:latin typeface="Lucida Console" panose="020B0609040504020204" pitchFamily="49" charset="0"/>
              </a:rPr>
              <a:t>ylab</a:t>
            </a:r>
            <a:r>
              <a:rPr lang="en-US" dirty="0">
                <a:latin typeface="Lucida Console" panose="020B0609040504020204" pitchFamily="49" charset="0"/>
              </a:rPr>
              <a:t>="</a:t>
            </a:r>
            <a:r>
              <a:rPr lang="en-US" dirty="0" err="1">
                <a:latin typeface="Lucida Console" panose="020B0609040504020204" pitchFamily="49" charset="0"/>
              </a:rPr>
              <a:t>Probabilidade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comulativa</a:t>
            </a:r>
            <a:r>
              <a:rPr lang="en-US" dirty="0">
                <a:latin typeface="Lucida Console" panose="020B0609040504020204" pitchFamily="49" charset="0"/>
              </a:rPr>
              <a:t>")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abline</a:t>
            </a:r>
            <a:r>
              <a:rPr lang="en-US" dirty="0">
                <a:latin typeface="Lucida Console" panose="020B0609040504020204" pitchFamily="49" charset="0"/>
              </a:rPr>
              <a:t>(h=c(0.01,0.05),</a:t>
            </a:r>
            <a:r>
              <a:rPr lang="en-US" dirty="0" err="1">
                <a:latin typeface="Lucida Console" panose="020B0609040504020204" pitchFamily="49" charset="0"/>
              </a:rPr>
              <a:t>lty</a:t>
            </a:r>
            <a:r>
              <a:rPr lang="en-US" dirty="0">
                <a:latin typeface="Lucida Console" panose="020B0609040504020204" pitchFamily="49" charset="0"/>
              </a:rPr>
              <a:t>=2,col=2:3)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B15E7-59B3-446A-B39A-D1BC1C915A9E}"/>
              </a:ext>
            </a:extLst>
          </p:cNvPr>
          <p:cNvSpPr txBox="1"/>
          <p:nvPr/>
        </p:nvSpPr>
        <p:spPr>
          <a:xfrm>
            <a:off x="379141" y="2468790"/>
            <a:ext cx="3323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Exemplo</a:t>
            </a:r>
            <a:r>
              <a:rPr lang="en-US" dirty="0"/>
              <a:t>: </a:t>
            </a:r>
            <a:r>
              <a:rPr lang="en-US" dirty="0" err="1"/>
              <a:t>testar</a:t>
            </a:r>
            <a:r>
              <a:rPr lang="en-US" dirty="0"/>
              <a:t> se sex ratio é de 1:1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ninhadas</a:t>
            </a:r>
            <a:r>
              <a:rPr lang="en-US" dirty="0"/>
              <a:t> de </a:t>
            </a:r>
            <a:r>
              <a:rPr lang="en-US" i="1" dirty="0"/>
              <a:t>Passer </a:t>
            </a:r>
            <a:r>
              <a:rPr lang="en-US" i="1" dirty="0" err="1"/>
              <a:t>domesticus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H0: Sex Ratio = 1:1</a:t>
            </a:r>
          </a:p>
          <a:p>
            <a:r>
              <a:rPr lang="en-US" dirty="0"/>
              <a:t>H1: Sex ratio ≠ 1:1</a:t>
            </a:r>
          </a:p>
          <a:p>
            <a:endParaRPr lang="en-US" dirty="0"/>
          </a:p>
          <a:p>
            <a:r>
              <a:rPr lang="en-US" dirty="0" err="1"/>
              <a:t>Amostra</a:t>
            </a:r>
            <a:r>
              <a:rPr lang="en-US" dirty="0"/>
              <a:t>: 30 </a:t>
            </a:r>
            <a:r>
              <a:rPr lang="en-US" dirty="0" err="1"/>
              <a:t>ninhos</a:t>
            </a:r>
            <a:r>
              <a:rPr lang="en-US" dirty="0"/>
              <a:t> de </a:t>
            </a:r>
            <a:r>
              <a:rPr lang="en-US" i="1" dirty="0"/>
              <a:t>Passer </a:t>
            </a:r>
            <a:r>
              <a:rPr lang="en-US" i="1" dirty="0" err="1"/>
              <a:t>domesticus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Estatística de teste: Z= nº de </a:t>
            </a:r>
            <a:r>
              <a:rPr lang="en-US" dirty="0" err="1"/>
              <a:t>ninhos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que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machos que </a:t>
            </a:r>
            <a:r>
              <a:rPr lang="en-US" dirty="0" err="1"/>
              <a:t>fêmeas</a:t>
            </a:r>
            <a:endParaRPr lang="en-US" dirty="0"/>
          </a:p>
          <a:p>
            <a:endParaRPr lang="en-US" sz="1400" dirty="0"/>
          </a:p>
          <a:p>
            <a:r>
              <a:rPr lang="en-US" sz="1400" dirty="0"/>
              <a:t>(nota: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seria</a:t>
            </a:r>
            <a:r>
              <a:rPr lang="en-US" sz="1400" dirty="0"/>
              <a:t> a </a:t>
            </a:r>
            <a:r>
              <a:rPr lang="en-US" sz="1400" dirty="0" err="1"/>
              <a:t>melhor</a:t>
            </a:r>
            <a:r>
              <a:rPr lang="en-US" sz="1400" dirty="0"/>
              <a:t> forma de </a:t>
            </a:r>
            <a:r>
              <a:rPr lang="en-US" sz="1400" dirty="0" err="1"/>
              <a:t>testar</a:t>
            </a:r>
            <a:r>
              <a:rPr lang="en-US" sz="1400" dirty="0"/>
              <a:t> </a:t>
            </a:r>
            <a:r>
              <a:rPr lang="en-US" sz="1400" dirty="0" err="1"/>
              <a:t>isto</a:t>
            </a:r>
            <a:r>
              <a:rPr lang="en-US" sz="1400" dirty="0"/>
              <a:t>, mas o </a:t>
            </a:r>
            <a:r>
              <a:rPr lang="en-US" sz="1400" dirty="0" err="1"/>
              <a:t>exemplo</a:t>
            </a:r>
            <a:r>
              <a:rPr lang="en-US" sz="1400" dirty="0"/>
              <a:t> é </a:t>
            </a:r>
            <a:r>
              <a:rPr lang="en-US" sz="1400" dirty="0" err="1"/>
              <a:t>pedagógico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35DE1-FAC9-40B8-A60D-12FAA41E7A46}"/>
              </a:ext>
            </a:extLst>
          </p:cNvPr>
          <p:cNvSpPr txBox="1"/>
          <p:nvPr/>
        </p:nvSpPr>
        <p:spPr>
          <a:xfrm>
            <a:off x="3702204" y="6488668"/>
            <a:ext cx="560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Observar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de Z&lt;9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de Z&gt;21, </a:t>
            </a:r>
            <a:r>
              <a:rPr lang="en-US" dirty="0" err="1"/>
              <a:t>rejeitar</a:t>
            </a:r>
            <a:r>
              <a:rPr lang="en-US" dirty="0"/>
              <a:t> H0!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32128-735D-45E7-939E-ED0DF4B2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10" y="2516626"/>
            <a:ext cx="4413477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3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05FFE-01FC-4B24-B96A-E6DC0F74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85" y="735980"/>
            <a:ext cx="7487164" cy="52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38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82C8EBE0-E870-4515-B8DA-D22EB23C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38113"/>
            <a:ext cx="5438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4400">
                <a:latin typeface="Calibri" panose="020F0502020204030204" pitchFamily="34" charset="0"/>
                <a:cs typeface="Helvetica" panose="020B0604020202020204" pitchFamily="34" charset="0"/>
              </a:rPr>
              <a:t>Ecologia Numérica</a:t>
            </a:r>
            <a:endParaRPr lang="en-GB" altLang="en-US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AD53D3-815B-400A-B5CD-E1F33D0AD030}"/>
              </a:ext>
            </a:extLst>
          </p:cNvPr>
          <p:cNvCxnSpPr/>
          <p:nvPr/>
        </p:nvCxnSpPr>
        <p:spPr>
          <a:xfrm flipH="1">
            <a:off x="3924300" y="981075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 Box 2">
            <a:extLst>
              <a:ext uri="{FF2B5EF4-FFF2-40B4-BE49-F238E27FC236}">
                <a16:creationId xmlns:a16="http://schemas.microsoft.com/office/drawing/2014/main" id="{6EA85F49-44DE-48FD-BCE2-CB372194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438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testes de hipóteses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a 1 ou 2 amostras</a:t>
            </a:r>
          </a:p>
        </p:txBody>
      </p:sp>
      <p:grpSp>
        <p:nvGrpSpPr>
          <p:cNvPr id="3078" name="Group 70">
            <a:extLst>
              <a:ext uri="{FF2B5EF4-FFF2-40B4-BE49-F238E27FC236}">
                <a16:creationId xmlns:a16="http://schemas.microsoft.com/office/drawing/2014/main" id="{30EA58F2-3019-4838-8771-3A930B6144DE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322388"/>
            <a:ext cx="901700" cy="1071562"/>
            <a:chOff x="716880" y="1955417"/>
            <a:chExt cx="1289188" cy="1532018"/>
          </a:xfrm>
        </p:grpSpPr>
        <p:graphicFrame>
          <p:nvGraphicFramePr>
            <p:cNvPr id="3132" name="Chart 71">
              <a:extLst>
                <a:ext uri="{FF2B5EF4-FFF2-40B4-BE49-F238E27FC236}">
                  <a16:creationId xmlns:a16="http://schemas.microsoft.com/office/drawing/2014/main" id="{E01F3C03-84BD-426C-833B-FC251033594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4309" y="1939870"/>
            <a:ext cx="1434331" cy="162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r:id="rId3" imgW="1005927" imgH="1133954" progId="Excel.Chart.8">
                    <p:embed/>
                  </p:oleObj>
                </mc:Choice>
                <mc:Fallback>
                  <p:oleObj r:id="rId3" imgW="1005927" imgH="1133954" progId="Excel.Chart.8">
                    <p:embed/>
                    <p:pic>
                      <p:nvPicPr>
                        <p:cNvPr id="3132" name="Chart 71">
                          <a:extLst>
                            <a:ext uri="{FF2B5EF4-FFF2-40B4-BE49-F238E27FC236}">
                              <a16:creationId xmlns:a16="http://schemas.microsoft.com/office/drawing/2014/main" id="{E01F3C03-84BD-426C-833B-FC251033594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09" y="1939870"/>
                          <a:ext cx="1434331" cy="162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59B9951F-98A1-4315-87A8-92483772E014}"/>
                </a:ext>
              </a:extLst>
            </p:cNvPr>
            <p:cNvSpPr/>
            <p:nvPr/>
          </p:nvSpPr>
          <p:spPr>
            <a:xfrm>
              <a:off x="821286" y="1955417"/>
              <a:ext cx="1080376" cy="1364063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9" name="Group 73">
            <a:extLst>
              <a:ext uri="{FF2B5EF4-FFF2-40B4-BE49-F238E27FC236}">
                <a16:creationId xmlns:a16="http://schemas.microsoft.com/office/drawing/2014/main" id="{7AECD280-8BAE-4341-8051-832E83C3F1F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397125"/>
            <a:ext cx="755650" cy="955675"/>
            <a:chOff x="821414" y="3477884"/>
            <a:chExt cx="1080120" cy="1363966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D55E4C25-7614-4437-9684-A6513F7D5698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711EE93-962A-4451-9E50-702D98C0D731}"/>
                </a:ext>
              </a:extLst>
            </p:cNvPr>
            <p:cNvSpPr/>
            <p:nvPr/>
          </p:nvSpPr>
          <p:spPr>
            <a:xfrm>
              <a:off x="1413665" y="4447614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7EDACB0-D4F7-485F-9691-4E31D9D94632}"/>
                </a:ext>
              </a:extLst>
            </p:cNvPr>
            <p:cNvSpPr/>
            <p:nvPr/>
          </p:nvSpPr>
          <p:spPr>
            <a:xfrm>
              <a:off x="136828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6E3F62-9F42-4C47-8E0E-64865CF2747F}"/>
                </a:ext>
              </a:extLst>
            </p:cNvPr>
            <p:cNvSpPr/>
            <p:nvPr/>
          </p:nvSpPr>
          <p:spPr>
            <a:xfrm>
              <a:off x="1216248" y="45178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C61FFD1-1CB4-457B-A7E6-4C73030296A5}"/>
                </a:ext>
              </a:extLst>
            </p:cNvPr>
            <p:cNvSpPr/>
            <p:nvPr/>
          </p:nvSpPr>
          <p:spPr>
            <a:xfrm>
              <a:off x="1286592" y="439550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0A3FFE-BC79-41D0-B7D5-B914AD937466}"/>
                </a:ext>
              </a:extLst>
            </p:cNvPr>
            <p:cNvSpPr/>
            <p:nvPr/>
          </p:nvSpPr>
          <p:spPr>
            <a:xfrm>
              <a:off x="128659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91E779-9493-4133-8695-6486F910B642}"/>
                </a:ext>
              </a:extLst>
            </p:cNvPr>
            <p:cNvSpPr/>
            <p:nvPr/>
          </p:nvSpPr>
          <p:spPr>
            <a:xfrm>
              <a:off x="1431819" y="416893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5C1A8AF-7AB2-443F-91BC-18F39351C162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AE1C1B-3564-4501-8948-A2BE3EA94FC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7F83575-2621-4F4E-94FF-1C86D6025CEB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BF5ED25-D320-4EDB-86DC-2083952E81E8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4C939C6-2D95-4935-8F1B-6C50733C46CF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938C693-2F88-43F9-A6D5-90EDAD0C172A}"/>
                </a:ext>
              </a:extLst>
            </p:cNvPr>
            <p:cNvSpPr/>
            <p:nvPr/>
          </p:nvSpPr>
          <p:spPr>
            <a:xfrm>
              <a:off x="1216248" y="4395503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48DFF9-195E-4DDD-85AC-F8196A17FFB8}"/>
                </a:ext>
              </a:extLst>
            </p:cNvPr>
            <p:cNvCxnSpPr/>
            <p:nvPr/>
          </p:nvCxnSpPr>
          <p:spPr>
            <a:xfrm>
              <a:off x="1071022" y="3765632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7FFEB2-7213-4753-B023-74C52C0F0C6B}"/>
                </a:ext>
              </a:extLst>
            </p:cNvPr>
            <p:cNvCxnSpPr/>
            <p:nvPr/>
          </p:nvCxnSpPr>
          <p:spPr>
            <a:xfrm flipH="1">
              <a:off x="1071022" y="4594887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258D08B-04FD-4BE5-B053-0E19A7BCA038}"/>
                </a:ext>
              </a:extLst>
            </p:cNvPr>
            <p:cNvCxnSpPr/>
            <p:nvPr/>
          </p:nvCxnSpPr>
          <p:spPr>
            <a:xfrm flipV="1">
              <a:off x="1211709" y="3897044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90">
            <a:extLst>
              <a:ext uri="{FF2B5EF4-FFF2-40B4-BE49-F238E27FC236}">
                <a16:creationId xmlns:a16="http://schemas.microsoft.com/office/drawing/2014/main" id="{C0A0FFDE-E57A-40AB-8E46-E246A6599AEA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3482975"/>
            <a:ext cx="755650" cy="954088"/>
            <a:chOff x="821414" y="5013176"/>
            <a:chExt cx="1080120" cy="136396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33A4D2D-CCFD-4C11-90CD-C6267B2CBDC4}"/>
                </a:ext>
              </a:extLst>
            </p:cNvPr>
            <p:cNvCxnSpPr/>
            <p:nvPr/>
          </p:nvCxnSpPr>
          <p:spPr>
            <a:xfrm>
              <a:off x="1626966" y="5526081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575F2F-FB74-4C20-B1D5-F47658A685E3}"/>
                </a:ext>
              </a:extLst>
            </p:cNvPr>
            <p:cNvCxnSpPr/>
            <p:nvPr/>
          </p:nvCxnSpPr>
          <p:spPr>
            <a:xfrm>
              <a:off x="1105060" y="5308210"/>
              <a:ext cx="0" cy="649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DAE0EFC1-E52E-40E8-B6D4-700C228FFD3D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B2C3BB0-2F4B-4720-AF3C-308FB71BBA2E}"/>
                </a:ext>
              </a:extLst>
            </p:cNvPr>
            <p:cNvSpPr/>
            <p:nvPr/>
          </p:nvSpPr>
          <p:spPr>
            <a:xfrm>
              <a:off x="987063" y="5514735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F0B34B1-79C2-4BB8-B5EC-A1608AF873A4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17BFA6B-67A8-4EDC-8F3E-A097611680D4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56B0E5-D837-4C59-8580-57C96610B973}"/>
                </a:ext>
              </a:extLst>
            </p:cNvPr>
            <p:cNvCxnSpPr/>
            <p:nvPr/>
          </p:nvCxnSpPr>
          <p:spPr>
            <a:xfrm>
              <a:off x="1508970" y="575076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4B98ADD-3463-45C4-AA04-D8B978085FA9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C5A4F80-D7F5-4C80-9CE2-1F9F2B639442}"/>
                </a:ext>
              </a:extLst>
            </p:cNvPr>
            <p:cNvCxnSpPr/>
            <p:nvPr/>
          </p:nvCxnSpPr>
          <p:spPr>
            <a:xfrm>
              <a:off x="982525" y="5957285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A30AB7-6DB0-4B44-8A41-5657A6786D05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256539E-594D-4381-AA68-0C7DCF39C151}"/>
                </a:ext>
              </a:extLst>
            </p:cNvPr>
            <p:cNvCxnSpPr/>
            <p:nvPr/>
          </p:nvCxnSpPr>
          <p:spPr>
            <a:xfrm>
              <a:off x="1508970" y="552608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102">
            <a:extLst>
              <a:ext uri="{FF2B5EF4-FFF2-40B4-BE49-F238E27FC236}">
                <a16:creationId xmlns:a16="http://schemas.microsoft.com/office/drawing/2014/main" id="{24CB7251-EDCD-44CB-9A0E-F065CB4A11D9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5683250"/>
            <a:ext cx="830262" cy="955675"/>
            <a:chOff x="3165866" y="3520767"/>
            <a:chExt cx="1184844" cy="1363966"/>
          </a:xfrm>
        </p:grpSpPr>
        <p:pic>
          <p:nvPicPr>
            <p:cNvPr id="3103" name="Picture 12" descr="http://www.mathworks.com/help/stats/dendrogram_partial.png">
              <a:extLst>
                <a:ext uri="{FF2B5EF4-FFF2-40B4-BE49-F238E27FC236}">
                  <a16:creationId xmlns:a16="http://schemas.microsoft.com/office/drawing/2014/main" id="{FD724393-BE3C-4C30-A782-A0CE0AA3B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1" t="21536" b="10942"/>
            <a:stretch>
              <a:fillRect/>
            </a:stretch>
          </p:blipFill>
          <p:spPr bwMode="auto">
            <a:xfrm>
              <a:off x="3309882" y="3628318"/>
              <a:ext cx="1040828" cy="111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DE43036-436C-449F-AC76-28A790AB8A52}"/>
                </a:ext>
              </a:extLst>
            </p:cNvPr>
            <p:cNvSpPr/>
            <p:nvPr/>
          </p:nvSpPr>
          <p:spPr>
            <a:xfrm>
              <a:off x="3165866" y="3520767"/>
              <a:ext cx="1080632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2" name="Group 105">
            <a:extLst>
              <a:ext uri="{FF2B5EF4-FFF2-40B4-BE49-F238E27FC236}">
                <a16:creationId xmlns:a16="http://schemas.microsoft.com/office/drawing/2014/main" id="{83A6AF1B-4501-452F-98E3-7E6F83B8AFF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4559300"/>
            <a:ext cx="755650" cy="955675"/>
            <a:chOff x="3059832" y="1797073"/>
            <a:chExt cx="1080120" cy="1363966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3C44E68D-59EC-4DAE-91C4-1B714BACA0B9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67B306A-7A63-4B34-A561-CF452DCA0A1D}"/>
                </a:ext>
              </a:extLst>
            </p:cNvPr>
            <p:cNvSpPr/>
            <p:nvPr/>
          </p:nvSpPr>
          <p:spPr>
            <a:xfrm>
              <a:off x="3708812" y="2354441"/>
              <a:ext cx="65806" cy="657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ACBAE81-C584-4792-9514-A0A16613696C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6F997F9-01E8-4767-A175-B8F1D3739D13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5506592-1128-4AF3-968B-71C091EF1DE3}"/>
                </a:ext>
              </a:extLst>
            </p:cNvPr>
            <p:cNvCxnSpPr/>
            <p:nvPr/>
          </p:nvCxnSpPr>
          <p:spPr>
            <a:xfrm>
              <a:off x="3581739" y="1844654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50C7C17-AFAC-498C-91A5-BCD79F28C878}"/>
                </a:ext>
              </a:extLst>
            </p:cNvPr>
            <p:cNvCxnSpPr/>
            <p:nvPr/>
          </p:nvCxnSpPr>
          <p:spPr>
            <a:xfrm flipH="1">
              <a:off x="3132445" y="2492651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DB21D95-50BA-4731-8834-0EC2FADCF33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4F70EC5-AB44-455B-9F4F-661D30A4A65A}"/>
                </a:ext>
              </a:extLst>
            </p:cNvPr>
            <p:cNvSpPr/>
            <p:nvPr/>
          </p:nvSpPr>
          <p:spPr>
            <a:xfrm>
              <a:off x="3275403" y="2361239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1112D60-A9F9-40AF-A4C8-3CA95BFFB7F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E2F141B-6320-4E87-9AE0-59B91A071D4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C6F0046-AD61-460D-A858-2420CA433FDB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F4BB586-6240-416C-86B5-38E758ACF09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4B64701-8160-4D1C-899E-BD8F9AC5679D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A1BBE79-D01A-4AD1-9AF4-1308581A015F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DD1351D-807F-40DC-93EB-3B10726402B3}"/>
                </a:ext>
              </a:extLst>
            </p:cNvPr>
            <p:cNvSpPr/>
            <p:nvPr/>
          </p:nvSpPr>
          <p:spPr>
            <a:xfrm rot="3369486">
              <a:off x="3648977" y="2074284"/>
              <a:ext cx="391970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D82B297-4C9F-4371-BF8F-2E0F51550329}"/>
                </a:ext>
              </a:extLst>
            </p:cNvPr>
            <p:cNvSpPr/>
            <p:nvPr/>
          </p:nvSpPr>
          <p:spPr>
            <a:xfrm rot="3369486">
              <a:off x="3325620" y="2680365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B01E465-2F84-416C-A0E8-57350861E81D}"/>
                </a:ext>
              </a:extLst>
            </p:cNvPr>
            <p:cNvSpPr/>
            <p:nvPr/>
          </p:nvSpPr>
          <p:spPr>
            <a:xfrm rot="3369486">
              <a:off x="3137280" y="2104871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Group 123">
            <a:extLst>
              <a:ext uri="{FF2B5EF4-FFF2-40B4-BE49-F238E27FC236}">
                <a16:creationId xmlns:a16="http://schemas.microsoft.com/office/drawing/2014/main" id="{4E3CD5CE-75B8-4F13-9C14-570D0864EB5D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46063"/>
            <a:ext cx="1150938" cy="954087"/>
            <a:chOff x="1553834" y="4059941"/>
            <a:chExt cx="1643844" cy="1363966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FB6B6990-538D-4B84-BFD5-322994588BC9}"/>
                </a:ext>
              </a:extLst>
            </p:cNvPr>
            <p:cNvSpPr/>
            <p:nvPr/>
          </p:nvSpPr>
          <p:spPr>
            <a:xfrm>
              <a:off x="1834988" y="4059941"/>
              <a:ext cx="1081536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085" name="Chart 125">
              <a:extLst>
                <a:ext uri="{FF2B5EF4-FFF2-40B4-BE49-F238E27FC236}">
                  <a16:creationId xmlns:a16="http://schemas.microsoft.com/office/drawing/2014/main" id="{AB546B56-7950-4D3D-B7BD-7FF18E46EEA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81263" y="4138535"/>
            <a:ext cx="1788987" cy="124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r:id="rId6" imgW="1255885" imgH="871804" progId="Excel.Chart.8">
                    <p:embed/>
                  </p:oleObj>
                </mc:Choice>
                <mc:Fallback>
                  <p:oleObj r:id="rId6" imgW="1255885" imgH="871804" progId="Excel.Chart.8">
                    <p:embed/>
                    <p:pic>
                      <p:nvPicPr>
                        <p:cNvPr id="3085" name="Chart 125">
                          <a:extLst>
                            <a:ext uri="{FF2B5EF4-FFF2-40B4-BE49-F238E27FC236}">
                              <a16:creationId xmlns:a16="http://schemas.microsoft.com/office/drawing/2014/main" id="{AB546B56-7950-4D3D-B7BD-7FF18E46EEA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263" y="4138535"/>
                          <a:ext cx="1788987" cy="1241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87D07D6-E777-4C50-8251-E9AEE5DA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ou duas amostras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EEF5D3-6B50-41E0-92BD-B53202E354A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 Box 2">
            <a:extLst>
              <a:ext uri="{FF2B5EF4-FFF2-40B4-BE49-F238E27FC236}">
                <a16:creationId xmlns:a16="http://schemas.microsoft.com/office/drawing/2014/main" id="{137765F5-413C-41B2-8AE8-B343DC678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484313"/>
            <a:ext cx="86756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Quais os testes mais correntes para situações de 1 ou duas amostras?</a:t>
            </a:r>
          </a:p>
          <a:p>
            <a:pPr eaLnBrk="1" hangingPunct="1">
              <a:spcBef>
                <a:spcPct val="0"/>
              </a:spcBef>
            </a:pPr>
            <a:endParaRPr lang="pt-PT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Que testes utilizar?</a:t>
            </a:r>
          </a:p>
          <a:p>
            <a:pPr eaLnBrk="1" hangingPunct="1">
              <a:spcBef>
                <a:spcPct val="0"/>
              </a:spcBef>
            </a:pPr>
            <a:endParaRPr lang="pt-PT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Quais as condições para a sua aplicação?</a:t>
            </a:r>
          </a:p>
          <a:p>
            <a:pPr eaLnBrk="1" hangingPunct="1">
              <a:spcBef>
                <a:spcPct val="0"/>
              </a:spcBef>
            </a:pPr>
            <a:endParaRPr lang="pt-PT" altLang="en-US" sz="1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Como interpretar os seus resultados?</a:t>
            </a:r>
          </a:p>
        </p:txBody>
      </p:sp>
      <p:grpSp>
        <p:nvGrpSpPr>
          <p:cNvPr id="4101" name="Group 90">
            <a:extLst>
              <a:ext uri="{FF2B5EF4-FFF2-40B4-BE49-F238E27FC236}">
                <a16:creationId xmlns:a16="http://schemas.microsoft.com/office/drawing/2014/main" id="{60450A69-1FFF-46AB-9681-E7C4F451D11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484D19-A100-49BF-A93E-F94998658DDC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701C87-642D-40F1-9DB0-CAE7E32A30C4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67A85FF-4315-473C-BA2C-C3E1593E9259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DFE120-F479-49F8-9B5D-37398731D075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FB4EE3-79C7-4EEC-9955-7B7686532133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4DF631-7145-4FF8-9D49-37D756E711A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D8AFF3-B1BE-4918-9515-0A6FE53F838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B9C8EC-D0AF-4738-90EF-F78929406846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F77420-E2B9-45E2-B818-A832AA2B9190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C62E133-7BE7-4129-A0C3-C110C17F02BE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E84F90-D33D-440F-B458-D31BB97FDB72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817AE5EB-1191-42D0-9E11-0AFE2BED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BF76C3-9633-4EA5-B4BC-3EA0D23647C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4" name="Group 90">
            <a:extLst>
              <a:ext uri="{FF2B5EF4-FFF2-40B4-BE49-F238E27FC236}">
                <a16:creationId xmlns:a16="http://schemas.microsoft.com/office/drawing/2014/main" id="{F0184FCB-AFC9-44DB-9976-EEB42EFBF64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02F8F4-69DD-4F3A-BAF0-E1C221A56BB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E2E8CA-FABF-4DF2-9D0E-BBFDD6E66AE3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5F4DFCF-A249-44FE-B393-371CDBB69788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78FC0-7996-4BDB-820A-66522D4C681A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6FDEB2-AC31-4E06-AE69-179E40DD335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145475-B40B-4377-AC2C-DA2243170F73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A75154-C220-4CE5-82A4-E1F6055401B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5BE945-2970-4828-90A3-1973E49DE80C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9864C0-864D-4704-A220-8F25FD3BF491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2AB67FD-30A3-43E7-9334-3A5A48B0D29D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7097EC-31FE-4D56-8921-2692120D888E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5" name="Rectangle 6">
            <a:extLst>
              <a:ext uri="{FF2B5EF4-FFF2-40B4-BE49-F238E27FC236}">
                <a16:creationId xmlns:a16="http://schemas.microsoft.com/office/drawing/2014/main" id="{210A4967-31A9-404A-8D2E-6E7B9BCB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24125"/>
            <a:ext cx="914400" cy="297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A9289122-3E13-4378-B4D2-28CBC971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914525"/>
            <a:ext cx="36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A</a:t>
            </a:r>
            <a:endParaRPr lang="en-GB" altLang="en-US" sz="2400" b="0">
              <a:latin typeface="Calibri" panose="020F0502020204030204" pitchFamily="34" charset="0"/>
            </a:endParaRPr>
          </a:p>
        </p:txBody>
      </p:sp>
      <p:sp>
        <p:nvSpPr>
          <p:cNvPr id="5127" name="Oval 8">
            <a:extLst>
              <a:ext uri="{FF2B5EF4-FFF2-40B4-BE49-F238E27FC236}">
                <a16:creationId xmlns:a16="http://schemas.microsoft.com/office/drawing/2014/main" id="{83B4EE72-5344-47E2-8820-B9F9DC37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765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28" name="Oval 9">
            <a:extLst>
              <a:ext uri="{FF2B5EF4-FFF2-40B4-BE49-F238E27FC236}">
                <a16:creationId xmlns:a16="http://schemas.microsoft.com/office/drawing/2014/main" id="{BBE3418F-176D-4174-A336-956154BC1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051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29" name="Oval 10">
            <a:extLst>
              <a:ext uri="{FF2B5EF4-FFF2-40B4-BE49-F238E27FC236}">
                <a16:creationId xmlns:a16="http://schemas.microsoft.com/office/drawing/2014/main" id="{CD43F498-AC18-494A-9192-3F90E5606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337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0" name="Oval 11">
            <a:extLst>
              <a:ext uri="{FF2B5EF4-FFF2-40B4-BE49-F238E27FC236}">
                <a16:creationId xmlns:a16="http://schemas.microsoft.com/office/drawing/2014/main" id="{A2D2297F-6A17-4471-95F9-50744316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623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1" name="Oval 12">
            <a:extLst>
              <a:ext uri="{FF2B5EF4-FFF2-40B4-BE49-F238E27FC236}">
                <a16:creationId xmlns:a16="http://schemas.microsoft.com/office/drawing/2014/main" id="{7B272960-9A28-42A6-93D1-2C01785E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909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2" name="Oval 13">
            <a:extLst>
              <a:ext uri="{FF2B5EF4-FFF2-40B4-BE49-F238E27FC236}">
                <a16:creationId xmlns:a16="http://schemas.microsoft.com/office/drawing/2014/main" id="{7B8BEC2F-FDC7-4EB9-BC28-554CF1BC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95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3" name="Oval 14">
            <a:extLst>
              <a:ext uri="{FF2B5EF4-FFF2-40B4-BE49-F238E27FC236}">
                <a16:creationId xmlns:a16="http://schemas.microsoft.com/office/drawing/2014/main" id="{5C7F2446-836D-494B-94C0-B3FE0604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481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4" name="Oval 15">
            <a:extLst>
              <a:ext uri="{FF2B5EF4-FFF2-40B4-BE49-F238E27FC236}">
                <a16:creationId xmlns:a16="http://schemas.microsoft.com/office/drawing/2014/main" id="{1786464A-5CA2-4CD8-8840-801ADA73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767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5" name="Oval 16">
            <a:extLst>
              <a:ext uri="{FF2B5EF4-FFF2-40B4-BE49-F238E27FC236}">
                <a16:creationId xmlns:a16="http://schemas.microsoft.com/office/drawing/2014/main" id="{C4C66F43-085A-46F0-A234-6C2182EE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053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6" name="Oval 17">
            <a:extLst>
              <a:ext uri="{FF2B5EF4-FFF2-40B4-BE49-F238E27FC236}">
                <a16:creationId xmlns:a16="http://schemas.microsoft.com/office/drawing/2014/main" id="{A2EC7E42-7D75-4F6E-9CA3-314D7C32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339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7" name="Oval 18">
            <a:extLst>
              <a:ext uri="{FF2B5EF4-FFF2-40B4-BE49-F238E27FC236}">
                <a16:creationId xmlns:a16="http://schemas.microsoft.com/office/drawing/2014/main" id="{5D8E81D1-4E85-449F-94D7-B44FCC07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625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8" name="Oval 19">
            <a:extLst>
              <a:ext uri="{FF2B5EF4-FFF2-40B4-BE49-F238E27FC236}">
                <a16:creationId xmlns:a16="http://schemas.microsoft.com/office/drawing/2014/main" id="{DF17F7F6-2F5A-4C0E-B9B3-AE97DF23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91125"/>
            <a:ext cx="6096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5139" name="Text Box 37">
            <a:extLst>
              <a:ext uri="{FF2B5EF4-FFF2-40B4-BE49-F238E27FC236}">
                <a16:creationId xmlns:a16="http://schemas.microsoft.com/office/drawing/2014/main" id="{3CA81818-67F2-4CD0-B574-3B300584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4695825"/>
            <a:ext cx="286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Calibri" panose="020F0502020204030204" pitchFamily="34" charset="0"/>
              </a:rPr>
              <a:t>µ=24.3    </a:t>
            </a:r>
          </a:p>
        </p:txBody>
      </p:sp>
      <p:sp>
        <p:nvSpPr>
          <p:cNvPr id="5140" name="Text Box 38">
            <a:extLst>
              <a:ext uri="{FF2B5EF4-FFF2-40B4-BE49-F238E27FC236}">
                <a16:creationId xmlns:a16="http://schemas.microsoft.com/office/drawing/2014/main" id="{9A85D275-DBD1-4B06-80E4-B9B5A8E8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4525"/>
            <a:ext cx="5891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alibri" panose="020F0502020204030204" pitchFamily="34" charset="0"/>
              </a:rPr>
              <a:t>Quando temos uma única amostra proveniente duma população e queremos fazer inferência sobre um qualquer parâmetro da população, por exº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D6FB3-B697-40EF-834D-44C9CC596BAD}"/>
              </a:ext>
            </a:extLst>
          </p:cNvPr>
          <p:cNvSpPr/>
          <p:nvPr/>
        </p:nvSpPr>
        <p:spPr>
          <a:xfrm>
            <a:off x="401443" y="390282"/>
            <a:ext cx="85306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DOLPHIN RESEARCH INTERNSHIP IN </a:t>
            </a:r>
            <a:r>
              <a:rPr lang="en-US" dirty="0">
                <a:highlight>
                  <a:srgbClr val="00FF00"/>
                </a:highlight>
              </a:rPr>
              <a:t>PORTUGAL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BACKGROUND: The Marine Environment Research Association - AIMM, is a non-profit, non-governmental organization focused on the research and conservation of marine species, running an ongoing study of cetaceans in southern Portugal (Algarve). </a:t>
            </a:r>
          </a:p>
          <a:p>
            <a:endParaRPr lang="en-US" dirty="0"/>
          </a:p>
          <a:p>
            <a:r>
              <a:rPr lang="en-US" dirty="0"/>
              <a:t>[…]</a:t>
            </a:r>
          </a:p>
          <a:p>
            <a:endParaRPr lang="en-US" dirty="0"/>
          </a:p>
          <a:p>
            <a:r>
              <a:rPr lang="en-GB" b="1" dirty="0"/>
              <a:t>INTERNSHIP FEES:</a:t>
            </a:r>
            <a:r>
              <a:rPr lang="en-GB" dirty="0"/>
              <a:t> </a:t>
            </a:r>
            <a:r>
              <a:rPr lang="en-US" dirty="0"/>
              <a:t>AIMM is a non-profit organization that relies on donations from our volunteers, partners, and conservation-minded people like you so that we may continue our important research and education programs in the Algarve. This </a:t>
            </a:r>
            <a:r>
              <a:rPr lang="en-US" dirty="0">
                <a:highlight>
                  <a:srgbClr val="FFFF00"/>
                </a:highlight>
              </a:rPr>
              <a:t>internship requires a monetary contribution</a:t>
            </a:r>
            <a:r>
              <a:rPr lang="en-US" dirty="0"/>
              <a:t> which is used to off-set the cost of accommodation and running a non-profit. For more information on internship fees for the 2019 season, please contact: </a:t>
            </a:r>
            <a:r>
              <a:rPr lang="en-US" u="sng" dirty="0">
                <a:hlinkClick r:id="rId2"/>
              </a:rPr>
              <a:t>interns@aimm-portugal.org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2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A61BDE1A-84B6-47ED-98CA-D311366D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C6F09-451E-45E3-96A9-38C50A22597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8" name="Group 90">
            <a:extLst>
              <a:ext uri="{FF2B5EF4-FFF2-40B4-BE49-F238E27FC236}">
                <a16:creationId xmlns:a16="http://schemas.microsoft.com/office/drawing/2014/main" id="{DCCD5EB6-186C-4B4C-8B5F-34BDFD62FD8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F7EEB5-D74E-4E65-B2C0-85A1655C8EF9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D6A74A-3584-4309-8384-4F7FE854084F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BEB3849-408B-4BD1-86CC-117B3ABFFDE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A85FAC-9186-4DA4-ADAF-CFE47AA21B8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521283-327D-4DF5-8D62-4C4A46703C2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DB711D-9452-410F-89A4-87DE9BA3730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E70EE7-5840-4C09-BDC0-FDF8ED70085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695A10-5AA5-4288-927D-3CC1B6161B7E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60EBDF-A14B-422A-865A-A27AAF9E98D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0652F9-E00F-4C38-8BCF-4A5EA636180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E9D695-9EA2-40C4-9DB8-F6E703D326D6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4DEFDE43-91FA-4098-A0B7-BCD03956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54288"/>
            <a:ext cx="3240088" cy="2089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62E13E1B-8277-4AE9-9E30-741A6888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971675"/>
            <a:ext cx="345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C314A182-35EE-4ED1-B17A-667A09EB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47938"/>
            <a:ext cx="2460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0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µ=24.3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1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µ≠24.3</a:t>
            </a:r>
          </a:p>
        </p:txBody>
      </p:sp>
      <p:graphicFrame>
        <p:nvGraphicFramePr>
          <p:cNvPr id="6152" name="Object 8">
            <a:extLst>
              <a:ext uri="{FF2B5EF4-FFF2-40B4-BE49-F238E27FC236}">
                <a16:creationId xmlns:a16="http://schemas.microsoft.com/office/drawing/2014/main" id="{12606FEB-4A15-42ED-975D-DB65E114E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2908300"/>
          <a:ext cx="19732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634725" imgH="444307" progId="Equation.3">
                  <p:embed/>
                </p:oleObj>
              </mc:Choice>
              <mc:Fallback>
                <p:oleObj name="Equation" r:id="rId3" imgW="634725" imgH="444307" progId="Equation.3">
                  <p:embed/>
                  <p:pic>
                    <p:nvPicPr>
                      <p:cNvPr id="6152" name="Object 8">
                        <a:extLst>
                          <a:ext uri="{FF2B5EF4-FFF2-40B4-BE49-F238E27FC236}">
                            <a16:creationId xmlns:a16="http://schemas.microsoft.com/office/drawing/2014/main" id="{12606FEB-4A15-42ED-975D-DB65E114EC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08300"/>
                        <a:ext cx="1973263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0">
            <a:extLst>
              <a:ext uri="{FF2B5EF4-FFF2-40B4-BE49-F238E27FC236}">
                <a16:creationId xmlns:a16="http://schemas.microsoft.com/office/drawing/2014/main" id="{5B180DEF-D036-439E-98D2-B9A27165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71675"/>
            <a:ext cx="331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Hipóteses (exº):</a:t>
            </a:r>
          </a:p>
        </p:txBody>
      </p:sp>
      <p:sp>
        <p:nvSpPr>
          <p:cNvPr id="6154" name="Text Box 15">
            <a:extLst>
              <a:ext uri="{FF2B5EF4-FFF2-40B4-BE49-F238E27FC236}">
                <a16:creationId xmlns:a16="http://schemas.microsoft.com/office/drawing/2014/main" id="{8CFE10D3-DE07-4E2D-88CD-1352D701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onde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6155" name="Text Box 22">
            <a:extLst>
              <a:ext uri="{FF2B5EF4-FFF2-40B4-BE49-F238E27FC236}">
                <a16:creationId xmlns:a16="http://schemas.microsoft.com/office/drawing/2014/main" id="{C49CA80E-F4D0-4F55-9F4D-94DD9743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t para 1 amostra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4A010132-46F9-43D6-89DF-5ECC5655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4598988"/>
            <a:ext cx="2222500" cy="15732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6157" name="Object 24">
            <a:extLst>
              <a:ext uri="{FF2B5EF4-FFF2-40B4-BE49-F238E27FC236}">
                <a16:creationId xmlns:a16="http://schemas.microsoft.com/office/drawing/2014/main" id="{015822D3-1415-4B69-950A-9031B84BFB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0113" y="4697413"/>
          <a:ext cx="197326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5" imgW="634725" imgH="457002" progId="Equation.3">
                  <p:embed/>
                </p:oleObj>
              </mc:Choice>
              <mc:Fallback>
                <p:oleObj name="Equation" r:id="rId5" imgW="634725" imgH="457002" progId="Equation.3">
                  <p:embed/>
                  <p:pic>
                    <p:nvPicPr>
                      <p:cNvPr id="6157" name="Object 24">
                        <a:extLst>
                          <a:ext uri="{FF2B5EF4-FFF2-40B4-BE49-F238E27FC236}">
                            <a16:creationId xmlns:a16="http://schemas.microsoft.com/office/drawing/2014/main" id="{015822D3-1415-4B69-950A-9031B84BFB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697413"/>
                        <a:ext cx="1973262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112B0B9-42FB-480B-9304-9B3EF827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E97CA0-9099-4EFC-90BD-E683208FC23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90">
            <a:extLst>
              <a:ext uri="{FF2B5EF4-FFF2-40B4-BE49-F238E27FC236}">
                <a16:creationId xmlns:a16="http://schemas.microsoft.com/office/drawing/2014/main" id="{E02F09C0-DEC5-4BD8-81CD-31B5617F56B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528FC1-92B7-44C0-8BDF-F3A3A055D8E6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A1AFE2-0687-45EB-8C27-727DD44A814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BA1EF9A-88E1-4AF1-86E8-948F176072A0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6486A2-AB78-493C-B7D3-F283AA00073B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163266-621D-4384-B29C-01BC574AB39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A422D3-78BB-4578-832B-BB7983D540FA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D70021-E77C-43ED-A363-95F2EF4C459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3626E5-2342-47A4-9FC1-74092C264F7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B16A6B-C005-434B-B758-C1A91530FBC4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BD7393C-610C-476C-A47B-B17CE2DAD354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837E188-6E73-4243-9C85-4BF15C02D2B2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103BDB-AC36-43D4-B1C4-F12DD601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613390"/>
            <a:ext cx="7103558" cy="4980849"/>
          </a:xfrm>
          <a:prstGeom prst="rect">
            <a:avLst/>
          </a:prstGeom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C697C11D-EA05-43F6-A28E-6EAB9E9B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889" y="1103944"/>
            <a:ext cx="835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 dirty="0">
                <a:latin typeface="Verdana" panose="020B0604030504040204" pitchFamily="34" charset="0"/>
              </a:rPr>
              <a:t>Distribuição t</a:t>
            </a:r>
            <a:endParaRPr lang="pt-PT" altLang="en-US" sz="1800" b="0" i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351F6C4-6320-4DEE-83A9-1EAE7239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A54AA3-3DB2-4CFE-AADC-7F8352D82B2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90">
            <a:extLst>
              <a:ext uri="{FF2B5EF4-FFF2-40B4-BE49-F238E27FC236}">
                <a16:creationId xmlns:a16="http://schemas.microsoft.com/office/drawing/2014/main" id="{6D1BFBC2-C12D-4AD7-A78E-5BCE86D856DF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8F78F1-8BF7-4554-B064-E79ECB37FE6A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28C24B-1338-4BB4-A735-E4EA1C065C87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F5387C8-92B6-48A6-8135-FB7DBC4667F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E68A7B-6957-45E1-9476-31D6E0528611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92F55A-0ECF-4755-9B59-8E7476F67EC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496F59-945A-48D4-849D-1E333EDCADB6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57ECCF-8A4E-4C1B-BB42-E7B983437503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84D837-DC59-443E-90AA-900ED5933ECE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4AD54C-0030-4B6E-8CA3-8674D27DA6B0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5DC40F-FFFA-4285-9AEE-1120D6863CE7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8D2E78-7189-4339-911D-B012A7F98CB1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2" name="Text Box 6">
            <a:extLst>
              <a:ext uri="{FF2B5EF4-FFF2-40B4-BE49-F238E27FC236}">
                <a16:creationId xmlns:a16="http://schemas.microsoft.com/office/drawing/2014/main" id="{9312DF82-4966-4500-8786-E47A79A7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9" y="1296696"/>
            <a:ext cx="8883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 dirty="0">
                <a:latin typeface="Verdana" panose="020B0604030504040204" pitchFamily="34" charset="0"/>
              </a:rPr>
              <a:t>Distribuição t (exemplo de região de rejeição bilateral)</a:t>
            </a:r>
            <a:endParaRPr lang="pt-PT" altLang="en-US" sz="1800" b="0" i="1" dirty="0"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2FF40-0F1F-4A78-8498-98BC3B86F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03" y="1770779"/>
            <a:ext cx="6992109" cy="49027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0E9ED28-9491-4CBA-BC14-54104AEC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A5661D-5FFF-4C9C-A928-2A03FA47B21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90">
            <a:extLst>
              <a:ext uri="{FF2B5EF4-FFF2-40B4-BE49-F238E27FC236}">
                <a16:creationId xmlns:a16="http://schemas.microsoft.com/office/drawing/2014/main" id="{967CE926-0718-4279-9401-17BDC49A956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7C7160-1584-449D-95E5-D7140E0BCA96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440241-98B9-4209-8B6F-2B4501F11D74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FAE0B4-3B99-4946-9A78-15AA469DCFE2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56552B-4ED1-40E3-A921-FF6D63EEBAF1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12D00B-B592-4F0A-B7A4-9750514546C7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160F47-E26B-4EA0-B978-5F899B00F3D6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8642BBD-B808-4522-A469-0EA6A0D06D63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9299C2-49FE-4AFD-AE5F-BD2646B576AA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9EA970-2DA9-4781-A9E4-9FB30833C70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86A5C3-E5A4-4504-8F14-741210EB431D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732A38-F3A6-48D0-B6D8-59EF9AE3EDBE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27244ED-329F-4A33-800D-F1FFC7BB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00313"/>
            <a:ext cx="3240088" cy="2089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sp>
        <p:nvSpPr>
          <p:cNvPr id="10246" name="Text Box 3">
            <a:extLst>
              <a:ext uri="{FF2B5EF4-FFF2-40B4-BE49-F238E27FC236}">
                <a16:creationId xmlns:a16="http://schemas.microsoft.com/office/drawing/2014/main" id="{037DDC6E-A79F-4351-A56E-72169DD4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17700"/>
            <a:ext cx="345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10247" name="Text Box 4">
            <a:extLst>
              <a:ext uri="{FF2B5EF4-FFF2-40B4-BE49-F238E27FC236}">
                <a16:creationId xmlns:a16="http://schemas.microsoft.com/office/drawing/2014/main" id="{9EF1CC70-0331-4BD0-A884-5F0D14DE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493963"/>
            <a:ext cx="2532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0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µ=24.3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1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µ≠24.3</a:t>
            </a:r>
          </a:p>
        </p:txBody>
      </p:sp>
      <p:graphicFrame>
        <p:nvGraphicFramePr>
          <p:cNvPr id="10248" name="Object 5">
            <a:extLst>
              <a:ext uri="{FF2B5EF4-FFF2-40B4-BE49-F238E27FC236}">
                <a16:creationId xmlns:a16="http://schemas.microsoft.com/office/drawing/2014/main" id="{A01DAC1B-FF12-443F-87AD-322D82F3AE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854325"/>
          <a:ext cx="19732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634725" imgH="444307" progId="Equation.3">
                  <p:embed/>
                </p:oleObj>
              </mc:Choice>
              <mc:Fallback>
                <p:oleObj name="Equation" r:id="rId3" imgW="634725" imgH="444307" progId="Equation.3">
                  <p:embed/>
                  <p:pic>
                    <p:nvPicPr>
                      <p:cNvPr id="10248" name="Object 5">
                        <a:extLst>
                          <a:ext uri="{FF2B5EF4-FFF2-40B4-BE49-F238E27FC236}">
                            <a16:creationId xmlns:a16="http://schemas.microsoft.com/office/drawing/2014/main" id="{A01DAC1B-FF12-443F-87AD-322D82F3AE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854325"/>
                        <a:ext cx="1973263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6">
            <a:extLst>
              <a:ext uri="{FF2B5EF4-FFF2-40B4-BE49-F238E27FC236}">
                <a16:creationId xmlns:a16="http://schemas.microsoft.com/office/drawing/2014/main" id="{B683494E-DAAE-4DA9-8484-B9E492133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940300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10250" name="Text Box 7">
            <a:extLst>
              <a:ext uri="{FF2B5EF4-FFF2-40B4-BE49-F238E27FC236}">
                <a16:creationId xmlns:a16="http://schemas.microsoft.com/office/drawing/2014/main" id="{D8EAF651-D556-4AFA-A1A8-8B8C6C36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17700"/>
            <a:ext cx="289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Hipóteses (exº):</a:t>
            </a:r>
          </a:p>
        </p:txBody>
      </p:sp>
      <p:grpSp>
        <p:nvGrpSpPr>
          <p:cNvPr id="10251" name="Group 8">
            <a:extLst>
              <a:ext uri="{FF2B5EF4-FFF2-40B4-BE49-F238E27FC236}">
                <a16:creationId xmlns:a16="http://schemas.microsoft.com/office/drawing/2014/main" id="{77503947-4848-4A0C-A662-3D6799729CC4}"/>
              </a:ext>
            </a:extLst>
          </p:cNvPr>
          <p:cNvGrpSpPr>
            <a:grpSpLocks/>
          </p:cNvGrpSpPr>
          <p:nvPr/>
        </p:nvGrpSpPr>
        <p:grpSpPr bwMode="auto">
          <a:xfrm>
            <a:off x="782445" y="5661025"/>
            <a:ext cx="1584325" cy="936625"/>
            <a:chOff x="3288" y="3203"/>
            <a:chExt cx="998" cy="59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A4755848-3E9B-4212-A2CA-8244819FD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203"/>
              <a:ext cx="998" cy="59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en-US" sz="360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9" name="Object 10">
                  <a:extLst>
                    <a:ext uri="{FF2B5EF4-FFF2-40B4-BE49-F238E27FC236}">
                      <a16:creationId xmlns:a16="http://schemas.microsoft.com/office/drawing/2014/main" id="{F7968914-D728-4FE8-BA51-AB87B4FAE349}"/>
                    </a:ext>
                  </a:extLst>
                </p:cNvPr>
                <p:cNvSpPr txBox="1"/>
                <p:nvPr/>
              </p:nvSpPr>
              <p:spPr bwMode="auto">
                <a:xfrm>
                  <a:off x="3438" y="3221"/>
                  <a:ext cx="671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𝜐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259" name="Object 10">
                  <a:extLst>
                    <a:ext uri="{FF2B5EF4-FFF2-40B4-BE49-F238E27FC236}">
                      <a16:creationId xmlns:a16="http://schemas.microsoft.com/office/drawing/2014/main" id="{F7968914-D728-4FE8-BA51-AB87B4FAE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8" y="3221"/>
                  <a:ext cx="671" cy="472"/>
                </a:xfrm>
                <a:prstGeom prst="rect">
                  <a:avLst/>
                </a:prstGeom>
                <a:blipFill>
                  <a:blip r:embed="rId5"/>
                  <a:stretch>
                    <a:fillRect r="-3429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52" name="Text Box 11">
            <a:extLst>
              <a:ext uri="{FF2B5EF4-FFF2-40B4-BE49-F238E27FC236}">
                <a16:creationId xmlns:a16="http://schemas.microsoft.com/office/drawing/2014/main" id="{7B47F802-7942-435F-A951-A3E8C19E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941888"/>
            <a:ext cx="3671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ACEFF312-3119-4BEF-9349-9BBAA2A2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646738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se: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10254" name="Text Box 13">
            <a:extLst>
              <a:ext uri="{FF2B5EF4-FFF2-40B4-BE49-F238E27FC236}">
                <a16:creationId xmlns:a16="http://schemas.microsoft.com/office/drawing/2014/main" id="{DEF14D4B-16AA-43B8-9A46-3BCFBE22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6169025"/>
            <a:ext cx="384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 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, caso contrário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980FBE2B-A7F9-4E3E-9029-13D87566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5432425"/>
            <a:ext cx="2447925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6" name="Object 15">
                <a:extLst>
                  <a:ext uri="{FF2B5EF4-FFF2-40B4-BE49-F238E27FC236}">
                    <a16:creationId xmlns:a16="http://schemas.microsoft.com/office/drawing/2014/main" id="{5695C010-200B-4E50-A61E-3E7E85F52A5F}"/>
                  </a:ext>
                </a:extLst>
              </p:cNvPr>
              <p:cNvSpPr txBox="1"/>
              <p:nvPr/>
            </p:nvSpPr>
            <p:spPr bwMode="auto">
              <a:xfrm>
                <a:off x="6491828" y="5432425"/>
                <a:ext cx="2306637" cy="6667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56" name="Object 15">
                <a:extLst>
                  <a:ext uri="{FF2B5EF4-FFF2-40B4-BE49-F238E27FC236}">
                    <a16:creationId xmlns:a16="http://schemas.microsoft.com/office/drawing/2014/main" id="{5695C010-200B-4E50-A61E-3E7E85F52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1828" y="5432425"/>
                <a:ext cx="2306637" cy="66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7" name="Text Box 22">
            <a:extLst>
              <a:ext uri="{FF2B5EF4-FFF2-40B4-BE49-F238E27FC236}">
                <a16:creationId xmlns:a16="http://schemas.microsoft.com/office/drawing/2014/main" id="{7E801302-9CC6-4267-A88B-19355414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t para 1 amostra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1FDAB73-A392-471F-905E-6648C24FC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6C264E-557A-4F52-A997-49E1AC5BAE3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90">
            <a:extLst>
              <a:ext uri="{FF2B5EF4-FFF2-40B4-BE49-F238E27FC236}">
                <a16:creationId xmlns:a16="http://schemas.microsoft.com/office/drawing/2014/main" id="{2A0796C0-F0A2-4D52-8317-266D8030C27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E507E8-F050-45B4-9D31-A594DF684001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F08BD7E-3EBE-4180-8FAF-580268A270C4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0538779-4BC5-4372-87EB-508EDDAC81CB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1B33CB-BEDD-43EA-830C-571BFAA3FFD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0C0EA9-D0F4-4B67-90C3-7073812F421B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8CE17-218E-4C9E-9B6E-8FCB7DF9A2A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183383-A19A-4052-9092-F868D8F4E108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BDA0E9-A6DB-480E-848F-41AA1EA201F5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008D13-1A7F-4FC9-AF23-239C857E5A5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BA469E-A3E2-46C0-BD93-C6D7FC159E11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92A5C-C3DC-4BBA-970B-5635F0C35204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9" name="Text Box 5">
            <a:extLst>
              <a:ext uri="{FF2B5EF4-FFF2-40B4-BE49-F238E27FC236}">
                <a16:creationId xmlns:a16="http://schemas.microsoft.com/office/drawing/2014/main" id="{87911C57-E707-4405-B83A-C66AAC75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75596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Os dados são provenientes duma população com distribuição Normal.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01049A5-8868-408F-B750-8D170A81F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24088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b="0">
                <a:latin typeface="Calibri" panose="020F0502020204030204" pitchFamily="34" charset="0"/>
              </a:rPr>
              <a:t>Pressupostos do teste </a:t>
            </a:r>
            <a:r>
              <a:rPr lang="pt-PT" altLang="en-US" b="0" i="1">
                <a:latin typeface="Calibri" panose="020F0502020204030204" pitchFamily="34" charset="0"/>
              </a:rPr>
              <a:t>t</a:t>
            </a:r>
            <a:r>
              <a:rPr lang="pt-PT" altLang="en-US" b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20261BCA-D8B6-4A7C-85CD-26CA527B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46776"/>
            <a:ext cx="8483290" cy="9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PT" altLang="en-US" sz="2400" b="0" dirty="0">
                <a:latin typeface="Calibri" panose="020F0502020204030204" pitchFamily="34" charset="0"/>
              </a:rPr>
              <a:t>No entanto, o teste </a:t>
            </a:r>
            <a:r>
              <a:rPr lang="pt-PT" altLang="en-US" sz="2400" b="0" i="1" dirty="0">
                <a:latin typeface="Calibri" panose="020F0502020204030204" pitchFamily="34" charset="0"/>
              </a:rPr>
              <a:t>t</a:t>
            </a:r>
            <a:r>
              <a:rPr lang="pt-PT" altLang="en-US" sz="2400" b="0" dirty="0">
                <a:latin typeface="Calibri" panose="020F0502020204030204" pitchFamily="34" charset="0"/>
              </a:rPr>
              <a:t> é bastante robusto, i.e. a sua validade não é grandemente </a:t>
            </a:r>
            <a:r>
              <a:rPr lang="pt-PT" altLang="en-US" sz="2400" b="0" dirty="0" err="1">
                <a:latin typeface="Calibri" panose="020F0502020204030204" pitchFamily="34" charset="0"/>
              </a:rPr>
              <a:t>afectada</a:t>
            </a:r>
            <a:r>
              <a:rPr lang="pt-PT" altLang="en-US" sz="2400" b="0" dirty="0">
                <a:latin typeface="Calibri" panose="020F0502020204030204" pitchFamily="34" charset="0"/>
              </a:rPr>
              <a:t> por desvios moderados dos pressupostos.</a:t>
            </a:r>
          </a:p>
        </p:txBody>
      </p:sp>
      <p:sp>
        <p:nvSpPr>
          <p:cNvPr id="11272" name="Text Box 22">
            <a:extLst>
              <a:ext uri="{FF2B5EF4-FFF2-40B4-BE49-F238E27FC236}">
                <a16:creationId xmlns:a16="http://schemas.microsoft.com/office/drawing/2014/main" id="{1A825D13-1C7A-44AE-A45C-0EF40EC8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t para 1 amostra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7483B-5DB2-4250-87C6-41DB8180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61" y="1398346"/>
            <a:ext cx="7318878" cy="5131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CB34B-0740-43E3-B64C-7D2FD2009EB3}"/>
              </a:ext>
            </a:extLst>
          </p:cNvPr>
          <p:cNvSpPr txBox="1"/>
          <p:nvPr/>
        </p:nvSpPr>
        <p:spPr>
          <a:xfrm>
            <a:off x="234176" y="167268"/>
            <a:ext cx="86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 </a:t>
            </a:r>
            <a:r>
              <a:rPr lang="en-US" dirty="0" err="1"/>
              <a:t>exemplo</a:t>
            </a:r>
            <a:r>
              <a:rPr lang="en-US" dirty="0"/>
              <a:t>: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parente</a:t>
            </a:r>
            <a:r>
              <a:rPr lang="en-US" dirty="0"/>
              <a:t> </a:t>
            </a:r>
            <a:r>
              <a:rPr lang="en-US" dirty="0" err="1"/>
              <a:t>Gaussiana</a:t>
            </a:r>
            <a:r>
              <a:rPr lang="en-US" dirty="0"/>
              <a:t> vs.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parente</a:t>
            </a:r>
            <a:r>
              <a:rPr lang="en-US" dirty="0"/>
              <a:t> Gamma; </a:t>
            </a:r>
            <a:r>
              <a:rPr lang="en-US" dirty="0" err="1"/>
              <a:t>distribuição</a:t>
            </a:r>
            <a:r>
              <a:rPr lang="en-US" dirty="0"/>
              <a:t> da </a:t>
            </a:r>
            <a:r>
              <a:rPr lang="en-US" dirty="0" err="1"/>
              <a:t>estatística</a:t>
            </a:r>
            <a:r>
              <a:rPr lang="en-US" dirty="0"/>
              <a:t> de teste, com n=30 </a:t>
            </a:r>
          </a:p>
        </p:txBody>
      </p:sp>
    </p:spTree>
    <p:extLst>
      <p:ext uri="{BB962C8B-B14F-4D97-AF65-F5344CB8AC3E}">
        <p14:creationId xmlns:p14="http://schemas.microsoft.com/office/powerpoint/2010/main" val="2254092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A7929265-091D-4B9E-80D4-5BF848F9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7031BF-A584-4FB0-81C5-A3E2DC7F45D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90">
            <a:extLst>
              <a:ext uri="{FF2B5EF4-FFF2-40B4-BE49-F238E27FC236}">
                <a16:creationId xmlns:a16="http://schemas.microsoft.com/office/drawing/2014/main" id="{79CACDC5-7730-4948-94E9-DBD1DF9A335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CF840E-3417-4E4B-969C-9BA5115ABAA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CD2B71-4EC8-49CE-A6F8-587645EEF6D3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373CBBE-0CBC-4328-B4E3-91FB6882C3C1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9C8AED-E790-404C-BC8F-F21BC362A864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302427-FC52-4135-AA85-EE17416645B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6631994-63DF-4404-B2BB-AA90FE1EEA2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77295D-FB00-4FB1-8E8D-BB584C13B323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30A960-CB43-478E-87E7-1CE726B08009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09A2B5-A7B2-48D2-B681-A182349A1F2B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2CDBC8-38E4-4349-B1D7-A16A2882198B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DCF89B-CEB4-47C5-9E6E-99573F642892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562258E1-A453-43D8-AEAF-21827237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71750"/>
            <a:ext cx="3240088" cy="2089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15E3E014-ABD3-4D4B-963D-1C967A98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565400"/>
            <a:ext cx="2317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 dirty="0">
                <a:latin typeface="Calibri" panose="020F0502020204030204" pitchFamily="34" charset="0"/>
              </a:rPr>
              <a:t>0</a:t>
            </a:r>
            <a:r>
              <a:rPr lang="pt-PT" altLang="en-US" sz="2800" b="0" dirty="0">
                <a:latin typeface="Calibri" panose="020F0502020204030204" pitchFamily="34" charset="0"/>
              </a:rPr>
              <a:t>: </a:t>
            </a:r>
            <a:r>
              <a:rPr lang="en-US" altLang="en-US" sz="2800" b="0" dirty="0">
                <a:latin typeface="Calibri" panose="020F0502020204030204" pitchFamily="34" charset="0"/>
              </a:rPr>
              <a:t>µ</a:t>
            </a:r>
            <a:r>
              <a:rPr lang="en-US" altLang="en-US" sz="28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en-US" altLang="en-US" sz="2800" b="0" dirty="0">
                <a:latin typeface="Calibri" panose="020F0502020204030204" pitchFamily="34" charset="0"/>
              </a:rPr>
              <a:t>0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 dirty="0">
                <a:latin typeface="Calibri" panose="020F0502020204030204" pitchFamily="34" charset="0"/>
              </a:rPr>
              <a:t>1</a:t>
            </a:r>
            <a:r>
              <a:rPr lang="pt-PT" altLang="en-US" sz="2800" b="0" dirty="0">
                <a:latin typeface="Calibri" panose="020F0502020204030204" pitchFamily="34" charset="0"/>
              </a:rPr>
              <a:t>: </a:t>
            </a:r>
            <a:r>
              <a:rPr lang="en-US" altLang="en-US" sz="2800" b="0" dirty="0">
                <a:latin typeface="Calibri" panose="020F0502020204030204" pitchFamily="34" charset="0"/>
              </a:rPr>
              <a:t>µ&lt;0</a:t>
            </a:r>
          </a:p>
        </p:txBody>
      </p:sp>
      <p:graphicFrame>
        <p:nvGraphicFramePr>
          <p:cNvPr id="12295" name="Object 5">
            <a:extLst>
              <a:ext uri="{FF2B5EF4-FFF2-40B4-BE49-F238E27FC236}">
                <a16:creationId xmlns:a16="http://schemas.microsoft.com/office/drawing/2014/main" id="{D5FB1A61-B504-49E5-872E-10B0D50FC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925763"/>
          <a:ext cx="19732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3" imgW="634725" imgH="444307" progId="Equation.3">
                  <p:embed/>
                </p:oleObj>
              </mc:Choice>
              <mc:Fallback>
                <p:oleObj name="Equation" r:id="rId3" imgW="634725" imgH="444307" progId="Equation.3">
                  <p:embed/>
                  <p:pic>
                    <p:nvPicPr>
                      <p:cNvPr id="12295" name="Object 5">
                        <a:extLst>
                          <a:ext uri="{FF2B5EF4-FFF2-40B4-BE49-F238E27FC236}">
                            <a16:creationId xmlns:a16="http://schemas.microsoft.com/office/drawing/2014/main" id="{D5FB1A61-B504-49E5-872E-10B0D50FC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25763"/>
                        <a:ext cx="1973263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>
            <a:extLst>
              <a:ext uri="{FF2B5EF4-FFF2-40B4-BE49-F238E27FC236}">
                <a16:creationId xmlns:a16="http://schemas.microsoft.com/office/drawing/2014/main" id="{F22C0D92-ADC9-4370-98F4-5C1936EB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732463"/>
            <a:ext cx="1584325" cy="936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12297" name="Object 10">
            <a:extLst>
              <a:ext uri="{FF2B5EF4-FFF2-40B4-BE49-F238E27FC236}">
                <a16:creationId xmlns:a16="http://schemas.microsoft.com/office/drawing/2014/main" id="{9CE3791C-28B4-4119-A0F6-C44187D8D3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" y="5788025"/>
          <a:ext cx="13795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5" imgW="444307" imgH="241195" progId="Equation.3">
                  <p:embed/>
                </p:oleObj>
              </mc:Choice>
              <mc:Fallback>
                <p:oleObj name="Equation" r:id="rId5" imgW="444307" imgH="241195" progId="Equation.3">
                  <p:embed/>
                  <p:pic>
                    <p:nvPicPr>
                      <p:cNvPr id="12297" name="Object 10">
                        <a:extLst>
                          <a:ext uri="{FF2B5EF4-FFF2-40B4-BE49-F238E27FC236}">
                            <a16:creationId xmlns:a16="http://schemas.microsoft.com/office/drawing/2014/main" id="{9CE3791C-28B4-4119-A0F6-C44187D8D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788025"/>
                        <a:ext cx="13795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>
            <a:extLst>
              <a:ext uri="{FF2B5EF4-FFF2-40B4-BE49-F238E27FC236}">
                <a16:creationId xmlns:a16="http://schemas.microsoft.com/office/drawing/2014/main" id="{CC75124A-B2FF-43CE-BAE5-0A4A032F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503863"/>
            <a:ext cx="2447925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graphicFrame>
        <p:nvGraphicFramePr>
          <p:cNvPr id="12299" name="Object 15">
            <a:extLst>
              <a:ext uri="{FF2B5EF4-FFF2-40B4-BE49-F238E27FC236}">
                <a16:creationId xmlns:a16="http://schemas.microsoft.com/office/drawing/2014/main" id="{E98FC608-718D-4A61-89BC-103C985AD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3038" y="5519738"/>
          <a:ext cx="21463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7" imgW="622080" imgH="241200" progId="Equation.3">
                  <p:embed/>
                </p:oleObj>
              </mc:Choice>
              <mc:Fallback>
                <p:oleObj name="Equation" r:id="rId7" imgW="622080" imgH="241200" progId="Equation.3">
                  <p:embed/>
                  <p:pic>
                    <p:nvPicPr>
                      <p:cNvPr id="12299" name="Object 15">
                        <a:extLst>
                          <a:ext uri="{FF2B5EF4-FFF2-40B4-BE49-F238E27FC236}">
                            <a16:creationId xmlns:a16="http://schemas.microsoft.com/office/drawing/2014/main" id="{E98FC608-718D-4A61-89BC-103C985AD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519738"/>
                        <a:ext cx="21463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3">
            <a:extLst>
              <a:ext uri="{FF2B5EF4-FFF2-40B4-BE49-F238E27FC236}">
                <a16:creationId xmlns:a16="http://schemas.microsoft.com/office/drawing/2014/main" id="{2C69BDE8-72F3-4186-97C8-18C1EB8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89138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sp>
        <p:nvSpPr>
          <p:cNvPr id="12301" name="Text Box 7">
            <a:extLst>
              <a:ext uri="{FF2B5EF4-FFF2-40B4-BE49-F238E27FC236}">
                <a16:creationId xmlns:a16="http://schemas.microsoft.com/office/drawing/2014/main" id="{9909BDC6-C2C9-4455-93BF-DFDEB278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989138"/>
            <a:ext cx="360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Hipóteses (exº):</a:t>
            </a:r>
          </a:p>
        </p:txBody>
      </p:sp>
      <p:sp>
        <p:nvSpPr>
          <p:cNvPr id="12302" name="Text Box 6">
            <a:extLst>
              <a:ext uri="{FF2B5EF4-FFF2-40B4-BE49-F238E27FC236}">
                <a16:creationId xmlns:a16="http://schemas.microsoft.com/office/drawing/2014/main" id="{C1B79AF1-064F-4FDF-82EA-6F818E3C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0117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Valor crítico:</a:t>
            </a:r>
          </a:p>
        </p:txBody>
      </p:sp>
      <p:sp>
        <p:nvSpPr>
          <p:cNvPr id="12303" name="Text Box 11">
            <a:extLst>
              <a:ext uri="{FF2B5EF4-FFF2-40B4-BE49-F238E27FC236}">
                <a16:creationId xmlns:a16="http://schemas.microsoft.com/office/drawing/2014/main" id="{067BC99D-C48E-4491-8A5A-AFF9CB9F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013325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Critério de decisão:</a:t>
            </a:r>
          </a:p>
        </p:txBody>
      </p:sp>
      <p:sp>
        <p:nvSpPr>
          <p:cNvPr id="12304" name="Text Box 12">
            <a:extLst>
              <a:ext uri="{FF2B5EF4-FFF2-40B4-BE49-F238E27FC236}">
                <a16:creationId xmlns:a16="http://schemas.microsoft.com/office/drawing/2014/main" id="{8B4831C2-2F13-4F8E-A833-83EC1CC6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627688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 se: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12305" name="Text Box 13">
            <a:extLst>
              <a:ext uri="{FF2B5EF4-FFF2-40B4-BE49-F238E27FC236}">
                <a16:creationId xmlns:a16="http://schemas.microsoft.com/office/drawing/2014/main" id="{5E5DC285-71DC-4EFF-8D8D-70DF7718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151563"/>
            <a:ext cx="384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 rejeitar H</a:t>
            </a:r>
            <a:r>
              <a:rPr lang="pt-PT" altLang="en-US" sz="2000" b="0" baseline="-25000">
                <a:latin typeface="Calibri" panose="020F0502020204030204" pitchFamily="34" charset="0"/>
              </a:rPr>
              <a:t>0</a:t>
            </a:r>
            <a:r>
              <a:rPr lang="pt-PT" altLang="en-US" sz="2000" b="0">
                <a:latin typeface="Calibri" panose="020F0502020204030204" pitchFamily="34" charset="0"/>
              </a:rPr>
              <a:t>, caso contrário</a:t>
            </a:r>
            <a:endParaRPr lang="pt-PT" altLang="en-US" sz="2000" b="0" baseline="-25000">
              <a:latin typeface="Calibri" panose="020F0502020204030204" pitchFamily="34" charset="0"/>
            </a:endParaRPr>
          </a:p>
        </p:txBody>
      </p:sp>
      <p:sp>
        <p:nvSpPr>
          <p:cNvPr id="12306" name="Text Box 22">
            <a:extLst>
              <a:ext uri="{FF2B5EF4-FFF2-40B4-BE49-F238E27FC236}">
                <a16:creationId xmlns:a16="http://schemas.microsoft.com/office/drawing/2014/main" id="{D5CAB654-F6F7-49FA-AAF2-7DE511592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t para 1 amostra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72AC559C-4898-4B38-8DC5-D2B1FA11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58F445-43CE-43C5-A5E7-E3C8D3026F4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90">
            <a:extLst>
              <a:ext uri="{FF2B5EF4-FFF2-40B4-BE49-F238E27FC236}">
                <a16:creationId xmlns:a16="http://schemas.microsoft.com/office/drawing/2014/main" id="{03483A2C-7B87-4F78-9703-370987999B0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67AD2B-D778-4B81-B2F1-96DFA2D85E2B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BD3D4B-5A5F-456E-9732-1FDDEED2AD5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A0638D6-8F88-4CFE-946F-0D01D5EB3646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4E5B4E-7A3C-4CAE-B3AE-B02F42C8361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2AB02B-4A31-4E03-8B0A-4404C211BC1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273701-B542-404A-BBC1-0C51CF807934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787359-5A8F-4CF4-87B2-BC9F90E1BC7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F3536D-F1AF-46A7-899F-24E19ACC434F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0DAEBE-B01E-4CED-A5E6-E09B65BD0BD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C3BAA2-F6AF-40D2-873B-3A7965F18F28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91E5F3-03A8-45E8-B774-64752B638675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Text Box 22">
            <a:extLst>
              <a:ext uri="{FF2B5EF4-FFF2-40B4-BE49-F238E27FC236}">
                <a16:creationId xmlns:a16="http://schemas.microsoft.com/office/drawing/2014/main" id="{1A18DE7B-833C-4561-BBE8-2598EB52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1" y="1320800"/>
            <a:ext cx="9043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Teste t para 1 amostra, unilateral à esquerda, </a:t>
            </a:r>
            <a:r>
              <a:rPr lang="el-GR" altLang="en-US" dirty="0">
                <a:latin typeface="Calibri" panose="020F0502020204030204" pitchFamily="34" charset="0"/>
              </a:rPr>
              <a:t>α</a:t>
            </a:r>
            <a:r>
              <a:rPr lang="pt-PT" altLang="en-US" dirty="0">
                <a:latin typeface="Calibri" panose="020F0502020204030204" pitchFamily="34" charset="0"/>
              </a:rPr>
              <a:t> 0.05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28384-F6A7-4741-A3B5-F2FE69B8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56" y="2156400"/>
            <a:ext cx="6396473" cy="448505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72AC559C-4898-4B38-8DC5-D2B1FA11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58F445-43CE-43C5-A5E7-E3C8D3026F4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90">
            <a:extLst>
              <a:ext uri="{FF2B5EF4-FFF2-40B4-BE49-F238E27FC236}">
                <a16:creationId xmlns:a16="http://schemas.microsoft.com/office/drawing/2014/main" id="{03483A2C-7B87-4F78-9703-370987999B0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67AD2B-D778-4B81-B2F1-96DFA2D85E2B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BD3D4B-5A5F-456E-9732-1FDDEED2AD56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A0638D6-8F88-4CFE-946F-0D01D5EB3646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4E5B4E-7A3C-4CAE-B3AE-B02F42C8361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2AB02B-4A31-4E03-8B0A-4404C211BC10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273701-B542-404A-BBC1-0C51CF807934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787359-5A8F-4CF4-87B2-BC9F90E1BC7A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F3536D-F1AF-46A7-899F-24E19ACC434F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0DAEBE-B01E-4CED-A5E6-E09B65BD0BD2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C3BAA2-F6AF-40D2-873B-3A7965F18F28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91E5F3-03A8-45E8-B774-64752B638675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Text Box 22">
            <a:extLst>
              <a:ext uri="{FF2B5EF4-FFF2-40B4-BE49-F238E27FC236}">
                <a16:creationId xmlns:a16="http://schemas.microsoft.com/office/drawing/2014/main" id="{1A18DE7B-833C-4561-BBE8-2598EB52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1" y="1320800"/>
            <a:ext cx="9043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Teste t para 1 amostra, unilateral à direita, </a:t>
            </a:r>
            <a:r>
              <a:rPr lang="el-GR" altLang="en-US" dirty="0">
                <a:latin typeface="Calibri" panose="020F0502020204030204" pitchFamily="34" charset="0"/>
              </a:rPr>
              <a:t>α</a:t>
            </a:r>
            <a:r>
              <a:rPr lang="pt-PT" altLang="en-US" dirty="0">
                <a:latin typeface="Calibri" panose="020F0502020204030204" pitchFamily="34" charset="0"/>
              </a:rPr>
              <a:t> 0.1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59285-3F02-4B9D-B97F-E6BE86D8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26" y="1905575"/>
            <a:ext cx="6688148" cy="46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6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5EA358E-33C0-4B97-944B-B5F476DF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11" y="640609"/>
            <a:ext cx="6067425" cy="6067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D794C7-73AB-47C4-B1DB-B468A0F3B592}"/>
              </a:ext>
            </a:extLst>
          </p:cNvPr>
          <p:cNvSpPr/>
          <p:nvPr/>
        </p:nvSpPr>
        <p:spPr>
          <a:xfrm>
            <a:off x="1550020" y="595196"/>
            <a:ext cx="2141034" cy="252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4D383-60B9-4823-96DC-4E0FB3F4322C}"/>
              </a:ext>
            </a:extLst>
          </p:cNvPr>
          <p:cNvSpPr txBox="1"/>
          <p:nvPr/>
        </p:nvSpPr>
        <p:spPr>
          <a:xfrm>
            <a:off x="2943922" y="0"/>
            <a:ext cx="63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 </a:t>
            </a:r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mesmos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computador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A426F-0150-4EC1-8EE5-51BF11ADDB8C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flipV="1">
            <a:off x="2620537" y="184666"/>
            <a:ext cx="323385" cy="41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FCB4C1-BAAB-4E50-B452-760C3F311F1D}"/>
              </a:ext>
            </a:extLst>
          </p:cNvPr>
          <p:cNvSpPr/>
          <p:nvPr/>
        </p:nvSpPr>
        <p:spPr>
          <a:xfrm>
            <a:off x="1806614" y="2487186"/>
            <a:ext cx="2564664" cy="252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7E639F-C81F-4AA3-B3A7-82B251D820D8}"/>
              </a:ext>
            </a:extLst>
          </p:cNvPr>
          <p:cNvSpPr/>
          <p:nvPr/>
        </p:nvSpPr>
        <p:spPr>
          <a:xfrm>
            <a:off x="1795462" y="3143249"/>
            <a:ext cx="1148460" cy="252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819156-A23C-4DFE-A227-A694786F5CCB}"/>
              </a:ext>
            </a:extLst>
          </p:cNvPr>
          <p:cNvSpPr/>
          <p:nvPr/>
        </p:nvSpPr>
        <p:spPr>
          <a:xfrm>
            <a:off x="4137102" y="1857142"/>
            <a:ext cx="1996069" cy="252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12331-7D1E-433C-B535-9C56BA24F9B8}"/>
              </a:ext>
            </a:extLst>
          </p:cNvPr>
          <p:cNvSpPr/>
          <p:nvPr/>
        </p:nvSpPr>
        <p:spPr>
          <a:xfrm>
            <a:off x="1806614" y="1857141"/>
            <a:ext cx="1282332" cy="25229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E0D3C0-587F-41E6-AB60-8154F6938F35}"/>
              </a:ext>
            </a:extLst>
          </p:cNvPr>
          <p:cNvSpPr/>
          <p:nvPr/>
        </p:nvSpPr>
        <p:spPr>
          <a:xfrm>
            <a:off x="4166841" y="4563169"/>
            <a:ext cx="1996069" cy="25229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6AE4F-1D18-4A85-B3A8-BC91D9F80820}"/>
              </a:ext>
            </a:extLst>
          </p:cNvPr>
          <p:cNvSpPr/>
          <p:nvPr/>
        </p:nvSpPr>
        <p:spPr>
          <a:xfrm>
            <a:off x="1799067" y="6488608"/>
            <a:ext cx="1996069" cy="252297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32C781-CAB4-4334-AD81-1B4708AE2828}"/>
              </a:ext>
            </a:extLst>
          </p:cNvPr>
          <p:cNvSpPr/>
          <p:nvPr/>
        </p:nvSpPr>
        <p:spPr>
          <a:xfrm>
            <a:off x="1828806" y="4801070"/>
            <a:ext cx="5509283" cy="23417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0C17E-7A24-4C4B-BA6E-5D56456AE8CD}"/>
              </a:ext>
            </a:extLst>
          </p:cNvPr>
          <p:cNvSpPr txBox="1"/>
          <p:nvPr/>
        </p:nvSpPr>
        <p:spPr>
          <a:xfrm>
            <a:off x="395868" y="302359"/>
            <a:ext cx="87481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Alguém se importa que seja feita uma pequena filmagem, pelos serviços da FCUL (</a:t>
            </a:r>
            <a:r>
              <a:rPr lang="pt-BR" sz="3600" dirty="0"/>
              <a:t>Área de Comunicação e Imagem</a:t>
            </a:r>
            <a:r>
              <a:rPr lang="pt-PT" sz="3600" dirty="0"/>
              <a:t>), numa próxima aula, eventualmente para a semana?</a:t>
            </a:r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endParaRPr lang="pt-PT" sz="3600" dirty="0"/>
          </a:p>
          <a:p>
            <a:pPr algn="ctr"/>
            <a:r>
              <a:rPr lang="pt-PT" sz="2400" dirty="0"/>
              <a:t>(se alguém se importar pode sair durante esses momentos)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121C3-346F-496A-B68D-3EE5D67A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56" y="2709746"/>
            <a:ext cx="5251401" cy="34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6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896A000-7422-4393-A989-B32BC360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6ECDCA-CD46-47A9-B8B4-7274A2F6F69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90">
            <a:extLst>
              <a:ext uri="{FF2B5EF4-FFF2-40B4-BE49-F238E27FC236}">
                <a16:creationId xmlns:a16="http://schemas.microsoft.com/office/drawing/2014/main" id="{38A56A0F-3993-408E-9AAB-86435C4382C6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71854E-644C-4EBB-99FA-971CFA3AFF3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F9F4DC-BFE6-4E8B-84BE-C8A68D93289A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3CF3615-97BF-4AF8-B8C8-454975652FAC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2570C6-0DD4-4088-9169-9ABA184B807C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A66CFE-0C42-4ABB-8263-18B7D6DDAE9F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644494-5627-478C-9A64-D79AA2C47482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B3DBFC-0CB4-473D-9673-4A42E8E8FB49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4C1843-7C84-4E55-BE0A-167830961DA5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C5C2AD-A2F0-49AE-B1CD-0AC3159CBF3F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8FA0A5-5610-4919-896E-AEFF85110FFC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8102C0-7442-43FC-9DD5-124C1816638B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5">
            <a:extLst>
              <a:ext uri="{FF2B5EF4-FFF2-40B4-BE49-F238E27FC236}">
                <a16:creationId xmlns:a16="http://schemas.microsoft.com/office/drawing/2014/main" id="{C7EE9E3F-EBA2-40A8-95FD-CD27DA18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26866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Dados provenientes duma população normal</a:t>
            </a:r>
          </a:p>
        </p:txBody>
      </p:sp>
      <p:sp>
        <p:nvSpPr>
          <p:cNvPr id="14342" name="AutoShape 7">
            <a:extLst>
              <a:ext uri="{FF2B5EF4-FFF2-40B4-BE49-F238E27FC236}">
                <a16:creationId xmlns:a16="http://schemas.microsoft.com/office/drawing/2014/main" id="{31BD0B1A-335A-41B9-915D-E885DC6611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01775" y="3922713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E165EDA3-5822-434F-9579-C6E34424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4265613"/>
            <a:ext cx="486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Como verificar os pressupostos?</a:t>
            </a:r>
          </a:p>
        </p:txBody>
      </p:sp>
      <p:sp>
        <p:nvSpPr>
          <p:cNvPr id="14344" name="AutoShape 9">
            <a:extLst>
              <a:ext uri="{FF2B5EF4-FFF2-40B4-BE49-F238E27FC236}">
                <a16:creationId xmlns:a16="http://schemas.microsoft.com/office/drawing/2014/main" id="{665484DE-9EA9-4DBC-A919-EBE0395436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60675" y="4989513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992FB4F6-F09D-43A7-B7D3-18E7D176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2413"/>
            <a:ext cx="516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O que fazer se não forem cumpridos?</a:t>
            </a:r>
          </a:p>
        </p:txBody>
      </p:sp>
      <p:sp>
        <p:nvSpPr>
          <p:cNvPr id="14346" name="Text Box 6">
            <a:extLst>
              <a:ext uri="{FF2B5EF4-FFF2-40B4-BE49-F238E27FC236}">
                <a16:creationId xmlns:a16="http://schemas.microsoft.com/office/drawing/2014/main" id="{9308A08D-660C-496E-AF35-1D591A54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41563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Pressupostos do teste </a:t>
            </a:r>
            <a:r>
              <a:rPr lang="pt-PT" altLang="en-US" sz="2800" b="0" i="1">
                <a:latin typeface="Calibri" panose="020F0502020204030204" pitchFamily="34" charset="0"/>
              </a:rPr>
              <a:t>t</a:t>
            </a:r>
            <a:r>
              <a:rPr lang="pt-PT" altLang="en-US" sz="2800" b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4347" name="Text Box 22">
            <a:extLst>
              <a:ext uri="{FF2B5EF4-FFF2-40B4-BE49-F238E27FC236}">
                <a16:creationId xmlns:a16="http://schemas.microsoft.com/office/drawing/2014/main" id="{66C72F92-D7B4-4B49-876E-A3E623F3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20800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Teste t para 1 amostra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ED49C-3A05-4836-B490-872466EAD94C}"/>
              </a:ext>
            </a:extLst>
          </p:cNvPr>
          <p:cNvSpPr txBox="1"/>
          <p:nvPr/>
        </p:nvSpPr>
        <p:spPr>
          <a:xfrm>
            <a:off x="6936058" y="4341310"/>
            <a:ext cx="19082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Aula anterior!!!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9970023-B23C-47AC-AA94-A0CE50FA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07834-BF54-4BAB-9E2B-813378CCBAE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90">
            <a:extLst>
              <a:ext uri="{FF2B5EF4-FFF2-40B4-BE49-F238E27FC236}">
                <a16:creationId xmlns:a16="http://schemas.microsoft.com/office/drawing/2014/main" id="{51671EF4-9041-442B-88C3-129F72B7C7B9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8820AA-E3E5-4ADC-9F72-FA6471EC5D7B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70AADF-06BF-4D36-A673-77B4230FCA18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2EEF3CC-249C-421B-8697-E475AE2E6826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53CD7B-29FE-4529-BFCC-E35753217A63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F03D5-D4BE-4AA3-B50A-6C99884A9353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9A226-E3D7-45A2-8FB8-780FA1A39FC8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334F12-E257-4E4D-AAF5-7BBEE4D31FD5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725C50-C3CE-4B74-A0F0-B7F7632AD9A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75162E-5AB7-4B8D-99EB-DD492390BBA8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D99BD9-90D2-4FFD-938A-5702FFCDFFA6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89982F-2293-4DE1-8F84-5372398ECBC0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4">
            <a:extLst>
              <a:ext uri="{FF2B5EF4-FFF2-40B4-BE49-F238E27FC236}">
                <a16:creationId xmlns:a16="http://schemas.microsoft.com/office/drawing/2014/main" id="{E6946F53-95AE-4669-BC54-9B245FB6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592263"/>
            <a:ext cx="835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Como decidir?</a:t>
            </a:r>
            <a:endParaRPr lang="pt-PT" altLang="en-US" sz="2400">
              <a:latin typeface="Calibri" panose="020F0502020204030204" pitchFamily="34" charset="0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DBC0D230-C737-40CE-BC28-60EE0614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2768600"/>
            <a:ext cx="835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Avaliar se os pressupostos são cumpridos</a:t>
            </a:r>
          </a:p>
        </p:txBody>
      </p:sp>
      <p:sp>
        <p:nvSpPr>
          <p:cNvPr id="15367" name="Text Box 6">
            <a:extLst>
              <a:ext uri="{FF2B5EF4-FFF2-40B4-BE49-F238E27FC236}">
                <a16:creationId xmlns:a16="http://schemas.microsoft.com/office/drawing/2014/main" id="{FCBFD20A-D1C1-4C75-A2DB-0D9D07BF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4083050"/>
            <a:ext cx="74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Não</a:t>
            </a:r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5E653280-1DDD-4653-B849-C588C24EF81D}"/>
              </a:ext>
            </a:extLst>
          </p:cNvPr>
          <p:cNvSpPr>
            <a:spLocks noChangeArrowheads="1"/>
          </p:cNvSpPr>
          <p:nvPr/>
        </p:nvSpPr>
        <p:spPr bwMode="auto">
          <a:xfrm rot="-8618609">
            <a:off x="2757488" y="3340100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5930A2B3-4CC5-447F-AD59-17C55A7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4108450"/>
            <a:ext cx="74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000" b="0">
                <a:latin typeface="Calibri" panose="020F0502020204030204" pitchFamily="34" charset="0"/>
              </a:rPr>
              <a:t>Sim</a:t>
            </a:r>
          </a:p>
        </p:txBody>
      </p:sp>
      <p:sp>
        <p:nvSpPr>
          <p:cNvPr id="15370" name="AutoShape 9">
            <a:extLst>
              <a:ext uri="{FF2B5EF4-FFF2-40B4-BE49-F238E27FC236}">
                <a16:creationId xmlns:a16="http://schemas.microsoft.com/office/drawing/2014/main" id="{34588A06-CAF4-43E4-8593-C44401F990CE}"/>
              </a:ext>
            </a:extLst>
          </p:cNvPr>
          <p:cNvSpPr>
            <a:spLocks noChangeArrowheads="1"/>
          </p:cNvSpPr>
          <p:nvPr/>
        </p:nvSpPr>
        <p:spPr bwMode="auto">
          <a:xfrm rot="9109086">
            <a:off x="6091238" y="3317875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1" name="AutoShape 10">
            <a:extLst>
              <a:ext uri="{FF2B5EF4-FFF2-40B4-BE49-F238E27FC236}">
                <a16:creationId xmlns:a16="http://schemas.microsoft.com/office/drawing/2014/main" id="{BF9E9076-8EF1-4595-A392-87E85A76F126}"/>
              </a:ext>
            </a:extLst>
          </p:cNvPr>
          <p:cNvSpPr>
            <a:spLocks noChangeArrowheads="1"/>
          </p:cNvSpPr>
          <p:nvPr/>
        </p:nvSpPr>
        <p:spPr bwMode="auto">
          <a:xfrm rot="9109086">
            <a:off x="6823075" y="4584700"/>
            <a:ext cx="406400" cy="1106488"/>
          </a:xfrm>
          <a:prstGeom prst="upArrow">
            <a:avLst>
              <a:gd name="adj1" fmla="val 50000"/>
              <a:gd name="adj2" fmla="val 6482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2" name="Text Box 11">
            <a:extLst>
              <a:ext uri="{FF2B5EF4-FFF2-40B4-BE49-F238E27FC236}">
                <a16:creationId xmlns:a16="http://schemas.microsoft.com/office/drawing/2014/main" id="{28DA6029-5007-4FB1-8E2E-F074D4E7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5692775"/>
            <a:ext cx="4008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Testes paramétricos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F77C1B31-A304-48CB-B70F-1A9253184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692775"/>
            <a:ext cx="400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Testes não paramétricos</a:t>
            </a:r>
          </a:p>
        </p:txBody>
      </p:sp>
      <p:sp>
        <p:nvSpPr>
          <p:cNvPr id="15374" name="Text Box 15">
            <a:extLst>
              <a:ext uri="{FF2B5EF4-FFF2-40B4-BE49-F238E27FC236}">
                <a16:creationId xmlns:a16="http://schemas.microsoft.com/office/drawing/2014/main" id="{0794CCF5-8D88-49E6-814C-0E5453EC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4406900"/>
            <a:ext cx="4008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Transformação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1800" b="0">
                <a:latin typeface="Calibri" panose="020F0502020204030204" pitchFamily="34" charset="0"/>
              </a:rPr>
              <a:t>dos dados</a:t>
            </a:r>
          </a:p>
        </p:txBody>
      </p:sp>
      <p:sp>
        <p:nvSpPr>
          <p:cNvPr id="15375" name="AutoShape 16">
            <a:extLst>
              <a:ext uri="{FF2B5EF4-FFF2-40B4-BE49-F238E27FC236}">
                <a16:creationId xmlns:a16="http://schemas.microsoft.com/office/drawing/2014/main" id="{5CF1F04F-DAB4-4F9D-9B17-0CC2F0876EE0}"/>
              </a:ext>
            </a:extLst>
          </p:cNvPr>
          <p:cNvSpPr>
            <a:spLocks noChangeArrowheads="1"/>
          </p:cNvSpPr>
          <p:nvPr/>
        </p:nvSpPr>
        <p:spPr bwMode="auto">
          <a:xfrm rot="6572823">
            <a:off x="3078163" y="4216400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6" name="AutoShape 17">
            <a:extLst>
              <a:ext uri="{FF2B5EF4-FFF2-40B4-BE49-F238E27FC236}">
                <a16:creationId xmlns:a16="http://schemas.microsoft.com/office/drawing/2014/main" id="{F515E968-32CE-4032-B677-3FA41AA204F5}"/>
              </a:ext>
            </a:extLst>
          </p:cNvPr>
          <p:cNvSpPr>
            <a:spLocks noChangeArrowheads="1"/>
          </p:cNvSpPr>
          <p:nvPr/>
        </p:nvSpPr>
        <p:spPr bwMode="auto">
          <a:xfrm rot="4651544">
            <a:off x="5732463" y="4216400"/>
            <a:ext cx="406400" cy="787400"/>
          </a:xfrm>
          <a:prstGeom prst="upArrow">
            <a:avLst>
              <a:gd name="adj1" fmla="val 50000"/>
              <a:gd name="adj2" fmla="val 4843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7" name="AutoShape 18">
            <a:extLst>
              <a:ext uri="{FF2B5EF4-FFF2-40B4-BE49-F238E27FC236}">
                <a16:creationId xmlns:a16="http://schemas.microsoft.com/office/drawing/2014/main" id="{6C43FFAE-A782-40CA-A972-5439F71FE90A}"/>
              </a:ext>
            </a:extLst>
          </p:cNvPr>
          <p:cNvSpPr>
            <a:spLocks noChangeArrowheads="1"/>
          </p:cNvSpPr>
          <p:nvPr/>
        </p:nvSpPr>
        <p:spPr bwMode="auto">
          <a:xfrm rot="-8618609">
            <a:off x="1822450" y="4356100"/>
            <a:ext cx="406400" cy="1295400"/>
          </a:xfrm>
          <a:prstGeom prst="upArrow">
            <a:avLst>
              <a:gd name="adj1" fmla="val 50000"/>
              <a:gd name="adj2" fmla="val 7968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8" name="AutoShape 19">
            <a:extLst>
              <a:ext uri="{FF2B5EF4-FFF2-40B4-BE49-F238E27FC236}">
                <a16:creationId xmlns:a16="http://schemas.microsoft.com/office/drawing/2014/main" id="{181E05D5-6D06-420C-B3BE-9D7B6802EC7E}"/>
              </a:ext>
            </a:extLst>
          </p:cNvPr>
          <p:cNvSpPr>
            <a:spLocks noChangeArrowheads="1"/>
          </p:cNvSpPr>
          <p:nvPr/>
        </p:nvSpPr>
        <p:spPr bwMode="auto">
          <a:xfrm rot="-8339112">
            <a:off x="3954463" y="5092700"/>
            <a:ext cx="406400" cy="571500"/>
          </a:xfrm>
          <a:prstGeom prst="upArrow">
            <a:avLst>
              <a:gd name="adj1" fmla="val 50000"/>
              <a:gd name="adj2" fmla="val 3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000" b="0">
              <a:latin typeface="Calibri" panose="020F0502020204030204" pitchFamily="34" charset="0"/>
            </a:endParaRPr>
          </a:p>
        </p:txBody>
      </p:sp>
      <p:sp>
        <p:nvSpPr>
          <p:cNvPr id="15379" name="Text Box 20">
            <a:extLst>
              <a:ext uri="{FF2B5EF4-FFF2-40B4-BE49-F238E27FC236}">
                <a16:creationId xmlns:a16="http://schemas.microsoft.com/office/drawing/2014/main" id="{35C03505-4762-4B96-84E5-C494390D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5197475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400" b="0">
                <a:latin typeface="Calibri" panose="020F0502020204030204" pitchFamily="34" charset="0"/>
              </a:rPr>
              <a:t>Não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1BB9FC2-D82C-4B19-AB22-D9CFB3F4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 a 1 amostra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91C5A5-481F-430E-83EB-F877C2DA636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90">
            <a:extLst>
              <a:ext uri="{FF2B5EF4-FFF2-40B4-BE49-F238E27FC236}">
                <a16:creationId xmlns:a16="http://schemas.microsoft.com/office/drawing/2014/main" id="{AE6AA84A-5EBB-47AE-81AF-EDC7E97ED42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46DD8F-24A8-47A9-BC5F-22DBD3BBB727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BDA71A-31CD-4DC1-A26C-01D7E6B8DDE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7BAE08F-2517-4105-BC57-7FA04347DE11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439EE0-BA41-4679-AC21-E305605C1A1B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DDB9A7-5C51-4827-8D8D-F0EAABE0A52D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5ACA93-9D79-469F-85E1-5884720F6D1C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952BF2-4C88-4E3C-A9C5-26289E65990B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3F3AEB-0E5C-4003-87F4-6C9175777512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F84013-1112-4B98-B447-7F3BAAB7B4C0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B67A94-638B-40BD-9ED3-28E5C510FE9F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F60CC8-F4A8-4738-BADE-61239685188E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D0AF6828-EC08-4558-9647-52E12EEA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860925"/>
            <a:ext cx="784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>
              <a:latin typeface="Calibri" pitchFamily="34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6CB116EA-90B4-431E-853E-A360D3EE7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4175125"/>
            <a:ext cx="345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Estatística de teste:</a:t>
            </a:r>
          </a:p>
        </p:txBody>
      </p:sp>
      <p:graphicFrame>
        <p:nvGraphicFramePr>
          <p:cNvPr id="16391" name="Object 8">
            <a:extLst>
              <a:ext uri="{FF2B5EF4-FFF2-40B4-BE49-F238E27FC236}">
                <a16:creationId xmlns:a16="http://schemas.microsoft.com/office/drawing/2014/main" id="{35585C0B-A5EA-4A35-A478-CB0E11AE0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0" y="5013325"/>
          <a:ext cx="724058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2590800" imgH="254000" progId="Equation.3">
                  <p:embed/>
                </p:oleObj>
              </mc:Choice>
              <mc:Fallback>
                <p:oleObj name="Equation" r:id="rId3" imgW="2590800" imgH="254000" progId="Equation.3">
                  <p:embed/>
                  <p:pic>
                    <p:nvPicPr>
                      <p:cNvPr id="16391" name="Object 8">
                        <a:extLst>
                          <a:ext uri="{FF2B5EF4-FFF2-40B4-BE49-F238E27FC236}">
                            <a16:creationId xmlns:a16="http://schemas.microsoft.com/office/drawing/2014/main" id="{35585C0B-A5EA-4A35-A478-CB0E11AE0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5013325"/>
                        <a:ext cx="724058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9">
            <a:extLst>
              <a:ext uri="{FF2B5EF4-FFF2-40B4-BE49-F238E27FC236}">
                <a16:creationId xmlns:a16="http://schemas.microsoft.com/office/drawing/2014/main" id="{3A74A483-7592-4D1D-BFEA-F222E5B2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598738"/>
            <a:ext cx="306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Hipóteses:</a:t>
            </a: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30D6EB77-083F-4A70-8189-1140DCF9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628015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 i="1" dirty="0">
                <a:latin typeface="Calibri" panose="020F0502020204030204" pitchFamily="34" charset="0"/>
              </a:rPr>
              <a:t>R</a:t>
            </a:r>
            <a:r>
              <a:rPr lang="pt-PT" altLang="en-US" sz="2400" b="0" i="1" baseline="-25000" dirty="0">
                <a:latin typeface="Calibri" panose="020F0502020204030204" pitchFamily="34" charset="0"/>
              </a:rPr>
              <a:t>i</a:t>
            </a:r>
            <a:r>
              <a:rPr lang="pt-PT" altLang="en-US" sz="2400" b="0" dirty="0">
                <a:latin typeface="Calibri" panose="020F0502020204030204" pitchFamily="34" charset="0"/>
              </a:rPr>
              <a:t> = ordem atribuída a </a:t>
            </a:r>
            <a:r>
              <a:rPr lang="pt-PT" altLang="en-US" sz="2400" b="0" i="1" dirty="0" err="1">
                <a:latin typeface="Calibri" panose="020F0502020204030204" pitchFamily="34" charset="0"/>
              </a:rPr>
              <a:t>D</a:t>
            </a:r>
            <a:r>
              <a:rPr lang="pt-PT" altLang="en-US" sz="2400" b="0" i="1" baseline="-25000" dirty="0" err="1">
                <a:latin typeface="Calibri" panose="020F0502020204030204" pitchFamily="34" charset="0"/>
              </a:rPr>
              <a:t>i</a:t>
            </a:r>
            <a:r>
              <a:rPr lang="pt-PT" altLang="en-US" sz="2400" b="0" dirty="0">
                <a:latin typeface="Calibri" panose="020F0502020204030204" pitchFamily="34" charset="0"/>
              </a:rPr>
              <a:t> (= </a:t>
            </a:r>
            <a:r>
              <a:rPr lang="pt-PT" altLang="en-US" sz="2400" b="0" i="1" dirty="0">
                <a:latin typeface="Calibri" panose="020F0502020204030204" pitchFamily="34" charset="0"/>
              </a:rPr>
              <a:t>X</a:t>
            </a:r>
            <a:r>
              <a:rPr lang="pt-PT" altLang="en-US" sz="2400" b="0" i="1" baseline="-25000" dirty="0">
                <a:latin typeface="Calibri" panose="020F0502020204030204" pitchFamily="34" charset="0"/>
              </a:rPr>
              <a:t>i</a:t>
            </a:r>
            <a:r>
              <a:rPr lang="pt-PT" altLang="en-US" sz="2400" b="0" dirty="0">
                <a:latin typeface="Calibri" panose="020F0502020204030204" pitchFamily="34" charset="0"/>
              </a:rPr>
              <a:t> – </a:t>
            </a:r>
            <a:r>
              <a:rPr lang="pt-PT" altLang="en-US" sz="2400" b="0" i="1" dirty="0">
                <a:latin typeface="Calibri" panose="020F0502020204030204" pitchFamily="34" charset="0"/>
              </a:rPr>
              <a:t>Y</a:t>
            </a:r>
            <a:r>
              <a:rPr lang="pt-PT" altLang="en-US" sz="2400" b="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6394" name="Text Box 15">
            <a:extLst>
              <a:ext uri="{FF2B5EF4-FFF2-40B4-BE49-F238E27FC236}">
                <a16:creationId xmlns:a16="http://schemas.microsoft.com/office/drawing/2014/main" id="{43B23B99-18CF-4B08-8895-0803EF7A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3175000"/>
            <a:ext cx="3065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0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µ=Y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H</a:t>
            </a:r>
            <a:r>
              <a:rPr lang="pt-PT" altLang="en-US" sz="2800" b="0" baseline="-25000">
                <a:latin typeface="Calibri" panose="020F0502020204030204" pitchFamily="34" charset="0"/>
              </a:rPr>
              <a:t>1</a:t>
            </a:r>
            <a:r>
              <a:rPr lang="pt-PT" altLang="en-US" sz="2800" b="0">
                <a:latin typeface="Calibri" panose="020F0502020204030204" pitchFamily="34" charset="0"/>
              </a:rPr>
              <a:t>: </a:t>
            </a:r>
            <a:r>
              <a:rPr lang="en-US" altLang="en-US" sz="2800" b="0">
                <a:latin typeface="Calibri" panose="020F0502020204030204" pitchFamily="34" charset="0"/>
              </a:rPr>
              <a:t>µ≠Y</a:t>
            </a:r>
          </a:p>
        </p:txBody>
      </p:sp>
      <p:sp>
        <p:nvSpPr>
          <p:cNvPr id="16395" name="Text Box 10">
            <a:extLst>
              <a:ext uri="{FF2B5EF4-FFF2-40B4-BE49-F238E27FC236}">
                <a16:creationId xmlns:a16="http://schemas.microsoft.com/office/drawing/2014/main" id="{4EADE479-825F-4971-9622-0C9A7CC5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835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Teste de Wilcoxon</a:t>
            </a:r>
            <a:endParaRPr lang="pt-PT" altLang="en-US" sz="2000">
              <a:latin typeface="Calibri" panose="020F0502020204030204" pitchFamily="34" charset="0"/>
            </a:endParaRPr>
          </a:p>
        </p:txBody>
      </p:sp>
      <p:sp>
        <p:nvSpPr>
          <p:cNvPr id="16396" name="Text Box 3">
            <a:extLst>
              <a:ext uri="{FF2B5EF4-FFF2-40B4-BE49-F238E27FC236}">
                <a16:creationId xmlns:a16="http://schemas.microsoft.com/office/drawing/2014/main" id="{31B99B6F-F0AC-417F-A230-06360A5B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312863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Teste a uma amostra: </a:t>
            </a:r>
            <a:r>
              <a:rPr lang="pt-PT" altLang="en-US" sz="2000">
                <a:latin typeface="Calibri" panose="020F0502020204030204" pitchFamily="34" charset="0"/>
              </a:rPr>
              <a:t>abordagem não-paramétrica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1CE1CE-5278-43A4-BFBE-810FE39C4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40644"/>
              </p:ext>
            </p:extLst>
          </p:nvPr>
        </p:nvGraphicFramePr>
        <p:xfrm>
          <a:off x="1524000" y="2456365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474238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417670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28337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90622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Dados </a:t>
                      </a:r>
                      <a:r>
                        <a:rPr lang="en-US" dirty="0" err="1"/>
                        <a:t>ordenados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0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7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2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5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9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075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D2FEEA-1E2A-44FE-BF8B-F4B8F50680DD}"/>
              </a:ext>
            </a:extLst>
          </p:cNvPr>
          <p:cNvSpPr txBox="1"/>
          <p:nvPr/>
        </p:nvSpPr>
        <p:spPr>
          <a:xfrm>
            <a:off x="3512634" y="5982402"/>
            <a:ext cx="22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+</a:t>
            </a:r>
            <a:r>
              <a:rPr lang="en-US" dirty="0"/>
              <a:t> = 3+4+5+6+7 =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4F994-6446-4869-B340-A7C23F941872}"/>
              </a:ext>
            </a:extLst>
          </p:cNvPr>
          <p:cNvSpPr txBox="1"/>
          <p:nvPr/>
        </p:nvSpPr>
        <p:spPr>
          <a:xfrm>
            <a:off x="780585" y="1527716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H0: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𝜇=2 vs. H1: 𝜇≠2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6358-C67D-4BC0-AF85-D4D347D18D38}"/>
              </a:ext>
            </a:extLst>
          </p:cNvPr>
          <p:cNvSpPr txBox="1"/>
          <p:nvPr/>
        </p:nvSpPr>
        <p:spPr>
          <a:xfrm>
            <a:off x="412595" y="267629"/>
            <a:ext cx="789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Exemplo</a:t>
            </a:r>
            <a:r>
              <a:rPr lang="en-US" dirty="0"/>
              <a:t>: </a:t>
            </a:r>
            <a:r>
              <a:rPr lang="en-US" dirty="0" err="1"/>
              <a:t>amostra</a:t>
            </a:r>
            <a:r>
              <a:rPr lang="en-US" dirty="0"/>
              <a:t> de </a:t>
            </a:r>
            <a:r>
              <a:rPr lang="en-US" dirty="0" err="1"/>
              <a:t>tamanho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98976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C9B8-5725-4388-B007-89785323C127}"/>
              </a:ext>
            </a:extLst>
          </p:cNvPr>
          <p:cNvSpPr txBox="1"/>
          <p:nvPr/>
        </p:nvSpPr>
        <p:spPr>
          <a:xfrm>
            <a:off x="1594623" y="1895708"/>
            <a:ext cx="6122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Atendimentos</a:t>
            </a:r>
            <a:r>
              <a:rPr lang="en-US" sz="2800" dirty="0"/>
              <a:t>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Sala 2.3.11A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 meu </a:t>
            </a:r>
            <a:r>
              <a:rPr lang="en-US" sz="2800" dirty="0" err="1"/>
              <a:t>gabinete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geral</a:t>
            </a:r>
            <a:r>
              <a:rPr lang="en-US" sz="2800" dirty="0"/>
              <a:t>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Sala 6.4.36 (sim… </a:t>
            </a:r>
            <a:r>
              <a:rPr lang="en-US" sz="2800" dirty="0" err="1"/>
              <a:t>mudou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relação</a:t>
            </a:r>
            <a:r>
              <a:rPr lang="en-US" sz="2800" dirty="0"/>
              <a:t> à </a:t>
            </a:r>
            <a:r>
              <a:rPr lang="en-US" sz="2800" dirty="0" err="1"/>
              <a:t>semana</a:t>
            </a:r>
            <a:r>
              <a:rPr lang="en-US" sz="2800" dirty="0"/>
              <a:t> </a:t>
            </a:r>
            <a:r>
              <a:rPr lang="en-US" sz="2800" dirty="0" err="1"/>
              <a:t>passada</a:t>
            </a:r>
            <a:r>
              <a:rPr lang="en-US" sz="2800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60010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372AE-9483-457F-B774-C75755BE06F3}"/>
              </a:ext>
            </a:extLst>
          </p:cNvPr>
          <p:cNvSpPr/>
          <p:nvPr/>
        </p:nvSpPr>
        <p:spPr>
          <a:xfrm>
            <a:off x="4165651" y="5685693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https://www.azquotes.com/quote/702411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2E54C-22DA-421A-9C82-3C458471A7B6}"/>
              </a:ext>
            </a:extLst>
          </p:cNvPr>
          <p:cNvSpPr txBox="1"/>
          <p:nvPr/>
        </p:nvSpPr>
        <p:spPr>
          <a:xfrm>
            <a:off x="2303754" y="668446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9 – 15-10-2018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85E1A-4B8B-4EAA-9A8E-041A5E091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825" y="1876425"/>
            <a:ext cx="6610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426B92C-E46E-4492-8BE8-E56414F5E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5CD2AE-5609-464D-9BB6-5A25057D8AB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90">
            <a:extLst>
              <a:ext uri="{FF2B5EF4-FFF2-40B4-BE49-F238E27FC236}">
                <a16:creationId xmlns:a16="http://schemas.microsoft.com/office/drawing/2014/main" id="{322F6F79-5D56-4DF7-AF8E-38C34574094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008485-913D-4BF9-97DD-344D894F1ABF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871E6D9-F985-48ED-90B4-71F0B98FC4A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CAAAF2A-13B8-481D-AB35-23EE57A2A7E5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4E58B0C-76A7-4EE7-9BBE-D2A73EDFB851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7E3B23-A860-4DA3-9170-E7D8FE5C735C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2218C0-84BF-4621-9D9B-280F15E51109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D021D4-FD2B-4567-A77B-BD73C20F8E16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B980821-7615-46C1-9469-8F08059B4EF7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E22763-1980-41EF-86B3-87B93DE7BFF9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3A5FF34-05CE-4056-BB3B-9024413B8670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2E20DE-6DB4-45BC-B66F-C9DEFCC01417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Text Box 4">
            <a:extLst>
              <a:ext uri="{FF2B5EF4-FFF2-40B4-BE49-F238E27FC236}">
                <a16:creationId xmlns:a16="http://schemas.microsoft.com/office/drawing/2014/main" id="{A84D6456-7D30-46F3-9582-56794C94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528888"/>
            <a:ext cx="78486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Verdana" panose="020B0604030504040204" pitchFamily="34" charset="0"/>
              </a:rPr>
              <a:t>Define-se uma afirmação – </a:t>
            </a:r>
            <a:r>
              <a:rPr lang="pt-PT" altLang="en-US" sz="2800" b="0" i="1" dirty="0">
                <a:latin typeface="Verdana" panose="020B0604030504040204" pitchFamily="34" charset="0"/>
              </a:rPr>
              <a:t>Hipótese nula </a:t>
            </a:r>
            <a:r>
              <a:rPr lang="pt-PT" altLang="en-US" sz="2800" b="0" dirty="0">
                <a:latin typeface="Verdana" panose="020B0604030504040204" pitchFamily="34" charset="0"/>
              </a:rPr>
              <a:t>(H</a:t>
            </a:r>
            <a:r>
              <a:rPr lang="pt-PT" altLang="en-US" sz="2800" b="0" baseline="-25000" dirty="0">
                <a:latin typeface="Verdana" panose="020B0604030504040204" pitchFamily="34" charset="0"/>
              </a:rPr>
              <a:t>0</a:t>
            </a:r>
            <a:r>
              <a:rPr lang="pt-PT" altLang="en-US" sz="2800" b="0" dirty="0">
                <a:latin typeface="Verdana" panose="020B0604030504040204" pitchFamily="34" charset="0"/>
              </a:rPr>
              <a:t>), que expressa o conceito de igualdade (inexistência de diferenças)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en-US" sz="2800" b="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Verdana" panose="020B0604030504040204" pitchFamily="34" charset="0"/>
              </a:rPr>
              <a:t>Define-se uma hipótese alternativa – H</a:t>
            </a:r>
            <a:r>
              <a:rPr lang="pt-PT" altLang="en-US" sz="2800" b="0" baseline="-25000" dirty="0">
                <a:latin typeface="Verdana" panose="020B0604030504040204" pitchFamily="34" charset="0"/>
              </a:rPr>
              <a:t>A</a:t>
            </a:r>
            <a:r>
              <a:rPr lang="pt-PT" altLang="en-US" sz="2800" b="0" dirty="0">
                <a:latin typeface="Verdana" panose="020B0604030504040204" pitchFamily="34" charset="0"/>
              </a:rPr>
              <a:t> </a:t>
            </a:r>
            <a:r>
              <a:rPr lang="pt-PT" altLang="en-US" sz="2800" b="0" dirty="0" err="1">
                <a:latin typeface="Verdana" panose="020B0604030504040204" pitchFamily="34" charset="0"/>
              </a:rPr>
              <a:t>or</a:t>
            </a:r>
            <a:r>
              <a:rPr lang="pt-PT" altLang="en-US" sz="2800" b="0" dirty="0">
                <a:latin typeface="Verdana" panose="020B0604030504040204" pitchFamily="34" charset="0"/>
              </a:rPr>
              <a:t> H</a:t>
            </a:r>
            <a:r>
              <a:rPr lang="pt-PT" altLang="en-US" sz="2800" b="0" baseline="-25000" dirty="0">
                <a:latin typeface="Verdana" panose="020B0604030504040204" pitchFamily="34" charset="0"/>
              </a:rPr>
              <a:t>1</a:t>
            </a:r>
            <a:r>
              <a:rPr lang="pt-PT" altLang="en-US" sz="2800" b="0" dirty="0">
                <a:latin typeface="Verdana" panose="020B0604030504040204" pitchFamily="34" charset="0"/>
              </a:rPr>
              <a:t>, geralmente sob a forma de complementar da H</a:t>
            </a:r>
            <a:r>
              <a:rPr lang="pt-PT" altLang="en-US" sz="2800" b="0" baseline="-25000" dirty="0">
                <a:latin typeface="Verdana" panose="020B0604030504040204" pitchFamily="34" charset="0"/>
              </a:rPr>
              <a:t>0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1800" b="0" dirty="0">
              <a:latin typeface="Verdana" panose="020B0604030504040204" pitchFamily="34" charset="0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16F877A2-ED77-42C5-B470-57FF5972F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5F2140-52BD-4454-AE9F-913EE8162A74}"/>
              </a:ext>
            </a:extLst>
          </p:cNvPr>
          <p:cNvSpPr/>
          <p:nvPr/>
        </p:nvSpPr>
        <p:spPr>
          <a:xfrm>
            <a:off x="603250" y="6078538"/>
            <a:ext cx="8462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Ellison, A. M.; </a:t>
            </a:r>
            <a:r>
              <a:rPr lang="en-US" dirty="0" err="1"/>
              <a:t>Gotelli</a:t>
            </a:r>
            <a:r>
              <a:rPr lang="en-US" dirty="0"/>
              <a:t>, N. J.; Inouye, B. D. &amp; Strong, D. R. 2014 P values, hypothesis testing, and model selection: it's </a:t>
            </a:r>
            <a:r>
              <a:rPr lang="en-US" dirty="0" err="1"/>
              <a:t>deja</a:t>
            </a:r>
            <a:r>
              <a:rPr lang="en-US" dirty="0"/>
              <a:t>  vu all over again </a:t>
            </a:r>
            <a:r>
              <a:rPr lang="en-US" i="1" dirty="0"/>
              <a:t>Ecology</a:t>
            </a:r>
            <a:r>
              <a:rPr lang="en-US" dirty="0"/>
              <a:t> </a:t>
            </a:r>
            <a:r>
              <a:rPr lang="en-US" b="1" dirty="0"/>
              <a:t>95</a:t>
            </a:r>
            <a:r>
              <a:rPr lang="en-US" dirty="0"/>
              <a:t>: 609-610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4505D96-1D44-4ABE-A7FD-11D8AC1A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testes de hipóteses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C3CB5D-C80D-4ABA-90E7-B53F9D05244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90">
            <a:extLst>
              <a:ext uri="{FF2B5EF4-FFF2-40B4-BE49-F238E27FC236}">
                <a16:creationId xmlns:a16="http://schemas.microsoft.com/office/drawing/2014/main" id="{04DE8F5A-DB25-49F1-940A-609D7667C31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15888"/>
            <a:ext cx="755650" cy="954087"/>
            <a:chOff x="821414" y="5013176"/>
            <a:chExt cx="1080120" cy="13639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039FD1-1452-49B9-B8E1-DC067E4ADE30}"/>
                </a:ext>
              </a:extLst>
            </p:cNvPr>
            <p:cNvCxnSpPr/>
            <p:nvPr/>
          </p:nvCxnSpPr>
          <p:spPr>
            <a:xfrm>
              <a:off x="1626966" y="5526082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67A83F-134E-4463-9B5B-082905E1A6F1}"/>
                </a:ext>
              </a:extLst>
            </p:cNvPr>
            <p:cNvCxnSpPr/>
            <p:nvPr/>
          </p:nvCxnSpPr>
          <p:spPr>
            <a:xfrm>
              <a:off x="1105060" y="5308210"/>
              <a:ext cx="0" cy="649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29DD64-9CDC-4E01-A665-4ABBB8BDE634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E9D518-3121-4463-8656-A4F4A9EC6047}"/>
                </a:ext>
              </a:extLst>
            </p:cNvPr>
            <p:cNvSpPr/>
            <p:nvPr/>
          </p:nvSpPr>
          <p:spPr>
            <a:xfrm>
              <a:off x="987063" y="5514734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0B45B3-E175-4E5A-9A0D-C9BE97678724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B82C49-F2CF-4102-9F61-92CB75B23E9B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1D96E7-4330-4379-94E6-6376F2F20A60}"/>
                </a:ext>
              </a:extLst>
            </p:cNvPr>
            <p:cNvCxnSpPr/>
            <p:nvPr/>
          </p:nvCxnSpPr>
          <p:spPr>
            <a:xfrm>
              <a:off x="1508970" y="575076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566203-9F2A-49F0-ABC8-4D057D16A40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905616-E400-4874-B0FD-A45A1A596EB5}"/>
                </a:ext>
              </a:extLst>
            </p:cNvPr>
            <p:cNvCxnSpPr/>
            <p:nvPr/>
          </p:nvCxnSpPr>
          <p:spPr>
            <a:xfrm>
              <a:off x="982525" y="595728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67BF72-E3E7-4D0D-AA33-912743BC9825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78CC030-F445-4CC5-9F97-D87271CC68A7}"/>
                </a:ext>
              </a:extLst>
            </p:cNvPr>
            <p:cNvCxnSpPr/>
            <p:nvPr/>
          </p:nvCxnSpPr>
          <p:spPr>
            <a:xfrm>
              <a:off x="1508970" y="552608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1" name="Text Box 4">
            <a:extLst>
              <a:ext uri="{FF2B5EF4-FFF2-40B4-BE49-F238E27FC236}">
                <a16:creationId xmlns:a16="http://schemas.microsoft.com/office/drawing/2014/main" id="{7A135A67-3B51-49F1-B987-2D6E1380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62200"/>
            <a:ext cx="7848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Verdana" panose="020B0604030504040204" pitchFamily="34" charset="0"/>
              </a:rPr>
              <a:t>Define-se uma estatística de teste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2800" b="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Verdana" panose="020B0604030504040204" pitchFamily="34" charset="0"/>
              </a:rPr>
              <a:t>Compara-se a estatística de teste com uma distribuição de probabilidade (“conhecida”)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2800" b="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PT" altLang="en-US" sz="2800" b="0" dirty="0">
                <a:latin typeface="Verdana" panose="020B0604030504040204" pitchFamily="34" charset="0"/>
              </a:rPr>
              <a:t>Tecem-se considerações com um certo grau de confiança (ou de probabilidade de erro)</a:t>
            </a:r>
          </a:p>
          <a:p>
            <a:pPr algn="just" eaLnBrk="1" hangingPunct="1">
              <a:spcBef>
                <a:spcPct val="0"/>
              </a:spcBef>
            </a:pPr>
            <a:endParaRPr lang="pt-PT" altLang="en-US" sz="1800" b="0" dirty="0">
              <a:latin typeface="Verdana" panose="020B060403050404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C41CDEC-DD51-48D3-8B70-CDC027D9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7788"/>
            <a:ext cx="716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Testes de hipóteses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6704</TotalTime>
  <Words>2756</Words>
  <Application>Microsoft Office PowerPoint</Application>
  <PresentationFormat>On-screen Show (4:3)</PresentationFormat>
  <Paragraphs>409</Paragraphs>
  <Slides>53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Calibri</vt:lpstr>
      <vt:lpstr>Cambria Math</vt:lpstr>
      <vt:lpstr>Century Schoolbook</vt:lpstr>
      <vt:lpstr>Corbel</vt:lpstr>
      <vt:lpstr>Helvetica</vt:lpstr>
      <vt:lpstr>Lucida Console</vt:lpstr>
      <vt:lpstr>Times New Roman</vt:lpstr>
      <vt:lpstr>Verdana</vt:lpstr>
      <vt:lpstr>Feathered</vt:lpstr>
      <vt:lpstr>Microsoft Excel 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Numérica  2018/2019</dc:title>
  <dc:creator>Tiago Marques</dc:creator>
  <cp:lastModifiedBy>Tiago Marques</cp:lastModifiedBy>
  <cp:revision>212</cp:revision>
  <dcterms:created xsi:type="dcterms:W3CDTF">2018-08-22T13:27:50Z</dcterms:created>
  <dcterms:modified xsi:type="dcterms:W3CDTF">2018-10-15T17:39:41Z</dcterms:modified>
</cp:coreProperties>
</file>