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20"/>
  </p:notesMasterIdLst>
  <p:handoutMasterIdLst>
    <p:handoutMasterId r:id="rId21"/>
  </p:handoutMasterIdLst>
  <p:sldIdLst>
    <p:sldId id="324" r:id="rId2"/>
    <p:sldId id="334" r:id="rId3"/>
    <p:sldId id="335" r:id="rId4"/>
    <p:sldId id="337" r:id="rId5"/>
    <p:sldId id="336" r:id="rId6"/>
    <p:sldId id="333" r:id="rId7"/>
    <p:sldId id="344" r:id="rId8"/>
    <p:sldId id="342" r:id="rId9"/>
    <p:sldId id="343" r:id="rId10"/>
    <p:sldId id="331" r:id="rId11"/>
    <p:sldId id="346" r:id="rId12"/>
    <p:sldId id="338" r:id="rId13"/>
    <p:sldId id="341" r:id="rId14"/>
    <p:sldId id="332" r:id="rId15"/>
    <p:sldId id="345" r:id="rId16"/>
    <p:sldId id="340" r:id="rId17"/>
    <p:sldId id="339" r:id="rId18"/>
    <p:sldId id="347" r:id="rId19"/>
  </p:sldIdLst>
  <p:sldSz cx="9144000" cy="6858000" type="screen4x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en-GB"/>
              <a:t>Introduction to density estimation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r>
              <a:rPr lang="en-GB"/>
              <a:t>29/06/2011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/>
              <a:t>DCL 2011 workshop tutorial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52FFD20-BCA8-4458-BC57-D62C643107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0444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en-GB"/>
              <a:t>Introduction to density estimation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r>
              <a:rPr lang="en-GB"/>
              <a:t>29/06/2011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/>
              <a:t>DCL 2011 workshop tutorial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706ED5A-C726-44FF-8B77-B427D8C99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889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675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03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4858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76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437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32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0996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762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05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30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47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28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colandmod.com/background/sfcm/GECM.html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9AFD-182A-46E4-B77D-28BA714E7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259" y="4079394"/>
            <a:ext cx="6517482" cy="2509213"/>
          </a:xfrm>
        </p:spPr>
        <p:txBody>
          <a:bodyPr>
            <a:normAutofit/>
          </a:bodyPr>
          <a:lstStyle/>
          <a:p>
            <a:r>
              <a:rPr lang="en-US" sz="1800" dirty="0" err="1"/>
              <a:t>AuLA</a:t>
            </a:r>
            <a:r>
              <a:rPr lang="en-US" sz="1800" dirty="0"/>
              <a:t> 14 11 2018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2448-0697-4B93-96C6-13FF069F4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828800"/>
            <a:ext cx="7315200" cy="1371599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Modelação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EcoLÓGICA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03664-30DA-4F22-8CBA-34EE609C2ECC}"/>
              </a:ext>
            </a:extLst>
          </p:cNvPr>
          <p:cNvSpPr txBox="1"/>
          <p:nvPr/>
        </p:nvSpPr>
        <p:spPr>
          <a:xfrm>
            <a:off x="3614730" y="3728591"/>
            <a:ext cx="2106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Aula 7 TP 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881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6D80-1170-47B2-BA72-2DA201D2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316870"/>
            <a:ext cx="7773338" cy="1596177"/>
          </a:xfrm>
        </p:spPr>
        <p:txBody>
          <a:bodyPr>
            <a:normAutofit/>
          </a:bodyPr>
          <a:lstStyle/>
          <a:p>
            <a:r>
              <a:rPr lang="en-US" sz="5400" cap="none" dirty="0"/>
              <a:t>Practice R for modelling!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8EB4-4D6D-420B-9800-02A05A20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0" y="1948506"/>
            <a:ext cx="7773339" cy="41861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cap="none" dirty="0"/>
              <a:t>	Work over and master all that is in the R and </a:t>
            </a:r>
            <a:r>
              <a:rPr lang="en-US" cap="none" dirty="0" err="1"/>
              <a:t>Rstudio</a:t>
            </a:r>
            <a:r>
              <a:rPr lang="en-US" cap="none" dirty="0"/>
              <a:t> tutorial</a:t>
            </a:r>
          </a:p>
          <a:p>
            <a:pPr marL="0" indent="0" algn="just">
              <a:buNone/>
            </a:pPr>
            <a:r>
              <a:rPr lang="en-US" cap="none" dirty="0"/>
              <a:t>	Work over and master the “Extra” material in TP1</a:t>
            </a:r>
          </a:p>
          <a:p>
            <a:pPr marL="0" indent="0" algn="just">
              <a:buNone/>
            </a:pPr>
            <a:r>
              <a:rPr lang="en-US" cap="none" dirty="0"/>
              <a:t>	Do the exercises (</a:t>
            </a:r>
            <a:r>
              <a:rPr lang="en-US" cap="none" dirty="0" err="1"/>
              <a:t>ficha</a:t>
            </a:r>
            <a:r>
              <a:rPr lang="en-US" cap="none" dirty="0"/>
              <a:t> de </a:t>
            </a:r>
            <a:r>
              <a:rPr lang="en-US" cap="none" dirty="0" err="1"/>
              <a:t>trabalho</a:t>
            </a:r>
            <a:r>
              <a:rPr lang="en-US" cap="none" dirty="0"/>
              <a:t>) under TP3</a:t>
            </a:r>
          </a:p>
          <a:p>
            <a:pPr marL="0" indent="0" algn="just">
              <a:buNone/>
            </a:pPr>
            <a:r>
              <a:rPr lang="en-US" cap="none" dirty="0"/>
              <a:t>		ME_FT2.pdf – more on R and data analysis</a:t>
            </a:r>
          </a:p>
          <a:p>
            <a:pPr marL="0" indent="0" algn="just">
              <a:buNone/>
            </a:pPr>
            <a:r>
              <a:rPr lang="en-US" cap="none" dirty="0"/>
              <a:t>Do online tutorials, play with datasets you know, etc. </a:t>
            </a:r>
          </a:p>
          <a:p>
            <a:pPr marL="0" indent="0" algn="just">
              <a:buNone/>
            </a:pPr>
            <a:r>
              <a:rPr lang="en-US" cap="none" dirty="0"/>
              <a:t>Practice, practice, practice.</a:t>
            </a:r>
          </a:p>
          <a:p>
            <a:pPr marL="0" indent="0" algn="just">
              <a:buNone/>
            </a:pPr>
            <a:r>
              <a:rPr lang="en-US" cap="none" dirty="0"/>
              <a:t>When you have questions or doubts, send me an e-mail. If your code breaks, send me an email. If you need background material about some topic, send me an e-mail.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0E9CD-7EC8-457F-A367-8AB56B0F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2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9D3F-F15D-4A40-8372-8E40709F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24294"/>
            <a:ext cx="7773339" cy="3424107"/>
          </a:xfrm>
        </p:spPr>
        <p:txBody>
          <a:bodyPr/>
          <a:lstStyle/>
          <a:p>
            <a:r>
              <a:rPr lang="en-US" dirty="0"/>
              <a:t>Finish FT2, specially </a:t>
            </a:r>
            <a:r>
              <a:rPr lang="en-US" dirty="0" err="1"/>
              <a:t>Exercício</a:t>
            </a:r>
            <a:r>
              <a:rPr lang="en-US" dirty="0"/>
              <a:t> 4</a:t>
            </a:r>
          </a:p>
          <a:p>
            <a:r>
              <a:rPr lang="en-US" dirty="0"/>
              <a:t>FT3 – </a:t>
            </a:r>
            <a:r>
              <a:rPr lang="en-US" dirty="0" err="1"/>
              <a:t>modelos</a:t>
            </a:r>
            <a:r>
              <a:rPr lang="en-US" dirty="0"/>
              <a:t> de </a:t>
            </a:r>
            <a:r>
              <a:rPr lang="en-US" dirty="0" err="1"/>
              <a:t>regressão</a:t>
            </a:r>
            <a:r>
              <a:rPr lang="en-US" dirty="0"/>
              <a:t> (</a:t>
            </a:r>
            <a:r>
              <a:rPr lang="en-US" dirty="0" err="1"/>
              <a:t>Modelos</a:t>
            </a:r>
            <a:r>
              <a:rPr lang="en-US" dirty="0"/>
              <a:t> de base </a:t>
            </a:r>
            <a:r>
              <a:rPr lang="en-US" dirty="0" err="1"/>
              <a:t>estatistica</a:t>
            </a:r>
            <a:r>
              <a:rPr lang="en-US" dirty="0"/>
              <a:t>)</a:t>
            </a:r>
          </a:p>
          <a:p>
            <a:r>
              <a:rPr lang="en-US" dirty="0"/>
              <a:t>Think conceptually about models (</a:t>
            </a:r>
            <a:r>
              <a:rPr lang="en-US" dirty="0" err="1"/>
              <a:t>Ficha</a:t>
            </a:r>
            <a:r>
              <a:rPr lang="en-US" dirty="0"/>
              <a:t> de </a:t>
            </a:r>
            <a:r>
              <a:rPr lang="en-US" dirty="0" err="1"/>
              <a:t>Trabalho</a:t>
            </a:r>
            <a:r>
              <a:rPr lang="en-US" dirty="0"/>
              <a:t>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7863-31F6-4982-8BF4-E6112D05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93340-588B-45EC-816B-07405437A67E}"/>
              </a:ext>
            </a:extLst>
          </p:cNvPr>
          <p:cNvSpPr txBox="1"/>
          <p:nvPr/>
        </p:nvSpPr>
        <p:spPr>
          <a:xfrm>
            <a:off x="2590800" y="685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hiller" panose="04020404031007020602" pitchFamily="82" charset="0"/>
              </a:rPr>
              <a:t>Today’s Menu</a:t>
            </a:r>
          </a:p>
        </p:txBody>
      </p:sp>
    </p:spTree>
    <p:extLst>
      <p:ext uri="{BB962C8B-B14F-4D97-AF65-F5344CB8AC3E}">
        <p14:creationId xmlns:p14="http://schemas.microsoft.com/office/powerpoint/2010/main" val="331006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0DA7FC-F4B5-49D4-9886-0CA2A71B87E0}"/>
              </a:ext>
            </a:extLst>
          </p:cNvPr>
          <p:cNvSpPr txBox="1"/>
          <p:nvPr/>
        </p:nvSpPr>
        <p:spPr>
          <a:xfrm>
            <a:off x="2590800" y="685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hiller" panose="04020404031007020602" pitchFamily="82" charset="0"/>
              </a:rPr>
              <a:t>Today’s Menu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C9EA04-D193-4AB5-9578-9CE97AF5E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6003"/>
            <a:ext cx="9144000" cy="3305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F52D9-6440-47EB-B65B-479207591253}"/>
              </a:ext>
            </a:extLst>
          </p:cNvPr>
          <p:cNvSpPr txBox="1"/>
          <p:nvPr/>
        </p:nvSpPr>
        <p:spPr>
          <a:xfrm>
            <a:off x="3886200" y="232415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 </a:t>
            </a:r>
            <a:r>
              <a:rPr lang="en-US" dirty="0" err="1"/>
              <a:t>ficha</a:t>
            </a:r>
            <a:r>
              <a:rPr lang="en-US" dirty="0"/>
              <a:t> de </a:t>
            </a:r>
            <a:r>
              <a:rPr lang="en-US" dirty="0" err="1"/>
              <a:t>trabalho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802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0DA7FC-F4B5-49D4-9886-0CA2A71B87E0}"/>
              </a:ext>
            </a:extLst>
          </p:cNvPr>
          <p:cNvSpPr txBox="1"/>
          <p:nvPr/>
        </p:nvSpPr>
        <p:spPr>
          <a:xfrm>
            <a:off x="2819400" y="4572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hiller" panose="04020404031007020602" pitchFamily="82" charset="0"/>
              </a:rPr>
              <a:t>Today’s Menu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BEB54-EB5D-4356-8BE6-8D545CC9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55" y="2057400"/>
            <a:ext cx="9144000" cy="38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A78-C121-4A10-BD97-F019ACFB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2" y="356174"/>
            <a:ext cx="7773338" cy="1596177"/>
          </a:xfrm>
        </p:spPr>
        <p:txBody>
          <a:bodyPr/>
          <a:lstStyle/>
          <a:p>
            <a:r>
              <a:rPr lang="en-US" cap="none" dirty="0"/>
              <a:t>To think, conceptually, about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9D3F-C9FF-413A-8F76-AAC3F5D2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50" y="2104447"/>
            <a:ext cx="7773339" cy="3424107"/>
          </a:xfrm>
        </p:spPr>
        <p:txBody>
          <a:bodyPr/>
          <a:lstStyle/>
          <a:p>
            <a:r>
              <a:rPr lang="en-US" cap="none" dirty="0" err="1"/>
              <a:t>Ficha</a:t>
            </a:r>
            <a:r>
              <a:rPr lang="en-US" cap="none" dirty="0"/>
              <a:t> de </a:t>
            </a:r>
            <a:r>
              <a:rPr lang="en-US" cap="none" dirty="0" err="1"/>
              <a:t>trabalho</a:t>
            </a:r>
            <a:r>
              <a:rPr lang="en-US" cap="none" dirty="0"/>
              <a:t> ME_FT1.pdf (under aula TP2)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2A517-151E-44D2-9FEC-E18FD80C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9" y="6136701"/>
            <a:ext cx="573161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3396C-18DA-4F80-9ABC-3EFB51665C4C}"/>
              </a:ext>
            </a:extLst>
          </p:cNvPr>
          <p:cNvSpPr txBox="1"/>
          <p:nvPr/>
        </p:nvSpPr>
        <p:spPr>
          <a:xfrm>
            <a:off x="2743200" y="6349425"/>
            <a:ext cx="5090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http://www.ecolandmod.com/background/sfcm/GECM.html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137B1-15EB-4EDB-8544-4C0DE9D3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871877"/>
            <a:ext cx="4219575" cy="33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7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67642-C428-4597-A6E2-B6BC2B21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87"/>
            <a:ext cx="9144000" cy="4813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E344C5-2075-4334-990A-76AC0FFA0164}"/>
              </a:ext>
            </a:extLst>
          </p:cNvPr>
          <p:cNvSpPr/>
          <p:nvPr/>
        </p:nvSpPr>
        <p:spPr>
          <a:xfrm>
            <a:off x="3276600" y="5302313"/>
            <a:ext cx="3962400" cy="5334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BB975-E825-4B01-B9B7-668E2ED5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793" y="0"/>
            <a:ext cx="5216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B529-8173-4C9B-8F98-72C5EDAF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F94C2-B36A-4D71-AE74-D917CE73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600200"/>
            <a:ext cx="70008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3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5DC0-F1CC-4428-9584-A1FF75EE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EDD62-7638-4AAE-9CFC-37B44404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R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570400-497C-4A7E-9E03-46CC563E29AA}"/>
              </a:ext>
            </a:extLst>
          </p:cNvPr>
          <p:cNvSpPr txBox="1">
            <a:spLocks/>
          </p:cNvSpPr>
          <p:nvPr/>
        </p:nvSpPr>
        <p:spPr>
          <a:xfrm>
            <a:off x="381000" y="3581400"/>
            <a:ext cx="8382000" cy="34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cap="none" dirty="0"/>
              <a:t>Read the paper I suggested: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cap="none" dirty="0"/>
              <a:t>Evans, M. R. 2011 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</a:rPr>
              <a:t>Modelling ecological systems in a changing world </a:t>
            </a:r>
            <a:r>
              <a:rPr lang="en-US" i="1" cap="none" dirty="0"/>
              <a:t>Philosophical Transactions of the Royal Society B: Biological Sciences </a:t>
            </a:r>
            <a:r>
              <a:rPr lang="en-US" cap="none" dirty="0"/>
              <a:t>367: 181-190 – to discuss later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739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73626-9BF4-428F-BA3E-22879077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350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B90BCE-4614-4F40-BD7B-394E519DD83B}"/>
              </a:ext>
            </a:extLst>
          </p:cNvPr>
          <p:cNvSpPr/>
          <p:nvPr/>
        </p:nvSpPr>
        <p:spPr>
          <a:xfrm>
            <a:off x="3200400" y="5181600"/>
            <a:ext cx="21336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7C889-DB40-409D-8C33-D25DCE377FA7}"/>
              </a:ext>
            </a:extLst>
          </p:cNvPr>
          <p:cNvSpPr txBox="1"/>
          <p:nvPr/>
        </p:nvSpPr>
        <p:spPr>
          <a:xfrm>
            <a:off x="228600" y="228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Ficha</a:t>
            </a:r>
            <a:r>
              <a:rPr lang="en-US" sz="2800" dirty="0"/>
              <a:t> de </a:t>
            </a:r>
            <a:r>
              <a:rPr lang="en-US" sz="2800" dirty="0" err="1"/>
              <a:t>Trabalho</a:t>
            </a:r>
            <a:r>
              <a:rPr lang="en-US" sz="2800" dirty="0"/>
              <a:t> 2 – </a:t>
            </a:r>
            <a:r>
              <a:rPr lang="en-US" sz="2800" dirty="0" err="1"/>
              <a:t>proposta</a:t>
            </a:r>
            <a:r>
              <a:rPr lang="en-US" sz="2800" dirty="0"/>
              <a:t> de </a:t>
            </a:r>
            <a:r>
              <a:rPr lang="en-US" sz="2800" dirty="0" err="1"/>
              <a:t>resolução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8169E-8896-4000-A5AC-D62E0093C94B}"/>
              </a:ext>
            </a:extLst>
          </p:cNvPr>
          <p:cNvSpPr txBox="1"/>
          <p:nvPr/>
        </p:nvSpPr>
        <p:spPr>
          <a:xfrm>
            <a:off x="533400" y="631563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Versão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</a:t>
            </a:r>
            <a:r>
              <a:rPr lang="en-US" sz="1400" dirty="0" err="1"/>
              <a:t>recente</a:t>
            </a:r>
            <a:r>
              <a:rPr lang="en-US" sz="1400" dirty="0"/>
              <a:t> </a:t>
            </a:r>
            <a:r>
              <a:rPr lang="en-US" sz="1400" dirty="0" err="1"/>
              <a:t>foi</a:t>
            </a:r>
            <a:r>
              <a:rPr lang="en-US" sz="1400" dirty="0"/>
              <a:t> </a:t>
            </a:r>
            <a:r>
              <a:rPr lang="en-US" sz="1400" dirty="0" err="1"/>
              <a:t>carregada</a:t>
            </a:r>
            <a:r>
              <a:rPr lang="en-US" sz="1400" dirty="0"/>
              <a:t> </a:t>
            </a:r>
            <a:r>
              <a:rPr lang="en-US" sz="1400" dirty="0" err="1"/>
              <a:t>há</a:t>
            </a:r>
            <a:r>
              <a:rPr lang="en-US" sz="1400" dirty="0"/>
              <a:t> </a:t>
            </a:r>
            <a:r>
              <a:rPr lang="en-US" sz="1400" dirty="0" err="1"/>
              <a:t>só</a:t>
            </a:r>
            <a:r>
              <a:rPr lang="en-US" sz="1400" dirty="0"/>
              <a:t> </a:t>
            </a:r>
            <a:r>
              <a:rPr lang="en-US" sz="1400" dirty="0" err="1"/>
              <a:t>umas</a:t>
            </a:r>
            <a:r>
              <a:rPr lang="en-US" sz="1400" dirty="0"/>
              <a:t>… </a:t>
            </a:r>
            <a:r>
              <a:rPr lang="en-US" sz="1400" dirty="0" err="1"/>
              <a:t>duas</a:t>
            </a:r>
            <a:r>
              <a:rPr lang="en-US" sz="1400" dirty="0"/>
              <a:t> horas… se </a:t>
            </a:r>
            <a:r>
              <a:rPr lang="en-US" sz="1400" dirty="0" err="1"/>
              <a:t>fizeram</a:t>
            </a:r>
            <a:r>
              <a:rPr lang="en-US" sz="1400" dirty="0"/>
              <a:t> download </a:t>
            </a:r>
            <a:r>
              <a:rPr lang="en-US" sz="1400" dirty="0" err="1"/>
              <a:t>ontem</a:t>
            </a:r>
            <a:r>
              <a:rPr lang="en-US" sz="1400" dirty="0"/>
              <a:t>, </a:t>
            </a:r>
            <a:r>
              <a:rPr lang="en-US" sz="1400" dirty="0" err="1"/>
              <a:t>fazer</a:t>
            </a:r>
            <a:r>
              <a:rPr lang="en-US" sz="1400" dirty="0"/>
              <a:t> </a:t>
            </a:r>
            <a:r>
              <a:rPr lang="en-US" sz="1400" dirty="0" err="1"/>
              <a:t>outra</a:t>
            </a:r>
            <a:r>
              <a:rPr lang="en-US" sz="1400" dirty="0"/>
              <a:t> </a:t>
            </a:r>
            <a:r>
              <a:rPr lang="en-US" sz="1400" dirty="0" err="1"/>
              <a:t>vez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92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A4273-2E1C-4189-8F67-B3E5B120B9DC}"/>
              </a:ext>
            </a:extLst>
          </p:cNvPr>
          <p:cNvSpPr txBox="1"/>
          <p:nvPr/>
        </p:nvSpPr>
        <p:spPr>
          <a:xfrm>
            <a:off x="228600" y="228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Material de </a:t>
            </a:r>
            <a:r>
              <a:rPr lang="en-US" sz="2800" dirty="0" err="1"/>
              <a:t>apoio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R e </a:t>
            </a:r>
            <a:r>
              <a:rPr lang="en-US" sz="2800" dirty="0" err="1"/>
              <a:t>Modelação</a:t>
            </a:r>
            <a:r>
              <a:rPr lang="en-US" sz="2800" dirty="0"/>
              <a:t> de Base Estatística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1CF0C-0DCA-4944-94DD-17CEAAD5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" y="1138398"/>
            <a:ext cx="8753475" cy="5305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E1557C-C7FA-484A-9A0E-57252911F5D9}"/>
              </a:ext>
            </a:extLst>
          </p:cNvPr>
          <p:cNvSpPr/>
          <p:nvPr/>
        </p:nvSpPr>
        <p:spPr>
          <a:xfrm>
            <a:off x="4038600" y="4037422"/>
            <a:ext cx="4038600" cy="24064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E592E8-89EA-4CFA-B579-6D3ABD9A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8" y="1326544"/>
            <a:ext cx="8753475" cy="530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1F8F1-45CD-4447-8D0B-1E2037F5B541}"/>
              </a:ext>
            </a:extLst>
          </p:cNvPr>
          <p:cNvSpPr txBox="1"/>
          <p:nvPr/>
        </p:nvSpPr>
        <p:spPr>
          <a:xfrm>
            <a:off x="381000" y="22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Referencias</a:t>
            </a:r>
            <a:r>
              <a:rPr lang="en-US" sz="2800" dirty="0"/>
              <a:t> </a:t>
            </a:r>
            <a:r>
              <a:rPr lang="en-US" sz="2800" dirty="0" err="1"/>
              <a:t>Bibliográficas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B52AF-4297-451A-AADC-2DE8B4EA8A83}"/>
              </a:ext>
            </a:extLst>
          </p:cNvPr>
          <p:cNvSpPr/>
          <p:nvPr/>
        </p:nvSpPr>
        <p:spPr>
          <a:xfrm>
            <a:off x="4038600" y="3476678"/>
            <a:ext cx="4170452" cy="53768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6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BE670-05C9-4617-AFB7-4B61C4C8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9144000" cy="4374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574B0-67EA-4602-B302-03D948883001}"/>
              </a:ext>
            </a:extLst>
          </p:cNvPr>
          <p:cNvSpPr txBox="1"/>
          <p:nvPr/>
        </p:nvSpPr>
        <p:spPr>
          <a:xfrm>
            <a:off x="228600" y="228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 Cheat Sheets</a:t>
            </a:r>
          </a:p>
        </p:txBody>
      </p:sp>
    </p:spTree>
    <p:extLst>
      <p:ext uri="{BB962C8B-B14F-4D97-AF65-F5344CB8AC3E}">
        <p14:creationId xmlns:p14="http://schemas.microsoft.com/office/powerpoint/2010/main" val="261703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687751-AFC4-4D6F-84A2-1EDA703E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953"/>
            <a:ext cx="9144000" cy="42520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D86C0E-6F39-4423-892A-D8035A5097CB}"/>
              </a:ext>
            </a:extLst>
          </p:cNvPr>
          <p:cNvSpPr/>
          <p:nvPr/>
        </p:nvSpPr>
        <p:spPr>
          <a:xfrm>
            <a:off x="3256052" y="3966682"/>
            <a:ext cx="21336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7AFF1-DCB8-47A8-8D40-9F783A9828E8}"/>
              </a:ext>
            </a:extLst>
          </p:cNvPr>
          <p:cNvSpPr txBox="1"/>
          <p:nvPr/>
        </p:nvSpPr>
        <p:spPr>
          <a:xfrm>
            <a:off x="228600" y="228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Guião</a:t>
            </a:r>
            <a:r>
              <a:rPr lang="en-US" sz="2800" dirty="0"/>
              <a:t> do </a:t>
            </a:r>
            <a:r>
              <a:rPr lang="en-US" sz="2800" dirty="0" err="1"/>
              <a:t>Trabalho</a:t>
            </a:r>
            <a:r>
              <a:rPr lang="en-US" sz="2800" dirty="0"/>
              <a:t> </a:t>
            </a:r>
            <a:r>
              <a:rPr lang="en-US" sz="2800" dirty="0" err="1"/>
              <a:t>Prático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65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877-2E70-4409-BDD6-10D47E97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3338" cy="1596177"/>
          </a:xfrm>
        </p:spPr>
        <p:txBody>
          <a:bodyPr/>
          <a:lstStyle/>
          <a:p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Prático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47807-8D1D-44DF-99C2-834DF0D1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6DA88D-70F5-46A4-A3C5-EFBF6D705CA1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52400" y="1554633"/>
            <a:ext cx="8839200" cy="477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Ideias: </a:t>
            </a:r>
          </a:p>
          <a:p>
            <a:pPr lvl="1"/>
            <a:r>
              <a:rPr lang="pt-PT" dirty="0"/>
              <a:t> recolher dados de propósito</a:t>
            </a:r>
          </a:p>
          <a:p>
            <a:pPr lvl="1"/>
            <a:r>
              <a:rPr lang="pt-PT" dirty="0"/>
              <a:t>usar dados recolhidos em outras cadeiras</a:t>
            </a:r>
          </a:p>
          <a:p>
            <a:pPr lvl="1"/>
            <a:r>
              <a:rPr lang="pt-PT" dirty="0"/>
              <a:t>falar com professores que possam ter dados interessantes</a:t>
            </a:r>
          </a:p>
          <a:p>
            <a:pPr lvl="1"/>
            <a:r>
              <a:rPr lang="pt-PT" dirty="0"/>
              <a:t>procurar dados na bibliografia</a:t>
            </a:r>
          </a:p>
          <a:p>
            <a:pPr lvl="1"/>
            <a:r>
              <a:rPr lang="pt-PT" dirty="0"/>
              <a:t>fazer um trabalho só com dados simulados, </a:t>
            </a:r>
          </a:p>
          <a:p>
            <a:pPr lvl="1"/>
            <a:r>
              <a:rPr lang="pt-PT" dirty="0"/>
              <a:t>etc… </a:t>
            </a:r>
          </a:p>
          <a:p>
            <a:r>
              <a:rPr lang="pt-PT" dirty="0"/>
              <a:t>fundamental: </a:t>
            </a:r>
          </a:p>
          <a:p>
            <a:pPr lvl="1"/>
            <a:r>
              <a:rPr lang="pt-PT" dirty="0"/>
              <a:t>Formular uma pergunta ecológica, e que possa ser respondida com os dados, </a:t>
            </a:r>
          </a:p>
          <a:p>
            <a:pPr lvl="1"/>
            <a:r>
              <a:rPr lang="pt-PT" dirty="0"/>
              <a:t>(E não o contrário) tenho uns dados, que pergunta posso responder com eles</a:t>
            </a:r>
          </a:p>
        </p:txBody>
      </p:sp>
    </p:spTree>
    <p:extLst>
      <p:ext uri="{BB962C8B-B14F-4D97-AF65-F5344CB8AC3E}">
        <p14:creationId xmlns:p14="http://schemas.microsoft.com/office/powerpoint/2010/main" val="313096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03E0C5D-98AE-4D54-A800-75F5D2379824}"/>
              </a:ext>
            </a:extLst>
          </p:cNvPr>
          <p:cNvSpPr/>
          <p:nvPr/>
        </p:nvSpPr>
        <p:spPr>
          <a:xfrm>
            <a:off x="1143000" y="3010649"/>
            <a:ext cx="1089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dados21 &lt;- </a:t>
            </a:r>
            <a:r>
              <a:rPr lang="en-US" dirty="0" err="1"/>
              <a:t>read.delim</a:t>
            </a:r>
            <a:r>
              <a:rPr lang="en-US" dirty="0"/>
              <a:t>("dados21.txt")</a:t>
            </a:r>
          </a:p>
          <a:p>
            <a:r>
              <a:rPr lang="en-US" dirty="0"/>
              <a:t>library(</a:t>
            </a:r>
            <a:r>
              <a:rPr lang="en-US" dirty="0" err="1"/>
              <a:t>dlookr</a:t>
            </a:r>
            <a:r>
              <a:rPr lang="en-US" dirty="0"/>
              <a:t>)</a:t>
            </a:r>
          </a:p>
          <a:p>
            <a:r>
              <a:rPr lang="en-US" dirty="0" err="1"/>
              <a:t>eda_report</a:t>
            </a:r>
            <a:r>
              <a:rPr lang="en-US" dirty="0"/>
              <a:t>(dados21,target = a, </a:t>
            </a:r>
            <a:r>
              <a:rPr lang="en-US" dirty="0" err="1"/>
              <a:t>output_format</a:t>
            </a:r>
            <a:r>
              <a:rPr lang="en-US" dirty="0"/>
              <a:t> = "html", </a:t>
            </a:r>
          </a:p>
          <a:p>
            <a:r>
              <a:rPr lang="en-US" dirty="0" err="1"/>
              <a:t>output_file</a:t>
            </a:r>
            <a:r>
              <a:rPr lang="en-US" dirty="0"/>
              <a:t> = "EDA.html",</a:t>
            </a:r>
            <a:r>
              <a:rPr lang="en-US" dirty="0" err="1"/>
              <a:t>output_dir</a:t>
            </a:r>
            <a:r>
              <a:rPr lang="en-US" dirty="0"/>
              <a:t>=</a:t>
            </a:r>
            <a:r>
              <a:rPr lang="en-US" dirty="0" err="1"/>
              <a:t>getwd</a:t>
            </a:r>
            <a:r>
              <a:rPr lang="en-US" dirty="0"/>
              <a:t>())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A3E17-854A-46C5-92BB-8996BA33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06" y="381000"/>
            <a:ext cx="8458668" cy="1596177"/>
          </a:xfrm>
        </p:spPr>
        <p:txBody>
          <a:bodyPr/>
          <a:lstStyle/>
          <a:p>
            <a:r>
              <a:rPr lang="en-US" dirty="0"/>
              <a:t>A new COOL PACKAGE </a:t>
            </a:r>
            <a:br>
              <a:rPr lang="en-US" dirty="0"/>
            </a:br>
            <a:r>
              <a:rPr lang="en-US" dirty="0"/>
              <a:t>I just learned ABAUT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7456D-60BD-489D-90EF-46429278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5D31-A010-43F5-83F5-7CD2F3DC7C31}"/>
              </a:ext>
            </a:extLst>
          </p:cNvPr>
          <p:cNvSpPr txBox="1"/>
          <p:nvPr/>
        </p:nvSpPr>
        <p:spPr>
          <a:xfrm>
            <a:off x="8382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E97B-ADD9-4045-B5A2-CFE71F6EC594}"/>
              </a:ext>
            </a:extLst>
          </p:cNvPr>
          <p:cNvSpPr txBox="1"/>
          <p:nvPr/>
        </p:nvSpPr>
        <p:spPr>
          <a:xfrm>
            <a:off x="2743200" y="22815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hence sharing with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EFE625-CDCE-46B5-9FD9-E30E20E2718C}"/>
              </a:ext>
            </a:extLst>
          </p:cNvPr>
          <p:cNvSpPr/>
          <p:nvPr/>
        </p:nvSpPr>
        <p:spPr>
          <a:xfrm>
            <a:off x="2133600" y="3621125"/>
            <a:ext cx="1143000" cy="25712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7A540-4A95-4E2F-94BE-252718D2028D}"/>
              </a:ext>
            </a:extLst>
          </p:cNvPr>
          <p:cNvSpPr/>
          <p:nvPr/>
        </p:nvSpPr>
        <p:spPr>
          <a:xfrm>
            <a:off x="3892579" y="3627991"/>
            <a:ext cx="595901" cy="309173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AE2C90-28CF-4FCC-A568-7E948F803CC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133600" y="3878247"/>
            <a:ext cx="571500" cy="1760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81D1C4-345A-49B8-8389-D2CD9EE45419}"/>
              </a:ext>
            </a:extLst>
          </p:cNvPr>
          <p:cNvSpPr txBox="1"/>
          <p:nvPr/>
        </p:nvSpPr>
        <p:spPr>
          <a:xfrm>
            <a:off x="685330" y="568818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data.frame</a:t>
            </a:r>
            <a:r>
              <a:rPr lang="en-US" dirty="0">
                <a:solidFill>
                  <a:srgbClr val="00B050"/>
                </a:solidFill>
              </a:rPr>
              <a:t> with the data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3F4BA5-50FB-4B8E-90D5-03E09C529A22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190530" y="3937164"/>
            <a:ext cx="297950" cy="154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8232DF-8818-4D64-9177-5FA3024ECEF6}"/>
              </a:ext>
            </a:extLst>
          </p:cNvPr>
          <p:cNvSpPr txBox="1"/>
          <p:nvPr/>
        </p:nvSpPr>
        <p:spPr>
          <a:xfrm>
            <a:off x="3467102" y="547882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response variable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992989-C467-404C-BD3F-519B6DA9264E}"/>
              </a:ext>
            </a:extLst>
          </p:cNvPr>
          <p:cNvSpPr/>
          <p:nvPr/>
        </p:nvSpPr>
        <p:spPr>
          <a:xfrm>
            <a:off x="4572000" y="3878247"/>
            <a:ext cx="685800" cy="3327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724C0F-BBE6-490E-83E0-B1FF30D1C637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914900" y="4210978"/>
            <a:ext cx="1510965" cy="122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29DF9A-BF77-459A-97F3-F70CB1F9F394}"/>
              </a:ext>
            </a:extLst>
          </p:cNvPr>
          <p:cNvSpPr txBox="1"/>
          <p:nvPr/>
        </p:nvSpPr>
        <p:spPr>
          <a:xfrm>
            <a:off x="5882191" y="5478829"/>
            <a:ext cx="326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Puts doc in the working directory</a:t>
            </a:r>
          </a:p>
        </p:txBody>
      </p:sp>
    </p:spTree>
    <p:extLst>
      <p:ext uri="{BB962C8B-B14F-4D97-AF65-F5344CB8AC3E}">
        <p14:creationId xmlns:p14="http://schemas.microsoft.com/office/powerpoint/2010/main" val="280186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C0050-DE5F-4F04-9AB5-340E4472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3608451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9F55B-B5CD-4A7E-AABC-C97A568C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44" y="1143000"/>
            <a:ext cx="372101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518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3158</TotalTime>
  <Words>321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Chiller</vt:lpstr>
      <vt:lpstr>Tw Cen MT</vt:lpstr>
      <vt:lpstr>Droplet</vt:lpstr>
      <vt:lpstr>AuLA 14 11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Trabalho Prático</vt:lpstr>
      <vt:lpstr>A new COOL PACKAGE  I just learned ABAUT</vt:lpstr>
      <vt:lpstr>PowerPoint Presentation</vt:lpstr>
      <vt:lpstr>Practice R for modelling!</vt:lpstr>
      <vt:lpstr>PowerPoint Presentation</vt:lpstr>
      <vt:lpstr>PowerPoint Presentation</vt:lpstr>
      <vt:lpstr>PowerPoint Presentation</vt:lpstr>
      <vt:lpstr>To think, conceptually, about models</vt:lpstr>
      <vt:lpstr>PowerPoint Presentation</vt:lpstr>
      <vt:lpstr>PowerPoint Presentation</vt:lpstr>
      <vt:lpstr>PowerPoint Presentation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tiago</dc:creator>
  <cp:lastModifiedBy>Tiago Marques</cp:lastModifiedBy>
  <cp:revision>165</cp:revision>
  <cp:lastPrinted>2018-09-16T21:33:17Z</cp:lastPrinted>
  <dcterms:created xsi:type="dcterms:W3CDTF">2006-08-16T00:00:00Z</dcterms:created>
  <dcterms:modified xsi:type="dcterms:W3CDTF">2018-11-15T14:35:48Z</dcterms:modified>
</cp:coreProperties>
</file>