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2" r:id="rId2"/>
  </p:sldMasterIdLst>
  <p:notesMasterIdLst>
    <p:notesMasterId r:id="rId27"/>
  </p:notesMasterIdLst>
  <p:handoutMasterIdLst>
    <p:handoutMasterId r:id="rId28"/>
  </p:handoutMasterIdLst>
  <p:sldIdLst>
    <p:sldId id="258" r:id="rId3"/>
    <p:sldId id="1040" r:id="rId4"/>
    <p:sldId id="1074" r:id="rId5"/>
    <p:sldId id="1075" r:id="rId6"/>
    <p:sldId id="1041" r:id="rId7"/>
    <p:sldId id="1045" r:id="rId8"/>
    <p:sldId id="1047" r:id="rId9"/>
    <p:sldId id="1048" r:id="rId10"/>
    <p:sldId id="1049" r:id="rId11"/>
    <p:sldId id="1050" r:id="rId12"/>
    <p:sldId id="1051" r:id="rId13"/>
    <p:sldId id="1052" r:id="rId14"/>
    <p:sldId id="1053" r:id="rId15"/>
    <p:sldId id="1054" r:id="rId16"/>
    <p:sldId id="1055" r:id="rId17"/>
    <p:sldId id="1056" r:id="rId18"/>
    <p:sldId id="1057" r:id="rId19"/>
    <p:sldId id="1058" r:id="rId20"/>
    <p:sldId id="1059" r:id="rId21"/>
    <p:sldId id="1060" r:id="rId22"/>
    <p:sldId id="1062" r:id="rId23"/>
    <p:sldId id="1063" r:id="rId24"/>
    <p:sldId id="1065" r:id="rId25"/>
    <p:sldId id="1011" r:id="rId26"/>
  </p:sldIdLst>
  <p:sldSz cx="9144000" cy="6858000" type="screen4x3"/>
  <p:notesSz cx="7099300" cy="10234613"/>
  <p:defaultTextStyle>
    <a:defPPr>
      <a:defRPr lang="pt-PT"/>
    </a:defPPr>
    <a:lvl1pPr algn="l" rtl="0" fontAlgn="base">
      <a:spcBef>
        <a:spcPct val="0"/>
      </a:spcBef>
      <a:spcAft>
        <a:spcPct val="0"/>
      </a:spcAft>
      <a:buFont typeface="Arial" charset="0"/>
      <a:defRPr kern="1200">
        <a:solidFill>
          <a:schemeClr val="tx1"/>
        </a:solidFill>
        <a:latin typeface="Arial" charset="0"/>
        <a:ea typeface="+mn-ea"/>
        <a:cs typeface="Arial" charset="0"/>
      </a:defRPr>
    </a:lvl1pPr>
    <a:lvl2pPr marL="457200" algn="l" rtl="0" fontAlgn="base">
      <a:spcBef>
        <a:spcPct val="0"/>
      </a:spcBef>
      <a:spcAft>
        <a:spcPct val="0"/>
      </a:spcAft>
      <a:buFont typeface="Arial" charset="0"/>
      <a:defRPr kern="1200">
        <a:solidFill>
          <a:schemeClr val="tx1"/>
        </a:solidFill>
        <a:latin typeface="Arial" charset="0"/>
        <a:ea typeface="+mn-ea"/>
        <a:cs typeface="Arial" charset="0"/>
      </a:defRPr>
    </a:lvl2pPr>
    <a:lvl3pPr marL="914400" algn="l" rtl="0" fontAlgn="base">
      <a:spcBef>
        <a:spcPct val="0"/>
      </a:spcBef>
      <a:spcAft>
        <a:spcPct val="0"/>
      </a:spcAft>
      <a:buFont typeface="Arial" charset="0"/>
      <a:defRPr kern="1200">
        <a:solidFill>
          <a:schemeClr val="tx1"/>
        </a:solidFill>
        <a:latin typeface="Arial" charset="0"/>
        <a:ea typeface="+mn-ea"/>
        <a:cs typeface="Arial" charset="0"/>
      </a:defRPr>
    </a:lvl3pPr>
    <a:lvl4pPr marL="1371600" algn="l" rtl="0" fontAlgn="base">
      <a:spcBef>
        <a:spcPct val="0"/>
      </a:spcBef>
      <a:spcAft>
        <a:spcPct val="0"/>
      </a:spcAft>
      <a:buFont typeface="Arial" charset="0"/>
      <a:defRPr kern="1200">
        <a:solidFill>
          <a:schemeClr val="tx1"/>
        </a:solidFill>
        <a:latin typeface="Arial" charset="0"/>
        <a:ea typeface="+mn-ea"/>
        <a:cs typeface="Arial" charset="0"/>
      </a:defRPr>
    </a:lvl4pPr>
    <a:lvl5pPr marL="1828800" algn="l" rtl="0" fontAlgn="base">
      <a:spcBef>
        <a:spcPct val="0"/>
      </a:spcBef>
      <a:spcAft>
        <a:spcPct val="0"/>
      </a:spcAft>
      <a:buFont typeface="Arial"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FFFF99"/>
    <a:srgbClr val="FFFF66"/>
    <a:srgbClr val="D8090F"/>
    <a:srgbClr val="0000CC"/>
    <a:srgbClr val="800000"/>
    <a:srgbClr val="28547A"/>
    <a:srgbClr val="33699A"/>
    <a:srgbClr val="2B83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803" autoAdjust="0"/>
    <p:restoredTop sz="88750" autoAdjust="0"/>
  </p:normalViewPr>
  <p:slideViewPr>
    <p:cSldViewPr>
      <p:cViewPr>
        <p:scale>
          <a:sx n="89" d="100"/>
          <a:sy n="89" d="100"/>
        </p:scale>
        <p:origin x="-258" y="-60"/>
      </p:cViewPr>
      <p:guideLst>
        <p:guide orient="horz" pos="2159"/>
        <p:guide pos="2925"/>
      </p:guideLst>
    </p:cSldViewPr>
  </p:slideViewPr>
  <p:notesTextViewPr>
    <p:cViewPr>
      <p:scale>
        <a:sx n="100" d="100"/>
        <a:sy n="100" d="100"/>
      </p:scale>
      <p:origin x="0" y="0"/>
    </p:cViewPr>
  </p:notesTextViewPr>
  <p:sorterViewPr>
    <p:cViewPr>
      <p:scale>
        <a:sx n="66" d="100"/>
        <a:sy n="66" d="100"/>
      </p:scale>
      <p:origin x="0" y="0"/>
    </p:cViewPr>
  </p:sorterViewPr>
  <p:gridSpacing cx="73726675" cy="7372667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SNIMAR\03_DGT\SNIG_Questionario_Politicas\Analise_Resultados\161212_SNIG_Respostas_Questionario_Politica_Dad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NIMAR\03_DGT\SNIG_Questionario_Politicas\Analise_Resultados\161212_SNIG_Respostas_Questionario_Politica_Dad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SNIMAR\03_DGT\SNIG_Questionario_Politicas\Analise_Resultados\161212_SNIG_Respostas_Questionario_Politica_Dad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PT"/>
  <c:style val="18"/>
  <c:chart>
    <c:autoTitleDeleted val="1"/>
    <c:plotArea>
      <c:layout/>
      <c:barChart>
        <c:barDir val="bar"/>
        <c:grouping val="clustered"/>
        <c:ser>
          <c:idx val="0"/>
          <c:order val="0"/>
          <c:tx>
            <c:strRef>
              <c:f>'8.pontos_chave'!$AN$1</c:f>
              <c:strCache>
                <c:ptCount val="1"/>
                <c:pt idx="0">
                  <c:v>% do num. de entidades</c:v>
                </c:pt>
              </c:strCache>
            </c:strRef>
          </c:tx>
          <c:cat>
            <c:strRef>
              <c:f>'8.pontos_chave'!$AK$2:$AK$7</c:f>
              <c:strCache>
                <c:ptCount val="6"/>
                <c:pt idx="0">
                  <c:v>Outro</c:v>
                </c:pt>
                <c:pt idx="1">
                  <c:v>Mecanismo de licença</c:v>
                </c:pt>
                <c:pt idx="2">
                  <c:v>Mecanismo de cobrança</c:v>
                </c:pt>
                <c:pt idx="3">
                  <c:v>Transparência nos dados (metadados referindo qualidade, condições de acesso…)</c:v>
                </c:pt>
                <c:pt idx="4">
                  <c:v>Acesso público – Dados abertos</c:v>
                </c:pt>
                <c:pt idx="5">
                  <c:v>Estabelecimento de acordos</c:v>
                </c:pt>
              </c:strCache>
            </c:strRef>
          </c:cat>
          <c:val>
            <c:numRef>
              <c:f>'8.pontos_chave'!$AN$2:$AN$7</c:f>
              <c:numCache>
                <c:formatCode>0</c:formatCode>
                <c:ptCount val="6"/>
                <c:pt idx="0">
                  <c:v>12.5</c:v>
                </c:pt>
                <c:pt idx="1">
                  <c:v>37.5</c:v>
                </c:pt>
                <c:pt idx="2">
                  <c:v>50</c:v>
                </c:pt>
                <c:pt idx="3">
                  <c:v>62.5</c:v>
                </c:pt>
                <c:pt idx="4">
                  <c:v>62.5</c:v>
                </c:pt>
                <c:pt idx="5">
                  <c:v>75</c:v>
                </c:pt>
              </c:numCache>
            </c:numRef>
          </c:val>
        </c:ser>
        <c:gapWidth val="75"/>
        <c:overlap val="-25"/>
        <c:axId val="71654400"/>
        <c:axId val="72942720"/>
      </c:barChart>
      <c:catAx>
        <c:axId val="71654400"/>
        <c:scaling>
          <c:orientation val="minMax"/>
        </c:scaling>
        <c:axPos val="l"/>
        <c:numFmt formatCode="General" sourceLinked="0"/>
        <c:majorTickMark val="none"/>
        <c:tickLblPos val="nextTo"/>
        <c:txPr>
          <a:bodyPr/>
          <a:lstStyle/>
          <a:p>
            <a:pPr>
              <a:defRPr lang="en-GB"/>
            </a:pPr>
            <a:endParaRPr lang="pt-PT"/>
          </a:p>
        </c:txPr>
        <c:crossAx val="72942720"/>
        <c:crosses val="autoZero"/>
        <c:auto val="1"/>
        <c:lblAlgn val="ctr"/>
        <c:lblOffset val="100"/>
      </c:catAx>
      <c:valAx>
        <c:axId val="72942720"/>
        <c:scaling>
          <c:orientation val="minMax"/>
        </c:scaling>
        <c:axPos val="b"/>
        <c:majorGridlines/>
        <c:title>
          <c:tx>
            <c:rich>
              <a:bodyPr/>
              <a:lstStyle/>
              <a:p>
                <a:pPr>
                  <a:defRPr lang="en-GB"/>
                </a:pPr>
                <a:r>
                  <a:rPr lang="pt-PT"/>
                  <a:t>% do núm. de entidades</a:t>
                </a:r>
              </a:p>
            </c:rich>
          </c:tx>
          <c:layout/>
        </c:title>
        <c:numFmt formatCode="0" sourceLinked="1"/>
        <c:majorTickMark val="none"/>
        <c:tickLblPos val="nextTo"/>
        <c:txPr>
          <a:bodyPr/>
          <a:lstStyle/>
          <a:p>
            <a:pPr>
              <a:defRPr lang="en-GB"/>
            </a:pPr>
            <a:endParaRPr lang="pt-PT"/>
          </a:p>
        </c:txPr>
        <c:crossAx val="71654400"/>
        <c:crosses val="autoZero"/>
        <c:crossBetween val="between"/>
        <c:majorUnit val="25"/>
      </c:valAx>
    </c:plotArea>
    <c:plotVisOnly val="1"/>
    <c:dispBlanksAs val="gap"/>
  </c:chart>
  <c:txPr>
    <a:bodyPr/>
    <a:lstStyle/>
    <a:p>
      <a:pPr>
        <a:defRPr sz="800"/>
      </a:pPr>
      <a:endParaRPr lang="pt-P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PT"/>
  <c:style val="18"/>
  <c:chart>
    <c:autoTitleDeleted val="1"/>
    <c:plotArea>
      <c:layout/>
      <c:barChart>
        <c:barDir val="bar"/>
        <c:grouping val="clustered"/>
        <c:ser>
          <c:idx val="0"/>
          <c:order val="0"/>
          <c:tx>
            <c:strRef>
              <c:f>'9.acordos'!$AJ$1</c:f>
              <c:strCache>
                <c:ptCount val="1"/>
                <c:pt idx="0">
                  <c:v>% do num. de entidades com acordos</c:v>
                </c:pt>
              </c:strCache>
            </c:strRef>
          </c:tx>
          <c:cat>
            <c:strRef>
              <c:f>'9.acordos'!$AG$2:$AG$6</c:f>
              <c:strCache>
                <c:ptCount val="5"/>
                <c:pt idx="0">
                  <c:v>Protocolo de colaboração para partilha de custos de produção</c:v>
                </c:pt>
                <c:pt idx="1">
                  <c:v>Acordo de partilha de informação geográfica com empresas privadas</c:v>
                </c:pt>
                <c:pt idx="2">
                  <c:v>Acordo de partilha de dados através de web services</c:v>
                </c:pt>
                <c:pt idx="3">
                  <c:v>Acordo de cedência de informação geográfica</c:v>
                </c:pt>
                <c:pt idx="4">
                  <c:v>Protocolo de colaboração para partilha de dados entre instituições da administração pública</c:v>
                </c:pt>
              </c:strCache>
            </c:strRef>
          </c:cat>
          <c:val>
            <c:numRef>
              <c:f>'9.acordos'!$AJ$2:$AJ$6</c:f>
              <c:numCache>
                <c:formatCode>0</c:formatCode>
                <c:ptCount val="5"/>
                <c:pt idx="0">
                  <c:v>25</c:v>
                </c:pt>
                <c:pt idx="1">
                  <c:v>25</c:v>
                </c:pt>
                <c:pt idx="2">
                  <c:v>50</c:v>
                </c:pt>
                <c:pt idx="3">
                  <c:v>58.333333333333343</c:v>
                </c:pt>
                <c:pt idx="4">
                  <c:v>83.333333333333158</c:v>
                </c:pt>
              </c:numCache>
            </c:numRef>
          </c:val>
        </c:ser>
        <c:gapWidth val="75"/>
        <c:overlap val="-25"/>
        <c:axId val="25360256"/>
        <c:axId val="25361792"/>
      </c:barChart>
      <c:catAx>
        <c:axId val="25360256"/>
        <c:scaling>
          <c:orientation val="minMax"/>
        </c:scaling>
        <c:axPos val="l"/>
        <c:numFmt formatCode="General" sourceLinked="0"/>
        <c:majorTickMark val="none"/>
        <c:tickLblPos val="nextTo"/>
        <c:txPr>
          <a:bodyPr/>
          <a:lstStyle/>
          <a:p>
            <a:pPr>
              <a:defRPr lang="en-GB"/>
            </a:pPr>
            <a:endParaRPr lang="pt-PT"/>
          </a:p>
        </c:txPr>
        <c:crossAx val="25361792"/>
        <c:crosses val="autoZero"/>
        <c:auto val="1"/>
        <c:lblAlgn val="ctr"/>
        <c:lblOffset val="100"/>
      </c:catAx>
      <c:valAx>
        <c:axId val="25361792"/>
        <c:scaling>
          <c:orientation val="minMax"/>
        </c:scaling>
        <c:axPos val="b"/>
        <c:majorGridlines/>
        <c:title>
          <c:tx>
            <c:rich>
              <a:bodyPr/>
              <a:lstStyle/>
              <a:p>
                <a:pPr>
                  <a:defRPr lang="en-GB"/>
                </a:pPr>
                <a:r>
                  <a:rPr lang="pt-PT"/>
                  <a:t>% do núm. de entidades</a:t>
                </a:r>
              </a:p>
            </c:rich>
          </c:tx>
          <c:layout/>
        </c:title>
        <c:numFmt formatCode="0" sourceLinked="1"/>
        <c:majorTickMark val="none"/>
        <c:tickLblPos val="nextTo"/>
        <c:txPr>
          <a:bodyPr/>
          <a:lstStyle/>
          <a:p>
            <a:pPr>
              <a:defRPr lang="en-GB"/>
            </a:pPr>
            <a:endParaRPr lang="pt-PT"/>
          </a:p>
        </c:txPr>
        <c:crossAx val="25360256"/>
        <c:crosses val="autoZero"/>
        <c:crossBetween val="between"/>
        <c:majorUnit val="25"/>
      </c:valAx>
    </c:plotArea>
    <c:plotVisOnly val="1"/>
    <c:dispBlanksAs val="gap"/>
  </c:chart>
  <c:txPr>
    <a:bodyPr/>
    <a:lstStyle/>
    <a:p>
      <a:pPr>
        <a:defRPr sz="800"/>
      </a:pPr>
      <a:endParaRPr lang="pt-P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PT"/>
  <c:style val="19"/>
  <c:chart>
    <c:autoTitleDeleted val="1"/>
    <c:plotArea>
      <c:layout/>
      <c:barChart>
        <c:barDir val="col"/>
        <c:grouping val="clustered"/>
        <c:ser>
          <c:idx val="0"/>
          <c:order val="0"/>
          <c:tx>
            <c:strRef>
              <c:f>'10.tipo_utilizador-Global'!$E$8</c:f>
              <c:strCache>
                <c:ptCount val="1"/>
                <c:pt idx="0">
                  <c:v>Nunca (0%)</c:v>
                </c:pt>
              </c:strCache>
            </c:strRef>
          </c:tx>
          <c:cat>
            <c:strRef>
              <c:f>'10.tipo_utilizador-Global'!$D$9:$D$13</c:f>
              <c:strCache>
                <c:ptCount val="5"/>
                <c:pt idx="0">
                  <c:v>Entidades públicas</c:v>
                </c:pt>
                <c:pt idx="1">
                  <c:v>Centros de investigação</c:v>
                </c:pt>
                <c:pt idx="2">
                  <c:v>Empresas públicas</c:v>
                </c:pt>
                <c:pt idx="3">
                  <c:v>Empresas privadas</c:v>
                </c:pt>
                <c:pt idx="4">
                  <c:v>Público em geral</c:v>
                </c:pt>
              </c:strCache>
            </c:strRef>
          </c:cat>
          <c:val>
            <c:numRef>
              <c:f>'10.tipo_utilizador-Global'!$E$9:$E$13</c:f>
              <c:numCache>
                <c:formatCode>0</c:formatCode>
                <c:ptCount val="5"/>
                <c:pt idx="0">
                  <c:v>6.25</c:v>
                </c:pt>
                <c:pt idx="1">
                  <c:v>12.5</c:v>
                </c:pt>
                <c:pt idx="2">
                  <c:v>6.25</c:v>
                </c:pt>
                <c:pt idx="3">
                  <c:v>18.75</c:v>
                </c:pt>
                <c:pt idx="4">
                  <c:v>18.75</c:v>
                </c:pt>
              </c:numCache>
            </c:numRef>
          </c:val>
        </c:ser>
        <c:ser>
          <c:idx val="1"/>
          <c:order val="1"/>
          <c:tx>
            <c:strRef>
              <c:f>'10.tipo_utilizador-Global'!$F$8</c:f>
              <c:strCache>
                <c:ptCount val="1"/>
                <c:pt idx="0">
                  <c:v>Ocasional (&lt;25%)</c:v>
                </c:pt>
              </c:strCache>
            </c:strRef>
          </c:tx>
          <c:cat>
            <c:strRef>
              <c:f>'10.tipo_utilizador-Global'!$D$9:$D$13</c:f>
              <c:strCache>
                <c:ptCount val="5"/>
                <c:pt idx="0">
                  <c:v>Entidades públicas</c:v>
                </c:pt>
                <c:pt idx="1">
                  <c:v>Centros de investigação</c:v>
                </c:pt>
                <c:pt idx="2">
                  <c:v>Empresas públicas</c:v>
                </c:pt>
                <c:pt idx="3">
                  <c:v>Empresas privadas</c:v>
                </c:pt>
                <c:pt idx="4">
                  <c:v>Público em geral</c:v>
                </c:pt>
              </c:strCache>
            </c:strRef>
          </c:cat>
          <c:val>
            <c:numRef>
              <c:f>'10.tipo_utilizador-Global'!$F$9:$F$13</c:f>
              <c:numCache>
                <c:formatCode>0</c:formatCode>
                <c:ptCount val="5"/>
                <c:pt idx="0">
                  <c:v>12.5</c:v>
                </c:pt>
                <c:pt idx="1">
                  <c:v>31.25</c:v>
                </c:pt>
                <c:pt idx="2">
                  <c:v>18.75</c:v>
                </c:pt>
                <c:pt idx="3">
                  <c:v>12.5</c:v>
                </c:pt>
                <c:pt idx="4">
                  <c:v>12.5</c:v>
                </c:pt>
              </c:numCache>
            </c:numRef>
          </c:val>
        </c:ser>
        <c:ser>
          <c:idx val="2"/>
          <c:order val="2"/>
          <c:tx>
            <c:strRef>
              <c:f>'10.tipo_utilizador-Global'!$G$8</c:f>
              <c:strCache>
                <c:ptCount val="1"/>
                <c:pt idx="0">
                  <c:v>Pouco frequente (26-50%)</c:v>
                </c:pt>
              </c:strCache>
            </c:strRef>
          </c:tx>
          <c:cat>
            <c:strRef>
              <c:f>'10.tipo_utilizador-Global'!$D$9:$D$13</c:f>
              <c:strCache>
                <c:ptCount val="5"/>
                <c:pt idx="0">
                  <c:v>Entidades públicas</c:v>
                </c:pt>
                <c:pt idx="1">
                  <c:v>Centros de investigação</c:v>
                </c:pt>
                <c:pt idx="2">
                  <c:v>Empresas públicas</c:v>
                </c:pt>
                <c:pt idx="3">
                  <c:v>Empresas privadas</c:v>
                </c:pt>
                <c:pt idx="4">
                  <c:v>Público em geral</c:v>
                </c:pt>
              </c:strCache>
            </c:strRef>
          </c:cat>
          <c:val>
            <c:numRef>
              <c:f>'10.tipo_utilizador-Global'!$G$9:$G$13</c:f>
              <c:numCache>
                <c:formatCode>0</c:formatCode>
                <c:ptCount val="5"/>
                <c:pt idx="0">
                  <c:v>0</c:v>
                </c:pt>
                <c:pt idx="1">
                  <c:v>6.25</c:v>
                </c:pt>
                <c:pt idx="2">
                  <c:v>25</c:v>
                </c:pt>
                <c:pt idx="3">
                  <c:v>12.5</c:v>
                </c:pt>
                <c:pt idx="4">
                  <c:v>6.25</c:v>
                </c:pt>
              </c:numCache>
            </c:numRef>
          </c:val>
        </c:ser>
        <c:ser>
          <c:idx val="3"/>
          <c:order val="3"/>
          <c:tx>
            <c:strRef>
              <c:f>'10.tipo_utilizador-Global'!$H$8</c:f>
              <c:strCache>
                <c:ptCount val="1"/>
                <c:pt idx="0">
                  <c:v>Frequente (51-75%)</c:v>
                </c:pt>
              </c:strCache>
            </c:strRef>
          </c:tx>
          <c:cat>
            <c:strRef>
              <c:f>'10.tipo_utilizador-Global'!$D$9:$D$13</c:f>
              <c:strCache>
                <c:ptCount val="5"/>
                <c:pt idx="0">
                  <c:v>Entidades públicas</c:v>
                </c:pt>
                <c:pt idx="1">
                  <c:v>Centros de investigação</c:v>
                </c:pt>
                <c:pt idx="2">
                  <c:v>Empresas públicas</c:v>
                </c:pt>
                <c:pt idx="3">
                  <c:v>Empresas privadas</c:v>
                </c:pt>
                <c:pt idx="4">
                  <c:v>Público em geral</c:v>
                </c:pt>
              </c:strCache>
            </c:strRef>
          </c:cat>
          <c:val>
            <c:numRef>
              <c:f>'10.tipo_utilizador-Global'!$H$9:$H$13</c:f>
              <c:numCache>
                <c:formatCode>0</c:formatCode>
                <c:ptCount val="5"/>
                <c:pt idx="0">
                  <c:v>43.75</c:v>
                </c:pt>
                <c:pt idx="1">
                  <c:v>25</c:v>
                </c:pt>
                <c:pt idx="2">
                  <c:v>37.5</c:v>
                </c:pt>
                <c:pt idx="3">
                  <c:v>43.75</c:v>
                </c:pt>
                <c:pt idx="4">
                  <c:v>37.5</c:v>
                </c:pt>
              </c:numCache>
            </c:numRef>
          </c:val>
        </c:ser>
        <c:ser>
          <c:idx val="4"/>
          <c:order val="4"/>
          <c:tx>
            <c:strRef>
              <c:f>'10.tipo_utilizador-Global'!$I$8</c:f>
              <c:strCache>
                <c:ptCount val="1"/>
                <c:pt idx="0">
                  <c:v>Muito frequente (&gt;76%)</c:v>
                </c:pt>
              </c:strCache>
            </c:strRef>
          </c:tx>
          <c:cat>
            <c:strRef>
              <c:f>'10.tipo_utilizador-Global'!$D$9:$D$13</c:f>
              <c:strCache>
                <c:ptCount val="5"/>
                <c:pt idx="0">
                  <c:v>Entidades públicas</c:v>
                </c:pt>
                <c:pt idx="1">
                  <c:v>Centros de investigação</c:v>
                </c:pt>
                <c:pt idx="2">
                  <c:v>Empresas públicas</c:v>
                </c:pt>
                <c:pt idx="3">
                  <c:v>Empresas privadas</c:v>
                </c:pt>
                <c:pt idx="4">
                  <c:v>Público em geral</c:v>
                </c:pt>
              </c:strCache>
            </c:strRef>
          </c:cat>
          <c:val>
            <c:numRef>
              <c:f>'10.tipo_utilizador-Global'!$I$9:$I$13</c:f>
              <c:numCache>
                <c:formatCode>0</c:formatCode>
                <c:ptCount val="5"/>
                <c:pt idx="0">
                  <c:v>37.5</c:v>
                </c:pt>
                <c:pt idx="1">
                  <c:v>25</c:v>
                </c:pt>
                <c:pt idx="2">
                  <c:v>12.5</c:v>
                </c:pt>
                <c:pt idx="3">
                  <c:v>12.5</c:v>
                </c:pt>
                <c:pt idx="4">
                  <c:v>25</c:v>
                </c:pt>
              </c:numCache>
            </c:numRef>
          </c:val>
        </c:ser>
        <c:gapWidth val="75"/>
        <c:overlap val="-25"/>
        <c:axId val="30463104"/>
        <c:axId val="30464640"/>
      </c:barChart>
      <c:catAx>
        <c:axId val="30463104"/>
        <c:scaling>
          <c:orientation val="minMax"/>
        </c:scaling>
        <c:axPos val="b"/>
        <c:majorGridlines/>
        <c:numFmt formatCode="General" sourceLinked="0"/>
        <c:majorTickMark val="none"/>
        <c:tickLblPos val="nextTo"/>
        <c:txPr>
          <a:bodyPr/>
          <a:lstStyle/>
          <a:p>
            <a:pPr>
              <a:defRPr lang="en-GB"/>
            </a:pPr>
            <a:endParaRPr lang="pt-PT"/>
          </a:p>
        </c:txPr>
        <c:crossAx val="30464640"/>
        <c:crosses val="autoZero"/>
        <c:auto val="1"/>
        <c:lblAlgn val="ctr"/>
        <c:lblOffset val="100"/>
      </c:catAx>
      <c:valAx>
        <c:axId val="30464640"/>
        <c:scaling>
          <c:orientation val="minMax"/>
          <c:max val="75"/>
        </c:scaling>
        <c:axPos val="l"/>
        <c:majorGridlines/>
        <c:title>
          <c:tx>
            <c:rich>
              <a:bodyPr rot="0" vert="horz"/>
              <a:lstStyle/>
              <a:p>
                <a:pPr>
                  <a:defRPr lang="en-GB"/>
                </a:pPr>
                <a:r>
                  <a:rPr lang="en-US"/>
                  <a:t>%</a:t>
                </a:r>
              </a:p>
            </c:rich>
          </c:tx>
          <c:layout/>
        </c:title>
        <c:numFmt formatCode="0" sourceLinked="1"/>
        <c:majorTickMark val="none"/>
        <c:tickLblPos val="nextTo"/>
        <c:txPr>
          <a:bodyPr/>
          <a:lstStyle/>
          <a:p>
            <a:pPr>
              <a:defRPr lang="en-GB"/>
            </a:pPr>
            <a:endParaRPr lang="pt-PT"/>
          </a:p>
        </c:txPr>
        <c:crossAx val="30463104"/>
        <c:crosses val="autoZero"/>
        <c:crossBetween val="between"/>
        <c:majorUnit val="25"/>
      </c:valAx>
    </c:plotArea>
    <c:legend>
      <c:legendPos val="b"/>
      <c:layout/>
      <c:txPr>
        <a:bodyPr/>
        <a:lstStyle/>
        <a:p>
          <a:pPr>
            <a:defRPr lang="en-GB"/>
          </a:pPr>
          <a:endParaRPr lang="pt-PT"/>
        </a:p>
      </c:txPr>
    </c:legend>
    <c:plotVisOnly val="1"/>
    <c:dispBlanksAs val="gap"/>
  </c:chart>
  <c:txPr>
    <a:bodyPr/>
    <a:lstStyle/>
    <a:p>
      <a:pPr>
        <a:defRPr sz="800"/>
      </a:pPr>
      <a:endParaRPr lang="pt-PT"/>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pPr/>
      <dgm:t>
        <a:bodyPr/>
        <a:lstStyle/>
        <a:p>
          <a:r>
            <a:rPr lang="pt-PT" sz="800" dirty="0" smtClean="0">
              <a:solidFill>
                <a:schemeClr val="tx1"/>
              </a:solidFill>
              <a:latin typeface="Calibri" pitchFamily="34" charset="0"/>
            </a:rPr>
            <a:t>Legal </a:t>
          </a:r>
          <a:r>
            <a:rPr lang="pt-PT" sz="800" dirty="0" err="1" smtClean="0">
              <a:solidFill>
                <a:schemeClr val="tx1"/>
              </a:solidFill>
              <a:latin typeface="Calibri" pitchFamily="34" charset="0"/>
            </a:rPr>
            <a:t>Instruments</a:t>
          </a:r>
          <a:endParaRPr lang="pt-PT" sz="800" dirty="0" smtClean="0">
            <a:solidFill>
              <a:schemeClr val="tx1"/>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b="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RPF INSPIRE </a:t>
          </a:r>
          <a:r>
            <a:rPr lang="pt-PT" sz="600" b="0" dirty="0" err="1" smtClean="0">
              <a:solidFill>
                <a:schemeClr val="bg1">
                  <a:lumMod val="75000"/>
                </a:schemeClr>
              </a:solidFill>
              <a:latin typeface="Calibri" pitchFamily="34" charset="0"/>
            </a:rPr>
            <a:t>Entities</a:t>
          </a:r>
          <a:r>
            <a:rPr lang="pt-PT" sz="600" b="0" dirty="0" smtClean="0">
              <a:solidFill>
                <a:schemeClr val="bg1">
                  <a:lumMod val="75000"/>
                </a:schemeClr>
              </a:solidFill>
              <a:latin typeface="Calibri" pitchFamily="34" charset="0"/>
            </a:rPr>
            <a:t> Data Policies </a:t>
          </a:r>
          <a:endParaRPr lang="pt-PT" sz="600" b="0" dirty="0">
            <a:ln>
              <a:noFill/>
            </a:ln>
            <a:solidFill>
              <a:schemeClr val="bg1">
                <a:lumMod val="75000"/>
              </a:schemeClr>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250143"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67215"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167215" custScaleY="117237" custRadScaleRad="120409" custRadScaleInc="9946">
        <dgm:presLayoutVars>
          <dgm:bulletEnabled val="1"/>
        </dgm:presLayoutVars>
      </dgm:prSet>
      <dgm:spPr/>
      <dgm:t>
        <a:bodyPr/>
        <a:lstStyle/>
        <a:p>
          <a:endParaRPr lang="pt-PT"/>
        </a:p>
      </dgm:t>
    </dgm:pt>
  </dgm:ptLst>
  <dgm:cxnLst>
    <dgm:cxn modelId="{D32181F4-8863-4FCC-A1A9-43BD66575168}" type="presOf" srcId="{2B343AC5-B593-4CE0-9D56-5BC75CFB03EF}" destId="{A79A06F8-AE18-43F2-B278-D5269B697860}" srcOrd="0" destOrd="0" presId="urn:microsoft.com/office/officeart/2005/8/layout/radial3"/>
    <dgm:cxn modelId="{78D0AB50-0BDF-4DE6-9A17-FF5462705095}" type="presOf" srcId="{F06B876C-6D36-45FD-BCBC-44E3F1A9B3A8}" destId="{9CB0681A-CA5C-4C07-AC81-511E22221E1A}" srcOrd="0" destOrd="0" presId="urn:microsoft.com/office/officeart/2005/8/layout/radial3"/>
    <dgm:cxn modelId="{9C6FA7B3-B9F2-4CB7-9DE0-EBCAE8871D2F}" srcId="{2FE8263A-F57E-48C3-9747-A882B658998A}" destId="{2B343AC5-B593-4CE0-9D56-5BC75CFB03EF}" srcOrd="0" destOrd="0" parTransId="{B3337720-45D8-46C5-9172-80D3FF39E0BE}" sibTransId="{2439460A-AD0A-405D-85C7-D15CB3EB7E40}"/>
    <dgm:cxn modelId="{4AADA1F3-FE91-462C-89DE-76EF46D30A3D}" type="presOf" srcId="{2FE8263A-F57E-48C3-9747-A882B658998A}" destId="{191ABF96-D5A2-47AE-B341-4E7D7F81B451}"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2A4AC384-DB55-49DC-BE68-4D0F73AB9E73}" type="presOf" srcId="{687AEA4A-56BE-49E1-9BD7-2F53B863CD63}" destId="{26CDD0C3-F821-48AC-997B-D10E8647A2CD}" srcOrd="0" destOrd="0" presId="urn:microsoft.com/office/officeart/2005/8/layout/radial3"/>
    <dgm:cxn modelId="{53DDC4D7-2B63-4D7C-ABE1-C411667F67AD}" type="presOf" srcId="{791C5759-C9C7-420E-8BD8-24B7BE19F3C8}" destId="{71670B6F-B1FD-4AB6-94B1-89167E4BFEBE}"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B3AD2C34-7482-4EC9-8A65-6FAE509481BE}" type="presParOf" srcId="{26CDD0C3-F821-48AC-997B-D10E8647A2CD}" destId="{151C95D2-F349-469D-AF2F-362477FFBD14}" srcOrd="0" destOrd="0" presId="urn:microsoft.com/office/officeart/2005/8/layout/radial3"/>
    <dgm:cxn modelId="{D5F5A1CA-4A8D-480B-8CF6-A799BC74EB8B}" type="presParOf" srcId="{151C95D2-F349-469D-AF2F-362477FFBD14}" destId="{191ABF96-D5A2-47AE-B341-4E7D7F81B451}" srcOrd="0" destOrd="0" presId="urn:microsoft.com/office/officeart/2005/8/layout/radial3"/>
    <dgm:cxn modelId="{96A927F2-DB65-4BE8-9458-B766A896B97C}" type="presParOf" srcId="{151C95D2-F349-469D-AF2F-362477FFBD14}" destId="{A79A06F8-AE18-43F2-B278-D5269B697860}" srcOrd="1" destOrd="0" presId="urn:microsoft.com/office/officeart/2005/8/layout/radial3"/>
    <dgm:cxn modelId="{5D2EAF80-0DED-4C6A-8AE2-4B99AED448F3}" type="presParOf" srcId="{151C95D2-F349-469D-AF2F-362477FFBD14}" destId="{71670B6F-B1FD-4AB6-94B1-89167E4BFEBE}" srcOrd="2" destOrd="0" presId="urn:microsoft.com/office/officeart/2005/8/layout/radial3"/>
    <dgm:cxn modelId="{064BFE8A-67FA-41BD-BF47-39D66A37C32A}" type="presParOf" srcId="{151C95D2-F349-469D-AF2F-362477FFBD14}" destId="{9CB0681A-CA5C-4C07-AC81-511E22221E1A}" srcOrd="3" destOrd="0" presId="urn:microsoft.com/office/officeart/2005/8/layout/radial3"/>
  </dgm:cxnLst>
  <dgm:bg/>
  <dgm:whole/>
</dgm:dataModel>
</file>

<file path=ppt/diagrams/data10.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a:ln/>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b="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RPF INSPIRE CORE </a:t>
          </a:r>
          <a:r>
            <a:rPr lang="pt-PT" sz="800" b="0" dirty="0" err="1" smtClean="0">
              <a:solidFill>
                <a:schemeClr val="tx1"/>
              </a:solidFill>
              <a:latin typeface="Calibri" pitchFamily="34" charset="0"/>
            </a:rPr>
            <a:t>Entities</a:t>
          </a:r>
          <a:r>
            <a:rPr lang="pt-PT" sz="800" b="0" dirty="0" smtClean="0">
              <a:solidFill>
                <a:schemeClr val="tx1"/>
              </a:solidFill>
              <a:latin typeface="Calibri" pitchFamily="34" charset="0"/>
            </a:rPr>
            <a:t> Data Policies </a:t>
          </a:r>
          <a:endParaRPr lang="pt-PT" sz="800" b="0" dirty="0">
            <a:ln>
              <a:noFill/>
            </a:ln>
            <a:solidFill>
              <a:schemeClr val="tx1"/>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84134"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255129" custScaleY="154299" custRadScaleRad="120409" custRadScaleInc="9946">
        <dgm:presLayoutVars>
          <dgm:bulletEnabled val="1"/>
        </dgm:presLayoutVars>
      </dgm:prSet>
      <dgm:spPr/>
      <dgm:t>
        <a:bodyPr/>
        <a:lstStyle/>
        <a:p>
          <a:endParaRPr lang="pt-PT"/>
        </a:p>
      </dgm:t>
    </dgm:pt>
  </dgm:ptLst>
  <dgm:cxnLst>
    <dgm:cxn modelId="{47A9F5C7-D68B-4C8C-B611-2E3D018F43DA}" type="presOf" srcId="{687AEA4A-56BE-49E1-9BD7-2F53B863CD63}" destId="{26CDD0C3-F821-48AC-997B-D10E8647A2CD}" srcOrd="0" destOrd="0" presId="urn:microsoft.com/office/officeart/2005/8/layout/radial3"/>
    <dgm:cxn modelId="{9C6FA7B3-B9F2-4CB7-9DE0-EBCAE8871D2F}" srcId="{2FE8263A-F57E-48C3-9747-A882B658998A}" destId="{2B343AC5-B593-4CE0-9D56-5BC75CFB03EF}" srcOrd="0" destOrd="0" parTransId="{B3337720-45D8-46C5-9172-80D3FF39E0BE}" sibTransId="{2439460A-AD0A-405D-85C7-D15CB3EB7E40}"/>
    <dgm:cxn modelId="{015E807E-DF03-4B92-8DB5-8573C52B6664}" type="presOf" srcId="{2B343AC5-B593-4CE0-9D56-5BC75CFB03EF}" destId="{A79A06F8-AE18-43F2-B278-D5269B697860}"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55FCE30A-15E7-4EFE-A732-4DAB6326FDF2}" type="presOf" srcId="{791C5759-C9C7-420E-8BD8-24B7BE19F3C8}" destId="{71670B6F-B1FD-4AB6-94B1-89167E4BFEBE}"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9F353359-F47D-41D0-9185-82DAB4D2AB23}" type="presOf" srcId="{2FE8263A-F57E-48C3-9747-A882B658998A}" destId="{191ABF96-D5A2-47AE-B341-4E7D7F81B451}" srcOrd="0" destOrd="0" presId="urn:microsoft.com/office/officeart/2005/8/layout/radial3"/>
    <dgm:cxn modelId="{EFECBC50-EF5A-4F9E-BC9D-96F5C215F20C}" srcId="{687AEA4A-56BE-49E1-9BD7-2F53B863CD63}" destId="{2FE8263A-F57E-48C3-9747-A882B658998A}" srcOrd="0" destOrd="0" parTransId="{B7092EAC-BE25-43D6-BD01-E92B39C69309}" sibTransId="{2311D933-4953-4C0A-B516-F12725468BD9}"/>
    <dgm:cxn modelId="{B78A7839-4F5E-4EE5-9490-E6948DA73579}" type="presOf" srcId="{F06B876C-6D36-45FD-BCBC-44E3F1A9B3A8}" destId="{9CB0681A-CA5C-4C07-AC81-511E22221E1A}" srcOrd="0" destOrd="0" presId="urn:microsoft.com/office/officeart/2005/8/layout/radial3"/>
    <dgm:cxn modelId="{06A05912-8DA8-495D-94CE-56E73543C7D7}" type="presParOf" srcId="{26CDD0C3-F821-48AC-997B-D10E8647A2CD}" destId="{151C95D2-F349-469D-AF2F-362477FFBD14}" srcOrd="0" destOrd="0" presId="urn:microsoft.com/office/officeart/2005/8/layout/radial3"/>
    <dgm:cxn modelId="{D1E6A1AC-B233-42AE-8CD5-E105A490563D}" type="presParOf" srcId="{151C95D2-F349-469D-AF2F-362477FFBD14}" destId="{191ABF96-D5A2-47AE-B341-4E7D7F81B451}" srcOrd="0" destOrd="0" presId="urn:microsoft.com/office/officeart/2005/8/layout/radial3"/>
    <dgm:cxn modelId="{43C37C15-17C9-44F6-9FE5-A5C2D4059E25}" type="presParOf" srcId="{151C95D2-F349-469D-AF2F-362477FFBD14}" destId="{A79A06F8-AE18-43F2-B278-D5269B697860}" srcOrd="1" destOrd="0" presId="urn:microsoft.com/office/officeart/2005/8/layout/radial3"/>
    <dgm:cxn modelId="{8E27861F-937B-4AB4-877B-983C19A73F21}" type="presParOf" srcId="{151C95D2-F349-469D-AF2F-362477FFBD14}" destId="{71670B6F-B1FD-4AB6-94B1-89167E4BFEBE}" srcOrd="2" destOrd="0" presId="urn:microsoft.com/office/officeart/2005/8/layout/radial3"/>
    <dgm:cxn modelId="{ADB45E0C-86CE-44FA-ADE0-5F90C0486F53}" type="presParOf" srcId="{151C95D2-F349-469D-AF2F-362477FFBD14}" destId="{9CB0681A-CA5C-4C07-AC81-511E22221E1A}" srcOrd="3" destOrd="0" presId="urn:microsoft.com/office/officeart/2005/8/layout/radial3"/>
  </dgm:cxnLst>
  <dgm:bg/>
  <dgm:whole/>
</dgm:dataModel>
</file>

<file path=ppt/diagrams/data11.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a:ln/>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b="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RPF INSPIRE CORE </a:t>
          </a:r>
          <a:r>
            <a:rPr lang="pt-PT" sz="800" b="0" dirty="0" err="1" smtClean="0">
              <a:solidFill>
                <a:schemeClr val="tx1"/>
              </a:solidFill>
              <a:latin typeface="Calibri" pitchFamily="34" charset="0"/>
            </a:rPr>
            <a:t>Entities</a:t>
          </a:r>
          <a:r>
            <a:rPr lang="pt-PT" sz="800" b="0" dirty="0" smtClean="0">
              <a:solidFill>
                <a:schemeClr val="tx1"/>
              </a:solidFill>
              <a:latin typeface="Calibri" pitchFamily="34" charset="0"/>
            </a:rPr>
            <a:t> Data Policies </a:t>
          </a:r>
          <a:endParaRPr lang="pt-PT" sz="800" b="0" dirty="0">
            <a:ln>
              <a:noFill/>
            </a:ln>
            <a:solidFill>
              <a:schemeClr val="tx1"/>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84134"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255129" custScaleY="154299" custRadScaleRad="120409" custRadScaleInc="9946">
        <dgm:presLayoutVars>
          <dgm:bulletEnabled val="1"/>
        </dgm:presLayoutVars>
      </dgm:prSet>
      <dgm:spPr/>
      <dgm:t>
        <a:bodyPr/>
        <a:lstStyle/>
        <a:p>
          <a:endParaRPr lang="pt-PT"/>
        </a:p>
      </dgm:t>
    </dgm:pt>
  </dgm:ptLst>
  <dgm:cxnLst>
    <dgm:cxn modelId="{9B60F39E-2FAA-481F-83DE-C6EEBC214244}" type="presOf" srcId="{687AEA4A-56BE-49E1-9BD7-2F53B863CD63}" destId="{26CDD0C3-F821-48AC-997B-D10E8647A2CD}" srcOrd="0" destOrd="0" presId="urn:microsoft.com/office/officeart/2005/8/layout/radial3"/>
    <dgm:cxn modelId="{9C6FA7B3-B9F2-4CB7-9DE0-EBCAE8871D2F}" srcId="{2FE8263A-F57E-48C3-9747-A882B658998A}" destId="{2B343AC5-B593-4CE0-9D56-5BC75CFB03EF}" srcOrd="0" destOrd="0" parTransId="{B3337720-45D8-46C5-9172-80D3FF39E0BE}" sibTransId="{2439460A-AD0A-405D-85C7-D15CB3EB7E40}"/>
    <dgm:cxn modelId="{C88E09B1-0AEE-406C-BEF0-2F8E2FC0538C}" type="presOf" srcId="{F06B876C-6D36-45FD-BCBC-44E3F1A9B3A8}" destId="{9CB0681A-CA5C-4C07-AC81-511E22221E1A}"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6C6C93C2-14D3-428A-A6F8-00CB6C30EB21}" type="presOf" srcId="{791C5759-C9C7-420E-8BD8-24B7BE19F3C8}" destId="{71670B6F-B1FD-4AB6-94B1-89167E4BFEBE}" srcOrd="0" destOrd="0" presId="urn:microsoft.com/office/officeart/2005/8/layout/radial3"/>
    <dgm:cxn modelId="{1D150B1A-E9C2-4218-B987-6C006B5F880C}" type="presOf" srcId="{2FE8263A-F57E-48C3-9747-A882B658998A}" destId="{191ABF96-D5A2-47AE-B341-4E7D7F81B451}"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6D918D2B-E28C-453A-8422-7866745F7029}" type="presOf" srcId="{2B343AC5-B593-4CE0-9D56-5BC75CFB03EF}" destId="{A79A06F8-AE18-43F2-B278-D5269B697860}" srcOrd="0" destOrd="0" presId="urn:microsoft.com/office/officeart/2005/8/layout/radial3"/>
    <dgm:cxn modelId="{0FC2E4A1-2F98-42A3-AA6D-29362D31AE39}" type="presParOf" srcId="{26CDD0C3-F821-48AC-997B-D10E8647A2CD}" destId="{151C95D2-F349-469D-AF2F-362477FFBD14}" srcOrd="0" destOrd="0" presId="urn:microsoft.com/office/officeart/2005/8/layout/radial3"/>
    <dgm:cxn modelId="{B8F85F05-B5D3-4EAA-836D-AB1433D39C90}" type="presParOf" srcId="{151C95D2-F349-469D-AF2F-362477FFBD14}" destId="{191ABF96-D5A2-47AE-B341-4E7D7F81B451}" srcOrd="0" destOrd="0" presId="urn:microsoft.com/office/officeart/2005/8/layout/radial3"/>
    <dgm:cxn modelId="{503E8457-FB93-404A-B758-2DC4E5ADCABA}" type="presParOf" srcId="{151C95D2-F349-469D-AF2F-362477FFBD14}" destId="{A79A06F8-AE18-43F2-B278-D5269B697860}" srcOrd="1" destOrd="0" presId="urn:microsoft.com/office/officeart/2005/8/layout/radial3"/>
    <dgm:cxn modelId="{29C3F48B-2363-48D4-A544-3235524D55E7}" type="presParOf" srcId="{151C95D2-F349-469D-AF2F-362477FFBD14}" destId="{71670B6F-B1FD-4AB6-94B1-89167E4BFEBE}" srcOrd="2" destOrd="0" presId="urn:microsoft.com/office/officeart/2005/8/layout/radial3"/>
    <dgm:cxn modelId="{B2861C58-68FF-4A3F-A897-E9F25A0D9446}" type="presParOf" srcId="{151C95D2-F349-469D-AF2F-362477FFBD14}" destId="{9CB0681A-CA5C-4C07-AC81-511E22221E1A}" srcOrd="3" destOrd="0" presId="urn:microsoft.com/office/officeart/2005/8/layout/radial3"/>
  </dgm:cxnLst>
  <dgm:bg/>
  <dgm:whole/>
</dgm:dataModel>
</file>

<file path=ppt/diagrams/data12.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a:ln/>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b="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RPF INSPIRE CORE </a:t>
          </a:r>
          <a:r>
            <a:rPr lang="pt-PT" sz="800" b="0" dirty="0" err="1" smtClean="0">
              <a:solidFill>
                <a:schemeClr val="tx1"/>
              </a:solidFill>
              <a:latin typeface="Calibri" pitchFamily="34" charset="0"/>
            </a:rPr>
            <a:t>Entities</a:t>
          </a:r>
          <a:r>
            <a:rPr lang="pt-PT" sz="800" b="0" dirty="0" smtClean="0">
              <a:solidFill>
                <a:schemeClr val="tx1"/>
              </a:solidFill>
              <a:latin typeface="Calibri" pitchFamily="34" charset="0"/>
            </a:rPr>
            <a:t> Data Policies </a:t>
          </a:r>
          <a:endParaRPr lang="pt-PT" sz="800" b="0" dirty="0">
            <a:ln>
              <a:noFill/>
            </a:ln>
            <a:solidFill>
              <a:schemeClr val="tx1"/>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84134"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255129" custScaleY="154299" custRadScaleRad="120409" custRadScaleInc="9946">
        <dgm:presLayoutVars>
          <dgm:bulletEnabled val="1"/>
        </dgm:presLayoutVars>
      </dgm:prSet>
      <dgm:spPr/>
      <dgm:t>
        <a:bodyPr/>
        <a:lstStyle/>
        <a:p>
          <a:endParaRPr lang="pt-PT"/>
        </a:p>
      </dgm:t>
    </dgm:pt>
  </dgm:ptLst>
  <dgm:cxnLst>
    <dgm:cxn modelId="{9C6FA7B3-B9F2-4CB7-9DE0-EBCAE8871D2F}" srcId="{2FE8263A-F57E-48C3-9747-A882B658998A}" destId="{2B343AC5-B593-4CE0-9D56-5BC75CFB03EF}" srcOrd="0" destOrd="0" parTransId="{B3337720-45D8-46C5-9172-80D3FF39E0BE}" sibTransId="{2439460A-AD0A-405D-85C7-D15CB3EB7E40}"/>
    <dgm:cxn modelId="{8A3867CA-F87D-4A8E-876C-4AA62E8E4258}" type="presOf" srcId="{2FE8263A-F57E-48C3-9747-A882B658998A}" destId="{191ABF96-D5A2-47AE-B341-4E7D7F81B451}" srcOrd="0" destOrd="0" presId="urn:microsoft.com/office/officeart/2005/8/layout/radial3"/>
    <dgm:cxn modelId="{7BBDE48D-FED7-4B34-9A5A-756AF9445DC4}" type="presOf" srcId="{687AEA4A-56BE-49E1-9BD7-2F53B863CD63}" destId="{26CDD0C3-F821-48AC-997B-D10E8647A2CD}"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30CB5596-05F7-4098-A1F7-9257F435375C}" type="presOf" srcId="{F06B876C-6D36-45FD-BCBC-44E3F1A9B3A8}" destId="{9CB0681A-CA5C-4C07-AC81-511E22221E1A}" srcOrd="0" destOrd="0" presId="urn:microsoft.com/office/officeart/2005/8/layout/radial3"/>
    <dgm:cxn modelId="{B1F7F647-F4AF-44E7-8CC7-EF4417E2C72A}" type="presOf" srcId="{791C5759-C9C7-420E-8BD8-24B7BE19F3C8}" destId="{71670B6F-B1FD-4AB6-94B1-89167E4BFEBE}" srcOrd="0" destOrd="0" presId="urn:microsoft.com/office/officeart/2005/8/layout/radial3"/>
    <dgm:cxn modelId="{695D472D-6A3D-45F7-8A6D-74BD96888308}" type="presOf" srcId="{2B343AC5-B593-4CE0-9D56-5BC75CFB03EF}" destId="{A79A06F8-AE18-43F2-B278-D5269B697860}"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FAD28354-0FEB-4625-8C52-4F3B179D5343}" type="presParOf" srcId="{26CDD0C3-F821-48AC-997B-D10E8647A2CD}" destId="{151C95D2-F349-469D-AF2F-362477FFBD14}" srcOrd="0" destOrd="0" presId="urn:microsoft.com/office/officeart/2005/8/layout/radial3"/>
    <dgm:cxn modelId="{4443682E-00E3-4FBE-85D9-0DCB875AE40E}" type="presParOf" srcId="{151C95D2-F349-469D-AF2F-362477FFBD14}" destId="{191ABF96-D5A2-47AE-B341-4E7D7F81B451}" srcOrd="0" destOrd="0" presId="urn:microsoft.com/office/officeart/2005/8/layout/radial3"/>
    <dgm:cxn modelId="{9AED9068-1D51-4033-88A7-C7DCBF59D40E}" type="presParOf" srcId="{151C95D2-F349-469D-AF2F-362477FFBD14}" destId="{A79A06F8-AE18-43F2-B278-D5269B697860}" srcOrd="1" destOrd="0" presId="urn:microsoft.com/office/officeart/2005/8/layout/radial3"/>
    <dgm:cxn modelId="{4F637B53-911C-43F1-B402-44ECE3679B8E}" type="presParOf" srcId="{151C95D2-F349-469D-AF2F-362477FFBD14}" destId="{71670B6F-B1FD-4AB6-94B1-89167E4BFEBE}" srcOrd="2" destOrd="0" presId="urn:microsoft.com/office/officeart/2005/8/layout/radial3"/>
    <dgm:cxn modelId="{8372628B-C64D-44AC-81A9-1F2C87AC145B}" type="presParOf" srcId="{151C95D2-F349-469D-AF2F-362477FFBD14}" destId="{9CB0681A-CA5C-4C07-AC81-511E22221E1A}" srcOrd="3"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pPr/>
      <dgm:t>
        <a:bodyPr/>
        <a:lstStyle/>
        <a:p>
          <a:r>
            <a:rPr lang="pt-PT" sz="800" dirty="0" smtClean="0">
              <a:latin typeface="Calibri" pitchFamily="34" charset="0"/>
            </a:rPr>
            <a:t>Legal </a:t>
          </a:r>
          <a:r>
            <a:rPr lang="pt-PT" sz="800" dirty="0" err="1" smtClean="0">
              <a:latin typeface="Calibri" pitchFamily="34" charset="0"/>
            </a:rPr>
            <a:t>Instruments</a:t>
          </a:r>
          <a:endParaRPr lang="pt-PT" sz="800" dirty="0" smtClean="0">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RPF INSPIRE </a:t>
          </a:r>
          <a:r>
            <a:rPr lang="pt-PT" sz="600" b="0" dirty="0" err="1" smtClean="0">
              <a:solidFill>
                <a:schemeClr val="bg1">
                  <a:lumMod val="75000"/>
                </a:schemeClr>
              </a:solidFill>
              <a:latin typeface="Calibri" pitchFamily="34" charset="0"/>
            </a:rPr>
            <a:t>Entities</a:t>
          </a:r>
          <a:r>
            <a:rPr lang="pt-PT" sz="600" b="0" dirty="0" smtClean="0">
              <a:solidFill>
                <a:schemeClr val="bg1">
                  <a:lumMod val="75000"/>
                </a:schemeClr>
              </a:solidFill>
              <a:latin typeface="Calibri" pitchFamily="34" charset="0"/>
            </a:rPr>
            <a:t> Data Policies </a:t>
          </a:r>
          <a:endParaRPr lang="pt-PT" sz="600" dirty="0">
            <a:ln>
              <a:noFill/>
            </a:ln>
            <a:solidFill>
              <a:schemeClr val="bg1">
                <a:lumMod val="75000"/>
              </a:schemeClr>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250143"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67215"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167215" custScaleY="117237" custRadScaleRad="120409" custRadScaleInc="9946">
        <dgm:presLayoutVars>
          <dgm:bulletEnabled val="1"/>
        </dgm:presLayoutVars>
      </dgm:prSet>
      <dgm:spPr/>
      <dgm:t>
        <a:bodyPr/>
        <a:lstStyle/>
        <a:p>
          <a:endParaRPr lang="pt-PT"/>
        </a:p>
      </dgm:t>
    </dgm:pt>
  </dgm:ptLst>
  <dgm:cxnLst>
    <dgm:cxn modelId="{9C6FA7B3-B9F2-4CB7-9DE0-EBCAE8871D2F}" srcId="{2FE8263A-F57E-48C3-9747-A882B658998A}" destId="{2B343AC5-B593-4CE0-9D56-5BC75CFB03EF}" srcOrd="0" destOrd="0" parTransId="{B3337720-45D8-46C5-9172-80D3FF39E0BE}" sibTransId="{2439460A-AD0A-405D-85C7-D15CB3EB7E40}"/>
    <dgm:cxn modelId="{26B2355C-2DDE-4B20-9CCA-F278343F877F}" type="presOf" srcId="{F06B876C-6D36-45FD-BCBC-44E3F1A9B3A8}" destId="{9CB0681A-CA5C-4C07-AC81-511E22221E1A}"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31ADB9BD-5522-40AF-B467-63704A537542}" type="presOf" srcId="{2B343AC5-B593-4CE0-9D56-5BC75CFB03EF}" destId="{A79A06F8-AE18-43F2-B278-D5269B697860}" srcOrd="0" destOrd="0" presId="urn:microsoft.com/office/officeart/2005/8/layout/radial3"/>
    <dgm:cxn modelId="{2F103B97-0679-43D0-8A28-DF07B80D9B0D}" type="presOf" srcId="{687AEA4A-56BE-49E1-9BD7-2F53B863CD63}" destId="{26CDD0C3-F821-48AC-997B-D10E8647A2CD}" srcOrd="0" destOrd="0" presId="urn:microsoft.com/office/officeart/2005/8/layout/radial3"/>
    <dgm:cxn modelId="{E5C68F41-8C37-4164-8EA0-85306CD74474}" type="presOf" srcId="{2FE8263A-F57E-48C3-9747-A882B658998A}" destId="{191ABF96-D5A2-47AE-B341-4E7D7F81B451}" srcOrd="0" destOrd="0" presId="urn:microsoft.com/office/officeart/2005/8/layout/radial3"/>
    <dgm:cxn modelId="{134FB55D-382C-48DE-9A41-6A0F2E31A204}" type="presOf" srcId="{791C5759-C9C7-420E-8BD8-24B7BE19F3C8}" destId="{71670B6F-B1FD-4AB6-94B1-89167E4BFEBE}"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E368E826-3811-4610-8F13-E66B334A5824}" type="presParOf" srcId="{26CDD0C3-F821-48AC-997B-D10E8647A2CD}" destId="{151C95D2-F349-469D-AF2F-362477FFBD14}" srcOrd="0" destOrd="0" presId="urn:microsoft.com/office/officeart/2005/8/layout/radial3"/>
    <dgm:cxn modelId="{34F15985-81AA-45AB-B006-F459993C32FA}" type="presParOf" srcId="{151C95D2-F349-469D-AF2F-362477FFBD14}" destId="{191ABF96-D5A2-47AE-B341-4E7D7F81B451}" srcOrd="0" destOrd="0" presId="urn:microsoft.com/office/officeart/2005/8/layout/radial3"/>
    <dgm:cxn modelId="{ECC3EBC3-0578-4299-A858-7864482D93F5}" type="presParOf" srcId="{151C95D2-F349-469D-AF2F-362477FFBD14}" destId="{A79A06F8-AE18-43F2-B278-D5269B697860}" srcOrd="1" destOrd="0" presId="urn:microsoft.com/office/officeart/2005/8/layout/radial3"/>
    <dgm:cxn modelId="{EB233C73-2526-4AA3-ABA4-682BCF827A87}" type="presParOf" srcId="{151C95D2-F349-469D-AF2F-362477FFBD14}" destId="{71670B6F-B1FD-4AB6-94B1-89167E4BFEBE}" srcOrd="2" destOrd="0" presId="urn:microsoft.com/office/officeart/2005/8/layout/radial3"/>
    <dgm:cxn modelId="{C127CF9F-F88A-4305-B768-9EFA9A69CA67}" type="presParOf" srcId="{151C95D2-F349-469D-AF2F-362477FFBD14}" destId="{9CB0681A-CA5C-4C07-AC81-511E22221E1A}" srcOrd="3" destOrd="0" presId="urn:microsoft.com/office/officeart/2005/8/layout/radial3"/>
  </dgm:cxnLst>
  <dgm:bg/>
  <dgm:whole/>
</dgm:dataModel>
</file>

<file path=ppt/diagrams/data3.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pPr/>
      <dgm:t>
        <a:bodyPr/>
        <a:lstStyle/>
        <a:p>
          <a:r>
            <a:rPr lang="pt-PT" sz="800" dirty="0" smtClean="0">
              <a:latin typeface="Calibri" pitchFamily="34" charset="0"/>
            </a:rPr>
            <a:t>Legal </a:t>
          </a:r>
          <a:r>
            <a:rPr lang="pt-PT" sz="800" dirty="0" err="1" smtClean="0">
              <a:latin typeface="Calibri" pitchFamily="34" charset="0"/>
            </a:rPr>
            <a:t>Instruments</a:t>
          </a:r>
          <a:endParaRPr lang="pt-PT" sz="800" dirty="0" smtClean="0">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RPF INSPIRE </a:t>
          </a:r>
          <a:r>
            <a:rPr lang="pt-PT" sz="600" b="0" dirty="0" err="1" smtClean="0">
              <a:solidFill>
                <a:schemeClr val="bg1">
                  <a:lumMod val="75000"/>
                </a:schemeClr>
              </a:solidFill>
              <a:latin typeface="Calibri" pitchFamily="34" charset="0"/>
            </a:rPr>
            <a:t>Entities</a:t>
          </a:r>
          <a:r>
            <a:rPr lang="pt-PT" sz="600" b="0" dirty="0" smtClean="0">
              <a:solidFill>
                <a:schemeClr val="bg1">
                  <a:lumMod val="75000"/>
                </a:schemeClr>
              </a:solidFill>
              <a:latin typeface="Calibri" pitchFamily="34" charset="0"/>
            </a:rPr>
            <a:t> Data Policies </a:t>
          </a:r>
          <a:endParaRPr lang="pt-PT" sz="600" dirty="0">
            <a:ln>
              <a:noFill/>
            </a:ln>
            <a:solidFill>
              <a:schemeClr val="bg1">
                <a:lumMod val="75000"/>
              </a:schemeClr>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250143"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67215"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167215" custScaleY="117237" custRadScaleRad="120409" custRadScaleInc="9946">
        <dgm:presLayoutVars>
          <dgm:bulletEnabled val="1"/>
        </dgm:presLayoutVars>
      </dgm:prSet>
      <dgm:spPr/>
      <dgm:t>
        <a:bodyPr/>
        <a:lstStyle/>
        <a:p>
          <a:endParaRPr lang="pt-PT"/>
        </a:p>
      </dgm:t>
    </dgm:pt>
  </dgm:ptLst>
  <dgm:cxnLst>
    <dgm:cxn modelId="{7A0052BA-5F68-4A20-A1A2-27151429F0EC}" type="presOf" srcId="{F06B876C-6D36-45FD-BCBC-44E3F1A9B3A8}" destId="{9CB0681A-CA5C-4C07-AC81-511E22221E1A}" srcOrd="0" destOrd="0" presId="urn:microsoft.com/office/officeart/2005/8/layout/radial3"/>
    <dgm:cxn modelId="{9C6FA7B3-B9F2-4CB7-9DE0-EBCAE8871D2F}" srcId="{2FE8263A-F57E-48C3-9747-A882B658998A}" destId="{2B343AC5-B593-4CE0-9D56-5BC75CFB03EF}" srcOrd="0" destOrd="0" parTransId="{B3337720-45D8-46C5-9172-80D3FF39E0BE}" sibTransId="{2439460A-AD0A-405D-85C7-D15CB3EB7E40}"/>
    <dgm:cxn modelId="{CEC6AF75-5E68-4766-9A57-B852A16051A1}" type="presOf" srcId="{2B343AC5-B593-4CE0-9D56-5BC75CFB03EF}" destId="{A79A06F8-AE18-43F2-B278-D5269B697860}"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AEC1E276-931B-4205-A612-B6BAAB93DFF0}" type="presOf" srcId="{687AEA4A-56BE-49E1-9BD7-2F53B863CD63}" destId="{26CDD0C3-F821-48AC-997B-D10E8647A2CD}" srcOrd="0" destOrd="0" presId="urn:microsoft.com/office/officeart/2005/8/layout/radial3"/>
    <dgm:cxn modelId="{361D307C-DEF7-4B92-A6EE-49183F58E6F2}" type="presOf" srcId="{791C5759-C9C7-420E-8BD8-24B7BE19F3C8}" destId="{71670B6F-B1FD-4AB6-94B1-89167E4BFEBE}"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F08B9A6D-6CDC-4303-AF9B-0CFD1F81FBC2}" type="presOf" srcId="{2FE8263A-F57E-48C3-9747-A882B658998A}" destId="{191ABF96-D5A2-47AE-B341-4E7D7F81B451}" srcOrd="0" destOrd="0" presId="urn:microsoft.com/office/officeart/2005/8/layout/radial3"/>
    <dgm:cxn modelId="{686133E0-F1C1-4FE0-9CFB-B5B34A4212E0}" type="presParOf" srcId="{26CDD0C3-F821-48AC-997B-D10E8647A2CD}" destId="{151C95D2-F349-469D-AF2F-362477FFBD14}" srcOrd="0" destOrd="0" presId="urn:microsoft.com/office/officeart/2005/8/layout/radial3"/>
    <dgm:cxn modelId="{B895C599-BEBE-48A9-B65E-5B7F23A49617}" type="presParOf" srcId="{151C95D2-F349-469D-AF2F-362477FFBD14}" destId="{191ABF96-D5A2-47AE-B341-4E7D7F81B451}" srcOrd="0" destOrd="0" presId="urn:microsoft.com/office/officeart/2005/8/layout/radial3"/>
    <dgm:cxn modelId="{B1B69971-93B3-4523-A15A-3BD94E8663CA}" type="presParOf" srcId="{151C95D2-F349-469D-AF2F-362477FFBD14}" destId="{A79A06F8-AE18-43F2-B278-D5269B697860}" srcOrd="1" destOrd="0" presId="urn:microsoft.com/office/officeart/2005/8/layout/radial3"/>
    <dgm:cxn modelId="{5917164C-2666-4EE4-B272-9CAF91CA91DC}" type="presParOf" srcId="{151C95D2-F349-469D-AF2F-362477FFBD14}" destId="{71670B6F-B1FD-4AB6-94B1-89167E4BFEBE}" srcOrd="2" destOrd="0" presId="urn:microsoft.com/office/officeart/2005/8/layout/radial3"/>
    <dgm:cxn modelId="{DEA360BB-95D7-47E3-8266-9D82E642BFBC}" type="presParOf" srcId="{151C95D2-F349-469D-AF2F-362477FFBD14}" destId="{9CB0681A-CA5C-4C07-AC81-511E22221E1A}" srcOrd="3" destOrd="0" presId="urn:microsoft.com/office/officeart/2005/8/layout/radial3"/>
  </dgm:cxnLst>
  <dgm:bg/>
  <dgm:whole/>
</dgm:dataModel>
</file>

<file path=ppt/diagrams/data4.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Data Sharing </a:t>
          </a:r>
          <a:r>
            <a:rPr lang="pt-PT" sz="800" b="0" dirty="0" err="1" smtClean="0">
              <a:solidFill>
                <a:schemeClr val="tx1"/>
              </a:solidFill>
              <a:latin typeface="Calibri" pitchFamily="34" charset="0"/>
            </a:rPr>
            <a:t>Good</a:t>
          </a:r>
          <a:r>
            <a:rPr lang="pt-PT" sz="800" b="0" dirty="0" smtClean="0">
              <a:solidFill>
                <a:schemeClr val="tx1"/>
              </a:solidFill>
              <a:latin typeface="Calibri" pitchFamily="34" charset="0"/>
            </a:rPr>
            <a:t> </a:t>
          </a:r>
          <a:r>
            <a:rPr lang="pt-PT" sz="800" b="0" dirty="0" err="1" smtClean="0">
              <a:solidFill>
                <a:schemeClr val="tx1"/>
              </a:solidFill>
              <a:latin typeface="Calibri" pitchFamily="34" charset="0"/>
            </a:rPr>
            <a:t>Practices</a:t>
          </a:r>
          <a:endParaRPr lang="pt-PT" sz="800" b="0" dirty="0">
            <a:ln>
              <a:noFill/>
            </a:ln>
            <a:solidFill>
              <a:schemeClr val="tx1"/>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RPF INSPIRE </a:t>
          </a:r>
          <a:r>
            <a:rPr lang="pt-PT" sz="600" b="0" dirty="0" err="1" smtClean="0">
              <a:solidFill>
                <a:schemeClr val="bg1">
                  <a:lumMod val="75000"/>
                </a:schemeClr>
              </a:solidFill>
              <a:latin typeface="Calibri" pitchFamily="34" charset="0"/>
            </a:rPr>
            <a:t>Entities</a:t>
          </a:r>
          <a:r>
            <a:rPr lang="pt-PT" sz="600" b="0" dirty="0" smtClean="0">
              <a:solidFill>
                <a:schemeClr val="bg1">
                  <a:lumMod val="75000"/>
                </a:schemeClr>
              </a:solidFill>
              <a:latin typeface="Calibri" pitchFamily="34" charset="0"/>
            </a:rPr>
            <a:t> Data Policies </a:t>
          </a:r>
          <a:endParaRPr lang="pt-PT" sz="600" b="0" dirty="0">
            <a:ln>
              <a:noFill/>
            </a:ln>
            <a:solidFill>
              <a:schemeClr val="bg1">
                <a:lumMod val="75000"/>
              </a:schemeClr>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249689"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167215" custScaleY="117237" custRadScaleRad="120409" custRadScaleInc="9946">
        <dgm:presLayoutVars>
          <dgm:bulletEnabled val="1"/>
        </dgm:presLayoutVars>
      </dgm:prSet>
      <dgm:spPr/>
      <dgm:t>
        <a:bodyPr/>
        <a:lstStyle/>
        <a:p>
          <a:endParaRPr lang="pt-PT"/>
        </a:p>
      </dgm:t>
    </dgm:pt>
  </dgm:ptLst>
  <dgm:cxnLst>
    <dgm:cxn modelId="{D819BB4B-818A-4652-BB66-70ADE4E6483B}" type="presOf" srcId="{2B343AC5-B593-4CE0-9D56-5BC75CFB03EF}" destId="{A79A06F8-AE18-43F2-B278-D5269B697860}" srcOrd="0" destOrd="0" presId="urn:microsoft.com/office/officeart/2005/8/layout/radial3"/>
    <dgm:cxn modelId="{9C6FA7B3-B9F2-4CB7-9DE0-EBCAE8871D2F}" srcId="{2FE8263A-F57E-48C3-9747-A882B658998A}" destId="{2B343AC5-B593-4CE0-9D56-5BC75CFB03EF}" srcOrd="0" destOrd="0" parTransId="{B3337720-45D8-46C5-9172-80D3FF39E0BE}" sibTransId="{2439460A-AD0A-405D-85C7-D15CB3EB7E40}"/>
    <dgm:cxn modelId="{8B74B16C-0B5C-41B1-A45A-1D08BDE6BA50}" srcId="{2FE8263A-F57E-48C3-9747-A882B658998A}" destId="{F06B876C-6D36-45FD-BCBC-44E3F1A9B3A8}" srcOrd="2" destOrd="0" parTransId="{8695CF6D-3D0B-4065-A6F0-18167995A821}" sibTransId="{165F55E5-37E2-46DA-BB39-4227FB278F20}"/>
    <dgm:cxn modelId="{9855926D-0726-40C4-A9C2-5E001A8AA34E}" type="presOf" srcId="{F06B876C-6D36-45FD-BCBC-44E3F1A9B3A8}" destId="{9CB0681A-CA5C-4C07-AC81-511E22221E1A}" srcOrd="0" destOrd="0" presId="urn:microsoft.com/office/officeart/2005/8/layout/radial3"/>
    <dgm:cxn modelId="{ED36E26E-9076-4B7A-834F-E00241A8225B}" type="presOf" srcId="{687AEA4A-56BE-49E1-9BD7-2F53B863CD63}" destId="{26CDD0C3-F821-48AC-997B-D10E8647A2CD}" srcOrd="0" destOrd="0" presId="urn:microsoft.com/office/officeart/2005/8/layout/radial3"/>
    <dgm:cxn modelId="{908A33B8-D602-4A9D-BED0-063337DD9432}" type="presOf" srcId="{2FE8263A-F57E-48C3-9747-A882B658998A}" destId="{191ABF96-D5A2-47AE-B341-4E7D7F81B451}" srcOrd="0" destOrd="0" presId="urn:microsoft.com/office/officeart/2005/8/layout/radial3"/>
    <dgm:cxn modelId="{E9DA22F1-1829-4672-8F66-70C322FFE6F8}" type="presOf" srcId="{791C5759-C9C7-420E-8BD8-24B7BE19F3C8}" destId="{71670B6F-B1FD-4AB6-94B1-89167E4BFEBE}"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5280F626-321D-4645-AA54-16E31B9DCE74}" type="presParOf" srcId="{26CDD0C3-F821-48AC-997B-D10E8647A2CD}" destId="{151C95D2-F349-469D-AF2F-362477FFBD14}" srcOrd="0" destOrd="0" presId="urn:microsoft.com/office/officeart/2005/8/layout/radial3"/>
    <dgm:cxn modelId="{01AA61FE-9A11-4E47-B013-336539719668}" type="presParOf" srcId="{151C95D2-F349-469D-AF2F-362477FFBD14}" destId="{191ABF96-D5A2-47AE-B341-4E7D7F81B451}" srcOrd="0" destOrd="0" presId="urn:microsoft.com/office/officeart/2005/8/layout/radial3"/>
    <dgm:cxn modelId="{B5DE8640-B1F2-4D6A-97F8-6A8B591ED720}" type="presParOf" srcId="{151C95D2-F349-469D-AF2F-362477FFBD14}" destId="{A79A06F8-AE18-43F2-B278-D5269B697860}" srcOrd="1" destOrd="0" presId="urn:microsoft.com/office/officeart/2005/8/layout/radial3"/>
    <dgm:cxn modelId="{231D3EC5-702E-460F-A230-ABA822DFAEFE}" type="presParOf" srcId="{151C95D2-F349-469D-AF2F-362477FFBD14}" destId="{71670B6F-B1FD-4AB6-94B1-89167E4BFEBE}" srcOrd="2" destOrd="0" presId="urn:microsoft.com/office/officeart/2005/8/layout/radial3"/>
    <dgm:cxn modelId="{23F88BCD-41F8-4D95-9304-1CCA66A695B1}" type="presParOf" srcId="{151C95D2-F349-469D-AF2F-362477FFBD14}" destId="{9CB0681A-CA5C-4C07-AC81-511E22221E1A}" srcOrd="3" destOrd="0" presId="urn:microsoft.com/office/officeart/2005/8/layout/radial3"/>
  </dgm:cxnLst>
  <dgm:bg/>
  <dgm:whole/>
</dgm:dataModel>
</file>

<file path=ppt/diagrams/data5.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Data Sharing </a:t>
          </a:r>
          <a:r>
            <a:rPr lang="pt-PT" sz="800" b="0" dirty="0" err="1" smtClean="0">
              <a:solidFill>
                <a:schemeClr val="tx1"/>
              </a:solidFill>
              <a:latin typeface="Calibri" pitchFamily="34" charset="0"/>
            </a:rPr>
            <a:t>Good</a:t>
          </a:r>
          <a:r>
            <a:rPr lang="pt-PT" sz="800" b="0" dirty="0" smtClean="0">
              <a:solidFill>
                <a:schemeClr val="tx1"/>
              </a:solidFill>
              <a:latin typeface="Calibri" pitchFamily="34" charset="0"/>
            </a:rPr>
            <a:t> </a:t>
          </a:r>
          <a:r>
            <a:rPr lang="pt-PT" sz="800" b="0" dirty="0" err="1" smtClean="0">
              <a:solidFill>
                <a:schemeClr val="tx1"/>
              </a:solidFill>
              <a:latin typeface="Calibri" pitchFamily="34" charset="0"/>
            </a:rPr>
            <a:t>Practices</a:t>
          </a:r>
          <a:endParaRPr lang="pt-PT" sz="800" b="0" dirty="0">
            <a:ln>
              <a:noFill/>
            </a:ln>
            <a:solidFill>
              <a:schemeClr val="tx1"/>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RPF INSPIRE </a:t>
          </a:r>
          <a:r>
            <a:rPr lang="pt-PT" sz="600" b="0" dirty="0" err="1" smtClean="0">
              <a:solidFill>
                <a:schemeClr val="bg1">
                  <a:lumMod val="75000"/>
                </a:schemeClr>
              </a:solidFill>
              <a:latin typeface="Calibri" pitchFamily="34" charset="0"/>
            </a:rPr>
            <a:t>Entities</a:t>
          </a:r>
          <a:r>
            <a:rPr lang="pt-PT" sz="600" b="0" dirty="0" smtClean="0">
              <a:solidFill>
                <a:schemeClr val="bg1">
                  <a:lumMod val="75000"/>
                </a:schemeClr>
              </a:solidFill>
              <a:latin typeface="Calibri" pitchFamily="34" charset="0"/>
            </a:rPr>
            <a:t> Data Policies </a:t>
          </a:r>
          <a:endParaRPr lang="pt-PT" sz="600" b="0" dirty="0">
            <a:ln>
              <a:noFill/>
            </a:ln>
            <a:solidFill>
              <a:schemeClr val="bg1">
                <a:lumMod val="75000"/>
              </a:schemeClr>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249689"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167215" custScaleY="117237" custRadScaleRad="120409" custRadScaleInc="9946">
        <dgm:presLayoutVars>
          <dgm:bulletEnabled val="1"/>
        </dgm:presLayoutVars>
      </dgm:prSet>
      <dgm:spPr/>
      <dgm:t>
        <a:bodyPr/>
        <a:lstStyle/>
        <a:p>
          <a:endParaRPr lang="pt-PT"/>
        </a:p>
      </dgm:t>
    </dgm:pt>
  </dgm:ptLst>
  <dgm:cxnLst>
    <dgm:cxn modelId="{F99458D7-98DC-4112-88D6-C1A4148F10B3}" type="presOf" srcId="{F06B876C-6D36-45FD-BCBC-44E3F1A9B3A8}" destId="{9CB0681A-CA5C-4C07-AC81-511E22221E1A}" srcOrd="0" destOrd="0" presId="urn:microsoft.com/office/officeart/2005/8/layout/radial3"/>
    <dgm:cxn modelId="{75BE0A8C-29AF-4E84-B860-F6E347A72941}" type="presOf" srcId="{2FE8263A-F57E-48C3-9747-A882B658998A}" destId="{191ABF96-D5A2-47AE-B341-4E7D7F81B451}" srcOrd="0" destOrd="0" presId="urn:microsoft.com/office/officeart/2005/8/layout/radial3"/>
    <dgm:cxn modelId="{9C6FA7B3-B9F2-4CB7-9DE0-EBCAE8871D2F}" srcId="{2FE8263A-F57E-48C3-9747-A882B658998A}" destId="{2B343AC5-B593-4CE0-9D56-5BC75CFB03EF}" srcOrd="0" destOrd="0" parTransId="{B3337720-45D8-46C5-9172-80D3FF39E0BE}" sibTransId="{2439460A-AD0A-405D-85C7-D15CB3EB7E40}"/>
    <dgm:cxn modelId="{8B74B16C-0B5C-41B1-A45A-1D08BDE6BA50}" srcId="{2FE8263A-F57E-48C3-9747-A882B658998A}" destId="{F06B876C-6D36-45FD-BCBC-44E3F1A9B3A8}" srcOrd="2" destOrd="0" parTransId="{8695CF6D-3D0B-4065-A6F0-18167995A821}" sibTransId="{165F55E5-37E2-46DA-BB39-4227FB278F20}"/>
    <dgm:cxn modelId="{EBD4F0EB-FD04-4E76-B319-80AED10E6A89}" type="presOf" srcId="{2B343AC5-B593-4CE0-9D56-5BC75CFB03EF}" destId="{A79A06F8-AE18-43F2-B278-D5269B697860}" srcOrd="0" destOrd="0" presId="urn:microsoft.com/office/officeart/2005/8/layout/radial3"/>
    <dgm:cxn modelId="{695FDF86-47EE-4C86-A198-4D345678C5C6}" type="presOf" srcId="{687AEA4A-56BE-49E1-9BD7-2F53B863CD63}" destId="{26CDD0C3-F821-48AC-997B-D10E8647A2CD}" srcOrd="0" destOrd="0" presId="urn:microsoft.com/office/officeart/2005/8/layout/radial3"/>
    <dgm:cxn modelId="{468BF7F3-E3C9-4944-8E87-5A722D4F885A}" type="presOf" srcId="{791C5759-C9C7-420E-8BD8-24B7BE19F3C8}" destId="{71670B6F-B1FD-4AB6-94B1-89167E4BFEBE}"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F291CBA0-3E85-4315-8FA6-858556FF2FD0}" type="presParOf" srcId="{26CDD0C3-F821-48AC-997B-D10E8647A2CD}" destId="{151C95D2-F349-469D-AF2F-362477FFBD14}" srcOrd="0" destOrd="0" presId="urn:microsoft.com/office/officeart/2005/8/layout/radial3"/>
    <dgm:cxn modelId="{0D052019-F966-4258-BF5A-E4B98F67D283}" type="presParOf" srcId="{151C95D2-F349-469D-AF2F-362477FFBD14}" destId="{191ABF96-D5A2-47AE-B341-4E7D7F81B451}" srcOrd="0" destOrd="0" presId="urn:microsoft.com/office/officeart/2005/8/layout/radial3"/>
    <dgm:cxn modelId="{6F737F11-A997-4734-9B26-7AC393126CF7}" type="presParOf" srcId="{151C95D2-F349-469D-AF2F-362477FFBD14}" destId="{A79A06F8-AE18-43F2-B278-D5269B697860}" srcOrd="1" destOrd="0" presId="urn:microsoft.com/office/officeart/2005/8/layout/radial3"/>
    <dgm:cxn modelId="{9B58949F-B984-4708-BBC3-5E0A87487330}" type="presParOf" srcId="{151C95D2-F349-469D-AF2F-362477FFBD14}" destId="{71670B6F-B1FD-4AB6-94B1-89167E4BFEBE}" srcOrd="2" destOrd="0" presId="urn:microsoft.com/office/officeart/2005/8/layout/radial3"/>
    <dgm:cxn modelId="{2AC639E8-5AD6-486E-9503-D1CF64527B49}" type="presParOf" srcId="{151C95D2-F349-469D-AF2F-362477FFBD14}" destId="{9CB0681A-CA5C-4C07-AC81-511E22221E1A}" srcOrd="3" destOrd="0" presId="urn:microsoft.com/office/officeart/2005/8/layout/radial3"/>
  </dgm:cxnLst>
  <dgm:bg/>
  <dgm:whole/>
</dgm:dataModel>
</file>

<file path=ppt/diagrams/data6.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Data Sharing </a:t>
          </a:r>
          <a:r>
            <a:rPr lang="pt-PT" sz="800" b="0" dirty="0" err="1" smtClean="0">
              <a:solidFill>
                <a:schemeClr val="tx1"/>
              </a:solidFill>
              <a:latin typeface="Calibri" pitchFamily="34" charset="0"/>
            </a:rPr>
            <a:t>Good</a:t>
          </a:r>
          <a:r>
            <a:rPr lang="pt-PT" sz="800" b="0" dirty="0" smtClean="0">
              <a:solidFill>
                <a:schemeClr val="tx1"/>
              </a:solidFill>
              <a:latin typeface="Calibri" pitchFamily="34" charset="0"/>
            </a:rPr>
            <a:t> </a:t>
          </a:r>
          <a:r>
            <a:rPr lang="pt-PT" sz="800" b="0" dirty="0" err="1" smtClean="0">
              <a:solidFill>
                <a:schemeClr val="tx1"/>
              </a:solidFill>
              <a:latin typeface="Calibri" pitchFamily="34" charset="0"/>
            </a:rPr>
            <a:t>Practices</a:t>
          </a:r>
          <a:endParaRPr lang="pt-PT" sz="800" b="0" dirty="0">
            <a:ln>
              <a:noFill/>
            </a:ln>
            <a:solidFill>
              <a:schemeClr val="tx1"/>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RPF INSPIRE </a:t>
          </a:r>
          <a:r>
            <a:rPr lang="pt-PT" sz="600" b="0" dirty="0" err="1" smtClean="0">
              <a:solidFill>
                <a:schemeClr val="bg1">
                  <a:lumMod val="75000"/>
                </a:schemeClr>
              </a:solidFill>
              <a:latin typeface="Calibri" pitchFamily="34" charset="0"/>
            </a:rPr>
            <a:t>Entities</a:t>
          </a:r>
          <a:r>
            <a:rPr lang="pt-PT" sz="600" b="0" dirty="0" smtClean="0">
              <a:solidFill>
                <a:schemeClr val="bg1">
                  <a:lumMod val="75000"/>
                </a:schemeClr>
              </a:solidFill>
              <a:latin typeface="Calibri" pitchFamily="34" charset="0"/>
            </a:rPr>
            <a:t> Data Policies </a:t>
          </a:r>
          <a:endParaRPr lang="pt-PT" sz="600" b="0" dirty="0">
            <a:ln>
              <a:noFill/>
            </a:ln>
            <a:solidFill>
              <a:schemeClr val="bg1">
                <a:lumMod val="75000"/>
              </a:schemeClr>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249689"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167215" custScaleY="117237" custRadScaleRad="120409" custRadScaleInc="9946">
        <dgm:presLayoutVars>
          <dgm:bulletEnabled val="1"/>
        </dgm:presLayoutVars>
      </dgm:prSet>
      <dgm:spPr/>
      <dgm:t>
        <a:bodyPr/>
        <a:lstStyle/>
        <a:p>
          <a:endParaRPr lang="pt-PT"/>
        </a:p>
      </dgm:t>
    </dgm:pt>
  </dgm:ptLst>
  <dgm:cxnLst>
    <dgm:cxn modelId="{9C6FA7B3-B9F2-4CB7-9DE0-EBCAE8871D2F}" srcId="{2FE8263A-F57E-48C3-9747-A882B658998A}" destId="{2B343AC5-B593-4CE0-9D56-5BC75CFB03EF}" srcOrd="0" destOrd="0" parTransId="{B3337720-45D8-46C5-9172-80D3FF39E0BE}" sibTransId="{2439460A-AD0A-405D-85C7-D15CB3EB7E40}"/>
    <dgm:cxn modelId="{2FB220BC-3D4F-4CCF-807E-64088DD39FA6}" type="presOf" srcId="{687AEA4A-56BE-49E1-9BD7-2F53B863CD63}" destId="{26CDD0C3-F821-48AC-997B-D10E8647A2CD}"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F70443D1-29E4-4F07-9A51-05AC0003C1BB}" type="presOf" srcId="{791C5759-C9C7-420E-8BD8-24B7BE19F3C8}" destId="{71670B6F-B1FD-4AB6-94B1-89167E4BFEBE}" srcOrd="0" destOrd="0" presId="urn:microsoft.com/office/officeart/2005/8/layout/radial3"/>
    <dgm:cxn modelId="{CF909C01-361C-4980-A604-51598A04C84B}" type="presOf" srcId="{2B343AC5-B593-4CE0-9D56-5BC75CFB03EF}" destId="{A79A06F8-AE18-43F2-B278-D5269B697860}" srcOrd="0" destOrd="0" presId="urn:microsoft.com/office/officeart/2005/8/layout/radial3"/>
    <dgm:cxn modelId="{3A50AE99-1897-491A-BD04-CCEEB8B4C43D}" type="presOf" srcId="{F06B876C-6D36-45FD-BCBC-44E3F1A9B3A8}" destId="{9CB0681A-CA5C-4C07-AC81-511E22221E1A}" srcOrd="0" destOrd="0" presId="urn:microsoft.com/office/officeart/2005/8/layout/radial3"/>
    <dgm:cxn modelId="{4A0E9670-B6CF-4D19-BCB1-1FC652D737C9}" type="presOf" srcId="{2FE8263A-F57E-48C3-9747-A882B658998A}" destId="{191ABF96-D5A2-47AE-B341-4E7D7F81B451}"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21890475-671D-4C04-9872-B74BF201F1B1}" type="presParOf" srcId="{26CDD0C3-F821-48AC-997B-D10E8647A2CD}" destId="{151C95D2-F349-469D-AF2F-362477FFBD14}" srcOrd="0" destOrd="0" presId="urn:microsoft.com/office/officeart/2005/8/layout/radial3"/>
    <dgm:cxn modelId="{049437AF-E168-43CA-BB3A-69F3848B4F81}" type="presParOf" srcId="{151C95D2-F349-469D-AF2F-362477FFBD14}" destId="{191ABF96-D5A2-47AE-B341-4E7D7F81B451}" srcOrd="0" destOrd="0" presId="urn:microsoft.com/office/officeart/2005/8/layout/radial3"/>
    <dgm:cxn modelId="{8D3EFA4E-B8EC-428F-8254-11098F15B501}" type="presParOf" srcId="{151C95D2-F349-469D-AF2F-362477FFBD14}" destId="{A79A06F8-AE18-43F2-B278-D5269B697860}" srcOrd="1" destOrd="0" presId="urn:microsoft.com/office/officeart/2005/8/layout/radial3"/>
    <dgm:cxn modelId="{ABAB72C8-FD96-4678-9EAD-4ADE06A1563F}" type="presParOf" srcId="{151C95D2-F349-469D-AF2F-362477FFBD14}" destId="{71670B6F-B1FD-4AB6-94B1-89167E4BFEBE}" srcOrd="2" destOrd="0" presId="urn:microsoft.com/office/officeart/2005/8/layout/radial3"/>
    <dgm:cxn modelId="{4FD45C92-EF3D-4AE4-BACC-9D673E966A68}" type="presParOf" srcId="{151C95D2-F349-469D-AF2F-362477FFBD14}" destId="{9CB0681A-CA5C-4C07-AC81-511E22221E1A}" srcOrd="3" destOrd="0" presId="urn:microsoft.com/office/officeart/2005/8/layout/radial3"/>
  </dgm:cxnLst>
  <dgm:bg/>
  <dgm:whole/>
</dgm:dataModel>
</file>

<file path=ppt/diagrams/data7.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a:ln/>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b="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RPF INSPIRE CORE </a:t>
          </a:r>
          <a:r>
            <a:rPr lang="pt-PT" sz="800" b="0" dirty="0" err="1" smtClean="0">
              <a:solidFill>
                <a:schemeClr val="tx1"/>
              </a:solidFill>
              <a:latin typeface="Calibri" pitchFamily="34" charset="0"/>
            </a:rPr>
            <a:t>Entities</a:t>
          </a:r>
          <a:r>
            <a:rPr lang="pt-PT" sz="800" b="0" dirty="0" smtClean="0">
              <a:solidFill>
                <a:schemeClr val="tx1"/>
              </a:solidFill>
              <a:latin typeface="Calibri" pitchFamily="34" charset="0"/>
            </a:rPr>
            <a:t> Data Policies </a:t>
          </a:r>
          <a:endParaRPr lang="pt-PT" sz="800" b="0" dirty="0">
            <a:ln>
              <a:noFill/>
            </a:ln>
            <a:solidFill>
              <a:schemeClr val="tx1"/>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84134"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255129" custScaleY="154299" custRadScaleRad="120409" custRadScaleInc="9946">
        <dgm:presLayoutVars>
          <dgm:bulletEnabled val="1"/>
        </dgm:presLayoutVars>
      </dgm:prSet>
      <dgm:spPr/>
      <dgm:t>
        <a:bodyPr/>
        <a:lstStyle/>
        <a:p>
          <a:endParaRPr lang="pt-PT"/>
        </a:p>
      </dgm:t>
    </dgm:pt>
  </dgm:ptLst>
  <dgm:cxnLst>
    <dgm:cxn modelId="{9C6FA7B3-B9F2-4CB7-9DE0-EBCAE8871D2F}" srcId="{2FE8263A-F57E-48C3-9747-A882B658998A}" destId="{2B343AC5-B593-4CE0-9D56-5BC75CFB03EF}" srcOrd="0" destOrd="0" parTransId="{B3337720-45D8-46C5-9172-80D3FF39E0BE}" sibTransId="{2439460A-AD0A-405D-85C7-D15CB3EB7E40}"/>
    <dgm:cxn modelId="{F1ECD125-75D6-45DB-8763-CFFAB0BC4328}" type="presOf" srcId="{F06B876C-6D36-45FD-BCBC-44E3F1A9B3A8}" destId="{9CB0681A-CA5C-4C07-AC81-511E22221E1A}"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18310AF9-4926-44E3-8685-A10956AD61BD}" type="presOf" srcId="{687AEA4A-56BE-49E1-9BD7-2F53B863CD63}" destId="{26CDD0C3-F821-48AC-997B-D10E8647A2CD}" srcOrd="0" destOrd="0" presId="urn:microsoft.com/office/officeart/2005/8/layout/radial3"/>
    <dgm:cxn modelId="{A855EBF0-D158-4BA9-AB07-84ECAD8E1BF6}" type="presOf" srcId="{2B343AC5-B593-4CE0-9D56-5BC75CFB03EF}" destId="{A79A06F8-AE18-43F2-B278-D5269B697860}" srcOrd="0" destOrd="0" presId="urn:microsoft.com/office/officeart/2005/8/layout/radial3"/>
    <dgm:cxn modelId="{029F355F-071E-42CC-B6D7-8E8B89396317}" type="presOf" srcId="{791C5759-C9C7-420E-8BD8-24B7BE19F3C8}" destId="{71670B6F-B1FD-4AB6-94B1-89167E4BFEBE}" srcOrd="0" destOrd="0" presId="urn:microsoft.com/office/officeart/2005/8/layout/radial3"/>
    <dgm:cxn modelId="{AC31E45C-EFAC-4BF2-A22B-D2577E6E451A}" type="presOf" srcId="{2FE8263A-F57E-48C3-9747-A882B658998A}" destId="{191ABF96-D5A2-47AE-B341-4E7D7F81B451}"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37ABF2D3-9E64-4976-B409-670C58B8190C}" type="presParOf" srcId="{26CDD0C3-F821-48AC-997B-D10E8647A2CD}" destId="{151C95D2-F349-469D-AF2F-362477FFBD14}" srcOrd="0" destOrd="0" presId="urn:microsoft.com/office/officeart/2005/8/layout/radial3"/>
    <dgm:cxn modelId="{387A3C18-BBA1-46D4-AB68-791215D471AE}" type="presParOf" srcId="{151C95D2-F349-469D-AF2F-362477FFBD14}" destId="{191ABF96-D5A2-47AE-B341-4E7D7F81B451}" srcOrd="0" destOrd="0" presId="urn:microsoft.com/office/officeart/2005/8/layout/radial3"/>
    <dgm:cxn modelId="{9FAF4911-0CF2-4AE3-B9A6-2FCAD5891148}" type="presParOf" srcId="{151C95D2-F349-469D-AF2F-362477FFBD14}" destId="{A79A06F8-AE18-43F2-B278-D5269B697860}" srcOrd="1" destOrd="0" presId="urn:microsoft.com/office/officeart/2005/8/layout/radial3"/>
    <dgm:cxn modelId="{0A255A2D-76BB-419E-A5AF-C660FBBF491F}" type="presParOf" srcId="{151C95D2-F349-469D-AF2F-362477FFBD14}" destId="{71670B6F-B1FD-4AB6-94B1-89167E4BFEBE}" srcOrd="2" destOrd="0" presId="urn:microsoft.com/office/officeart/2005/8/layout/radial3"/>
    <dgm:cxn modelId="{C1055A2C-F0A4-421B-A741-65887DFD519F}" type="presParOf" srcId="{151C95D2-F349-469D-AF2F-362477FFBD14}" destId="{9CB0681A-CA5C-4C07-AC81-511E22221E1A}" srcOrd="3" destOrd="0" presId="urn:microsoft.com/office/officeart/2005/8/layout/radial3"/>
  </dgm:cxnLst>
  <dgm:bg/>
  <dgm:whole/>
</dgm:dataModel>
</file>

<file path=ppt/diagrams/data8.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a:ln/>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b="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RPF INSPIRE CORE </a:t>
          </a:r>
          <a:r>
            <a:rPr lang="pt-PT" sz="800" b="0" dirty="0" err="1" smtClean="0">
              <a:solidFill>
                <a:schemeClr val="tx1"/>
              </a:solidFill>
              <a:latin typeface="Calibri" pitchFamily="34" charset="0"/>
            </a:rPr>
            <a:t>Entities</a:t>
          </a:r>
          <a:r>
            <a:rPr lang="pt-PT" sz="800" b="0" dirty="0" smtClean="0">
              <a:solidFill>
                <a:schemeClr val="tx1"/>
              </a:solidFill>
              <a:latin typeface="Calibri" pitchFamily="34" charset="0"/>
            </a:rPr>
            <a:t> Data Policies </a:t>
          </a:r>
          <a:endParaRPr lang="pt-PT" sz="800" b="0" dirty="0">
            <a:ln>
              <a:noFill/>
            </a:ln>
            <a:solidFill>
              <a:schemeClr val="tx1"/>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84134"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255129" custScaleY="154299" custRadScaleRad="120409" custRadScaleInc="9946">
        <dgm:presLayoutVars>
          <dgm:bulletEnabled val="1"/>
        </dgm:presLayoutVars>
      </dgm:prSet>
      <dgm:spPr/>
      <dgm:t>
        <a:bodyPr/>
        <a:lstStyle/>
        <a:p>
          <a:endParaRPr lang="pt-PT"/>
        </a:p>
      </dgm:t>
    </dgm:pt>
  </dgm:ptLst>
  <dgm:cxnLst>
    <dgm:cxn modelId="{9C6FA7B3-B9F2-4CB7-9DE0-EBCAE8871D2F}" srcId="{2FE8263A-F57E-48C3-9747-A882B658998A}" destId="{2B343AC5-B593-4CE0-9D56-5BC75CFB03EF}" srcOrd="0" destOrd="0" parTransId="{B3337720-45D8-46C5-9172-80D3FF39E0BE}" sibTransId="{2439460A-AD0A-405D-85C7-D15CB3EB7E40}"/>
    <dgm:cxn modelId="{2F52DB4C-FF65-4C4E-ACE8-EC8E2929C5F5}" type="presOf" srcId="{F06B876C-6D36-45FD-BCBC-44E3F1A9B3A8}" destId="{9CB0681A-CA5C-4C07-AC81-511E22221E1A}"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967E901E-5A23-4463-8A53-40CE8A5B36FB}" type="presOf" srcId="{2FE8263A-F57E-48C3-9747-A882B658998A}" destId="{191ABF96-D5A2-47AE-B341-4E7D7F81B451}" srcOrd="0" destOrd="0" presId="urn:microsoft.com/office/officeart/2005/8/layout/radial3"/>
    <dgm:cxn modelId="{C414D907-7614-4FF7-ABC6-975E34F11EDC}" type="presOf" srcId="{2B343AC5-B593-4CE0-9D56-5BC75CFB03EF}" destId="{A79A06F8-AE18-43F2-B278-D5269B697860}" srcOrd="0" destOrd="0" presId="urn:microsoft.com/office/officeart/2005/8/layout/radial3"/>
    <dgm:cxn modelId="{1EB7E69F-BF34-4F86-9D0A-207AFEB8A6BE}" type="presOf" srcId="{687AEA4A-56BE-49E1-9BD7-2F53B863CD63}" destId="{26CDD0C3-F821-48AC-997B-D10E8647A2CD}"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FD416D34-2DCA-4BAA-9B91-BCD9CDACAECB}" type="presOf" srcId="{791C5759-C9C7-420E-8BD8-24B7BE19F3C8}" destId="{71670B6F-B1FD-4AB6-94B1-89167E4BFEBE}" srcOrd="0" destOrd="0" presId="urn:microsoft.com/office/officeart/2005/8/layout/radial3"/>
    <dgm:cxn modelId="{EFECBC50-EF5A-4F9E-BC9D-96F5C215F20C}" srcId="{687AEA4A-56BE-49E1-9BD7-2F53B863CD63}" destId="{2FE8263A-F57E-48C3-9747-A882B658998A}" srcOrd="0" destOrd="0" parTransId="{B7092EAC-BE25-43D6-BD01-E92B39C69309}" sibTransId="{2311D933-4953-4C0A-B516-F12725468BD9}"/>
    <dgm:cxn modelId="{E64A61E1-4E6E-40DF-A412-60BAB6E0EC45}" type="presParOf" srcId="{26CDD0C3-F821-48AC-997B-D10E8647A2CD}" destId="{151C95D2-F349-469D-AF2F-362477FFBD14}" srcOrd="0" destOrd="0" presId="urn:microsoft.com/office/officeart/2005/8/layout/radial3"/>
    <dgm:cxn modelId="{FC2CEA47-BFB0-4DBE-ADB9-826E6DCD70C4}" type="presParOf" srcId="{151C95D2-F349-469D-AF2F-362477FFBD14}" destId="{191ABF96-D5A2-47AE-B341-4E7D7F81B451}" srcOrd="0" destOrd="0" presId="urn:microsoft.com/office/officeart/2005/8/layout/radial3"/>
    <dgm:cxn modelId="{44C60191-B89C-4C72-8698-BCE65BA8DEF5}" type="presParOf" srcId="{151C95D2-F349-469D-AF2F-362477FFBD14}" destId="{A79A06F8-AE18-43F2-B278-D5269B697860}" srcOrd="1" destOrd="0" presId="urn:microsoft.com/office/officeart/2005/8/layout/radial3"/>
    <dgm:cxn modelId="{43FD73DE-44AB-4B88-A163-61322F153E27}" type="presParOf" srcId="{151C95D2-F349-469D-AF2F-362477FFBD14}" destId="{71670B6F-B1FD-4AB6-94B1-89167E4BFEBE}" srcOrd="2" destOrd="0" presId="urn:microsoft.com/office/officeart/2005/8/layout/radial3"/>
    <dgm:cxn modelId="{5B2FE3E8-BF66-474A-970A-C9DBB024946A}" type="presParOf" srcId="{151C95D2-F349-469D-AF2F-362477FFBD14}" destId="{9CB0681A-CA5C-4C07-AC81-511E22221E1A}" srcOrd="3" destOrd="0" presId="urn:microsoft.com/office/officeart/2005/8/layout/radial3"/>
  </dgm:cxnLst>
  <dgm:bg/>
  <dgm:whole/>
</dgm:dataModel>
</file>

<file path=ppt/diagrams/data9.xml><?xml version="1.0" encoding="utf-8"?>
<dgm:dataModel xmlns:dgm="http://schemas.openxmlformats.org/drawingml/2006/diagram" xmlns:a="http://schemas.openxmlformats.org/drawingml/2006/main">
  <dgm:ptLst>
    <dgm:pt modelId="{687AEA4A-56BE-49E1-9BD7-2F53B863CD63}" type="doc">
      <dgm:prSet loTypeId="urn:microsoft.com/office/officeart/2005/8/layout/radial3" loCatId="cycle" qsTypeId="urn:microsoft.com/office/officeart/2005/8/quickstyle/3d3" qsCatId="3D" csTypeId="urn:microsoft.com/office/officeart/2005/8/colors/colorful2" csCatId="colorful" phldr="1"/>
      <dgm:spPr/>
      <dgm:t>
        <a:bodyPr/>
        <a:lstStyle/>
        <a:p>
          <a:endParaRPr lang="pt-PT"/>
        </a:p>
      </dgm:t>
    </dgm:pt>
    <dgm:pt modelId="{2FE8263A-F57E-48C3-9747-A882B658998A}">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800" dirty="0" smtClean="0">
              <a:ln>
                <a:noFill/>
              </a:ln>
              <a:solidFill>
                <a:schemeClr val="bg1">
                  <a:lumMod val="75000"/>
                </a:schemeClr>
              </a:solidFill>
              <a:latin typeface="Calibri" pitchFamily="34" charset="0"/>
            </a:rPr>
            <a:t>Data </a:t>
          </a:r>
          <a:r>
            <a:rPr lang="pt-PT" sz="800" dirty="0" err="1" smtClean="0">
              <a:ln>
                <a:noFill/>
              </a:ln>
              <a:solidFill>
                <a:schemeClr val="bg1">
                  <a:lumMod val="75000"/>
                </a:schemeClr>
              </a:solidFill>
              <a:latin typeface="Calibri" pitchFamily="34" charset="0"/>
            </a:rPr>
            <a:t>Policy</a:t>
          </a:r>
          <a:endParaRPr lang="pt-PT" sz="800" dirty="0" smtClean="0">
            <a:ln>
              <a:noFill/>
            </a:ln>
            <a:solidFill>
              <a:schemeClr val="bg1">
                <a:lumMod val="75000"/>
              </a:schemeClr>
            </a:solidFill>
            <a:latin typeface="Calibri" pitchFamily="34" charset="0"/>
          </a:endParaRPr>
        </a:p>
      </dgm:t>
    </dgm:pt>
    <dgm:pt modelId="{B7092EAC-BE25-43D6-BD01-E92B39C69309}" type="parTrans" cxnId="{EFECBC50-EF5A-4F9E-BC9D-96F5C215F20C}">
      <dgm:prSet/>
      <dgm:spPr/>
      <dgm:t>
        <a:bodyPr/>
        <a:lstStyle/>
        <a:p>
          <a:endParaRPr lang="pt-PT" sz="800">
            <a:latin typeface="Calibri" pitchFamily="34" charset="0"/>
          </a:endParaRPr>
        </a:p>
      </dgm:t>
    </dgm:pt>
    <dgm:pt modelId="{2311D933-4953-4C0A-B516-F12725468BD9}" type="sibTrans" cxnId="{EFECBC50-EF5A-4F9E-BC9D-96F5C215F20C}">
      <dgm:prSet/>
      <dgm:spPr/>
      <dgm:t>
        <a:bodyPr/>
        <a:lstStyle/>
        <a:p>
          <a:endParaRPr lang="pt-PT" sz="800">
            <a:latin typeface="Calibri" pitchFamily="34" charset="0"/>
          </a:endParaRPr>
        </a:p>
      </dgm:t>
    </dgm:pt>
    <dgm:pt modelId="{2B343AC5-B593-4CE0-9D56-5BC75CFB03EF}">
      <dgm:prSet phldrT="[Texto]" custT="1">
        <dgm:style>
          <a:lnRef idx="2">
            <a:schemeClr val="accent5"/>
          </a:lnRef>
          <a:fillRef idx="1">
            <a:schemeClr val="lt1"/>
          </a:fillRef>
          <a:effectRef idx="0">
            <a:schemeClr val="accent5"/>
          </a:effectRef>
          <a:fontRef idx="minor">
            <a:schemeClr val="dk1"/>
          </a:fontRef>
        </dgm:style>
      </dgm:prSet>
      <dgm:spPr>
        <a:ln/>
      </dgm:spPr>
      <dgm:t>
        <a:bodyPr/>
        <a:lstStyle/>
        <a:p>
          <a:r>
            <a:rPr lang="pt-PT" sz="600" dirty="0" smtClean="0">
              <a:solidFill>
                <a:schemeClr val="bg1">
                  <a:lumMod val="75000"/>
                </a:schemeClr>
              </a:solidFill>
              <a:latin typeface="Calibri" pitchFamily="34" charset="0"/>
            </a:rPr>
            <a:t>Legal </a:t>
          </a:r>
          <a:r>
            <a:rPr lang="pt-PT" sz="600" dirty="0" err="1" smtClean="0">
              <a:solidFill>
                <a:schemeClr val="bg1">
                  <a:lumMod val="75000"/>
                </a:schemeClr>
              </a:solidFill>
              <a:latin typeface="Calibri" pitchFamily="34" charset="0"/>
            </a:rPr>
            <a:t>Instruments</a:t>
          </a:r>
          <a:endParaRPr lang="pt-PT" sz="600" dirty="0" smtClean="0">
            <a:solidFill>
              <a:schemeClr val="bg1">
                <a:lumMod val="75000"/>
              </a:schemeClr>
            </a:solidFill>
            <a:latin typeface="Calibri" pitchFamily="34" charset="0"/>
          </a:endParaRPr>
        </a:p>
      </dgm:t>
    </dgm:pt>
    <dgm:pt modelId="{B3337720-45D8-46C5-9172-80D3FF39E0BE}" type="parTrans" cxnId="{9C6FA7B3-B9F2-4CB7-9DE0-EBCAE8871D2F}">
      <dgm:prSet/>
      <dgm:spPr/>
      <dgm:t>
        <a:bodyPr/>
        <a:lstStyle/>
        <a:p>
          <a:endParaRPr lang="pt-PT" sz="800">
            <a:latin typeface="Calibri" pitchFamily="34" charset="0"/>
          </a:endParaRPr>
        </a:p>
      </dgm:t>
    </dgm:pt>
    <dgm:pt modelId="{2439460A-AD0A-405D-85C7-D15CB3EB7E40}" type="sibTrans" cxnId="{9C6FA7B3-B9F2-4CB7-9DE0-EBCAE8871D2F}">
      <dgm:prSet/>
      <dgm:spPr/>
      <dgm:t>
        <a:bodyPr/>
        <a:lstStyle/>
        <a:p>
          <a:endParaRPr lang="pt-PT" sz="800">
            <a:latin typeface="Calibri" pitchFamily="34" charset="0"/>
          </a:endParaRPr>
        </a:p>
      </dgm:t>
    </dgm:pt>
    <dgm:pt modelId="{791C5759-C9C7-420E-8BD8-24B7BE19F3C8}">
      <dgm:prSet phldrT="[Texto]" custT="1">
        <dgm:style>
          <a:lnRef idx="2">
            <a:schemeClr val="accent5"/>
          </a:lnRef>
          <a:fillRef idx="1">
            <a:schemeClr val="lt1"/>
          </a:fillRef>
          <a:effectRef idx="0">
            <a:schemeClr val="accent5"/>
          </a:effectRef>
          <a:fontRef idx="minor">
            <a:schemeClr val="dk1"/>
          </a:fontRef>
        </dgm:style>
      </dgm:prSet>
      <dgm:spPr/>
      <dgm:t>
        <a:bodyPr/>
        <a:lstStyle/>
        <a:p>
          <a:r>
            <a:rPr lang="pt-PT" sz="600" b="0" dirty="0" smtClean="0">
              <a:solidFill>
                <a:schemeClr val="bg1">
                  <a:lumMod val="75000"/>
                </a:schemeClr>
              </a:solidFill>
              <a:latin typeface="Calibri" pitchFamily="34" charset="0"/>
            </a:rPr>
            <a:t>Data Sharing </a:t>
          </a:r>
          <a:r>
            <a:rPr lang="pt-PT" sz="600" b="0" dirty="0" err="1" smtClean="0">
              <a:solidFill>
                <a:schemeClr val="bg1">
                  <a:lumMod val="75000"/>
                </a:schemeClr>
              </a:solidFill>
              <a:latin typeface="Calibri" pitchFamily="34" charset="0"/>
            </a:rPr>
            <a:t>Good</a:t>
          </a:r>
          <a:r>
            <a:rPr lang="pt-PT" sz="600" b="0" dirty="0" smtClean="0">
              <a:solidFill>
                <a:schemeClr val="bg1">
                  <a:lumMod val="75000"/>
                </a:schemeClr>
              </a:solidFill>
              <a:latin typeface="Calibri" pitchFamily="34" charset="0"/>
            </a:rPr>
            <a:t> </a:t>
          </a:r>
          <a:r>
            <a:rPr lang="pt-PT" sz="600" b="0" dirty="0" err="1" smtClean="0">
              <a:solidFill>
                <a:schemeClr val="bg1">
                  <a:lumMod val="75000"/>
                </a:schemeClr>
              </a:solidFill>
              <a:latin typeface="Calibri" pitchFamily="34" charset="0"/>
            </a:rPr>
            <a:t>Practices</a:t>
          </a:r>
          <a:endParaRPr lang="pt-PT" sz="600" b="0" dirty="0">
            <a:ln>
              <a:noFill/>
            </a:ln>
            <a:solidFill>
              <a:schemeClr val="bg1">
                <a:lumMod val="75000"/>
              </a:schemeClr>
            </a:solidFill>
            <a:latin typeface="Calibri" pitchFamily="34" charset="0"/>
          </a:endParaRPr>
        </a:p>
      </dgm:t>
    </dgm:pt>
    <dgm:pt modelId="{D2502334-6DD8-4303-B9D7-5EB28E8D8453}" type="sibTrans" cxnId="{D0723772-2CD5-4C5A-84A0-D97F29AFD875}">
      <dgm:prSet/>
      <dgm:spPr/>
      <dgm:t>
        <a:bodyPr/>
        <a:lstStyle/>
        <a:p>
          <a:endParaRPr lang="pt-PT" sz="800">
            <a:latin typeface="Calibri" pitchFamily="34" charset="0"/>
          </a:endParaRPr>
        </a:p>
      </dgm:t>
    </dgm:pt>
    <dgm:pt modelId="{75092F94-E357-47E7-8CBA-4EDDA0C836EC}" type="parTrans" cxnId="{D0723772-2CD5-4C5A-84A0-D97F29AFD875}">
      <dgm:prSet/>
      <dgm:spPr/>
      <dgm:t>
        <a:bodyPr/>
        <a:lstStyle/>
        <a:p>
          <a:endParaRPr lang="pt-PT" sz="800">
            <a:latin typeface="Calibri" pitchFamily="34" charset="0"/>
          </a:endParaRPr>
        </a:p>
      </dgm:t>
    </dgm:pt>
    <dgm:pt modelId="{F06B876C-6D36-45FD-BCBC-44E3F1A9B3A8}">
      <dgm:prSet phldrT="[Texto]" custT="1"/>
      <dgm:spPr>
        <a:solidFill>
          <a:schemeClr val="accent1">
            <a:lumMod val="75000"/>
            <a:alpha val="50000"/>
          </a:schemeClr>
        </a:solidFill>
      </dgm:spPr>
      <dgm:t>
        <a:bodyPr/>
        <a:lstStyle/>
        <a:p>
          <a:r>
            <a:rPr lang="pt-PT" sz="800" b="0" dirty="0" smtClean="0">
              <a:solidFill>
                <a:schemeClr val="tx1"/>
              </a:solidFill>
              <a:latin typeface="Calibri" pitchFamily="34" charset="0"/>
            </a:rPr>
            <a:t>RPF INSPIRE CORE </a:t>
          </a:r>
          <a:r>
            <a:rPr lang="pt-PT" sz="800" b="0" dirty="0" err="1" smtClean="0">
              <a:solidFill>
                <a:schemeClr val="tx1"/>
              </a:solidFill>
              <a:latin typeface="Calibri" pitchFamily="34" charset="0"/>
            </a:rPr>
            <a:t>Entities</a:t>
          </a:r>
          <a:r>
            <a:rPr lang="pt-PT" sz="800" b="0" dirty="0" smtClean="0">
              <a:solidFill>
                <a:schemeClr val="tx1"/>
              </a:solidFill>
              <a:latin typeface="Calibri" pitchFamily="34" charset="0"/>
            </a:rPr>
            <a:t> Data Policies </a:t>
          </a:r>
          <a:endParaRPr lang="pt-PT" sz="800" b="0" dirty="0">
            <a:ln>
              <a:noFill/>
            </a:ln>
            <a:solidFill>
              <a:schemeClr val="tx1"/>
            </a:solidFill>
            <a:latin typeface="Calibri" pitchFamily="34" charset="0"/>
          </a:endParaRPr>
        </a:p>
      </dgm:t>
    </dgm:pt>
    <dgm:pt modelId="{165F55E5-37E2-46DA-BB39-4227FB278F20}" type="sibTrans" cxnId="{8B74B16C-0B5C-41B1-A45A-1D08BDE6BA50}">
      <dgm:prSet/>
      <dgm:spPr/>
      <dgm:t>
        <a:bodyPr/>
        <a:lstStyle/>
        <a:p>
          <a:endParaRPr lang="pt-PT" sz="800">
            <a:latin typeface="Calibri" pitchFamily="34" charset="0"/>
          </a:endParaRPr>
        </a:p>
      </dgm:t>
    </dgm:pt>
    <dgm:pt modelId="{8695CF6D-3D0B-4065-A6F0-18167995A821}" type="parTrans" cxnId="{8B74B16C-0B5C-41B1-A45A-1D08BDE6BA50}">
      <dgm:prSet/>
      <dgm:spPr/>
      <dgm:t>
        <a:bodyPr/>
        <a:lstStyle/>
        <a:p>
          <a:endParaRPr lang="pt-PT" sz="800">
            <a:latin typeface="Calibri" pitchFamily="34" charset="0"/>
          </a:endParaRPr>
        </a:p>
      </dgm:t>
    </dgm:pt>
    <dgm:pt modelId="{26CDD0C3-F821-48AC-997B-D10E8647A2CD}" type="pres">
      <dgm:prSet presAssocID="{687AEA4A-56BE-49E1-9BD7-2F53B863CD63}" presName="composite" presStyleCnt="0">
        <dgm:presLayoutVars>
          <dgm:chMax val="1"/>
          <dgm:dir/>
          <dgm:resizeHandles val="exact"/>
        </dgm:presLayoutVars>
      </dgm:prSet>
      <dgm:spPr/>
      <dgm:t>
        <a:bodyPr/>
        <a:lstStyle/>
        <a:p>
          <a:endParaRPr lang="pt-PT"/>
        </a:p>
      </dgm:t>
    </dgm:pt>
    <dgm:pt modelId="{151C95D2-F349-469D-AF2F-362477FFBD14}" type="pres">
      <dgm:prSet presAssocID="{687AEA4A-56BE-49E1-9BD7-2F53B863CD63}" presName="radial" presStyleCnt="0">
        <dgm:presLayoutVars>
          <dgm:animLvl val="ctr"/>
        </dgm:presLayoutVars>
      </dgm:prSet>
      <dgm:spPr/>
    </dgm:pt>
    <dgm:pt modelId="{191ABF96-D5A2-47AE-B341-4E7D7F81B451}" type="pres">
      <dgm:prSet presAssocID="{2FE8263A-F57E-48C3-9747-A882B658998A}" presName="centerShape" presStyleLbl="vennNode1" presStyleIdx="0" presStyleCnt="4" custScaleY="78767" custLinFactNeighborY="-2430"/>
      <dgm:spPr/>
      <dgm:t>
        <a:bodyPr/>
        <a:lstStyle/>
        <a:p>
          <a:endParaRPr lang="pt-PT"/>
        </a:p>
      </dgm:t>
    </dgm:pt>
    <dgm:pt modelId="{A79A06F8-AE18-43F2-B278-D5269B697860}" type="pres">
      <dgm:prSet presAssocID="{2B343AC5-B593-4CE0-9D56-5BC75CFB03EF}" presName="node" presStyleLbl="vennNode1" presStyleIdx="1" presStyleCnt="4" custScaleX="166761" custScaleY="117237" custRadScaleRad="95020">
        <dgm:presLayoutVars>
          <dgm:bulletEnabled val="1"/>
        </dgm:presLayoutVars>
      </dgm:prSet>
      <dgm:spPr/>
      <dgm:t>
        <a:bodyPr/>
        <a:lstStyle/>
        <a:p>
          <a:endParaRPr lang="pt-PT"/>
        </a:p>
      </dgm:t>
    </dgm:pt>
    <dgm:pt modelId="{71670B6F-B1FD-4AB6-94B1-89167E4BFEBE}" type="pres">
      <dgm:prSet presAssocID="{791C5759-C9C7-420E-8BD8-24B7BE19F3C8}" presName="node" presStyleLbl="vennNode1" presStyleIdx="2" presStyleCnt="4" custScaleX="184134" custScaleY="117237" custRadScaleRad="122061" custRadScaleInc="-10156">
        <dgm:presLayoutVars>
          <dgm:bulletEnabled val="1"/>
        </dgm:presLayoutVars>
      </dgm:prSet>
      <dgm:spPr/>
      <dgm:t>
        <a:bodyPr/>
        <a:lstStyle/>
        <a:p>
          <a:endParaRPr lang="pt-PT"/>
        </a:p>
      </dgm:t>
    </dgm:pt>
    <dgm:pt modelId="{9CB0681A-CA5C-4C07-AC81-511E22221E1A}" type="pres">
      <dgm:prSet presAssocID="{F06B876C-6D36-45FD-BCBC-44E3F1A9B3A8}" presName="node" presStyleLbl="vennNode1" presStyleIdx="3" presStyleCnt="4" custScaleX="255129" custScaleY="154299" custRadScaleRad="120409" custRadScaleInc="9946">
        <dgm:presLayoutVars>
          <dgm:bulletEnabled val="1"/>
        </dgm:presLayoutVars>
      </dgm:prSet>
      <dgm:spPr/>
      <dgm:t>
        <a:bodyPr/>
        <a:lstStyle/>
        <a:p>
          <a:endParaRPr lang="pt-PT"/>
        </a:p>
      </dgm:t>
    </dgm:pt>
  </dgm:ptLst>
  <dgm:cxnLst>
    <dgm:cxn modelId="{4FFCC4E8-9EBB-4D32-BF7D-72AB3A60E0BB}" type="presOf" srcId="{687AEA4A-56BE-49E1-9BD7-2F53B863CD63}" destId="{26CDD0C3-F821-48AC-997B-D10E8647A2CD}" srcOrd="0" destOrd="0" presId="urn:microsoft.com/office/officeart/2005/8/layout/radial3"/>
    <dgm:cxn modelId="{9C6FA7B3-B9F2-4CB7-9DE0-EBCAE8871D2F}" srcId="{2FE8263A-F57E-48C3-9747-A882B658998A}" destId="{2B343AC5-B593-4CE0-9D56-5BC75CFB03EF}" srcOrd="0" destOrd="0" parTransId="{B3337720-45D8-46C5-9172-80D3FF39E0BE}" sibTransId="{2439460A-AD0A-405D-85C7-D15CB3EB7E40}"/>
    <dgm:cxn modelId="{096A3140-36CB-4C4D-B4F1-0387F135AEA3}" type="presOf" srcId="{2B343AC5-B593-4CE0-9D56-5BC75CFB03EF}" destId="{A79A06F8-AE18-43F2-B278-D5269B697860}" srcOrd="0" destOrd="0" presId="urn:microsoft.com/office/officeart/2005/8/layout/radial3"/>
    <dgm:cxn modelId="{8B74B16C-0B5C-41B1-A45A-1D08BDE6BA50}" srcId="{2FE8263A-F57E-48C3-9747-A882B658998A}" destId="{F06B876C-6D36-45FD-BCBC-44E3F1A9B3A8}" srcOrd="2" destOrd="0" parTransId="{8695CF6D-3D0B-4065-A6F0-18167995A821}" sibTransId="{165F55E5-37E2-46DA-BB39-4227FB278F20}"/>
    <dgm:cxn modelId="{1C121D2B-BE65-4C1E-B375-D3361DCDF4E3}" type="presOf" srcId="{2FE8263A-F57E-48C3-9747-A882B658998A}" destId="{191ABF96-D5A2-47AE-B341-4E7D7F81B451}" srcOrd="0" destOrd="0" presId="urn:microsoft.com/office/officeart/2005/8/layout/radial3"/>
    <dgm:cxn modelId="{C7179B56-7390-455D-AD2C-A9FBFACC1D4C}" type="presOf" srcId="{F06B876C-6D36-45FD-BCBC-44E3F1A9B3A8}" destId="{9CB0681A-CA5C-4C07-AC81-511E22221E1A}" srcOrd="0" destOrd="0" presId="urn:microsoft.com/office/officeart/2005/8/layout/radial3"/>
    <dgm:cxn modelId="{C160CDF8-7FBB-4A72-8A24-D343706B324E}" type="presOf" srcId="{791C5759-C9C7-420E-8BD8-24B7BE19F3C8}" destId="{71670B6F-B1FD-4AB6-94B1-89167E4BFEBE}" srcOrd="0" destOrd="0" presId="urn:microsoft.com/office/officeart/2005/8/layout/radial3"/>
    <dgm:cxn modelId="{D0723772-2CD5-4C5A-84A0-D97F29AFD875}" srcId="{2FE8263A-F57E-48C3-9747-A882B658998A}" destId="{791C5759-C9C7-420E-8BD8-24B7BE19F3C8}" srcOrd="1" destOrd="0" parTransId="{75092F94-E357-47E7-8CBA-4EDDA0C836EC}" sibTransId="{D2502334-6DD8-4303-B9D7-5EB28E8D8453}"/>
    <dgm:cxn modelId="{EFECBC50-EF5A-4F9E-BC9D-96F5C215F20C}" srcId="{687AEA4A-56BE-49E1-9BD7-2F53B863CD63}" destId="{2FE8263A-F57E-48C3-9747-A882B658998A}" srcOrd="0" destOrd="0" parTransId="{B7092EAC-BE25-43D6-BD01-E92B39C69309}" sibTransId="{2311D933-4953-4C0A-B516-F12725468BD9}"/>
    <dgm:cxn modelId="{A602A2A9-89E0-450C-990E-E4B364EDAAA7}" type="presParOf" srcId="{26CDD0C3-F821-48AC-997B-D10E8647A2CD}" destId="{151C95D2-F349-469D-AF2F-362477FFBD14}" srcOrd="0" destOrd="0" presId="urn:microsoft.com/office/officeart/2005/8/layout/radial3"/>
    <dgm:cxn modelId="{77E8C114-A440-416E-9C0F-9DD45A67FEE5}" type="presParOf" srcId="{151C95D2-F349-469D-AF2F-362477FFBD14}" destId="{191ABF96-D5A2-47AE-B341-4E7D7F81B451}" srcOrd="0" destOrd="0" presId="urn:microsoft.com/office/officeart/2005/8/layout/radial3"/>
    <dgm:cxn modelId="{AF1A315E-3582-46BD-9594-C414CC4C913F}" type="presParOf" srcId="{151C95D2-F349-469D-AF2F-362477FFBD14}" destId="{A79A06F8-AE18-43F2-B278-D5269B697860}" srcOrd="1" destOrd="0" presId="urn:microsoft.com/office/officeart/2005/8/layout/radial3"/>
    <dgm:cxn modelId="{F1E0B299-192C-4E01-BF2F-E6FF9B2DD63F}" type="presParOf" srcId="{151C95D2-F349-469D-AF2F-362477FFBD14}" destId="{71670B6F-B1FD-4AB6-94B1-89167E4BFEBE}" srcOrd="2" destOrd="0" presId="urn:microsoft.com/office/officeart/2005/8/layout/radial3"/>
    <dgm:cxn modelId="{25DBB6BD-F06B-4D7B-ADF9-F7B4E1A61D1A}" type="presParOf" srcId="{151C95D2-F349-469D-AF2F-362477FFBD14}" destId="{9CB0681A-CA5C-4C07-AC81-511E22221E1A}" srcOrd="3"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860" cy="511404"/>
          </a:xfrm>
          <a:prstGeom prst="rect">
            <a:avLst/>
          </a:prstGeom>
          <a:noFill/>
          <a:ln w="9525">
            <a:noFill/>
            <a:miter lim="800000"/>
            <a:headEnd/>
            <a:tailEnd/>
          </a:ln>
          <a:effectLst/>
        </p:spPr>
        <p:txBody>
          <a:bodyPr vert="horz" wrap="square" lIns="94622" tIns="47311" rIns="94622" bIns="47311" numCol="1" anchor="t" anchorCtr="0" compatLnSpc="1">
            <a:prstTxWarp prst="textNoShape">
              <a:avLst/>
            </a:prstTxWarp>
          </a:bodyPr>
          <a:lstStyle>
            <a:lvl1pPr eaLnBrk="0" hangingPunct="0">
              <a:defRPr sz="1200"/>
            </a:lvl1pPr>
          </a:lstStyle>
          <a:p>
            <a:pPr>
              <a:defRPr/>
            </a:pPr>
            <a:endParaRPr lang="en-US"/>
          </a:p>
        </p:txBody>
      </p:sp>
      <p:sp>
        <p:nvSpPr>
          <p:cNvPr id="54275" name="Rectangle 3"/>
          <p:cNvSpPr>
            <a:spLocks noGrp="1" noChangeArrowheads="1"/>
          </p:cNvSpPr>
          <p:nvPr>
            <p:ph type="dt" sz="quarter" idx="1"/>
          </p:nvPr>
        </p:nvSpPr>
        <p:spPr bwMode="auto">
          <a:xfrm>
            <a:off x="4020784" y="0"/>
            <a:ext cx="3076860" cy="511404"/>
          </a:xfrm>
          <a:prstGeom prst="rect">
            <a:avLst/>
          </a:prstGeom>
          <a:noFill/>
          <a:ln w="9525">
            <a:noFill/>
            <a:miter lim="800000"/>
            <a:headEnd/>
            <a:tailEnd/>
          </a:ln>
          <a:effectLst/>
        </p:spPr>
        <p:txBody>
          <a:bodyPr vert="horz" wrap="square" lIns="94622" tIns="47311" rIns="94622" bIns="47311" numCol="1" anchor="t" anchorCtr="0" compatLnSpc="1">
            <a:prstTxWarp prst="textNoShape">
              <a:avLst/>
            </a:prstTxWarp>
          </a:bodyPr>
          <a:lstStyle>
            <a:lvl1pPr algn="r" eaLnBrk="0" hangingPunct="0">
              <a:defRPr sz="1200"/>
            </a:lvl1pPr>
          </a:lstStyle>
          <a:p>
            <a:pPr>
              <a:defRPr/>
            </a:pPr>
            <a:fld id="{42A7007F-19CB-4A7C-806D-B6487DF2A8A0}" type="datetime1">
              <a:rPr lang="en-US"/>
              <a:pPr>
                <a:defRPr/>
              </a:pPr>
              <a:t>8/18/2017</a:t>
            </a:fld>
            <a:endParaRPr lang="en-US"/>
          </a:p>
        </p:txBody>
      </p:sp>
      <p:sp>
        <p:nvSpPr>
          <p:cNvPr id="54276" name="Rectangle 4"/>
          <p:cNvSpPr>
            <a:spLocks noGrp="1" noChangeArrowheads="1"/>
          </p:cNvSpPr>
          <p:nvPr>
            <p:ph type="ftr" sz="quarter" idx="2"/>
          </p:nvPr>
        </p:nvSpPr>
        <p:spPr bwMode="auto">
          <a:xfrm>
            <a:off x="0" y="9721575"/>
            <a:ext cx="3076860" cy="511404"/>
          </a:xfrm>
          <a:prstGeom prst="rect">
            <a:avLst/>
          </a:prstGeom>
          <a:noFill/>
          <a:ln w="9525">
            <a:noFill/>
            <a:miter lim="800000"/>
            <a:headEnd/>
            <a:tailEnd/>
          </a:ln>
          <a:effectLst/>
        </p:spPr>
        <p:txBody>
          <a:bodyPr vert="horz" wrap="square" lIns="94622" tIns="47311" rIns="94622" bIns="47311" numCol="1" anchor="b" anchorCtr="0" compatLnSpc="1">
            <a:prstTxWarp prst="textNoShape">
              <a:avLst/>
            </a:prstTxWarp>
          </a:bodyPr>
          <a:lstStyle>
            <a:lvl1pPr eaLnBrk="0" hangingPunct="0">
              <a:defRPr sz="1200"/>
            </a:lvl1pPr>
          </a:lstStyle>
          <a:p>
            <a:pPr>
              <a:defRPr/>
            </a:pPr>
            <a:endParaRPr lang="en-US"/>
          </a:p>
        </p:txBody>
      </p:sp>
      <p:sp>
        <p:nvSpPr>
          <p:cNvPr id="54277" name="Rectangle 5"/>
          <p:cNvSpPr>
            <a:spLocks noGrp="1" noChangeArrowheads="1"/>
          </p:cNvSpPr>
          <p:nvPr>
            <p:ph type="sldNum" sz="quarter" idx="3"/>
          </p:nvPr>
        </p:nvSpPr>
        <p:spPr bwMode="auto">
          <a:xfrm>
            <a:off x="4020784" y="9721575"/>
            <a:ext cx="3076860" cy="511404"/>
          </a:xfrm>
          <a:prstGeom prst="rect">
            <a:avLst/>
          </a:prstGeom>
          <a:noFill/>
          <a:ln w="9525">
            <a:noFill/>
            <a:miter lim="800000"/>
            <a:headEnd/>
            <a:tailEnd/>
          </a:ln>
          <a:effectLst/>
        </p:spPr>
        <p:txBody>
          <a:bodyPr vert="horz" wrap="square" lIns="94622" tIns="47311" rIns="94622" bIns="47311" numCol="1" anchor="b" anchorCtr="0" compatLnSpc="1">
            <a:prstTxWarp prst="textNoShape">
              <a:avLst/>
            </a:prstTxWarp>
          </a:bodyPr>
          <a:lstStyle>
            <a:lvl1pPr algn="r" eaLnBrk="0" hangingPunct="0">
              <a:defRPr sz="1200"/>
            </a:lvl1pPr>
          </a:lstStyle>
          <a:p>
            <a:pPr>
              <a:defRPr/>
            </a:pPr>
            <a:fld id="{DE730B8C-FE6E-44E0-B91C-C78C7D41AC96}"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Rot="1" noChangeAspect="1" noChangeArrowheads="1"/>
          </p:cNvSpPr>
          <p:nvPr>
            <p:ph type="sldImg" idx="2"/>
          </p:nvPr>
        </p:nvSpPr>
        <p:spPr bwMode="auto">
          <a:xfrm>
            <a:off x="996950" y="844550"/>
            <a:ext cx="4914900" cy="3686175"/>
          </a:xfrm>
          <a:prstGeom prst="rect">
            <a:avLst/>
          </a:prstGeom>
          <a:noFill/>
          <a:ln w="9525">
            <a:noFill/>
            <a:miter lim="800000"/>
            <a:headEnd/>
            <a:tailEnd/>
          </a:ln>
        </p:spPr>
      </p:sp>
      <p:sp>
        <p:nvSpPr>
          <p:cNvPr id="3075" name="Rectangle 3"/>
          <p:cNvSpPr>
            <a:spLocks noGrp="1" noChangeArrowheads="1"/>
          </p:cNvSpPr>
          <p:nvPr>
            <p:ph type="body" sz="quarter" idx="3"/>
          </p:nvPr>
        </p:nvSpPr>
        <p:spPr bwMode="auto">
          <a:xfrm>
            <a:off x="556419" y="4911438"/>
            <a:ext cx="5984807" cy="4424542"/>
          </a:xfrm>
          <a:prstGeom prst="rect">
            <a:avLst/>
          </a:prstGeom>
          <a:noFill/>
          <a:ln w="9525">
            <a:noFill/>
            <a:miter lim="800000"/>
            <a:headEnd/>
            <a:tailEnd/>
          </a:ln>
        </p:spPr>
        <p:txBody>
          <a:bodyPr vert="horz" wrap="square" lIns="94622" tIns="47311" rIns="94622" bIns="47311" numCol="1" anchor="t" anchorCtr="0" compatLnSpc="1">
            <a:prstTxWarp prst="textNoShape">
              <a:avLst/>
            </a:prstTxWarp>
          </a:bodyPr>
          <a:lstStyle/>
          <a:p>
            <a:pPr lvl="0"/>
            <a:r>
              <a:rPr lang="pt-PT" noProof="0" smtClean="0"/>
              <a:t>Click to edit Master text styles
Second level
Third level
Fourth level
Fifth level</a:t>
            </a:r>
          </a:p>
        </p:txBody>
      </p:sp>
      <p:sp>
        <p:nvSpPr>
          <p:cNvPr id="3076" name="Rectangle 4"/>
          <p:cNvSpPr>
            <a:spLocks noGrp="1" noChangeArrowheads="1"/>
          </p:cNvSpPr>
          <p:nvPr>
            <p:ph type="hdr" sz="quarter"/>
          </p:nvPr>
        </p:nvSpPr>
        <p:spPr bwMode="auto">
          <a:xfrm>
            <a:off x="1" y="0"/>
            <a:ext cx="3078516" cy="511404"/>
          </a:xfrm>
          <a:prstGeom prst="rect">
            <a:avLst/>
          </a:prstGeom>
          <a:noFill/>
          <a:ln w="9525">
            <a:noFill/>
            <a:miter lim="800000"/>
            <a:headEnd/>
            <a:tailEnd/>
          </a:ln>
        </p:spPr>
        <p:txBody>
          <a:bodyPr vert="horz" wrap="square" lIns="94622" tIns="47311" rIns="94622" bIns="47311" numCol="1" anchor="t" anchorCtr="0" compatLnSpc="1">
            <a:prstTxWarp prst="textNoShape">
              <a:avLst/>
            </a:prstTxWarp>
          </a:bodyPr>
          <a:lstStyle>
            <a:lvl1pPr>
              <a:defRPr sz="1200"/>
            </a:lvl1pPr>
          </a:lstStyle>
          <a:p>
            <a:pPr>
              <a:defRPr/>
            </a:pPr>
            <a:endParaRPr lang="pt-PT" altLang="en-US"/>
          </a:p>
        </p:txBody>
      </p:sp>
      <p:sp>
        <p:nvSpPr>
          <p:cNvPr id="3077" name="Rectangle 5"/>
          <p:cNvSpPr>
            <a:spLocks noGrp="1" noChangeArrowheads="1"/>
          </p:cNvSpPr>
          <p:nvPr>
            <p:ph type="dt" idx="1"/>
          </p:nvPr>
        </p:nvSpPr>
        <p:spPr bwMode="auto">
          <a:xfrm>
            <a:off x="4020784" y="0"/>
            <a:ext cx="3078516" cy="511404"/>
          </a:xfrm>
          <a:prstGeom prst="rect">
            <a:avLst/>
          </a:prstGeom>
          <a:noFill/>
          <a:ln w="9525">
            <a:noFill/>
            <a:miter lim="800000"/>
            <a:headEnd/>
            <a:tailEnd/>
          </a:ln>
        </p:spPr>
        <p:txBody>
          <a:bodyPr vert="horz" wrap="square" lIns="94622" tIns="47311" rIns="94622" bIns="47311" numCol="1" anchor="t" anchorCtr="0" compatLnSpc="1">
            <a:prstTxWarp prst="textNoShape">
              <a:avLst/>
            </a:prstTxWarp>
          </a:bodyPr>
          <a:lstStyle>
            <a:lvl1pPr algn="r">
              <a:defRPr sz="1200"/>
            </a:lvl1pPr>
          </a:lstStyle>
          <a:p>
            <a:pPr>
              <a:defRPr/>
            </a:pPr>
            <a:fld id="{C0048579-CE2A-4371-9C8F-1A95F4FE037F}" type="datetime1">
              <a:rPr lang="zh-CN" altLang="pt-PT"/>
              <a:pPr>
                <a:defRPr/>
              </a:pPr>
              <a:t>2017/8/18</a:t>
            </a:fld>
            <a:endParaRPr lang="en-US" altLang="zh-CN"/>
          </a:p>
        </p:txBody>
      </p:sp>
      <p:sp>
        <p:nvSpPr>
          <p:cNvPr id="3078" name="Rectangle 6"/>
          <p:cNvSpPr>
            <a:spLocks noGrp="1" noChangeArrowheads="1"/>
          </p:cNvSpPr>
          <p:nvPr>
            <p:ph type="ftr" sz="quarter" idx="4"/>
          </p:nvPr>
        </p:nvSpPr>
        <p:spPr bwMode="auto">
          <a:xfrm>
            <a:off x="1" y="9723210"/>
            <a:ext cx="3078516" cy="511403"/>
          </a:xfrm>
          <a:prstGeom prst="rect">
            <a:avLst/>
          </a:prstGeom>
          <a:noFill/>
          <a:ln w="9525">
            <a:noFill/>
            <a:miter lim="800000"/>
            <a:headEnd/>
            <a:tailEnd/>
          </a:ln>
        </p:spPr>
        <p:txBody>
          <a:bodyPr vert="horz" wrap="square" lIns="94622" tIns="47311" rIns="94622" bIns="47311" numCol="1" anchor="t" anchorCtr="0" compatLnSpc="1">
            <a:prstTxWarp prst="textNoShape">
              <a:avLst/>
            </a:prstTxWarp>
          </a:bodyPr>
          <a:lstStyle>
            <a:lvl1pPr>
              <a:defRPr sz="1200"/>
            </a:lvl1pPr>
          </a:lstStyle>
          <a:p>
            <a:pPr>
              <a:defRPr/>
            </a:pPr>
            <a:endParaRPr lang="pt-PT" altLang="en-US"/>
          </a:p>
        </p:txBody>
      </p:sp>
      <p:sp>
        <p:nvSpPr>
          <p:cNvPr id="3079" name="Rectangle 7"/>
          <p:cNvSpPr>
            <a:spLocks noGrp="1" noChangeArrowheads="1"/>
          </p:cNvSpPr>
          <p:nvPr>
            <p:ph type="sldNum" sz="quarter" idx="5"/>
          </p:nvPr>
        </p:nvSpPr>
        <p:spPr bwMode="auto">
          <a:xfrm>
            <a:off x="4020784" y="9723210"/>
            <a:ext cx="3078516" cy="511403"/>
          </a:xfrm>
          <a:prstGeom prst="rect">
            <a:avLst/>
          </a:prstGeom>
          <a:noFill/>
          <a:ln w="9525">
            <a:noFill/>
            <a:miter lim="800000"/>
            <a:headEnd/>
            <a:tailEnd/>
          </a:ln>
        </p:spPr>
        <p:txBody>
          <a:bodyPr vert="horz" wrap="square" lIns="94622" tIns="47311" rIns="94622" bIns="47311" numCol="1" anchor="t" anchorCtr="0" compatLnSpc="1">
            <a:prstTxWarp prst="textNoShape">
              <a:avLst/>
            </a:prstTxWarp>
          </a:bodyPr>
          <a:lstStyle>
            <a:lvl1pPr algn="r">
              <a:defRPr sz="1200"/>
            </a:lvl1pPr>
          </a:lstStyle>
          <a:p>
            <a:pPr>
              <a:defRPr/>
            </a:pPr>
            <a:fld id="{8E2A55F4-41FE-4A5A-9603-4E7E587FDACF}" type="slidenum">
              <a:rPr lang="pt-PT" altLang="en-US"/>
              <a:pPr>
                <a:defRPr/>
              </a:pPr>
              <a:t>‹nº›</a:t>
            </a:fld>
            <a:endParaRPr lang="pt-P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Posição da Imagem do Diapositivo 1"/>
          <p:cNvSpPr>
            <a:spLocks noGrp="1" noRot="1" noChangeAspect="1" noTextEdit="1"/>
          </p:cNvSpPr>
          <p:nvPr>
            <p:ph type="sldImg"/>
          </p:nvPr>
        </p:nvSpPr>
        <p:spPr/>
      </p:sp>
      <p:sp>
        <p:nvSpPr>
          <p:cNvPr id="45059" name="Marcador de Posição de Notas 2"/>
          <p:cNvSpPr>
            <a:spLocks noGrp="1"/>
          </p:cNvSpPr>
          <p:nvPr>
            <p:ph type="body" idx="1"/>
          </p:nvPr>
        </p:nvSpPr>
        <p:spPr>
          <a:noFill/>
          <a:ln/>
        </p:spPr>
        <p:txBody>
          <a:bodyPr/>
          <a:lstStyle/>
          <a:p>
            <a:endParaRPr lang="pt-PT" dirty="0" smtClean="0"/>
          </a:p>
        </p:txBody>
      </p:sp>
      <p:sp>
        <p:nvSpPr>
          <p:cNvPr id="45060" name="Marcador de Posição do Número do Diapositivo 3"/>
          <p:cNvSpPr>
            <a:spLocks noGrp="1"/>
          </p:cNvSpPr>
          <p:nvPr>
            <p:ph type="sldNum" sz="quarter" idx="5"/>
          </p:nvPr>
        </p:nvSpPr>
        <p:spPr>
          <a:noFill/>
        </p:spPr>
        <p:txBody>
          <a:bodyPr/>
          <a:lstStyle/>
          <a:p>
            <a:fld id="{47D12939-8B0E-49D4-98B2-BCF676D5290F}" type="slidenum">
              <a:rPr lang="pt-PT" altLang="en-US" smtClean="0"/>
              <a:pPr/>
              <a:t>1</a:t>
            </a:fld>
            <a:endParaRPr lang="pt-PT"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10</a:t>
            </a:fld>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11</a:t>
            </a:fld>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12</a:t>
            </a:fld>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13</a:t>
            </a:fld>
            <a:endParaRPr 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14</a:t>
            </a:fld>
            <a:endParaRPr 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15</a:t>
            </a:fld>
            <a:endParaRPr lang="pt-P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16</a:t>
            </a:fld>
            <a:endParaRPr lang="pt-P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17</a:t>
            </a:fld>
            <a:endParaRPr lang="pt-P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18</a:t>
            </a:fld>
            <a:endParaRPr lang="pt-P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19</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996950" y="844550"/>
            <a:ext cx="4914900" cy="3686175"/>
          </a:xfrm>
        </p:spPr>
      </p:sp>
      <p:sp>
        <p:nvSpPr>
          <p:cNvPr id="79874" name="Rectangle 3"/>
          <p:cNvSpPr>
            <a:spLocks noGrp="1" noChangeArrowheads="1"/>
          </p:cNvSpPr>
          <p:nvPr>
            <p:ph type="body" idx="1"/>
          </p:nvPr>
        </p:nvSpPr>
        <p:spPr>
          <a:noFill/>
          <a:ln/>
        </p:spPr>
        <p:txBody>
          <a:bodyPr/>
          <a:lstStyle/>
          <a:p>
            <a:endParaRPr lang="en-GB"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20</a:t>
            </a:fld>
            <a:endParaRPr lang="pt-P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defTabSz="946221">
              <a:defRPr/>
            </a:pPr>
            <a:endParaRPr lang="pt-PT" dirty="0" smtClean="0">
              <a:latin typeface="Arial" pitchFamily="34" charset="0"/>
              <a:ea typeface="ＭＳ Ｐゴシック" charset="0"/>
              <a:cs typeface="Arial" pitchFamily="34" charset="0"/>
            </a:endParaRPr>
          </a:p>
        </p:txBody>
      </p:sp>
      <p:sp>
        <p:nvSpPr>
          <p:cNvPr id="4" name="Marcador de Posição do Número do Diapositivo 3"/>
          <p:cNvSpPr>
            <a:spLocks noGrp="1"/>
          </p:cNvSpPr>
          <p:nvPr>
            <p:ph type="sldNum" sz="quarter" idx="10"/>
          </p:nvPr>
        </p:nvSpPr>
        <p:spPr/>
        <p:txBody>
          <a:bodyPr/>
          <a:lstStyle/>
          <a:p>
            <a:pPr>
              <a:defRPr/>
            </a:pPr>
            <a:fld id="{8E2A55F4-41FE-4A5A-9603-4E7E587FDACF}" type="slidenum">
              <a:rPr lang="pt-PT" altLang="en-US" smtClean="0"/>
              <a:pPr>
                <a:defRPr/>
              </a:pPr>
              <a:t>21</a:t>
            </a:fld>
            <a:endParaRPr lang="pt-PT"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8E2A55F4-41FE-4A5A-9603-4E7E587FDACF}" type="slidenum">
              <a:rPr lang="pt-PT" altLang="en-US" smtClean="0"/>
              <a:pPr>
                <a:defRPr/>
              </a:pPr>
              <a:t>22</a:t>
            </a:fld>
            <a:endParaRPr lang="pt-PT"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8E2A55F4-41FE-4A5A-9603-4E7E587FDACF}" type="slidenum">
              <a:rPr lang="pt-PT" altLang="en-US" smtClean="0"/>
              <a:pPr>
                <a:defRPr/>
              </a:pPr>
              <a:t>23</a:t>
            </a:fld>
            <a:endParaRPr lang="pt-PT"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Posição da Imagem do Diapositivo 1"/>
          <p:cNvSpPr>
            <a:spLocks noGrp="1" noRot="1" noChangeAspect="1" noTextEdit="1"/>
          </p:cNvSpPr>
          <p:nvPr>
            <p:ph type="sldImg"/>
          </p:nvPr>
        </p:nvSpPr>
        <p:spPr/>
      </p:sp>
      <p:sp>
        <p:nvSpPr>
          <p:cNvPr id="45059" name="Marcador de Posição de Notas 2"/>
          <p:cNvSpPr>
            <a:spLocks noGrp="1"/>
          </p:cNvSpPr>
          <p:nvPr>
            <p:ph type="body" idx="1"/>
          </p:nvPr>
        </p:nvSpPr>
        <p:spPr>
          <a:noFill/>
          <a:ln/>
        </p:spPr>
        <p:txBody>
          <a:bodyPr/>
          <a:lstStyle/>
          <a:p>
            <a:endParaRPr lang="pt-PT" smtClean="0"/>
          </a:p>
        </p:txBody>
      </p:sp>
      <p:sp>
        <p:nvSpPr>
          <p:cNvPr id="45060" name="Marcador de Posição do Número do Diapositivo 3"/>
          <p:cNvSpPr>
            <a:spLocks noGrp="1"/>
          </p:cNvSpPr>
          <p:nvPr>
            <p:ph type="sldNum" sz="quarter" idx="5"/>
          </p:nvPr>
        </p:nvSpPr>
        <p:spPr>
          <a:noFill/>
        </p:spPr>
        <p:txBody>
          <a:bodyPr/>
          <a:lstStyle/>
          <a:p>
            <a:fld id="{47D12939-8B0E-49D4-98B2-BCF676D5290F}" type="slidenum">
              <a:rPr lang="pt-PT" altLang="en-US" smtClean="0"/>
              <a:pPr/>
              <a:t>24</a:t>
            </a:fld>
            <a:endParaRPr lang="pt-PT"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996950" y="844550"/>
            <a:ext cx="4914900" cy="3686175"/>
          </a:xfrm>
        </p:spPr>
      </p:sp>
      <p:sp>
        <p:nvSpPr>
          <p:cNvPr id="79874" name="Rectangle 3"/>
          <p:cNvSpPr>
            <a:spLocks noGrp="1" noChangeArrowheads="1"/>
          </p:cNvSpPr>
          <p:nvPr>
            <p:ph type="body" idx="1"/>
          </p:nvPr>
        </p:nvSpPr>
        <p:spPr>
          <a:noFill/>
          <a:ln/>
        </p:spPr>
        <p:txBody>
          <a:bodyPr/>
          <a:lstStyle/>
          <a:p>
            <a:endParaRPr lang="en-GB"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996950" y="844550"/>
            <a:ext cx="4914900" cy="3686175"/>
          </a:xfrm>
        </p:spPr>
      </p:sp>
      <p:sp>
        <p:nvSpPr>
          <p:cNvPr id="79874" name="Rectangle 3"/>
          <p:cNvSpPr>
            <a:spLocks noGrp="1" noChangeArrowheads="1"/>
          </p:cNvSpPr>
          <p:nvPr>
            <p:ph type="body" idx="1"/>
          </p:nvPr>
        </p:nvSpPr>
        <p:spPr>
          <a:noFill/>
          <a:ln/>
        </p:spPr>
        <p:txBody>
          <a:bodyPr/>
          <a:lstStyle/>
          <a:p>
            <a:endParaRPr lang="en-GB"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8E2A55F4-41FE-4A5A-9603-4E7E587FDACF}" type="slidenum">
              <a:rPr lang="pt-PT" altLang="en-US" smtClean="0"/>
              <a:pPr>
                <a:defRPr/>
              </a:pPr>
              <a:t>5</a:t>
            </a:fld>
            <a:endParaRPr lang="pt-PT"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8E2A55F4-41FE-4A5A-9603-4E7E587FDACF}" type="slidenum">
              <a:rPr lang="pt-PT" altLang="en-US" smtClean="0"/>
              <a:pPr>
                <a:defRPr/>
              </a:pPr>
              <a:t>6</a:t>
            </a:fld>
            <a:endParaRPr lang="pt-PT"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pPr defTabSz="946221">
              <a:defRPr/>
            </a:pPr>
            <a:endParaRPr lang="pt-PT" dirty="0" smtClean="0">
              <a:latin typeface="Arial" pitchFamily="34" charset="0"/>
              <a:ea typeface="ＭＳ Ｐゴシック" charset="0"/>
              <a:cs typeface="Arial" pitchFamily="34" charset="0"/>
            </a:endParaRPr>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7</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8</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96950" y="844550"/>
            <a:ext cx="4914900" cy="3686175"/>
          </a:xfrm>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0389193-843E-4836-9796-DE44F10F18A1}" type="slidenum">
              <a:rPr lang="pt-PT" smtClean="0"/>
              <a:pPr>
                <a:defRPr/>
              </a:pPr>
              <a:t>9</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24E48EAD-D45D-4CBE-8FC6-B78E747A8318}"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A4662-A020-4B2B-BD7F-4ED04CB1007E}" type="slidenum">
              <a:rPr lang="pt-PT"/>
              <a:pPr>
                <a:defRPr/>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EFD3DFA1-72C0-4917-854E-6624F6670300}"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4D32CC-C65F-41F9-AAA7-695D219876D2}" type="slidenum">
              <a:rPr lang="pt-PT"/>
              <a:pPr>
                <a:defRPr/>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0513" y="134938"/>
            <a:ext cx="2057400" cy="6246812"/>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68313" y="134938"/>
            <a:ext cx="6019800" cy="6246812"/>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9D0E351E-CE74-4F5C-A9E4-1CCE3D17C845}"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E4455B-F7BC-4E57-91A8-E5B19B424CD9}" type="slidenum">
              <a:rPr lang="pt-PT"/>
              <a:pPr>
                <a:defRPr/>
              </a:pPr>
              <a:t>‹nº›</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539750" y="134938"/>
            <a:ext cx="8148638" cy="849312"/>
          </a:xfrm>
        </p:spPr>
        <p:txBody>
          <a:bodyPr/>
          <a:lstStyle/>
          <a:p>
            <a:r>
              <a:rPr lang="pt-PT" smtClean="0"/>
              <a:t>Clique para editar o estilo</a:t>
            </a:r>
            <a:endParaRPr lang="pt-PT"/>
          </a:p>
        </p:txBody>
      </p:sp>
      <p:sp>
        <p:nvSpPr>
          <p:cNvPr id="3" name="Marcador de Posição do Texto 2"/>
          <p:cNvSpPr>
            <a:spLocks noGrp="1"/>
          </p:cNvSpPr>
          <p:nvPr>
            <p:ph type="body" sz="half" idx="1"/>
          </p:nvPr>
        </p:nvSpPr>
        <p:spPr>
          <a:xfrm>
            <a:off x="468313" y="1198563"/>
            <a:ext cx="4038600" cy="5183187"/>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59313" y="1198563"/>
            <a:ext cx="4038600" cy="5183187"/>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fld id="{662E80A8-B9C4-498D-9C06-2B6D17422910}" type="datetime1">
              <a:rPr lang="zh-CN" altLang="pt-PT"/>
              <a:pPr>
                <a:defRPr/>
              </a:pPr>
              <a:t>2017/8/18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986D08-2BE0-4C90-9F91-D5C44E4971EF}" type="slidenum">
              <a:rPr lang="pt-PT"/>
              <a:pPr>
                <a:defRPr/>
              </a:pPr>
              <a:t>‹nº›</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e 2 objectos">
    <p:spTree>
      <p:nvGrpSpPr>
        <p:cNvPr id="1" name=""/>
        <p:cNvGrpSpPr/>
        <p:nvPr/>
      </p:nvGrpSpPr>
      <p:grpSpPr>
        <a:xfrm>
          <a:off x="0" y="0"/>
          <a:ext cx="0" cy="0"/>
          <a:chOff x="0" y="0"/>
          <a:chExt cx="0" cy="0"/>
        </a:xfrm>
      </p:grpSpPr>
      <p:sp>
        <p:nvSpPr>
          <p:cNvPr id="2" name="Título 1"/>
          <p:cNvSpPr>
            <a:spLocks noGrp="1"/>
          </p:cNvSpPr>
          <p:nvPr>
            <p:ph type="title"/>
          </p:nvPr>
        </p:nvSpPr>
        <p:spPr>
          <a:xfrm>
            <a:off x="539750" y="134938"/>
            <a:ext cx="8148638" cy="849312"/>
          </a:xfrm>
        </p:spPr>
        <p:txBody>
          <a:bodyPr/>
          <a:lstStyle/>
          <a:p>
            <a:r>
              <a:rPr lang="pt-PT" smtClean="0"/>
              <a:t>Clique para editar o estilo</a:t>
            </a:r>
            <a:endParaRPr lang="pt-PT"/>
          </a:p>
        </p:txBody>
      </p:sp>
      <p:sp>
        <p:nvSpPr>
          <p:cNvPr id="3" name="Marcador de Posição do Texto 2"/>
          <p:cNvSpPr>
            <a:spLocks noGrp="1"/>
          </p:cNvSpPr>
          <p:nvPr>
            <p:ph type="body" sz="half" idx="1"/>
          </p:nvPr>
        </p:nvSpPr>
        <p:spPr>
          <a:xfrm>
            <a:off x="468313" y="1198563"/>
            <a:ext cx="4038600" cy="5183187"/>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quarter" idx="2"/>
          </p:nvPr>
        </p:nvSpPr>
        <p:spPr>
          <a:xfrm>
            <a:off x="4659313" y="1198563"/>
            <a:ext cx="4038600" cy="25146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e Conteúdo 4"/>
          <p:cNvSpPr>
            <a:spLocks noGrp="1"/>
          </p:cNvSpPr>
          <p:nvPr>
            <p:ph sz="quarter" idx="3"/>
          </p:nvPr>
        </p:nvSpPr>
        <p:spPr>
          <a:xfrm>
            <a:off x="4659313" y="3865563"/>
            <a:ext cx="4038600" cy="2516187"/>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Rectangle 4"/>
          <p:cNvSpPr>
            <a:spLocks noGrp="1" noChangeArrowheads="1"/>
          </p:cNvSpPr>
          <p:nvPr>
            <p:ph type="dt" sz="half" idx="10"/>
          </p:nvPr>
        </p:nvSpPr>
        <p:spPr>
          <a:ln/>
        </p:spPr>
        <p:txBody>
          <a:bodyPr/>
          <a:lstStyle>
            <a:lvl1pPr>
              <a:defRPr/>
            </a:lvl1pPr>
          </a:lstStyle>
          <a:p>
            <a:pPr>
              <a:defRPr/>
            </a:pPr>
            <a:fld id="{7107BB5A-4654-4F3E-8938-A588CB70EB92}" type="datetime1">
              <a:rPr lang="zh-CN" altLang="pt-PT"/>
              <a:pPr>
                <a:defRPr/>
              </a:pPr>
              <a:t>2017/8/18</a:t>
            </a:fld>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59BD7DD-141E-4931-840E-AB4B14BA9769}" type="slidenum">
              <a:rPr lang="pt-PT"/>
              <a:pPr>
                <a:defRPr/>
              </a:pPr>
              <a:t>‹nº›</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539750" y="134938"/>
            <a:ext cx="8148638" cy="849312"/>
          </a:xfrm>
        </p:spPr>
        <p:txBody>
          <a:bodyPr/>
          <a:lstStyle/>
          <a:p>
            <a:r>
              <a:rPr lang="pt-PT" smtClean="0"/>
              <a:t>Clique para editar o estilo</a:t>
            </a:r>
            <a:endParaRPr lang="pt-PT"/>
          </a:p>
        </p:txBody>
      </p:sp>
      <p:sp>
        <p:nvSpPr>
          <p:cNvPr id="3" name="Marcador de Posição da Tabela 2"/>
          <p:cNvSpPr>
            <a:spLocks noGrp="1"/>
          </p:cNvSpPr>
          <p:nvPr>
            <p:ph type="tbl" idx="1"/>
          </p:nvPr>
        </p:nvSpPr>
        <p:spPr>
          <a:xfrm>
            <a:off x="468313" y="1198563"/>
            <a:ext cx="8229600" cy="5183187"/>
          </a:xfrm>
        </p:spPr>
        <p:txBody>
          <a:bodyPr/>
          <a:lstStyle/>
          <a:p>
            <a:pPr lvl="0"/>
            <a:endParaRPr lang="pt-PT" noProof="0" smtClean="0"/>
          </a:p>
        </p:txBody>
      </p:sp>
      <p:sp>
        <p:nvSpPr>
          <p:cNvPr id="4" name="Rectangle 4"/>
          <p:cNvSpPr>
            <a:spLocks noGrp="1" noChangeArrowheads="1"/>
          </p:cNvSpPr>
          <p:nvPr>
            <p:ph type="dt" sz="half" idx="10"/>
          </p:nvPr>
        </p:nvSpPr>
        <p:spPr>
          <a:ln/>
        </p:spPr>
        <p:txBody>
          <a:bodyPr/>
          <a:lstStyle>
            <a:lvl1pPr>
              <a:defRPr/>
            </a:lvl1pPr>
          </a:lstStyle>
          <a:p>
            <a:pPr>
              <a:defRPr/>
            </a:pPr>
            <a:fld id="{A3D49626-B648-4ED8-BD3B-16BB27168811}"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F614C2-D408-470B-AC85-DF44A9872878}" type="slidenum">
              <a:rPr lang="pt-PT"/>
              <a:pPr>
                <a:defRPr/>
              </a:pPr>
              <a:t>‹nº›</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09227448-169A-4FD3-965F-A17F0B6E00E0}"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FF315742-14AA-4A18-BC58-F7904148C289}"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fld id="{D0BEA7F6-A267-4003-A049-147C19472B79}"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68313" y="1198563"/>
            <a:ext cx="4038600"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59313" y="1198563"/>
            <a:ext cx="4038600"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fld id="{5BFD065F-508E-4B73-A763-3ED00154E34C}" type="datetime1">
              <a:rPr lang="zh-CN" altLang="pt-PT"/>
              <a:pPr>
                <a:defRPr/>
              </a:pPr>
              <a:t>2017/8/18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fld id="{C51CCCD1-3845-41DC-BFD5-BF3E97AAA393}" type="datetime1">
              <a:rPr lang="zh-CN" altLang="pt-PT"/>
              <a:pPr>
                <a:defRPr/>
              </a:pPr>
              <a:t>2017/8/18</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BF53D5CE-6C23-4052-BB5C-6CC610990989}"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220A3-9DBB-4C1B-87BC-539F34236B42}" type="slidenum">
              <a:rPr lang="pt-PT"/>
              <a:pPr>
                <a:defRPr/>
              </a:pPr>
              <a:t>‹nº›</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fld id="{07A4F3FC-0E40-4765-A701-AC5BF6DACD63}" type="datetime1">
              <a:rPr lang="zh-CN" altLang="pt-PT"/>
              <a:pPr>
                <a:defRPr/>
              </a:pPr>
              <a:t>2017/8/18</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627AD3B-7D82-4E19-8ACD-7730321AACFD}" type="datetime1">
              <a:rPr lang="zh-CN" altLang="pt-PT"/>
              <a:pPr>
                <a:defRPr/>
              </a:pPr>
              <a:t>2017/8/18</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fld id="{3897B376-FCEE-4FA7-82D1-5782AA104A23}" type="datetime1">
              <a:rPr lang="zh-CN" altLang="pt-PT"/>
              <a:pPr>
                <a:defRPr/>
              </a:pPr>
              <a:t>2017/8/18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fld id="{C3FCF3BF-5F77-499B-8B1B-334353670A86}" type="datetime1">
              <a:rPr lang="zh-CN" altLang="pt-PT"/>
              <a:pPr>
                <a:defRPr/>
              </a:pPr>
              <a:t>2017/8/18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F7879B9B-D875-4CC0-9435-36AB6FFC9A84}"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38925" y="131763"/>
            <a:ext cx="2058988" cy="6249987"/>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131763"/>
            <a:ext cx="6029325" cy="6249987"/>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fld id="{A70547F6-159B-4335-B7D4-5003E78EB97C}"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pt-PT"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fld id="{0BF17E4E-8148-4E32-98C1-8F0182F370AC}" type="datetime1">
              <a:rPr lang="zh-CN" altLang="pt-PT"/>
              <a:pPr>
                <a:defRPr/>
              </a:pPr>
              <a:t>2017/8/18</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C38468-28B3-45DA-8B91-883DFF245FFB}" type="slidenum">
              <a:rPr lang="pt-PT"/>
              <a:pPr>
                <a:defRPr/>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68313" y="1198563"/>
            <a:ext cx="4038600"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59313" y="1198563"/>
            <a:ext cx="4038600"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fld id="{F8FA8E4B-1ADA-4C45-A32B-C9F10B80D263}" type="datetime1">
              <a:rPr lang="zh-CN" altLang="pt-PT"/>
              <a:pPr>
                <a:defRPr/>
              </a:pPr>
              <a:t>2017/8/18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9F143-4817-4255-8A17-B35144E1882F}" type="slidenum">
              <a:rPr lang="pt-PT"/>
              <a:pPr>
                <a:defRPr/>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fld id="{CB102BC9-F5E7-433C-807E-B61F4F57F7A1}" type="datetime1">
              <a:rPr lang="zh-CN" altLang="pt-PT"/>
              <a:pPr>
                <a:defRPr/>
              </a:pPr>
              <a:t>2017/8/18</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E6B88E-5D2F-4F2F-9B11-20697A947C17}" type="slidenum">
              <a:rPr lang="pt-PT"/>
              <a:pPr>
                <a:defRPr/>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fld id="{C5A8AEB8-FDA6-415B-B2F3-49D07EC66C7C}" type="datetime1">
              <a:rPr lang="zh-CN" altLang="pt-PT"/>
              <a:pPr>
                <a:defRPr/>
              </a:pPr>
              <a:t>2017/8/18</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EAF984-1A96-490B-90A6-DF705B882309}" type="slidenum">
              <a:rPr lang="pt-PT"/>
              <a:pPr>
                <a:defRPr/>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53FB83-1E41-4E33-917F-1A437A37B0AA}" type="datetime1">
              <a:rPr lang="zh-CN" altLang="pt-PT"/>
              <a:pPr>
                <a:defRPr/>
              </a:pPr>
              <a:t>2017/8/18</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350592-218B-4206-B721-D6909BD6DE8E}" type="slidenum">
              <a:rPr lang="pt-PT"/>
              <a:pPr>
                <a:defRPr/>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fld id="{258F4D22-9EA1-441B-8E31-D6FADE90C8AC}" type="datetime1">
              <a:rPr lang="zh-CN" altLang="pt-PT"/>
              <a:pPr>
                <a:defRPr/>
              </a:pPr>
              <a:t>2017/8/18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CDE76-E7E8-4FC0-B485-6D66AFA9253E}" type="slidenum">
              <a:rPr lang="pt-PT"/>
              <a:pPr>
                <a:defRPr/>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fld id="{910BA0BB-A959-4318-BB36-0DF1F3E392EE}" type="datetime1">
              <a:rPr lang="zh-CN" altLang="pt-PT"/>
              <a:pPr>
                <a:defRPr/>
              </a:pPr>
              <a:t>2017/8/18</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3C119F-19B6-4EA2-A981-1067EA57DF32}" type="slidenum">
              <a:rPr lang="pt-PT"/>
              <a:pPr>
                <a:defRPr/>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134938"/>
            <a:ext cx="814863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 do título	</a:t>
            </a:r>
          </a:p>
        </p:txBody>
      </p:sp>
      <p:sp>
        <p:nvSpPr>
          <p:cNvPr id="2051" name="Rectangle 3"/>
          <p:cNvSpPr>
            <a:spLocks noGrp="1" noChangeArrowheads="1"/>
          </p:cNvSpPr>
          <p:nvPr>
            <p:ph type="body" idx="1"/>
          </p:nvPr>
        </p:nvSpPr>
        <p:spPr bwMode="auto">
          <a:xfrm>
            <a:off x="468313" y="1198563"/>
            <a:ext cx="8229600" cy="518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1028" name="Rectangle 4"/>
          <p:cNvSpPr>
            <a:spLocks noGrp="1" noChangeArrowheads="1"/>
          </p:cNvSpPr>
          <p:nvPr>
            <p:ph type="dt" sz="half" idx="2"/>
          </p:nvPr>
        </p:nvSpPr>
        <p:spPr bwMode="auto">
          <a:xfrm>
            <a:off x="457200" y="63166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SimSun" charset="-122"/>
              </a:defRPr>
            </a:lvl1pPr>
          </a:lstStyle>
          <a:p>
            <a:pPr>
              <a:defRPr/>
            </a:pPr>
            <a:fld id="{FC9652E6-54DE-4493-BF0C-48068F13F40F}" type="datetime1">
              <a:rPr lang="zh-CN" altLang="pt-PT"/>
              <a:pPr>
                <a:defRPr/>
              </a:pPr>
              <a:t>2017/8/18</a:t>
            </a:fld>
            <a:endParaRPr lang="en-US" altLang="zh-CN"/>
          </a:p>
        </p:txBody>
      </p:sp>
      <p:sp>
        <p:nvSpPr>
          <p:cNvPr id="1029" name="Rectangle 5"/>
          <p:cNvSpPr>
            <a:spLocks noGrp="1" noChangeArrowheads="1"/>
          </p:cNvSpPr>
          <p:nvPr>
            <p:ph type="ftr" sz="quarter" idx="3"/>
          </p:nvPr>
        </p:nvSpPr>
        <p:spPr bwMode="auto">
          <a:xfrm>
            <a:off x="3124200" y="63166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696075" y="6534150"/>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6C12784-A632-4E7D-BF88-7C1B4C8E07D7}" type="slidenum">
              <a:rPr lang="pt-PT"/>
              <a:pPr>
                <a:defRPr/>
              </a:pPr>
              <a:t>‹nº›</a:t>
            </a:fld>
            <a:endParaRPr lang="pt-PT"/>
          </a:p>
        </p:txBody>
      </p:sp>
      <p:pic>
        <p:nvPicPr>
          <p:cNvPr id="2055" name="Picture 7" descr="SNIG2020_logo"/>
          <p:cNvPicPr>
            <a:picLocks noChangeAspect="1" noChangeArrowheads="1"/>
          </p:cNvPicPr>
          <p:nvPr userDrawn="1"/>
        </p:nvPicPr>
        <p:blipFill>
          <a:blip r:embed="rId17" cstate="print"/>
          <a:srcRect/>
          <a:stretch>
            <a:fillRect/>
          </a:stretch>
        </p:blipFill>
        <p:spPr bwMode="auto">
          <a:xfrm>
            <a:off x="73025" y="260350"/>
            <a:ext cx="969963"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eaLnBrk="0" fontAlgn="base" hangingPunct="0">
        <a:spcBef>
          <a:spcPct val="0"/>
        </a:spcBef>
        <a:spcAft>
          <a:spcPct val="0"/>
        </a:spcAft>
        <a:defRPr sz="3600">
          <a:solidFill>
            <a:schemeClr val="tx2"/>
          </a:solidFill>
          <a:latin typeface="Calibri" pitchFamily="34" charset="0"/>
        </a:defRPr>
      </a:lvl6pPr>
      <a:lvl7pPr marL="914400" algn="ctr" rtl="0" eaLnBrk="0" fontAlgn="base" hangingPunct="0">
        <a:spcBef>
          <a:spcPct val="0"/>
        </a:spcBef>
        <a:spcAft>
          <a:spcPct val="0"/>
        </a:spcAft>
        <a:defRPr sz="3600">
          <a:solidFill>
            <a:schemeClr val="tx2"/>
          </a:solidFill>
          <a:latin typeface="Calibri" pitchFamily="34" charset="0"/>
        </a:defRPr>
      </a:lvl7pPr>
      <a:lvl8pPr marL="1371600" algn="ctr" rtl="0" eaLnBrk="0" fontAlgn="base" hangingPunct="0">
        <a:spcBef>
          <a:spcPct val="0"/>
        </a:spcBef>
        <a:spcAft>
          <a:spcPct val="0"/>
        </a:spcAft>
        <a:defRPr sz="3600">
          <a:solidFill>
            <a:schemeClr val="tx2"/>
          </a:solidFill>
          <a:latin typeface="Calibri" pitchFamily="34" charset="0"/>
        </a:defRPr>
      </a:lvl8pPr>
      <a:lvl9pPr marL="1828800" algn="ctr" rtl="0" eaLnBrk="0" fontAlgn="base" hangingPunct="0">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SzPct val="90000"/>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defRPr>
      </a:lvl2pPr>
      <a:lvl3pPr marL="1143000" indent="-228600" algn="l" rtl="0" eaLnBrk="0" fontAlgn="base" hangingPunct="0">
        <a:spcBef>
          <a:spcPct val="20000"/>
        </a:spcBef>
        <a:spcAft>
          <a:spcPct val="0"/>
        </a:spcAft>
        <a:buSzPct val="80000"/>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074" name="Picture 7" descr="SNIG2020_logo"/>
          <p:cNvPicPr>
            <a:picLocks noChangeAspect="1" noChangeArrowheads="1"/>
          </p:cNvPicPr>
          <p:nvPr userDrawn="1"/>
        </p:nvPicPr>
        <p:blipFill>
          <a:blip r:embed="rId14" cstate="print"/>
          <a:srcRect/>
          <a:stretch>
            <a:fillRect/>
          </a:stretch>
        </p:blipFill>
        <p:spPr bwMode="auto">
          <a:xfrm>
            <a:off x="3405188" y="588963"/>
            <a:ext cx="2338387" cy="1558925"/>
          </a:xfrm>
          <a:prstGeom prst="rect">
            <a:avLst/>
          </a:prstGeom>
          <a:noFill/>
          <a:ln w="9525">
            <a:noFill/>
            <a:miter lim="800000"/>
            <a:headEnd/>
            <a:tailEnd/>
          </a:ln>
        </p:spPr>
      </p:pic>
      <p:pic>
        <p:nvPicPr>
          <p:cNvPr id="3075" name="Picture 8" descr="logo_inspire"/>
          <p:cNvPicPr>
            <a:picLocks noChangeAspect="1" noChangeArrowheads="1"/>
          </p:cNvPicPr>
          <p:nvPr userDrawn="1"/>
        </p:nvPicPr>
        <p:blipFill>
          <a:blip r:embed="rId15" cstate="print"/>
          <a:srcRect/>
          <a:stretch>
            <a:fillRect/>
          </a:stretch>
        </p:blipFill>
        <p:spPr bwMode="auto">
          <a:xfrm>
            <a:off x="1546225" y="5976938"/>
            <a:ext cx="576263" cy="574675"/>
          </a:xfrm>
          <a:prstGeom prst="rect">
            <a:avLst/>
          </a:prstGeom>
          <a:noFill/>
          <a:ln w="9525">
            <a:noFill/>
            <a:miter lim="800000"/>
            <a:headEnd/>
            <a:tailEnd/>
          </a:ln>
        </p:spPr>
      </p:pic>
      <p:pic>
        <p:nvPicPr>
          <p:cNvPr id="3076" name="Picture 9" descr="Logo DGT"/>
          <p:cNvPicPr>
            <a:picLocks noChangeAspect="1" noChangeArrowheads="1"/>
          </p:cNvPicPr>
          <p:nvPr userDrawn="1"/>
        </p:nvPicPr>
        <p:blipFill>
          <a:blip r:embed="rId16" cstate="print"/>
          <a:srcRect/>
          <a:stretch>
            <a:fillRect/>
          </a:stretch>
        </p:blipFill>
        <p:spPr bwMode="auto">
          <a:xfrm>
            <a:off x="6518275" y="6019800"/>
            <a:ext cx="1431925" cy="503238"/>
          </a:xfrm>
          <a:prstGeom prst="rect">
            <a:avLst/>
          </a:prstGeom>
          <a:noFill/>
          <a:ln w="9525">
            <a:noFill/>
            <a:miter lim="800000"/>
            <a:headEnd/>
            <a:tailEnd/>
          </a:ln>
        </p:spPr>
      </p:pic>
      <p:sp>
        <p:nvSpPr>
          <p:cNvPr id="3077" name="Rectangle 2"/>
          <p:cNvSpPr>
            <a:spLocks noGrp="1" noChangeArrowheads="1"/>
          </p:cNvSpPr>
          <p:nvPr>
            <p:ph type="title"/>
          </p:nvPr>
        </p:nvSpPr>
        <p:spPr bwMode="auto">
          <a:xfrm>
            <a:off x="457200" y="131763"/>
            <a:ext cx="8229600"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 do título	</a:t>
            </a:r>
          </a:p>
        </p:txBody>
      </p:sp>
      <p:sp>
        <p:nvSpPr>
          <p:cNvPr id="3078" name="Rectangle 3"/>
          <p:cNvSpPr>
            <a:spLocks noGrp="1" noChangeArrowheads="1"/>
          </p:cNvSpPr>
          <p:nvPr>
            <p:ph type="body" idx="1"/>
          </p:nvPr>
        </p:nvSpPr>
        <p:spPr bwMode="auto">
          <a:xfrm>
            <a:off x="468313" y="1198563"/>
            <a:ext cx="8229600" cy="518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2055"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SimSun" charset="-122"/>
              </a:defRPr>
            </a:lvl1pPr>
          </a:lstStyle>
          <a:p>
            <a:pPr>
              <a:defRPr/>
            </a:pPr>
            <a:fld id="{1DBA9E27-27F8-472F-95EE-04768D4E3D3D}" type="datetime1">
              <a:rPr lang="zh-CN" altLang="pt-PT"/>
              <a:pPr>
                <a:defRPr/>
              </a:pPr>
              <a:t>2017/8/18</a:t>
            </a:fld>
            <a:endParaRPr lang="en-US" altLang="zh-CN"/>
          </a:p>
        </p:txBody>
      </p:sp>
      <p:sp>
        <p:nvSpPr>
          <p:cNvPr id="2056"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PT"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eaLnBrk="0" fontAlgn="base" hangingPunct="0">
        <a:spcBef>
          <a:spcPct val="0"/>
        </a:spcBef>
        <a:spcAft>
          <a:spcPct val="0"/>
        </a:spcAft>
        <a:defRPr sz="3600">
          <a:solidFill>
            <a:schemeClr val="tx2"/>
          </a:solidFill>
          <a:latin typeface="Calibri" pitchFamily="34" charset="0"/>
        </a:defRPr>
      </a:lvl6pPr>
      <a:lvl7pPr marL="914400" algn="ctr" rtl="0" eaLnBrk="0" fontAlgn="base" hangingPunct="0">
        <a:spcBef>
          <a:spcPct val="0"/>
        </a:spcBef>
        <a:spcAft>
          <a:spcPct val="0"/>
        </a:spcAft>
        <a:defRPr sz="3600">
          <a:solidFill>
            <a:schemeClr val="tx2"/>
          </a:solidFill>
          <a:latin typeface="Calibri" pitchFamily="34" charset="0"/>
        </a:defRPr>
      </a:lvl7pPr>
      <a:lvl8pPr marL="1371600" algn="ctr" rtl="0" eaLnBrk="0" fontAlgn="base" hangingPunct="0">
        <a:spcBef>
          <a:spcPct val="0"/>
        </a:spcBef>
        <a:spcAft>
          <a:spcPct val="0"/>
        </a:spcAft>
        <a:defRPr sz="3600">
          <a:solidFill>
            <a:schemeClr val="tx2"/>
          </a:solidFill>
          <a:latin typeface="Calibri" pitchFamily="34" charset="0"/>
        </a:defRPr>
      </a:lvl8pPr>
      <a:lvl9pPr marL="1828800" algn="ctr" rtl="0" eaLnBrk="0" fontAlgn="base" hangingPunct="0">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8.xml"/><Relationship Id="rId7"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9.xml"/><Relationship Id="rId7"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0.xml"/><Relationship Id="rId7" Type="http://schemas.openxmlformats.org/officeDocument/2006/relationships/image" Target="../media/image28.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32.jpeg"/><Relationship Id="rId5" Type="http://schemas.openxmlformats.org/officeDocument/2006/relationships/diagramQuickStyle" Target="../diagrams/quickStyle10.xml"/><Relationship Id="rId10" Type="http://schemas.openxmlformats.org/officeDocument/2006/relationships/image" Target="../media/image31.jpeg"/><Relationship Id="rId4" Type="http://schemas.openxmlformats.org/officeDocument/2006/relationships/diagramLayout" Target="../diagrams/layout10.xml"/><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1.xml"/><Relationship Id="rId7"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468313" y="2346325"/>
            <a:ext cx="8207375" cy="147002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solidFill>
                  <a:schemeClr val="tx1"/>
                </a:solidFill>
                <a:latin typeface="Calibri" pitchFamily="34" charset="0"/>
                <a:cs typeface="Arial" pitchFamily="34" charset="0"/>
              </a:rPr>
              <a:t>A Study on Data Policies in the Portuguese Public Administration in the context of SNIG</a:t>
            </a:r>
            <a:endParaRPr lang="pt-PT" b="1" dirty="0">
              <a:solidFill>
                <a:schemeClr val="tx1"/>
              </a:solidFill>
              <a:latin typeface="Calibri" pitchFamily="34" charset="0"/>
              <a:cs typeface="Arial" pitchFamily="34" charset="0"/>
            </a:endParaRPr>
          </a:p>
        </p:txBody>
      </p:sp>
      <p:sp>
        <p:nvSpPr>
          <p:cNvPr id="4099" name="Rectangle 3"/>
          <p:cNvSpPr>
            <a:spLocks noGrp="1" noChangeArrowheads="1"/>
          </p:cNvSpPr>
          <p:nvPr>
            <p:ph type="subTitle" idx="4294967295"/>
          </p:nvPr>
        </p:nvSpPr>
        <p:spPr>
          <a:xfrm>
            <a:off x="1500166" y="4214818"/>
            <a:ext cx="6858048" cy="1179528"/>
          </a:xfrm>
        </p:spPr>
        <p:txBody>
          <a:bodyPr/>
          <a:lstStyle/>
          <a:p>
            <a:pPr marL="0" indent="0" algn="ctr" eaLnBrk="1" hangingPunct="1">
              <a:buFontTx/>
              <a:buNone/>
            </a:pPr>
            <a:endParaRPr lang="pt-PT" altLang="en-US" dirty="0" smtClean="0"/>
          </a:p>
          <a:p>
            <a:pPr marL="0" indent="0" algn="ctr" eaLnBrk="1" hangingPunct="1">
              <a:buFontTx/>
              <a:buNone/>
            </a:pPr>
            <a:r>
              <a:rPr lang="pt-PT" altLang="en-US" dirty="0" smtClean="0"/>
              <a:t>Alexandra Fonseca, Raquel Saraiva, Paulo Patrício, Mário Caetano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7"/>
          <p:cNvGrpSpPr/>
          <p:nvPr/>
        </p:nvGrpSpPr>
        <p:grpSpPr>
          <a:xfrm>
            <a:off x="214282" y="926450"/>
            <a:ext cx="8678861" cy="5717259"/>
            <a:chOff x="-71470" y="692150"/>
            <a:chExt cx="8964613" cy="5905500"/>
          </a:xfrm>
        </p:grpSpPr>
        <p:pic>
          <p:nvPicPr>
            <p:cNvPr id="20" name="Imagem 19" descr="IL_Relacionados_v1.2.jpg"/>
            <p:cNvPicPr>
              <a:picLocks noChangeAspect="1" noChangeArrowheads="1"/>
            </p:cNvPicPr>
            <p:nvPr/>
          </p:nvPicPr>
          <p:blipFill>
            <a:blip r:embed="rId3"/>
            <a:srcRect/>
            <a:stretch>
              <a:fillRect/>
            </a:stretch>
          </p:blipFill>
          <p:spPr bwMode="auto">
            <a:xfrm>
              <a:off x="-71470" y="692150"/>
              <a:ext cx="8964613" cy="5905500"/>
            </a:xfrm>
            <a:prstGeom prst="rect">
              <a:avLst/>
            </a:prstGeom>
            <a:noFill/>
            <a:ln w="9525">
              <a:noFill/>
              <a:miter lim="800000"/>
              <a:headEnd/>
              <a:tailEnd/>
            </a:ln>
          </p:spPr>
        </p:pic>
        <p:sp>
          <p:nvSpPr>
            <p:cNvPr id="5" name="CaixaDeTexto 4"/>
            <p:cNvSpPr txBox="1"/>
            <p:nvPr/>
          </p:nvSpPr>
          <p:spPr>
            <a:xfrm>
              <a:off x="285720" y="4286256"/>
              <a:ext cx="963997" cy="381492"/>
            </a:xfrm>
            <a:prstGeom prst="rect">
              <a:avLst/>
            </a:prstGeom>
            <a:noFill/>
          </p:spPr>
          <p:txBody>
            <a:bodyPr wrap="none" rtlCol="0">
              <a:spAutoFit/>
            </a:bodyPr>
            <a:lstStyle/>
            <a:p>
              <a:r>
                <a:rPr lang="pt-PT" b="1" dirty="0" smtClean="0">
                  <a:solidFill>
                    <a:schemeClr val="accent2"/>
                  </a:solidFill>
                  <a:latin typeface="+mn-lt"/>
                </a:rPr>
                <a:t>INSPIRE</a:t>
              </a:r>
              <a:endParaRPr lang="pt-PT" b="1" dirty="0">
                <a:solidFill>
                  <a:schemeClr val="accent2"/>
                </a:solidFill>
                <a:latin typeface="+mn-lt"/>
              </a:endParaRPr>
            </a:p>
          </p:txBody>
        </p:sp>
        <p:sp>
          <p:nvSpPr>
            <p:cNvPr id="6" name="CaixaDeTexto 5"/>
            <p:cNvSpPr txBox="1"/>
            <p:nvPr/>
          </p:nvSpPr>
          <p:spPr>
            <a:xfrm>
              <a:off x="8015756" y="4679108"/>
              <a:ext cx="493755" cy="381492"/>
            </a:xfrm>
            <a:prstGeom prst="rect">
              <a:avLst/>
            </a:prstGeom>
            <a:noFill/>
          </p:spPr>
          <p:txBody>
            <a:bodyPr wrap="none" rtlCol="0">
              <a:spAutoFit/>
            </a:bodyPr>
            <a:lstStyle/>
            <a:p>
              <a:r>
                <a:rPr lang="pt-PT" b="1" dirty="0" smtClean="0">
                  <a:solidFill>
                    <a:schemeClr val="accent2"/>
                  </a:solidFill>
                  <a:latin typeface="+mn-lt"/>
                </a:rPr>
                <a:t>PSI</a:t>
              </a:r>
              <a:endParaRPr lang="pt-PT" b="1" dirty="0">
                <a:solidFill>
                  <a:schemeClr val="accent2"/>
                </a:solidFill>
                <a:latin typeface="+mn-lt"/>
              </a:endParaRPr>
            </a:p>
          </p:txBody>
        </p:sp>
        <p:sp>
          <p:nvSpPr>
            <p:cNvPr id="7" name="CaixaDeTexto 6"/>
            <p:cNvSpPr txBox="1"/>
            <p:nvPr/>
          </p:nvSpPr>
          <p:spPr>
            <a:xfrm>
              <a:off x="7597975" y="2285992"/>
              <a:ext cx="1012013" cy="381492"/>
            </a:xfrm>
            <a:prstGeom prst="rect">
              <a:avLst/>
            </a:prstGeom>
            <a:noFill/>
          </p:spPr>
          <p:txBody>
            <a:bodyPr wrap="none" rtlCol="0">
              <a:spAutoFit/>
            </a:bodyPr>
            <a:lstStyle/>
            <a:p>
              <a:r>
                <a:rPr lang="pt-PT" b="1" dirty="0" err="1" smtClean="0">
                  <a:solidFill>
                    <a:schemeClr val="accent2"/>
                  </a:solidFill>
                </a:rPr>
                <a:t>Aarhus</a:t>
              </a:r>
              <a:endParaRPr lang="pt-PT" b="1" dirty="0">
                <a:solidFill>
                  <a:schemeClr val="accent2"/>
                </a:solidFill>
                <a:latin typeface="+mn-lt"/>
              </a:endParaRPr>
            </a:p>
          </p:txBody>
        </p:sp>
      </p:grpSp>
      <p:graphicFrame>
        <p:nvGraphicFramePr>
          <p:cNvPr id="19" name="Diagrama 18"/>
          <p:cNvGraphicFramePr/>
          <p:nvPr/>
        </p:nvGraphicFramePr>
        <p:xfrm>
          <a:off x="7452320" y="285728"/>
          <a:ext cx="1440160" cy="1124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ítulo 1"/>
          <p:cNvSpPr txBox="1">
            <a:spLocks/>
          </p:cNvSpPr>
          <p:nvPr/>
        </p:nvSpPr>
        <p:spPr bwMode="auto">
          <a:xfrm>
            <a:off x="1066832" y="134938"/>
            <a:ext cx="814863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PT" sz="1800" b="1" i="0" u="none" strike="noStrike" kern="1200" cap="none" spc="0" normalizeH="0" baseline="0" noProof="0" smtClean="0">
                <a:ln>
                  <a:noFill/>
                </a:ln>
                <a:solidFill>
                  <a:schemeClr val="accent2"/>
                </a:solidFill>
                <a:effectLst/>
                <a:uLnTx/>
                <a:uFillTx/>
                <a:latin typeface="Calibri" pitchFamily="34" charset="0"/>
                <a:ea typeface="ＭＳ Ｐゴシック" charset="0"/>
                <a:cs typeface="+mj-cs"/>
              </a:rPr>
              <a:t>Legal Instruments</a:t>
            </a:r>
            <a:endParaRPr kumimoji="0" lang="pt-PT" sz="1800" b="1" i="0" u="none" strike="noStrike" kern="0" cap="none" spc="0" normalizeH="0" baseline="0" noProof="0" dirty="0">
              <a:ln>
                <a:noFill/>
              </a:ln>
              <a:solidFill>
                <a:schemeClr val="accent2"/>
              </a:solidFill>
              <a:effectLst/>
              <a:uLnTx/>
              <a:uFillTx/>
              <a:latin typeface="+mj-lt"/>
              <a:ea typeface="ＭＳ Ｐゴシック"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ângulo 5"/>
          <p:cNvSpPr/>
          <p:nvPr/>
        </p:nvSpPr>
        <p:spPr bwMode="auto">
          <a:xfrm>
            <a:off x="71438" y="6000768"/>
            <a:ext cx="228598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Diagrama 18"/>
          <p:cNvGraphicFramePr/>
          <p:nvPr/>
        </p:nvGraphicFramePr>
        <p:xfrm>
          <a:off x="7452320" y="285728"/>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p:cNvPicPr>
            <a:picLocks noChangeAspect="1" noChangeArrowheads="1"/>
          </p:cNvPicPr>
          <p:nvPr/>
        </p:nvPicPr>
        <p:blipFill>
          <a:blip r:embed="rId7"/>
          <a:srcRect/>
          <a:stretch>
            <a:fillRect/>
          </a:stretch>
        </p:blipFill>
        <p:spPr bwMode="auto">
          <a:xfrm>
            <a:off x="676277" y="1002842"/>
            <a:ext cx="5038731" cy="5647052"/>
          </a:xfrm>
          <a:prstGeom prst="rect">
            <a:avLst/>
          </a:prstGeom>
          <a:noFill/>
          <a:ln w="9525">
            <a:noFill/>
            <a:miter lim="800000"/>
            <a:headEnd/>
            <a:tailEnd/>
          </a:ln>
          <a:effectLst/>
        </p:spPr>
      </p:pic>
      <p:sp>
        <p:nvSpPr>
          <p:cNvPr id="10" name="CaixaDeTexto 9"/>
          <p:cNvSpPr txBox="1"/>
          <p:nvPr/>
        </p:nvSpPr>
        <p:spPr>
          <a:xfrm>
            <a:off x="6025055" y="1763618"/>
            <a:ext cx="3047539" cy="2637902"/>
          </a:xfrm>
          <a:prstGeom prst="rect">
            <a:avLst/>
          </a:prstGeom>
          <a:noFill/>
        </p:spPr>
        <p:txBody>
          <a:bodyPr wrap="square" rtlCol="0">
            <a:spAutoFit/>
          </a:bodyPr>
          <a:lstStyle/>
          <a:p>
            <a:pPr>
              <a:lnSpc>
                <a:spcPts val="2500"/>
              </a:lnSpc>
            </a:pPr>
            <a:r>
              <a:rPr lang="en-US" dirty="0" smtClean="0">
                <a:latin typeface="+mn-lt"/>
              </a:rPr>
              <a:t>There are numerous legal instruments related to the access and reuse of information, referring to </a:t>
            </a:r>
            <a:r>
              <a:rPr lang="en-US" b="1" dirty="0" smtClean="0">
                <a:latin typeface="+mn-lt"/>
              </a:rPr>
              <a:t>environmental reporting obligations </a:t>
            </a:r>
            <a:r>
              <a:rPr lang="en-US" dirty="0" smtClean="0">
                <a:latin typeface="+mn-lt"/>
              </a:rPr>
              <a:t>that involve data sets relevant to the INSPIRE Directive</a:t>
            </a:r>
            <a:r>
              <a:rPr lang="en-US" dirty="0" smtClean="0">
                <a:solidFill>
                  <a:schemeClr val="accent2"/>
                </a:solidFill>
                <a:latin typeface="+mn-lt"/>
              </a:rPr>
              <a:t>.</a:t>
            </a:r>
            <a:endParaRPr lang="pt-PT" dirty="0">
              <a:solidFill>
                <a:schemeClr val="accent2"/>
              </a:solidFill>
              <a:latin typeface="+mn-lt"/>
            </a:endParaRPr>
          </a:p>
        </p:txBody>
      </p:sp>
      <p:sp>
        <p:nvSpPr>
          <p:cNvPr id="8" name="Título 1"/>
          <p:cNvSpPr txBox="1">
            <a:spLocks/>
          </p:cNvSpPr>
          <p:nvPr/>
        </p:nvSpPr>
        <p:spPr bwMode="auto">
          <a:xfrm>
            <a:off x="1066832" y="134938"/>
            <a:ext cx="814863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PT" sz="1800" b="1" i="0" u="none" strike="noStrike" kern="1200" cap="none" spc="0" normalizeH="0" baseline="0" noProof="0" smtClean="0">
                <a:ln>
                  <a:noFill/>
                </a:ln>
                <a:solidFill>
                  <a:schemeClr val="accent2"/>
                </a:solidFill>
                <a:effectLst/>
                <a:uLnTx/>
                <a:uFillTx/>
                <a:latin typeface="Calibri" pitchFamily="34" charset="0"/>
                <a:ea typeface="ＭＳ Ｐゴシック" charset="0"/>
                <a:cs typeface="+mj-cs"/>
              </a:rPr>
              <a:t>Legal Instruments</a:t>
            </a:r>
            <a:endParaRPr kumimoji="0" lang="pt-PT" sz="1800" b="1" i="0" u="none" strike="noStrike" kern="0" cap="none" spc="0" normalizeH="0" baseline="0" noProof="0" dirty="0">
              <a:ln>
                <a:noFill/>
              </a:ln>
              <a:solidFill>
                <a:schemeClr val="accent2"/>
              </a:solidFill>
              <a:effectLst/>
              <a:uLnTx/>
              <a:uFillTx/>
              <a:latin typeface="+mj-lt"/>
              <a:ea typeface="ＭＳ Ｐゴシック"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32" y="142852"/>
            <a:ext cx="6005498" cy="849312"/>
          </a:xfrm>
        </p:spPr>
        <p:txBody>
          <a:bodyPr/>
          <a:lstStyle/>
          <a:p>
            <a:pPr lvl="0" algn="l"/>
            <a:r>
              <a:rPr lang="pt-PT" sz="1800" b="1" kern="1200" dirty="0" smtClean="0">
                <a:solidFill>
                  <a:schemeClr val="accent2"/>
                </a:solidFill>
                <a:latin typeface="Calibri" pitchFamily="34" charset="0"/>
              </a:rPr>
              <a:t>Data Sharing </a:t>
            </a:r>
            <a:r>
              <a:rPr lang="pt-PT" sz="1800" b="1" dirty="0" err="1" smtClean="0">
                <a:solidFill>
                  <a:schemeClr val="accent2"/>
                </a:solidFill>
                <a:latin typeface="Calibri" pitchFamily="34" charset="0"/>
              </a:rPr>
              <a:t>Good</a:t>
            </a:r>
            <a:r>
              <a:rPr lang="pt-PT" sz="1800" b="1" kern="1200" dirty="0" smtClean="0">
                <a:solidFill>
                  <a:schemeClr val="accent2"/>
                </a:solidFill>
                <a:latin typeface="Calibri" pitchFamily="34" charset="0"/>
              </a:rPr>
              <a:t> </a:t>
            </a:r>
            <a:r>
              <a:rPr lang="pt-PT" sz="1800" b="1" kern="1200" dirty="0" err="1" smtClean="0">
                <a:solidFill>
                  <a:schemeClr val="accent2"/>
                </a:solidFill>
                <a:latin typeface="Calibri" pitchFamily="34" charset="0"/>
              </a:rPr>
              <a:t>Practices</a:t>
            </a:r>
            <a:endParaRPr lang="pt-PT" sz="1800" b="1" dirty="0"/>
          </a:p>
        </p:txBody>
      </p:sp>
      <p:sp>
        <p:nvSpPr>
          <p:cNvPr id="3" name="Marcador de Posição de Conteúdo 2"/>
          <p:cNvSpPr>
            <a:spLocks noGrp="1"/>
          </p:cNvSpPr>
          <p:nvPr>
            <p:ph idx="1"/>
          </p:nvPr>
        </p:nvSpPr>
        <p:spPr>
          <a:xfrm>
            <a:off x="468313" y="1198563"/>
            <a:ext cx="8229600" cy="2944817"/>
          </a:xfrm>
        </p:spPr>
        <p:txBody>
          <a:bodyPr/>
          <a:lstStyle/>
          <a:p>
            <a:pPr eaLnBrk="1" hangingPunct="1">
              <a:spcBef>
                <a:spcPts val="1800"/>
              </a:spcBef>
              <a:buNone/>
            </a:pPr>
            <a:r>
              <a:rPr lang="pt-PT" sz="1800" dirty="0" err="1" smtClean="0">
                <a:latin typeface="Calibri" pitchFamily="34" charset="0"/>
              </a:rPr>
              <a:t>The</a:t>
            </a:r>
            <a:r>
              <a:rPr lang="pt-PT" sz="1800" dirty="0" smtClean="0">
                <a:latin typeface="Calibri" pitchFamily="34" charset="0"/>
              </a:rPr>
              <a:t> </a:t>
            </a:r>
            <a:r>
              <a:rPr lang="pt-PT" sz="1800" dirty="0" err="1" smtClean="0">
                <a:latin typeface="Calibri" pitchFamily="34" charset="0"/>
              </a:rPr>
              <a:t>study</a:t>
            </a:r>
            <a:r>
              <a:rPr lang="pt-PT" sz="1800" dirty="0" smtClean="0">
                <a:latin typeface="Calibri" pitchFamily="34" charset="0"/>
              </a:rPr>
              <a:t> </a:t>
            </a:r>
            <a:r>
              <a:rPr lang="pt-PT" sz="1800" dirty="0" err="1" smtClean="0">
                <a:latin typeface="Calibri" pitchFamily="34" charset="0"/>
              </a:rPr>
              <a:t>on</a:t>
            </a:r>
            <a:r>
              <a:rPr lang="pt-PT" sz="1800" dirty="0" smtClean="0">
                <a:latin typeface="Calibri" pitchFamily="34" charset="0"/>
              </a:rPr>
              <a:t> data sharing </a:t>
            </a:r>
            <a:r>
              <a:rPr lang="pt-PT" sz="1800" dirty="0" err="1" smtClean="0">
                <a:latin typeface="Calibri" pitchFamily="34" charset="0"/>
              </a:rPr>
              <a:t>good</a:t>
            </a:r>
            <a:r>
              <a:rPr lang="pt-PT" sz="1800" dirty="0" smtClean="0">
                <a:latin typeface="Calibri" pitchFamily="34" charset="0"/>
              </a:rPr>
              <a:t> </a:t>
            </a:r>
            <a:r>
              <a:rPr lang="pt-PT" sz="1800" dirty="0" err="1" smtClean="0">
                <a:latin typeface="Calibri" pitchFamily="34" charset="0"/>
              </a:rPr>
              <a:t>practices</a:t>
            </a:r>
            <a:r>
              <a:rPr lang="pt-PT" sz="1800" dirty="0" smtClean="0">
                <a:latin typeface="Calibri" pitchFamily="34" charset="0"/>
              </a:rPr>
              <a:t> </a:t>
            </a:r>
            <a:r>
              <a:rPr lang="pt-PT" sz="1800" dirty="0" err="1" smtClean="0">
                <a:latin typeface="Calibri" pitchFamily="34" charset="0"/>
              </a:rPr>
              <a:t>focused</a:t>
            </a:r>
            <a:r>
              <a:rPr lang="pt-PT" sz="1800" dirty="0" smtClean="0">
                <a:latin typeface="Calibri" pitchFamily="34" charset="0"/>
              </a:rPr>
              <a:t>:</a:t>
            </a:r>
          </a:p>
          <a:p>
            <a:pPr eaLnBrk="1" hangingPunct="1">
              <a:spcBef>
                <a:spcPts val="1800"/>
              </a:spcBef>
            </a:pPr>
            <a:r>
              <a:rPr lang="en-US" sz="1800" dirty="0" smtClean="0">
                <a:latin typeface="Calibri" pitchFamily="34" charset="0"/>
              </a:rPr>
              <a:t>The </a:t>
            </a:r>
            <a:r>
              <a:rPr lang="en-US" sz="1800" b="1" dirty="0" smtClean="0">
                <a:latin typeface="Calibri" pitchFamily="34" charset="0"/>
              </a:rPr>
              <a:t>data sharing and access definitions </a:t>
            </a:r>
            <a:r>
              <a:rPr lang="en-US" sz="1800" dirty="0" smtClean="0">
                <a:latin typeface="Calibri" pitchFamily="34" charset="0"/>
              </a:rPr>
              <a:t>highlighting the topics and key points for efficient data and service sharing;</a:t>
            </a:r>
          </a:p>
          <a:p>
            <a:pPr eaLnBrk="1" hangingPunct="1">
              <a:spcBef>
                <a:spcPts val="1800"/>
              </a:spcBef>
            </a:pPr>
            <a:r>
              <a:rPr lang="en-US" sz="1800" b="1" dirty="0" smtClean="0">
                <a:latin typeface="Calibri" pitchFamily="34" charset="0"/>
              </a:rPr>
              <a:t>Good examples </a:t>
            </a:r>
            <a:r>
              <a:rPr lang="en-US" sz="1800" dirty="0" smtClean="0">
                <a:latin typeface="Calibri" pitchFamily="34" charset="0"/>
              </a:rPr>
              <a:t>in accessing and sharing geographic data at the international and national levels;</a:t>
            </a:r>
          </a:p>
          <a:p>
            <a:pPr eaLnBrk="1" hangingPunct="1">
              <a:spcBef>
                <a:spcPts val="1800"/>
              </a:spcBef>
            </a:pPr>
            <a:r>
              <a:rPr lang="en-US" sz="1800" dirty="0" smtClean="0">
                <a:latin typeface="Calibri" pitchFamily="34" charset="0"/>
              </a:rPr>
              <a:t>The </a:t>
            </a:r>
            <a:r>
              <a:rPr lang="en-US" sz="1800" b="1" dirty="0" smtClean="0">
                <a:latin typeface="Calibri" pitchFamily="34" charset="0"/>
              </a:rPr>
              <a:t>importance of new open data initiatives </a:t>
            </a:r>
            <a:r>
              <a:rPr lang="en-US" sz="1800" dirty="0" smtClean="0">
                <a:latin typeface="Calibri" pitchFamily="34" charset="0"/>
              </a:rPr>
              <a:t>for the geographic information user community and the economic impact of these initiatives on society.</a:t>
            </a:r>
          </a:p>
          <a:p>
            <a:pPr>
              <a:spcBef>
                <a:spcPts val="1800"/>
              </a:spcBef>
            </a:pPr>
            <a:endParaRPr lang="pt-PT" sz="1800" dirty="0"/>
          </a:p>
        </p:txBody>
      </p:sp>
      <p:graphicFrame>
        <p:nvGraphicFramePr>
          <p:cNvPr id="6" name="Diagrama 5"/>
          <p:cNvGraphicFramePr/>
          <p:nvPr/>
        </p:nvGraphicFramePr>
        <p:xfrm>
          <a:off x="7452320" y="214290"/>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6" name="Grupo 105"/>
          <p:cNvGrpSpPr/>
          <p:nvPr/>
        </p:nvGrpSpPr>
        <p:grpSpPr>
          <a:xfrm>
            <a:off x="71435" y="4286256"/>
            <a:ext cx="9215473" cy="1679575"/>
            <a:chOff x="71435" y="2214554"/>
            <a:chExt cx="9215473" cy="1679575"/>
          </a:xfrm>
        </p:grpSpPr>
        <p:grpSp>
          <p:nvGrpSpPr>
            <p:cNvPr id="107" name="Group 4"/>
            <p:cNvGrpSpPr>
              <a:grpSpLocks noChangeAspect="1"/>
            </p:cNvGrpSpPr>
            <p:nvPr/>
          </p:nvGrpSpPr>
          <p:grpSpPr bwMode="auto">
            <a:xfrm>
              <a:off x="71435" y="2214554"/>
              <a:ext cx="9215473" cy="1679575"/>
              <a:chOff x="180" y="2745"/>
              <a:chExt cx="5580" cy="1058"/>
            </a:xfrm>
            <a:solidFill>
              <a:schemeClr val="bg1">
                <a:lumMod val="95000"/>
              </a:schemeClr>
            </a:solidFill>
          </p:grpSpPr>
          <p:sp>
            <p:nvSpPr>
              <p:cNvPr id="127" name="AutoShape 3"/>
              <p:cNvSpPr>
                <a:spLocks noChangeAspect="1" noChangeArrowheads="1" noTextEdit="1"/>
              </p:cNvSpPr>
              <p:nvPr/>
            </p:nvSpPr>
            <p:spPr bwMode="auto">
              <a:xfrm>
                <a:off x="180" y="2745"/>
                <a:ext cx="5445" cy="1052"/>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28" name="Rectangle 5"/>
              <p:cNvSpPr>
                <a:spLocks noChangeArrowheads="1"/>
              </p:cNvSpPr>
              <p:nvPr/>
            </p:nvSpPr>
            <p:spPr bwMode="auto">
              <a:xfrm>
                <a:off x="203" y="2830"/>
                <a:ext cx="336"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chemeClr val="tx1"/>
                    </a:solidFill>
                    <a:effectLst/>
                    <a:latin typeface="+mn-lt"/>
                    <a:cs typeface="Arial" pitchFamily="34" charset="0"/>
                  </a:rPr>
                  <a:t>German</a:t>
                </a:r>
                <a:r>
                  <a:rPr kumimoji="0" lang="pt-PT" sz="1100" b="0" i="0" u="none" strike="noStrike" cap="none" normalizeH="0" baseline="0" dirty="0" err="1" smtClean="0">
                    <a:ln>
                      <a:noFill/>
                    </a:ln>
                    <a:solidFill>
                      <a:schemeClr val="tx1"/>
                    </a:solidFill>
                    <a:effectLst/>
                    <a:latin typeface="+mn-lt"/>
                    <a:cs typeface="Arial" pitchFamily="34" charset="0"/>
                  </a:rPr>
                  <a:t>y</a:t>
                </a:r>
                <a:endParaRPr kumimoji="0" lang="pt-PT" sz="1100" b="0" i="0" u="none" strike="noStrike" cap="none" normalizeH="0" baseline="0" dirty="0" smtClean="0">
                  <a:ln>
                    <a:noFill/>
                  </a:ln>
                  <a:solidFill>
                    <a:schemeClr val="tx1"/>
                  </a:solidFill>
                  <a:effectLst/>
                  <a:latin typeface="+mn-lt"/>
                  <a:cs typeface="Arial" pitchFamily="34" charset="0"/>
                </a:endParaRPr>
              </a:p>
            </p:txBody>
          </p:sp>
          <p:sp>
            <p:nvSpPr>
              <p:cNvPr id="129" name="Rectangle 6"/>
              <p:cNvSpPr>
                <a:spLocks noChangeArrowheads="1"/>
              </p:cNvSpPr>
              <p:nvPr/>
            </p:nvSpPr>
            <p:spPr bwMode="auto">
              <a:xfrm>
                <a:off x="699" y="2830"/>
                <a:ext cx="301"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rgbClr val="000000"/>
                    </a:solidFill>
                    <a:effectLst/>
                    <a:latin typeface="Calibri" pitchFamily="34" charset="0"/>
                    <a:cs typeface="Arial" pitchFamily="34" charset="0"/>
                  </a:rPr>
                  <a:t>Belgium</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Rectangle 7"/>
              <p:cNvSpPr>
                <a:spLocks noChangeArrowheads="1"/>
              </p:cNvSpPr>
              <p:nvPr/>
            </p:nvSpPr>
            <p:spPr bwMode="auto">
              <a:xfrm>
                <a:off x="1097" y="2830"/>
                <a:ext cx="337"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rgbClr val="000000"/>
                    </a:solidFill>
                    <a:effectLst/>
                    <a:latin typeface="Calibri" pitchFamily="34" charset="0"/>
                    <a:cs typeface="Arial" pitchFamily="34" charset="0"/>
                  </a:rPr>
                  <a:t>Denmark</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8"/>
              <p:cNvSpPr>
                <a:spLocks noChangeArrowheads="1"/>
              </p:cNvSpPr>
              <p:nvPr/>
            </p:nvSpPr>
            <p:spPr bwMode="auto">
              <a:xfrm>
                <a:off x="1504" y="2830"/>
                <a:ext cx="203"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100" b="1" dirty="0" err="1" smtClean="0">
                    <a:solidFill>
                      <a:srgbClr val="000000"/>
                    </a:solidFill>
                    <a:latin typeface="Calibri" pitchFamily="34" charset="0"/>
                    <a:cs typeface="Arial" pitchFamily="34" charset="0"/>
                  </a:rPr>
                  <a:t>Spain</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 name="Rectangle 9"/>
              <p:cNvSpPr>
                <a:spLocks noChangeArrowheads="1"/>
              </p:cNvSpPr>
              <p:nvPr/>
            </p:nvSpPr>
            <p:spPr bwMode="auto">
              <a:xfrm>
                <a:off x="1912" y="2830"/>
                <a:ext cx="260"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rgbClr val="000000"/>
                    </a:solidFill>
                    <a:effectLst/>
                    <a:latin typeface="Calibri" pitchFamily="34" charset="0"/>
                    <a:cs typeface="Arial" pitchFamily="34" charset="0"/>
                  </a:rPr>
                  <a:t>Finland</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 name="Rectangle 10"/>
              <p:cNvSpPr>
                <a:spLocks noChangeArrowheads="1"/>
              </p:cNvSpPr>
              <p:nvPr/>
            </p:nvSpPr>
            <p:spPr bwMode="auto">
              <a:xfrm>
                <a:off x="2444" y="2830"/>
                <a:ext cx="244"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rgbClr val="000000"/>
                    </a:solidFill>
                    <a:effectLst/>
                    <a:latin typeface="Calibri" pitchFamily="34" charset="0"/>
                    <a:cs typeface="Arial" pitchFamily="34" charset="0"/>
                  </a:rPr>
                  <a:t>France</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Rectangle 11"/>
              <p:cNvSpPr>
                <a:spLocks noChangeArrowheads="1"/>
              </p:cNvSpPr>
              <p:nvPr/>
            </p:nvSpPr>
            <p:spPr bwMode="auto">
              <a:xfrm>
                <a:off x="2787" y="2818"/>
                <a:ext cx="453"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pt-PT" sz="1100" b="1" dirty="0" err="1" smtClean="0">
                    <a:solidFill>
                      <a:srgbClr val="000000"/>
                    </a:solidFill>
                    <a:latin typeface="Calibri" pitchFamily="34" charset="0"/>
                    <a:cs typeface="Arial" pitchFamily="34" charset="0"/>
                  </a:rPr>
                  <a:t>Netherlands</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Rectangle 12"/>
              <p:cNvSpPr>
                <a:spLocks noChangeArrowheads="1"/>
              </p:cNvSpPr>
              <p:nvPr/>
            </p:nvSpPr>
            <p:spPr bwMode="auto">
              <a:xfrm>
                <a:off x="3327" y="2830"/>
                <a:ext cx="311"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rgbClr val="000000"/>
                    </a:solidFill>
                    <a:effectLst/>
                    <a:latin typeface="Calibri" pitchFamily="34" charset="0"/>
                    <a:cs typeface="Arial" pitchFamily="34" charset="0"/>
                  </a:rPr>
                  <a:t>Hungary</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Rectangle 13"/>
              <p:cNvSpPr>
                <a:spLocks noChangeArrowheads="1"/>
              </p:cNvSpPr>
              <p:nvPr/>
            </p:nvSpPr>
            <p:spPr bwMode="auto">
              <a:xfrm>
                <a:off x="3887" y="2830"/>
                <a:ext cx="163"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rgbClr val="000000"/>
                    </a:solidFill>
                    <a:effectLst/>
                    <a:latin typeface="Calibri" pitchFamily="34" charset="0"/>
                    <a:cs typeface="Arial" pitchFamily="34" charset="0"/>
                  </a:rPr>
                  <a:t>Italy</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4"/>
              <p:cNvSpPr>
                <a:spLocks noChangeArrowheads="1"/>
              </p:cNvSpPr>
              <p:nvPr/>
            </p:nvSpPr>
            <p:spPr bwMode="auto">
              <a:xfrm>
                <a:off x="4374" y="2830"/>
                <a:ext cx="290"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rgbClr val="000000"/>
                    </a:solidFill>
                    <a:effectLst/>
                    <a:latin typeface="Calibri" pitchFamily="34" charset="0"/>
                    <a:cs typeface="Arial" pitchFamily="34" charset="0"/>
                  </a:rPr>
                  <a:t>Norway</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Rectangle 15"/>
              <p:cNvSpPr>
                <a:spLocks noChangeArrowheads="1"/>
              </p:cNvSpPr>
              <p:nvPr/>
            </p:nvSpPr>
            <p:spPr bwMode="auto">
              <a:xfrm>
                <a:off x="4847" y="2757"/>
                <a:ext cx="328" cy="213"/>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100" b="1" dirty="0" smtClean="0">
                    <a:solidFill>
                      <a:srgbClr val="000000"/>
                    </a:solidFill>
                    <a:latin typeface="Calibri" pitchFamily="34" charset="0"/>
                    <a:cs typeface="Arial" pitchFamily="34" charset="0"/>
                  </a:rPr>
                  <a:t> </a:t>
                </a:r>
                <a:r>
                  <a:rPr lang="pt-PT" sz="1100" b="1" dirty="0" err="1" smtClean="0">
                    <a:solidFill>
                      <a:srgbClr val="000000"/>
                    </a:solidFill>
                    <a:latin typeface="Calibri" pitchFamily="34" charset="0"/>
                    <a:cs typeface="Arial" pitchFamily="34" charset="0"/>
                  </a:rPr>
                  <a:t>United</a:t>
                </a:r>
                <a:r>
                  <a:rPr lang="pt-PT" sz="1100" b="1" dirty="0" smtClean="0">
                    <a:solidFill>
                      <a:srgbClr val="000000"/>
                    </a:solidFill>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pt-PT" sz="1100" b="1" dirty="0" err="1" smtClean="0">
                    <a:solidFill>
                      <a:srgbClr val="000000"/>
                    </a:solidFill>
                    <a:latin typeface="Calibri" pitchFamily="34" charset="0"/>
                    <a:cs typeface="Arial" pitchFamily="34" charset="0"/>
                  </a:rPr>
                  <a:t>Kingdom</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6"/>
              <p:cNvSpPr>
                <a:spLocks noChangeArrowheads="1"/>
              </p:cNvSpPr>
              <p:nvPr/>
            </p:nvSpPr>
            <p:spPr bwMode="auto">
              <a:xfrm>
                <a:off x="5287" y="2818"/>
                <a:ext cx="293"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100" b="1" i="0" u="none" strike="noStrike" cap="none" normalizeH="0" baseline="0" dirty="0" err="1" smtClean="0">
                    <a:ln>
                      <a:noFill/>
                    </a:ln>
                    <a:solidFill>
                      <a:srgbClr val="000000"/>
                    </a:solidFill>
                    <a:effectLst/>
                    <a:latin typeface="Calibri" pitchFamily="34" charset="0"/>
                    <a:cs typeface="Arial" pitchFamily="34" charset="0"/>
                  </a:rPr>
                  <a:t>Sweden</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8"/>
              <p:cNvSpPr>
                <a:spLocks noChangeArrowheads="1"/>
              </p:cNvSpPr>
              <p:nvPr/>
            </p:nvSpPr>
            <p:spPr bwMode="auto">
              <a:xfrm>
                <a:off x="613" y="3117"/>
                <a:ext cx="412"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Coordination</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30"/>
              <p:cNvSpPr>
                <a:spLocks noChangeArrowheads="1"/>
              </p:cNvSpPr>
              <p:nvPr/>
            </p:nvSpPr>
            <p:spPr bwMode="auto">
              <a:xfrm>
                <a:off x="4289" y="3092"/>
                <a:ext cx="412"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Coordination</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Rectangle 31"/>
              <p:cNvSpPr>
                <a:spLocks noChangeArrowheads="1"/>
              </p:cNvSpPr>
              <p:nvPr/>
            </p:nvSpPr>
            <p:spPr bwMode="auto">
              <a:xfrm>
                <a:off x="4878" y="3092"/>
                <a:ext cx="262"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Licenses</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Rectangle 32"/>
              <p:cNvSpPr>
                <a:spLocks noChangeArrowheads="1"/>
              </p:cNvSpPr>
              <p:nvPr/>
            </p:nvSpPr>
            <p:spPr bwMode="auto">
              <a:xfrm>
                <a:off x="5297" y="3092"/>
                <a:ext cx="281" cy="10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Licenses</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33"/>
              <p:cNvSpPr>
                <a:spLocks noChangeArrowheads="1"/>
              </p:cNvSpPr>
              <p:nvPr/>
            </p:nvSpPr>
            <p:spPr bwMode="auto">
              <a:xfrm>
                <a:off x="227" y="3353"/>
                <a:ext cx="262"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Licenses</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34"/>
              <p:cNvSpPr>
                <a:spLocks noChangeArrowheads="1"/>
              </p:cNvSpPr>
              <p:nvPr/>
            </p:nvSpPr>
            <p:spPr bwMode="auto">
              <a:xfrm>
                <a:off x="613" y="3297"/>
                <a:ext cx="435" cy="194"/>
              </a:xfrm>
              <a:prstGeom prst="rect">
                <a:avLst/>
              </a:prstGeom>
              <a:grp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Third</a:t>
                </a:r>
                <a:r>
                  <a:rPr kumimoji="0" lang="pt-PT" sz="1000" b="0" i="0" u="none" strike="noStrike" cap="none" normalizeH="0" dirty="0" smtClean="0">
                    <a:ln>
                      <a:noFill/>
                    </a:ln>
                    <a:solidFill>
                      <a:srgbClr val="000000"/>
                    </a:solidFill>
                    <a:effectLst/>
                    <a:latin typeface="Calibri" pitchFamily="34" charset="0"/>
                    <a:cs typeface="Arial" pitchFamily="34" charset="0"/>
                  </a:rPr>
                  <a:t> </a:t>
                </a:r>
                <a:r>
                  <a:rPr kumimoji="0" lang="pt-PT" sz="1000" b="0" i="0" u="none" strike="noStrike" cap="none" normalizeH="0" dirty="0" err="1" smtClean="0">
                    <a:ln>
                      <a:noFill/>
                    </a:ln>
                    <a:solidFill>
                      <a:srgbClr val="000000"/>
                    </a:solidFill>
                    <a:effectLst/>
                    <a:latin typeface="Calibri" pitchFamily="34" charset="0"/>
                    <a:cs typeface="Arial" pitchFamily="34" charset="0"/>
                  </a:rPr>
                  <a:t>Party</a:t>
                </a:r>
                <a:endParaRPr kumimoji="0" lang="pt-PT" sz="1000" b="0" i="0" u="none" strike="noStrike" cap="none" normalizeH="0" dirty="0" smtClean="0">
                  <a:ln>
                    <a:noFill/>
                  </a:ln>
                  <a:solidFill>
                    <a:srgbClr val="000000"/>
                  </a:solidFill>
                  <a:effectLst/>
                  <a:latin typeface="Calibri" pitchFamily="34" charset="0"/>
                  <a:cs typeface="Arial" pitchFamily="34" charset="0"/>
                </a:endParaRPr>
              </a:p>
              <a:p>
                <a:r>
                  <a:rPr lang="pt-PT" sz="1000" dirty="0" smtClean="0">
                    <a:solidFill>
                      <a:srgbClr val="000000"/>
                    </a:solidFill>
                    <a:latin typeface="Calibri" pitchFamily="34" charset="0"/>
                    <a:cs typeface="Arial" pitchFamily="34" charset="0"/>
                  </a:rPr>
                  <a:t>Data</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35"/>
              <p:cNvSpPr>
                <a:spLocks noChangeArrowheads="1"/>
              </p:cNvSpPr>
              <p:nvPr/>
            </p:nvSpPr>
            <p:spPr bwMode="auto">
              <a:xfrm>
                <a:off x="672" y="3410"/>
                <a:ext cx="0" cy="174"/>
              </a:xfrm>
              <a:prstGeom prst="rect">
                <a:avLst/>
              </a:prstGeom>
              <a:grpFill/>
              <a:ln w="9525">
                <a:solidFill>
                  <a:schemeClr val="bg1">
                    <a:lumMod val="85000"/>
                  </a:schemeClr>
                </a:solid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36"/>
              <p:cNvSpPr>
                <a:spLocks noChangeArrowheads="1"/>
              </p:cNvSpPr>
              <p:nvPr/>
            </p:nvSpPr>
            <p:spPr bwMode="auto">
              <a:xfrm>
                <a:off x="1159" y="3297"/>
                <a:ext cx="227" cy="213"/>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Public</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access</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38"/>
              <p:cNvSpPr>
                <a:spLocks noChangeArrowheads="1"/>
              </p:cNvSpPr>
              <p:nvPr/>
            </p:nvSpPr>
            <p:spPr bwMode="auto">
              <a:xfrm>
                <a:off x="1827" y="3353"/>
                <a:ext cx="425"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Transparency</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39"/>
              <p:cNvSpPr>
                <a:spLocks noChangeArrowheads="1"/>
              </p:cNvSpPr>
              <p:nvPr/>
            </p:nvSpPr>
            <p:spPr bwMode="auto">
              <a:xfrm>
                <a:off x="3825" y="3353"/>
                <a:ext cx="262"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Licenses</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41"/>
              <p:cNvSpPr>
                <a:spLocks noChangeArrowheads="1"/>
              </p:cNvSpPr>
              <p:nvPr/>
            </p:nvSpPr>
            <p:spPr bwMode="auto">
              <a:xfrm>
                <a:off x="4816" y="3353"/>
                <a:ext cx="350"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Emergency</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44"/>
              <p:cNvSpPr>
                <a:spLocks noChangeArrowheads="1"/>
              </p:cNvSpPr>
              <p:nvPr/>
            </p:nvSpPr>
            <p:spPr bwMode="auto">
              <a:xfrm>
                <a:off x="220" y="3615"/>
                <a:ext cx="279"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Charging</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2" name="Rectangle 45"/>
              <p:cNvSpPr>
                <a:spLocks noChangeArrowheads="1"/>
              </p:cNvSpPr>
              <p:nvPr/>
            </p:nvSpPr>
            <p:spPr bwMode="auto">
              <a:xfrm>
                <a:off x="4278" y="3615"/>
                <a:ext cx="425" cy="97"/>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Transparency</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 name="Rectangle 46"/>
              <p:cNvSpPr>
                <a:spLocks noChangeArrowheads="1"/>
              </p:cNvSpPr>
              <p:nvPr/>
            </p:nvSpPr>
            <p:spPr bwMode="auto">
              <a:xfrm>
                <a:off x="4861" y="3558"/>
                <a:ext cx="347" cy="194"/>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lvl="0"/>
                <a:r>
                  <a:rPr lang="pt-PT" sz="1000" dirty="0" err="1" smtClean="0">
                    <a:solidFill>
                      <a:srgbClr val="000000"/>
                    </a:solidFill>
                    <a:latin typeface="Calibri" pitchFamily="34" charset="0"/>
                    <a:cs typeface="Arial" pitchFamily="34" charset="0"/>
                  </a:rPr>
                  <a:t>Third</a:t>
                </a:r>
                <a:r>
                  <a:rPr lang="pt-PT" sz="1000" dirty="0" smtClean="0">
                    <a:solidFill>
                      <a:srgbClr val="000000"/>
                    </a:solidFill>
                    <a:latin typeface="Calibri" pitchFamily="34" charset="0"/>
                    <a:cs typeface="Arial" pitchFamily="34" charset="0"/>
                  </a:rPr>
                  <a:t> </a:t>
                </a:r>
                <a:r>
                  <a:rPr lang="pt-PT" sz="1000" dirty="0" err="1" smtClean="0">
                    <a:solidFill>
                      <a:srgbClr val="000000"/>
                    </a:solidFill>
                    <a:latin typeface="Calibri" pitchFamily="34" charset="0"/>
                    <a:cs typeface="Arial" pitchFamily="34" charset="0"/>
                  </a:rPr>
                  <a:t>Party</a:t>
                </a:r>
                <a:endParaRPr lang="pt-PT" sz="1000" dirty="0" smtClean="0">
                  <a:solidFill>
                    <a:srgbClr val="000000"/>
                  </a:solidFill>
                  <a:latin typeface="Calibri" pitchFamily="34" charset="0"/>
                  <a:cs typeface="Arial" pitchFamily="34" charset="0"/>
                </a:endParaRPr>
              </a:p>
              <a:p>
                <a:r>
                  <a:rPr lang="pt-PT" sz="1000" dirty="0" smtClean="0">
                    <a:solidFill>
                      <a:srgbClr val="000000"/>
                    </a:solidFill>
                    <a:latin typeface="Calibri" pitchFamily="34" charset="0"/>
                    <a:cs typeface="Arial" pitchFamily="34" charset="0"/>
                  </a:rPr>
                  <a:t>Data</a:t>
                </a:r>
                <a:endParaRPr lang="pt-PT" sz="1000" dirty="0" smtClean="0">
                  <a:latin typeface="Arial" pitchFamily="34" charset="0"/>
                  <a:cs typeface="Arial" pitchFamily="34" charset="0"/>
                </a:endParaRPr>
              </a:p>
            </p:txBody>
          </p:sp>
          <p:sp>
            <p:nvSpPr>
              <p:cNvPr id="154" name="Line 48"/>
              <p:cNvSpPr>
                <a:spLocks noChangeShapeType="1"/>
              </p:cNvSpPr>
              <p:nvPr/>
            </p:nvSpPr>
            <p:spPr bwMode="auto">
              <a:xfrm>
                <a:off x="180"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55" name="Rectangle 49"/>
              <p:cNvSpPr>
                <a:spLocks noChangeArrowheads="1"/>
              </p:cNvSpPr>
              <p:nvPr/>
            </p:nvSpPr>
            <p:spPr bwMode="auto">
              <a:xfrm>
                <a:off x="180"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56" name="Line 50"/>
              <p:cNvSpPr>
                <a:spLocks noChangeShapeType="1"/>
              </p:cNvSpPr>
              <p:nvPr/>
            </p:nvSpPr>
            <p:spPr bwMode="auto">
              <a:xfrm>
                <a:off x="576"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57" name="Rectangle 51"/>
              <p:cNvSpPr>
                <a:spLocks noChangeArrowheads="1"/>
              </p:cNvSpPr>
              <p:nvPr/>
            </p:nvSpPr>
            <p:spPr bwMode="auto">
              <a:xfrm>
                <a:off x="576"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58" name="Line 52"/>
              <p:cNvSpPr>
                <a:spLocks noChangeShapeType="1"/>
              </p:cNvSpPr>
              <p:nvPr/>
            </p:nvSpPr>
            <p:spPr bwMode="auto">
              <a:xfrm>
                <a:off x="1074"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59" name="Rectangle 53"/>
              <p:cNvSpPr>
                <a:spLocks noChangeArrowheads="1"/>
              </p:cNvSpPr>
              <p:nvPr/>
            </p:nvSpPr>
            <p:spPr bwMode="auto">
              <a:xfrm>
                <a:off x="1074"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60" name="Line 54"/>
              <p:cNvSpPr>
                <a:spLocks noChangeShapeType="1"/>
              </p:cNvSpPr>
              <p:nvPr/>
            </p:nvSpPr>
            <p:spPr bwMode="auto">
              <a:xfrm>
                <a:off x="1482"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61" name="Rectangle 55"/>
              <p:cNvSpPr>
                <a:spLocks noChangeArrowheads="1"/>
              </p:cNvSpPr>
              <p:nvPr/>
            </p:nvSpPr>
            <p:spPr bwMode="auto">
              <a:xfrm>
                <a:off x="1482" y="2745"/>
                <a:ext cx="5"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62" name="Line 56"/>
              <p:cNvSpPr>
                <a:spLocks noChangeShapeType="1"/>
              </p:cNvSpPr>
              <p:nvPr/>
            </p:nvSpPr>
            <p:spPr bwMode="auto">
              <a:xfrm>
                <a:off x="1810"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63" name="Rectangle 57"/>
              <p:cNvSpPr>
                <a:spLocks noChangeArrowheads="1"/>
              </p:cNvSpPr>
              <p:nvPr/>
            </p:nvSpPr>
            <p:spPr bwMode="auto">
              <a:xfrm>
                <a:off x="1810"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64" name="Line 58"/>
              <p:cNvSpPr>
                <a:spLocks noChangeShapeType="1"/>
              </p:cNvSpPr>
              <p:nvPr/>
            </p:nvSpPr>
            <p:spPr bwMode="auto">
              <a:xfrm>
                <a:off x="2325"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65" name="Rectangle 59"/>
              <p:cNvSpPr>
                <a:spLocks noChangeArrowheads="1"/>
              </p:cNvSpPr>
              <p:nvPr/>
            </p:nvSpPr>
            <p:spPr bwMode="auto">
              <a:xfrm>
                <a:off x="2325"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66" name="Line 60"/>
              <p:cNvSpPr>
                <a:spLocks noChangeShapeType="1"/>
              </p:cNvSpPr>
              <p:nvPr/>
            </p:nvSpPr>
            <p:spPr bwMode="auto">
              <a:xfrm>
                <a:off x="2778"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67" name="Rectangle 61"/>
              <p:cNvSpPr>
                <a:spLocks noChangeArrowheads="1"/>
              </p:cNvSpPr>
              <p:nvPr/>
            </p:nvSpPr>
            <p:spPr bwMode="auto">
              <a:xfrm>
                <a:off x="2778"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68" name="Line 62"/>
              <p:cNvSpPr>
                <a:spLocks noChangeShapeType="1"/>
              </p:cNvSpPr>
              <p:nvPr/>
            </p:nvSpPr>
            <p:spPr bwMode="auto">
              <a:xfrm>
                <a:off x="3231"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69" name="Rectangle 63"/>
              <p:cNvSpPr>
                <a:spLocks noChangeArrowheads="1"/>
              </p:cNvSpPr>
              <p:nvPr/>
            </p:nvSpPr>
            <p:spPr bwMode="auto">
              <a:xfrm>
                <a:off x="3231" y="2745"/>
                <a:ext cx="5"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70" name="Line 64"/>
              <p:cNvSpPr>
                <a:spLocks noChangeShapeType="1"/>
              </p:cNvSpPr>
              <p:nvPr/>
            </p:nvSpPr>
            <p:spPr bwMode="auto">
              <a:xfrm>
                <a:off x="3684"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71" name="Rectangle 65"/>
              <p:cNvSpPr>
                <a:spLocks noChangeArrowheads="1"/>
              </p:cNvSpPr>
              <p:nvPr/>
            </p:nvSpPr>
            <p:spPr bwMode="auto">
              <a:xfrm>
                <a:off x="3684" y="2745"/>
                <a:ext cx="5"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72" name="Line 66"/>
              <p:cNvSpPr>
                <a:spLocks noChangeShapeType="1"/>
              </p:cNvSpPr>
              <p:nvPr/>
            </p:nvSpPr>
            <p:spPr bwMode="auto">
              <a:xfrm>
                <a:off x="4255"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73" name="Rectangle 67"/>
              <p:cNvSpPr>
                <a:spLocks noChangeArrowheads="1"/>
              </p:cNvSpPr>
              <p:nvPr/>
            </p:nvSpPr>
            <p:spPr bwMode="auto">
              <a:xfrm>
                <a:off x="4255"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74" name="Line 68"/>
              <p:cNvSpPr>
                <a:spLocks noChangeShapeType="1"/>
              </p:cNvSpPr>
              <p:nvPr/>
            </p:nvSpPr>
            <p:spPr bwMode="auto">
              <a:xfrm>
                <a:off x="4782"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75" name="Rectangle 69"/>
              <p:cNvSpPr>
                <a:spLocks noChangeArrowheads="1"/>
              </p:cNvSpPr>
              <p:nvPr/>
            </p:nvSpPr>
            <p:spPr bwMode="auto">
              <a:xfrm>
                <a:off x="4782" y="2745"/>
                <a:ext cx="5"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76" name="Line 70"/>
              <p:cNvSpPr>
                <a:spLocks noChangeShapeType="1"/>
              </p:cNvSpPr>
              <p:nvPr/>
            </p:nvSpPr>
            <p:spPr bwMode="auto">
              <a:xfrm>
                <a:off x="5257"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77" name="Rectangle 71"/>
              <p:cNvSpPr>
                <a:spLocks noChangeArrowheads="1"/>
              </p:cNvSpPr>
              <p:nvPr/>
            </p:nvSpPr>
            <p:spPr bwMode="auto">
              <a:xfrm>
                <a:off x="5257"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78" name="Rectangle 72"/>
              <p:cNvSpPr>
                <a:spLocks noChangeArrowheads="1"/>
              </p:cNvSpPr>
              <p:nvPr/>
            </p:nvSpPr>
            <p:spPr bwMode="auto">
              <a:xfrm>
                <a:off x="180" y="3001"/>
                <a:ext cx="5445" cy="1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79" name="Line 73"/>
              <p:cNvSpPr>
                <a:spLocks noChangeShapeType="1"/>
              </p:cNvSpPr>
              <p:nvPr/>
            </p:nvSpPr>
            <p:spPr bwMode="auto">
              <a:xfrm>
                <a:off x="5619" y="2745"/>
                <a:ext cx="1" cy="256"/>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80" name="Rectangle 74"/>
              <p:cNvSpPr>
                <a:spLocks noChangeArrowheads="1"/>
              </p:cNvSpPr>
              <p:nvPr/>
            </p:nvSpPr>
            <p:spPr bwMode="auto">
              <a:xfrm>
                <a:off x="5754" y="2745"/>
                <a:ext cx="6" cy="25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81" name="Line 75"/>
              <p:cNvSpPr>
                <a:spLocks noChangeShapeType="1"/>
              </p:cNvSpPr>
              <p:nvPr/>
            </p:nvSpPr>
            <p:spPr bwMode="auto">
              <a:xfrm>
                <a:off x="180"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82" name="Rectangle 76"/>
              <p:cNvSpPr>
                <a:spLocks noChangeArrowheads="1"/>
              </p:cNvSpPr>
              <p:nvPr/>
            </p:nvSpPr>
            <p:spPr bwMode="auto">
              <a:xfrm>
                <a:off x="180"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83" name="Line 77"/>
              <p:cNvSpPr>
                <a:spLocks noChangeShapeType="1"/>
              </p:cNvSpPr>
              <p:nvPr/>
            </p:nvSpPr>
            <p:spPr bwMode="auto">
              <a:xfrm>
                <a:off x="576"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84" name="Rectangle 78"/>
              <p:cNvSpPr>
                <a:spLocks noChangeArrowheads="1"/>
              </p:cNvSpPr>
              <p:nvPr/>
            </p:nvSpPr>
            <p:spPr bwMode="auto">
              <a:xfrm>
                <a:off x="576"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85" name="Line 79"/>
              <p:cNvSpPr>
                <a:spLocks noChangeShapeType="1"/>
              </p:cNvSpPr>
              <p:nvPr/>
            </p:nvSpPr>
            <p:spPr bwMode="auto">
              <a:xfrm>
                <a:off x="1074"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86" name="Rectangle 80"/>
              <p:cNvSpPr>
                <a:spLocks noChangeArrowheads="1"/>
              </p:cNvSpPr>
              <p:nvPr/>
            </p:nvSpPr>
            <p:spPr bwMode="auto">
              <a:xfrm>
                <a:off x="1074"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87" name="Line 81"/>
              <p:cNvSpPr>
                <a:spLocks noChangeShapeType="1"/>
              </p:cNvSpPr>
              <p:nvPr/>
            </p:nvSpPr>
            <p:spPr bwMode="auto">
              <a:xfrm>
                <a:off x="1482"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88" name="Rectangle 82"/>
              <p:cNvSpPr>
                <a:spLocks noChangeArrowheads="1"/>
              </p:cNvSpPr>
              <p:nvPr/>
            </p:nvSpPr>
            <p:spPr bwMode="auto">
              <a:xfrm>
                <a:off x="1482" y="3012"/>
                <a:ext cx="5"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89" name="Line 83"/>
              <p:cNvSpPr>
                <a:spLocks noChangeShapeType="1"/>
              </p:cNvSpPr>
              <p:nvPr/>
            </p:nvSpPr>
            <p:spPr bwMode="auto">
              <a:xfrm>
                <a:off x="1810"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90" name="Rectangle 84"/>
              <p:cNvSpPr>
                <a:spLocks noChangeArrowheads="1"/>
              </p:cNvSpPr>
              <p:nvPr/>
            </p:nvSpPr>
            <p:spPr bwMode="auto">
              <a:xfrm>
                <a:off x="1810"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91" name="Line 85"/>
              <p:cNvSpPr>
                <a:spLocks noChangeShapeType="1"/>
              </p:cNvSpPr>
              <p:nvPr/>
            </p:nvSpPr>
            <p:spPr bwMode="auto">
              <a:xfrm>
                <a:off x="2325"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92" name="Rectangle 86"/>
              <p:cNvSpPr>
                <a:spLocks noChangeArrowheads="1"/>
              </p:cNvSpPr>
              <p:nvPr/>
            </p:nvSpPr>
            <p:spPr bwMode="auto">
              <a:xfrm>
                <a:off x="2325"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93" name="Line 87"/>
              <p:cNvSpPr>
                <a:spLocks noChangeShapeType="1"/>
              </p:cNvSpPr>
              <p:nvPr/>
            </p:nvSpPr>
            <p:spPr bwMode="auto">
              <a:xfrm>
                <a:off x="2778"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94" name="Rectangle 88"/>
              <p:cNvSpPr>
                <a:spLocks noChangeArrowheads="1"/>
              </p:cNvSpPr>
              <p:nvPr/>
            </p:nvSpPr>
            <p:spPr bwMode="auto">
              <a:xfrm>
                <a:off x="2778"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95" name="Line 89"/>
              <p:cNvSpPr>
                <a:spLocks noChangeShapeType="1"/>
              </p:cNvSpPr>
              <p:nvPr/>
            </p:nvSpPr>
            <p:spPr bwMode="auto">
              <a:xfrm>
                <a:off x="3231"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96" name="Rectangle 90"/>
              <p:cNvSpPr>
                <a:spLocks noChangeArrowheads="1"/>
              </p:cNvSpPr>
              <p:nvPr/>
            </p:nvSpPr>
            <p:spPr bwMode="auto">
              <a:xfrm>
                <a:off x="3231" y="3012"/>
                <a:ext cx="5"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97" name="Line 91"/>
              <p:cNvSpPr>
                <a:spLocks noChangeShapeType="1"/>
              </p:cNvSpPr>
              <p:nvPr/>
            </p:nvSpPr>
            <p:spPr bwMode="auto">
              <a:xfrm>
                <a:off x="3684"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198" name="Rectangle 92"/>
              <p:cNvSpPr>
                <a:spLocks noChangeArrowheads="1"/>
              </p:cNvSpPr>
              <p:nvPr/>
            </p:nvSpPr>
            <p:spPr bwMode="auto">
              <a:xfrm>
                <a:off x="3684" y="3012"/>
                <a:ext cx="5"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99" name="Line 93"/>
              <p:cNvSpPr>
                <a:spLocks noChangeShapeType="1"/>
              </p:cNvSpPr>
              <p:nvPr/>
            </p:nvSpPr>
            <p:spPr bwMode="auto">
              <a:xfrm>
                <a:off x="4255"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0" name="Rectangle 94"/>
              <p:cNvSpPr>
                <a:spLocks noChangeArrowheads="1"/>
              </p:cNvSpPr>
              <p:nvPr/>
            </p:nvSpPr>
            <p:spPr bwMode="auto">
              <a:xfrm>
                <a:off x="4255"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1" name="Line 95"/>
              <p:cNvSpPr>
                <a:spLocks noChangeShapeType="1"/>
              </p:cNvSpPr>
              <p:nvPr/>
            </p:nvSpPr>
            <p:spPr bwMode="auto">
              <a:xfrm>
                <a:off x="4782"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2" name="Rectangle 96"/>
              <p:cNvSpPr>
                <a:spLocks noChangeArrowheads="1"/>
              </p:cNvSpPr>
              <p:nvPr/>
            </p:nvSpPr>
            <p:spPr bwMode="auto">
              <a:xfrm>
                <a:off x="4782" y="3012"/>
                <a:ext cx="5"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3" name="Line 97"/>
              <p:cNvSpPr>
                <a:spLocks noChangeShapeType="1"/>
              </p:cNvSpPr>
              <p:nvPr/>
            </p:nvSpPr>
            <p:spPr bwMode="auto">
              <a:xfrm>
                <a:off x="5257"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4" name="Rectangle 98"/>
              <p:cNvSpPr>
                <a:spLocks noChangeArrowheads="1"/>
              </p:cNvSpPr>
              <p:nvPr/>
            </p:nvSpPr>
            <p:spPr bwMode="auto">
              <a:xfrm>
                <a:off x="5257"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5" name="Line 99"/>
              <p:cNvSpPr>
                <a:spLocks noChangeShapeType="1"/>
              </p:cNvSpPr>
              <p:nvPr/>
            </p:nvSpPr>
            <p:spPr bwMode="auto">
              <a:xfrm>
                <a:off x="5619" y="3012"/>
                <a:ext cx="1" cy="785"/>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6" name="Rectangle 100"/>
              <p:cNvSpPr>
                <a:spLocks noChangeArrowheads="1"/>
              </p:cNvSpPr>
              <p:nvPr/>
            </p:nvSpPr>
            <p:spPr bwMode="auto">
              <a:xfrm>
                <a:off x="5619" y="3012"/>
                <a:ext cx="6" cy="791"/>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7" name="Line 101"/>
              <p:cNvSpPr>
                <a:spLocks noChangeShapeType="1"/>
              </p:cNvSpPr>
              <p:nvPr/>
            </p:nvSpPr>
            <p:spPr bwMode="auto">
              <a:xfrm>
                <a:off x="180" y="2745"/>
                <a:ext cx="5445" cy="1"/>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8" name="Rectangle 102"/>
              <p:cNvSpPr>
                <a:spLocks noChangeArrowheads="1"/>
              </p:cNvSpPr>
              <p:nvPr/>
            </p:nvSpPr>
            <p:spPr bwMode="auto">
              <a:xfrm>
                <a:off x="180" y="2745"/>
                <a:ext cx="5451" cy="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9" name="Line 103"/>
              <p:cNvSpPr>
                <a:spLocks noChangeShapeType="1"/>
              </p:cNvSpPr>
              <p:nvPr/>
            </p:nvSpPr>
            <p:spPr bwMode="auto">
              <a:xfrm>
                <a:off x="5625" y="3007"/>
                <a:ext cx="1" cy="1"/>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0" name="Rectangle 104"/>
              <p:cNvSpPr>
                <a:spLocks noChangeArrowheads="1"/>
              </p:cNvSpPr>
              <p:nvPr/>
            </p:nvSpPr>
            <p:spPr bwMode="auto">
              <a:xfrm>
                <a:off x="5625" y="3007"/>
                <a:ext cx="6" cy="5"/>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1" name="Line 105"/>
              <p:cNvSpPr>
                <a:spLocks noChangeShapeType="1"/>
              </p:cNvSpPr>
              <p:nvPr/>
            </p:nvSpPr>
            <p:spPr bwMode="auto">
              <a:xfrm>
                <a:off x="180" y="3268"/>
                <a:ext cx="5445" cy="1"/>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2" name="Rectangle 106"/>
              <p:cNvSpPr>
                <a:spLocks noChangeArrowheads="1"/>
              </p:cNvSpPr>
              <p:nvPr/>
            </p:nvSpPr>
            <p:spPr bwMode="auto">
              <a:xfrm>
                <a:off x="180" y="3268"/>
                <a:ext cx="5451" cy="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3" name="Line 107"/>
              <p:cNvSpPr>
                <a:spLocks noChangeShapeType="1"/>
              </p:cNvSpPr>
              <p:nvPr/>
            </p:nvSpPr>
            <p:spPr bwMode="auto">
              <a:xfrm>
                <a:off x="180" y="3530"/>
                <a:ext cx="5445" cy="1"/>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4" name="Rectangle 108"/>
              <p:cNvSpPr>
                <a:spLocks noChangeArrowheads="1"/>
              </p:cNvSpPr>
              <p:nvPr/>
            </p:nvSpPr>
            <p:spPr bwMode="auto">
              <a:xfrm>
                <a:off x="180" y="3530"/>
                <a:ext cx="5451" cy="5"/>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5" name="Line 109"/>
              <p:cNvSpPr>
                <a:spLocks noChangeShapeType="1"/>
              </p:cNvSpPr>
              <p:nvPr/>
            </p:nvSpPr>
            <p:spPr bwMode="auto">
              <a:xfrm>
                <a:off x="180" y="3791"/>
                <a:ext cx="5445" cy="1"/>
              </a:xfrm>
              <a:prstGeom prst="line">
                <a:avLst/>
              </a:prstGeom>
              <a:grpFill/>
              <a:ln w="0">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6" name="Rectangle 110"/>
              <p:cNvSpPr>
                <a:spLocks noChangeArrowheads="1"/>
              </p:cNvSpPr>
              <p:nvPr/>
            </p:nvSpPr>
            <p:spPr bwMode="auto">
              <a:xfrm>
                <a:off x="180" y="3791"/>
                <a:ext cx="5451" cy="6"/>
              </a:xfrm>
              <a:prstGeom prst="rect">
                <a:avLst/>
              </a:prstGeom>
              <a:grp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endParaRPr lang="pt-PT"/>
              </a:p>
            </p:txBody>
          </p:sp>
        </p:grpSp>
        <p:sp>
          <p:nvSpPr>
            <p:cNvPr id="108" name="Rectangle 17"/>
            <p:cNvSpPr>
              <a:spLocks noChangeArrowheads="1"/>
            </p:cNvSpPr>
            <p:nvPr/>
          </p:nvSpPr>
          <p:spPr bwMode="auto">
            <a:xfrm>
              <a:off x="71438" y="2786058"/>
              <a:ext cx="714380" cy="15388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Agreements</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 name="Rectangle 17"/>
            <p:cNvSpPr>
              <a:spLocks noChangeArrowheads="1"/>
            </p:cNvSpPr>
            <p:nvPr/>
          </p:nvSpPr>
          <p:spPr bwMode="auto">
            <a:xfrm>
              <a:off x="1571636" y="2786058"/>
              <a:ext cx="714380" cy="15388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Agreements</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 name="Rectangle 36"/>
            <p:cNvSpPr>
              <a:spLocks noChangeArrowheads="1"/>
            </p:cNvSpPr>
            <p:nvPr/>
          </p:nvSpPr>
          <p:spPr bwMode="auto">
            <a:xfrm>
              <a:off x="2286016" y="2643182"/>
              <a:ext cx="375103" cy="338554"/>
            </a:xfrm>
            <a:prstGeom prst="rect">
              <a:avLst/>
            </a:prstGeom>
            <a:solidFill>
              <a:schemeClr val="bg1">
                <a:lumMod val="95000"/>
              </a:schemeClr>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Public</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access</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Rectangle 17"/>
            <p:cNvSpPr>
              <a:spLocks noChangeArrowheads="1"/>
            </p:cNvSpPr>
            <p:nvPr/>
          </p:nvSpPr>
          <p:spPr bwMode="auto">
            <a:xfrm>
              <a:off x="2857520" y="2786058"/>
              <a:ext cx="714380" cy="15388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Agreements</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 name="Rectangle 36"/>
            <p:cNvSpPr>
              <a:spLocks noChangeArrowheads="1"/>
            </p:cNvSpPr>
            <p:nvPr/>
          </p:nvSpPr>
          <p:spPr bwMode="auto">
            <a:xfrm>
              <a:off x="3839739" y="2714620"/>
              <a:ext cx="375103" cy="338554"/>
            </a:xfrm>
            <a:prstGeom prst="rect">
              <a:avLst/>
            </a:prstGeom>
            <a:solidFill>
              <a:schemeClr val="bg1">
                <a:lumMod val="95000"/>
              </a:schemeClr>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Public</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access</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 name="Rectangle 36"/>
            <p:cNvSpPr>
              <a:spLocks noChangeArrowheads="1"/>
            </p:cNvSpPr>
            <p:nvPr/>
          </p:nvSpPr>
          <p:spPr bwMode="auto">
            <a:xfrm>
              <a:off x="4554119" y="2643182"/>
              <a:ext cx="375103" cy="338554"/>
            </a:xfrm>
            <a:prstGeom prst="rect">
              <a:avLst/>
            </a:prstGeom>
            <a:solidFill>
              <a:schemeClr val="bg1">
                <a:lumMod val="95000"/>
              </a:schemeClr>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Public</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access</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Rectangle 36"/>
            <p:cNvSpPr>
              <a:spLocks noChangeArrowheads="1"/>
            </p:cNvSpPr>
            <p:nvPr/>
          </p:nvSpPr>
          <p:spPr bwMode="auto">
            <a:xfrm>
              <a:off x="5268499" y="2661818"/>
              <a:ext cx="375103" cy="338554"/>
            </a:xfrm>
            <a:prstGeom prst="rect">
              <a:avLst/>
            </a:prstGeom>
            <a:solidFill>
              <a:schemeClr val="bg1">
                <a:lumMod val="95000"/>
              </a:schemeClr>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Public</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access</a:t>
              </a:r>
              <a:r>
                <a:rPr kumimoji="0" lang="pt-PT" sz="1100" b="0" i="0" u="none" strike="noStrike" cap="none" normalizeH="0" baseline="0" dirty="0" smtClean="0">
                  <a:ln>
                    <a:noFill/>
                  </a:ln>
                  <a:solidFill>
                    <a:srgbClr val="000000"/>
                  </a:solidFill>
                  <a:effectLst/>
                  <a:latin typeface="Calibri" pitchFamily="34" charset="0"/>
                  <a:cs typeface="Arial" pitchFamily="34" charset="0"/>
                </a:rPr>
                <a:t> </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 name="Rectangle 18"/>
            <p:cNvSpPr>
              <a:spLocks noChangeArrowheads="1"/>
            </p:cNvSpPr>
            <p:nvPr/>
          </p:nvSpPr>
          <p:spPr bwMode="auto">
            <a:xfrm>
              <a:off x="6000792" y="2786058"/>
              <a:ext cx="679673" cy="153888"/>
            </a:xfrm>
            <a:prstGeom prst="rect">
              <a:avLst/>
            </a:prstGeom>
            <a:solidFill>
              <a:schemeClr val="bg1">
                <a:lumMod val="95000"/>
              </a:schemeClr>
            </a:solid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Coordination</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 name="Rectangle 17"/>
            <p:cNvSpPr>
              <a:spLocks noChangeArrowheads="1"/>
            </p:cNvSpPr>
            <p:nvPr/>
          </p:nvSpPr>
          <p:spPr bwMode="auto">
            <a:xfrm>
              <a:off x="6858048" y="3203674"/>
              <a:ext cx="714380" cy="15388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000" b="0" i="0" u="none" strike="noStrike" cap="none" normalizeH="0" baseline="0" dirty="0" err="1" smtClean="0">
                  <a:ln>
                    <a:noFill/>
                  </a:ln>
                  <a:solidFill>
                    <a:srgbClr val="000000"/>
                  </a:solidFill>
                  <a:effectLst/>
                  <a:latin typeface="Calibri" pitchFamily="34" charset="0"/>
                  <a:cs typeface="Arial" pitchFamily="34" charset="0"/>
                </a:rPr>
                <a:t>Agreements</a:t>
              </a:r>
              <a:endParaRPr kumimoji="0" lang="pt-PT"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 name="Rectangle 46"/>
            <p:cNvSpPr>
              <a:spLocks noChangeArrowheads="1"/>
            </p:cNvSpPr>
            <p:nvPr/>
          </p:nvSpPr>
          <p:spPr bwMode="auto">
            <a:xfrm>
              <a:off x="8500321" y="3143248"/>
              <a:ext cx="572273" cy="307777"/>
            </a:xfrm>
            <a:prstGeom prst="rect">
              <a:avLst/>
            </a:prstGeom>
            <a:solidFill>
              <a:schemeClr val="bg1">
                <a:lumMod val="95000"/>
              </a:schemeClr>
            </a:solidFill>
            <a:ln w="9525">
              <a:noFill/>
              <a:miter lim="800000"/>
              <a:headEnd/>
              <a:tailEnd/>
            </a:ln>
          </p:spPr>
          <p:txBody>
            <a:bodyPr vert="horz" wrap="none" lIns="0" tIns="0" rIns="0" bIns="0" numCol="1" anchor="t" anchorCtr="0" compatLnSpc="1">
              <a:prstTxWarp prst="textNoShape">
                <a:avLst/>
              </a:prstTxWarp>
              <a:spAutoFit/>
            </a:bodyPr>
            <a:lstStyle/>
            <a:p>
              <a:pPr lvl="0"/>
              <a:r>
                <a:rPr lang="pt-PT" sz="1000" dirty="0" err="1" smtClean="0">
                  <a:solidFill>
                    <a:srgbClr val="000000"/>
                  </a:solidFill>
                  <a:latin typeface="Calibri" pitchFamily="34" charset="0"/>
                  <a:cs typeface="Arial" pitchFamily="34" charset="0"/>
                </a:rPr>
                <a:t>Third</a:t>
              </a:r>
              <a:r>
                <a:rPr lang="pt-PT" sz="1000" dirty="0" smtClean="0">
                  <a:solidFill>
                    <a:srgbClr val="000000"/>
                  </a:solidFill>
                  <a:latin typeface="Calibri" pitchFamily="34" charset="0"/>
                  <a:cs typeface="Arial" pitchFamily="34" charset="0"/>
                </a:rPr>
                <a:t> </a:t>
              </a:r>
              <a:r>
                <a:rPr lang="pt-PT" sz="1000" dirty="0" err="1" smtClean="0">
                  <a:solidFill>
                    <a:srgbClr val="000000"/>
                  </a:solidFill>
                  <a:latin typeface="Calibri" pitchFamily="34" charset="0"/>
                  <a:cs typeface="Arial" pitchFamily="34" charset="0"/>
                </a:rPr>
                <a:t>Party</a:t>
              </a:r>
              <a:endParaRPr lang="pt-PT" sz="1000" dirty="0" smtClean="0">
                <a:solidFill>
                  <a:srgbClr val="000000"/>
                </a:solidFill>
                <a:latin typeface="Calibri" pitchFamily="34" charset="0"/>
                <a:cs typeface="Arial" pitchFamily="34" charset="0"/>
              </a:endParaRPr>
            </a:p>
            <a:p>
              <a:r>
                <a:rPr lang="pt-PT" sz="1000" dirty="0" smtClean="0">
                  <a:solidFill>
                    <a:srgbClr val="000000"/>
                  </a:solidFill>
                  <a:latin typeface="Calibri" pitchFamily="34" charset="0"/>
                  <a:cs typeface="Arial" pitchFamily="34" charset="0"/>
                </a:rPr>
                <a:t>Data</a:t>
              </a:r>
              <a:endParaRPr lang="pt-PT" sz="1000" dirty="0" smtClean="0">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00118" y="1328168"/>
            <a:ext cx="8229600" cy="3587759"/>
          </a:xfrm>
        </p:spPr>
        <p:txBody>
          <a:bodyPr/>
          <a:lstStyle/>
          <a:p>
            <a:pPr lvl="1" eaLnBrk="1" hangingPunct="1">
              <a:spcBef>
                <a:spcPts val="600"/>
              </a:spcBef>
              <a:buFont typeface="Arial" charset="0"/>
              <a:buChar char="•"/>
            </a:pPr>
            <a:r>
              <a:rPr lang="pt-PT" sz="1600" b="1" dirty="0" err="1" smtClean="0">
                <a:latin typeface="Calibri" pitchFamily="34" charset="0"/>
              </a:rPr>
              <a:t>Coordination</a:t>
            </a:r>
            <a:r>
              <a:rPr lang="pt-PT" sz="1600" dirty="0" smtClean="0">
                <a:latin typeface="Calibri" pitchFamily="34" charset="0"/>
              </a:rPr>
              <a:t> (</a:t>
            </a:r>
            <a:r>
              <a:rPr lang="pt-PT" sz="1600" dirty="0" err="1" smtClean="0">
                <a:latin typeface="Calibri" pitchFamily="34" charset="0"/>
              </a:rPr>
              <a:t>of</a:t>
            </a:r>
            <a:r>
              <a:rPr lang="pt-PT" sz="1600" dirty="0" smtClean="0">
                <a:latin typeface="Calibri" pitchFamily="34" charset="0"/>
              </a:rPr>
              <a:t> data </a:t>
            </a:r>
            <a:r>
              <a:rPr lang="pt-PT" sz="1600" dirty="0" err="1" smtClean="0">
                <a:latin typeface="Calibri" pitchFamily="34" charset="0"/>
              </a:rPr>
              <a:t>and</a:t>
            </a:r>
            <a:r>
              <a:rPr lang="pt-PT" sz="1600" dirty="0" smtClean="0">
                <a:latin typeface="Calibri" pitchFamily="34" charset="0"/>
              </a:rPr>
              <a:t> </a:t>
            </a:r>
            <a:r>
              <a:rPr lang="pt-PT" sz="1600" dirty="0" err="1" smtClean="0">
                <a:latin typeface="Calibri" pitchFamily="34" charset="0"/>
              </a:rPr>
              <a:t>service</a:t>
            </a:r>
            <a:r>
              <a:rPr lang="pt-PT" sz="1600" dirty="0" smtClean="0">
                <a:latin typeface="Calibri" pitchFamily="34" charset="0"/>
              </a:rPr>
              <a:t> sharing)</a:t>
            </a:r>
          </a:p>
          <a:p>
            <a:pPr lvl="1" eaLnBrk="1" hangingPunct="1">
              <a:spcBef>
                <a:spcPts val="1200"/>
              </a:spcBef>
              <a:buFont typeface="Arial" charset="0"/>
              <a:buChar char="•"/>
            </a:pPr>
            <a:r>
              <a:rPr lang="pt-PT" sz="1600" b="1" dirty="0" smtClean="0">
                <a:latin typeface="Calibri" pitchFamily="34" charset="0"/>
              </a:rPr>
              <a:t>Framework </a:t>
            </a:r>
            <a:r>
              <a:rPr lang="pt-PT" sz="1600" b="1" dirty="0" err="1" smtClean="0">
                <a:latin typeface="Calibri" pitchFamily="34" charset="0"/>
              </a:rPr>
              <a:t>Agreements</a:t>
            </a:r>
            <a:r>
              <a:rPr lang="pt-PT" sz="1600" b="1" dirty="0" smtClean="0">
                <a:latin typeface="Calibri" pitchFamily="34" charset="0"/>
              </a:rPr>
              <a:t> </a:t>
            </a:r>
            <a:r>
              <a:rPr lang="pt-PT" sz="1600" dirty="0" smtClean="0">
                <a:latin typeface="Calibri" pitchFamily="34" charset="0"/>
              </a:rPr>
              <a:t>(</a:t>
            </a:r>
            <a:r>
              <a:rPr lang="pt-PT" sz="1600" dirty="0" err="1" smtClean="0">
                <a:latin typeface="Calibri" pitchFamily="34" charset="0"/>
              </a:rPr>
              <a:t>defining</a:t>
            </a:r>
            <a:r>
              <a:rPr lang="pt-PT" sz="1600" dirty="0" smtClean="0">
                <a:latin typeface="Calibri" pitchFamily="34" charset="0"/>
              </a:rPr>
              <a:t> </a:t>
            </a:r>
            <a:r>
              <a:rPr lang="pt-PT" sz="1600" dirty="0" err="1" smtClean="0">
                <a:latin typeface="Calibri" pitchFamily="34" charset="0"/>
              </a:rPr>
              <a:t>access</a:t>
            </a:r>
            <a:r>
              <a:rPr lang="pt-PT" sz="1600" dirty="0" smtClean="0">
                <a:latin typeface="Calibri" pitchFamily="34" charset="0"/>
              </a:rPr>
              <a:t> </a:t>
            </a:r>
            <a:r>
              <a:rPr lang="pt-PT" sz="1600" dirty="0" err="1" smtClean="0">
                <a:latin typeface="Calibri" pitchFamily="34" charset="0"/>
              </a:rPr>
              <a:t>and</a:t>
            </a:r>
            <a:r>
              <a:rPr lang="pt-PT" sz="1600" dirty="0" smtClean="0">
                <a:latin typeface="Calibri" pitchFamily="34" charset="0"/>
              </a:rPr>
              <a:t> use </a:t>
            </a:r>
            <a:r>
              <a:rPr lang="pt-PT" sz="1600" dirty="0" err="1" smtClean="0">
                <a:latin typeface="Calibri" pitchFamily="34" charset="0"/>
              </a:rPr>
              <a:t>conditions</a:t>
            </a:r>
            <a:r>
              <a:rPr lang="pt-PT" sz="1600" dirty="0" smtClean="0">
                <a:latin typeface="Calibri" pitchFamily="34" charset="0"/>
              </a:rPr>
              <a:t>)</a:t>
            </a:r>
          </a:p>
          <a:p>
            <a:pPr lvl="1" eaLnBrk="1" hangingPunct="1">
              <a:spcBef>
                <a:spcPts val="1200"/>
              </a:spcBef>
              <a:buFont typeface="Arial" charset="0"/>
              <a:buChar char="•"/>
            </a:pPr>
            <a:r>
              <a:rPr lang="pt-PT" sz="1600" b="1" dirty="0" err="1" smtClean="0">
                <a:latin typeface="Calibri" pitchFamily="34" charset="0"/>
              </a:rPr>
              <a:t>Transparency</a:t>
            </a:r>
            <a:r>
              <a:rPr lang="pt-PT" sz="1600" b="1" dirty="0" smtClean="0">
                <a:latin typeface="Calibri" pitchFamily="34" charset="0"/>
              </a:rPr>
              <a:t> </a:t>
            </a:r>
            <a:r>
              <a:rPr lang="pt-PT" sz="1600" b="1" dirty="0" err="1" smtClean="0">
                <a:latin typeface="Calibri" pitchFamily="34" charset="0"/>
              </a:rPr>
              <a:t>on</a:t>
            </a:r>
            <a:r>
              <a:rPr lang="pt-PT" sz="1600" b="1" dirty="0" smtClean="0">
                <a:latin typeface="Calibri" pitchFamily="34" charset="0"/>
              </a:rPr>
              <a:t> </a:t>
            </a:r>
            <a:r>
              <a:rPr lang="pt-PT" sz="1600" b="1" dirty="0" err="1" smtClean="0">
                <a:latin typeface="Calibri" pitchFamily="34" charset="0"/>
              </a:rPr>
              <a:t>the</a:t>
            </a:r>
            <a:r>
              <a:rPr lang="pt-PT" sz="1600" b="1" dirty="0" smtClean="0">
                <a:latin typeface="Calibri" pitchFamily="34" charset="0"/>
              </a:rPr>
              <a:t> data </a:t>
            </a:r>
            <a:r>
              <a:rPr lang="pt-PT" sz="1600" dirty="0" smtClean="0">
                <a:latin typeface="Calibri" pitchFamily="34" charset="0"/>
              </a:rPr>
              <a:t>(</a:t>
            </a:r>
            <a:r>
              <a:rPr lang="pt-PT" sz="1600" dirty="0" err="1" smtClean="0">
                <a:latin typeface="Calibri" pitchFamily="34" charset="0"/>
              </a:rPr>
              <a:t>availability</a:t>
            </a:r>
            <a:r>
              <a:rPr lang="pt-PT" sz="1600" dirty="0" smtClean="0">
                <a:latin typeface="Calibri" pitchFamily="34" charset="0"/>
              </a:rPr>
              <a:t> </a:t>
            </a:r>
            <a:r>
              <a:rPr lang="pt-PT" sz="1600" dirty="0" err="1" smtClean="0">
                <a:latin typeface="Calibri" pitchFamily="34" charset="0"/>
              </a:rPr>
              <a:t>of</a:t>
            </a:r>
            <a:r>
              <a:rPr lang="pt-PT" sz="1600" dirty="0" smtClean="0">
                <a:latin typeface="Calibri" pitchFamily="34" charset="0"/>
              </a:rPr>
              <a:t> </a:t>
            </a:r>
            <a:r>
              <a:rPr lang="pt-PT" sz="1600" dirty="0" err="1" smtClean="0">
                <a:latin typeface="Calibri" pitchFamily="34" charset="0"/>
              </a:rPr>
              <a:t>relevant</a:t>
            </a:r>
            <a:r>
              <a:rPr lang="pt-PT" sz="1600" dirty="0" smtClean="0">
                <a:latin typeface="Calibri" pitchFamily="34" charset="0"/>
              </a:rPr>
              <a:t> </a:t>
            </a:r>
            <a:r>
              <a:rPr lang="pt-PT" sz="1600" dirty="0" err="1" smtClean="0">
                <a:latin typeface="Calibri" pitchFamily="34" charset="0"/>
              </a:rPr>
              <a:t>information</a:t>
            </a:r>
            <a:r>
              <a:rPr lang="pt-PT" sz="1600" dirty="0" smtClean="0">
                <a:latin typeface="Calibri" pitchFamily="34" charset="0"/>
              </a:rPr>
              <a:t> </a:t>
            </a:r>
            <a:r>
              <a:rPr lang="pt-PT" sz="1600" dirty="0" err="1" smtClean="0">
                <a:latin typeface="Calibri" pitchFamily="34" charset="0"/>
              </a:rPr>
              <a:t>on</a:t>
            </a:r>
            <a:r>
              <a:rPr lang="pt-PT" sz="1600" dirty="0" smtClean="0">
                <a:latin typeface="Calibri" pitchFamily="34" charset="0"/>
              </a:rPr>
              <a:t> </a:t>
            </a:r>
            <a:r>
              <a:rPr lang="pt-PT" sz="1600" dirty="0" err="1" smtClean="0">
                <a:latin typeface="Calibri" pitchFamily="34" charset="0"/>
              </a:rPr>
              <a:t>the</a:t>
            </a:r>
            <a:r>
              <a:rPr lang="pt-PT" sz="1600" dirty="0" smtClean="0">
                <a:latin typeface="Calibri" pitchFamily="34" charset="0"/>
              </a:rPr>
              <a:t> data)</a:t>
            </a:r>
          </a:p>
          <a:p>
            <a:pPr lvl="1" eaLnBrk="1" hangingPunct="1">
              <a:spcBef>
                <a:spcPts val="1200"/>
              </a:spcBef>
              <a:buFont typeface="Arial" charset="0"/>
              <a:buChar char="•"/>
            </a:pPr>
            <a:r>
              <a:rPr lang="pt-PT" sz="1600" b="1" dirty="0" err="1" smtClean="0">
                <a:latin typeface="Calibri" pitchFamily="34" charset="0"/>
              </a:rPr>
              <a:t>Licences</a:t>
            </a:r>
            <a:r>
              <a:rPr lang="pt-PT" sz="1600" dirty="0" smtClean="0">
                <a:latin typeface="Calibri" pitchFamily="34" charset="0"/>
              </a:rPr>
              <a:t> (</a:t>
            </a:r>
            <a:r>
              <a:rPr lang="pt-PT" sz="1600" dirty="0" err="1" smtClean="0">
                <a:latin typeface="Calibri" pitchFamily="34" charset="0"/>
              </a:rPr>
              <a:t>tools</a:t>
            </a:r>
            <a:r>
              <a:rPr lang="pt-PT" sz="1600" dirty="0" smtClean="0">
                <a:latin typeface="Calibri" pitchFamily="34" charset="0"/>
              </a:rPr>
              <a:t> to </a:t>
            </a:r>
            <a:r>
              <a:rPr lang="pt-PT" sz="1600" dirty="0" err="1" smtClean="0">
                <a:latin typeface="Calibri" pitchFamily="34" charset="0"/>
              </a:rPr>
              <a:t>specify</a:t>
            </a:r>
            <a:r>
              <a:rPr lang="pt-PT" sz="1600" dirty="0" smtClean="0">
                <a:latin typeface="Calibri" pitchFamily="34" charset="0"/>
              </a:rPr>
              <a:t> </a:t>
            </a:r>
            <a:r>
              <a:rPr lang="pt-PT" sz="1600" dirty="0" err="1" smtClean="0">
                <a:latin typeface="Calibri" pitchFamily="34" charset="0"/>
              </a:rPr>
              <a:t>the</a:t>
            </a:r>
            <a:r>
              <a:rPr lang="pt-PT" sz="1600" dirty="0" smtClean="0">
                <a:latin typeface="Calibri" pitchFamily="34" charset="0"/>
              </a:rPr>
              <a:t> </a:t>
            </a:r>
            <a:r>
              <a:rPr lang="pt-PT" sz="1600" dirty="0" err="1" smtClean="0">
                <a:latin typeface="Calibri" pitchFamily="34" charset="0"/>
              </a:rPr>
              <a:t>agreements</a:t>
            </a:r>
            <a:r>
              <a:rPr lang="pt-PT" sz="1600" dirty="0" smtClean="0">
                <a:latin typeface="Calibri" pitchFamily="34" charset="0"/>
              </a:rPr>
              <a:t>’ </a:t>
            </a:r>
            <a:r>
              <a:rPr lang="pt-PT" sz="1600" dirty="0" err="1" smtClean="0">
                <a:latin typeface="Calibri" pitchFamily="34" charset="0"/>
              </a:rPr>
              <a:t>terms</a:t>
            </a:r>
            <a:r>
              <a:rPr lang="pt-PT" sz="1600" dirty="0" smtClean="0">
                <a:latin typeface="Calibri" pitchFamily="34" charset="0"/>
              </a:rPr>
              <a:t>)</a:t>
            </a:r>
          </a:p>
          <a:p>
            <a:pPr lvl="1" eaLnBrk="1" hangingPunct="1">
              <a:spcBef>
                <a:spcPts val="1200"/>
              </a:spcBef>
              <a:buFont typeface="Arial" charset="0"/>
              <a:buChar char="•"/>
            </a:pPr>
            <a:r>
              <a:rPr lang="pt-PT" sz="1600" b="1" dirty="0" err="1" smtClean="0">
                <a:latin typeface="Calibri" pitchFamily="34" charset="0"/>
              </a:rPr>
              <a:t>Charging</a:t>
            </a:r>
            <a:r>
              <a:rPr lang="pt-PT" sz="1600" b="1" dirty="0" smtClean="0">
                <a:latin typeface="Calibri" pitchFamily="34" charset="0"/>
              </a:rPr>
              <a:t> </a:t>
            </a:r>
            <a:r>
              <a:rPr lang="pt-PT" sz="1600" b="1" dirty="0" err="1" smtClean="0">
                <a:latin typeface="Calibri" pitchFamily="34" charset="0"/>
              </a:rPr>
              <a:t>mechanisms</a:t>
            </a:r>
            <a:r>
              <a:rPr lang="pt-PT" sz="1600" b="1" dirty="0" smtClean="0">
                <a:latin typeface="Calibri" pitchFamily="34" charset="0"/>
              </a:rPr>
              <a:t> </a:t>
            </a:r>
            <a:r>
              <a:rPr lang="pt-PT" sz="1600" dirty="0" smtClean="0">
                <a:latin typeface="Calibri" pitchFamily="34" charset="0"/>
              </a:rPr>
              <a:t>(</a:t>
            </a:r>
            <a:r>
              <a:rPr lang="pt-PT" sz="1600" dirty="0" err="1" smtClean="0">
                <a:latin typeface="Calibri" pitchFamily="34" charset="0"/>
              </a:rPr>
              <a:t>pricing</a:t>
            </a:r>
            <a:r>
              <a:rPr lang="pt-PT" sz="1600" dirty="0" smtClean="0">
                <a:latin typeface="Calibri" pitchFamily="34" charset="0"/>
              </a:rPr>
              <a:t> </a:t>
            </a:r>
            <a:r>
              <a:rPr lang="pt-PT" sz="1600" dirty="0" err="1" smtClean="0">
                <a:latin typeface="Calibri" pitchFamily="34" charset="0"/>
              </a:rPr>
              <a:t>policy</a:t>
            </a:r>
            <a:r>
              <a:rPr lang="pt-PT" sz="1600" dirty="0" smtClean="0">
                <a:latin typeface="Calibri" pitchFamily="34" charset="0"/>
              </a:rPr>
              <a:t>)</a:t>
            </a:r>
          </a:p>
          <a:p>
            <a:pPr lvl="1" eaLnBrk="1" hangingPunct="1">
              <a:spcBef>
                <a:spcPts val="1200"/>
              </a:spcBef>
              <a:buFont typeface="Arial" charset="0"/>
              <a:buChar char="•"/>
            </a:pPr>
            <a:r>
              <a:rPr lang="pt-PT" sz="1600" b="1" dirty="0" err="1" smtClean="0">
                <a:latin typeface="Calibri" pitchFamily="34" charset="0"/>
              </a:rPr>
              <a:t>Public</a:t>
            </a:r>
            <a:r>
              <a:rPr lang="pt-PT" sz="1600" b="1" dirty="0" smtClean="0">
                <a:latin typeface="Calibri" pitchFamily="34" charset="0"/>
              </a:rPr>
              <a:t> </a:t>
            </a:r>
            <a:r>
              <a:rPr lang="pt-PT" sz="1600" b="1" dirty="0" err="1" smtClean="0">
                <a:latin typeface="Calibri" pitchFamily="34" charset="0"/>
              </a:rPr>
              <a:t>access</a:t>
            </a:r>
            <a:r>
              <a:rPr lang="pt-PT" sz="1600" b="1" dirty="0" smtClean="0">
                <a:latin typeface="Calibri" pitchFamily="34" charset="0"/>
              </a:rPr>
              <a:t> </a:t>
            </a:r>
            <a:r>
              <a:rPr lang="pt-PT" sz="1600" dirty="0" smtClean="0">
                <a:latin typeface="Calibri" pitchFamily="34" charset="0"/>
              </a:rPr>
              <a:t>(</a:t>
            </a:r>
            <a:r>
              <a:rPr lang="pt-PT" sz="1600" dirty="0" err="1" smtClean="0">
                <a:latin typeface="Calibri" pitchFamily="34" charset="0"/>
              </a:rPr>
              <a:t>public</a:t>
            </a:r>
            <a:r>
              <a:rPr lang="pt-PT" sz="1600" dirty="0" smtClean="0">
                <a:latin typeface="Calibri" pitchFamily="34" charset="0"/>
              </a:rPr>
              <a:t> </a:t>
            </a:r>
            <a:r>
              <a:rPr lang="pt-PT" sz="1600" dirty="0" err="1" smtClean="0">
                <a:latin typeface="Calibri" pitchFamily="34" charset="0"/>
              </a:rPr>
              <a:t>access</a:t>
            </a:r>
            <a:r>
              <a:rPr lang="pt-PT" sz="1600" dirty="0" smtClean="0">
                <a:latin typeface="Calibri" pitchFamily="34" charset="0"/>
              </a:rPr>
              <a:t> to data </a:t>
            </a:r>
            <a:r>
              <a:rPr lang="pt-PT" sz="1600" dirty="0" err="1" smtClean="0">
                <a:latin typeface="Calibri" pitchFamily="34" charset="0"/>
              </a:rPr>
              <a:t>and</a:t>
            </a:r>
            <a:r>
              <a:rPr lang="pt-PT" sz="1600" dirty="0" smtClean="0">
                <a:latin typeface="Calibri" pitchFamily="34" charset="0"/>
              </a:rPr>
              <a:t> </a:t>
            </a:r>
            <a:r>
              <a:rPr lang="pt-PT" sz="1600" dirty="0" err="1" smtClean="0">
                <a:latin typeface="Calibri" pitchFamily="34" charset="0"/>
              </a:rPr>
              <a:t>metadata</a:t>
            </a:r>
            <a:r>
              <a:rPr lang="pt-PT" sz="1600" dirty="0" smtClean="0">
                <a:latin typeface="Calibri" pitchFamily="34" charset="0"/>
              </a:rPr>
              <a:t>)</a:t>
            </a:r>
          </a:p>
          <a:p>
            <a:pPr lvl="1" eaLnBrk="1" hangingPunct="1">
              <a:spcBef>
                <a:spcPts val="1200"/>
              </a:spcBef>
              <a:buFont typeface="Arial" charset="0"/>
              <a:buChar char="•"/>
            </a:pPr>
            <a:r>
              <a:rPr lang="pt-PT" sz="1600" b="1" dirty="0" err="1" smtClean="0">
                <a:latin typeface="Calibri" pitchFamily="34" charset="0"/>
              </a:rPr>
              <a:t>Emergency</a:t>
            </a:r>
            <a:r>
              <a:rPr lang="pt-PT" sz="1600" b="1" dirty="0" smtClean="0">
                <a:latin typeface="Calibri" pitchFamily="34" charset="0"/>
              </a:rPr>
              <a:t> Use </a:t>
            </a:r>
            <a:r>
              <a:rPr lang="pt-PT" sz="1600" dirty="0" smtClean="0">
                <a:latin typeface="Calibri" pitchFamily="34" charset="0"/>
              </a:rPr>
              <a:t>(</a:t>
            </a:r>
            <a:r>
              <a:rPr lang="pt-PT" sz="1600" dirty="0" err="1" smtClean="0">
                <a:latin typeface="Calibri" pitchFamily="34" charset="0"/>
              </a:rPr>
              <a:t>use</a:t>
            </a:r>
            <a:r>
              <a:rPr lang="pt-PT" sz="1600" dirty="0" smtClean="0">
                <a:latin typeface="Calibri" pitchFamily="34" charset="0"/>
              </a:rPr>
              <a:t> </a:t>
            </a:r>
            <a:r>
              <a:rPr lang="pt-PT" sz="1600" dirty="0" err="1" smtClean="0">
                <a:latin typeface="Calibri" pitchFamily="34" charset="0"/>
              </a:rPr>
              <a:t>of</a:t>
            </a:r>
            <a:r>
              <a:rPr lang="pt-PT" sz="1600" dirty="0" smtClean="0">
                <a:latin typeface="Calibri" pitchFamily="34" charset="0"/>
              </a:rPr>
              <a:t> </a:t>
            </a:r>
            <a:r>
              <a:rPr lang="pt-PT" sz="1600" dirty="0" err="1" smtClean="0">
                <a:latin typeface="Calibri" pitchFamily="34" charset="0"/>
              </a:rPr>
              <a:t>the</a:t>
            </a:r>
            <a:r>
              <a:rPr lang="pt-PT" sz="1600" dirty="0" smtClean="0">
                <a:latin typeface="Calibri" pitchFamily="34" charset="0"/>
              </a:rPr>
              <a:t> data </a:t>
            </a:r>
            <a:r>
              <a:rPr lang="pt-PT" sz="1600" dirty="0" err="1" smtClean="0">
                <a:latin typeface="Calibri" pitchFamily="34" charset="0"/>
              </a:rPr>
              <a:t>in</a:t>
            </a:r>
            <a:r>
              <a:rPr lang="pt-PT" sz="1600" dirty="0" smtClean="0">
                <a:latin typeface="Calibri" pitchFamily="34" charset="0"/>
              </a:rPr>
              <a:t> case </a:t>
            </a:r>
            <a:r>
              <a:rPr lang="pt-PT" sz="1600" dirty="0" err="1" smtClean="0">
                <a:latin typeface="Calibri" pitchFamily="34" charset="0"/>
              </a:rPr>
              <a:t>of</a:t>
            </a:r>
            <a:r>
              <a:rPr lang="pt-PT" sz="1600" dirty="0" smtClean="0">
                <a:latin typeface="Calibri" pitchFamily="34" charset="0"/>
              </a:rPr>
              <a:t> natural </a:t>
            </a:r>
            <a:r>
              <a:rPr lang="pt-PT" sz="1600" dirty="0" err="1" smtClean="0">
                <a:latin typeface="Calibri" pitchFamily="34" charset="0"/>
              </a:rPr>
              <a:t>disasters</a:t>
            </a:r>
            <a:r>
              <a:rPr lang="pt-PT" sz="1600" dirty="0" smtClean="0">
                <a:latin typeface="Calibri" pitchFamily="34" charset="0"/>
              </a:rPr>
              <a:t>,…)</a:t>
            </a:r>
          </a:p>
          <a:p>
            <a:pPr lvl="1" eaLnBrk="1" hangingPunct="1">
              <a:spcBef>
                <a:spcPts val="1200"/>
              </a:spcBef>
              <a:buFont typeface="Arial" charset="0"/>
              <a:buChar char="•"/>
            </a:pPr>
            <a:r>
              <a:rPr lang="pt-PT" sz="1600" b="1" dirty="0" err="1" smtClean="0">
                <a:latin typeface="Calibri" pitchFamily="34" charset="0"/>
              </a:rPr>
              <a:t>Third</a:t>
            </a:r>
            <a:r>
              <a:rPr lang="pt-PT" sz="1600" b="1" dirty="0" smtClean="0">
                <a:latin typeface="Calibri" pitchFamily="34" charset="0"/>
              </a:rPr>
              <a:t> </a:t>
            </a:r>
            <a:r>
              <a:rPr lang="pt-PT" sz="1600" b="1" dirty="0" err="1" smtClean="0">
                <a:latin typeface="Calibri" pitchFamily="34" charset="0"/>
              </a:rPr>
              <a:t>party</a:t>
            </a:r>
            <a:r>
              <a:rPr lang="pt-PT" sz="1600" b="1" dirty="0" smtClean="0">
                <a:latin typeface="Calibri" pitchFamily="34" charset="0"/>
              </a:rPr>
              <a:t> data</a:t>
            </a:r>
            <a:r>
              <a:rPr lang="pt-PT" sz="1600" dirty="0" smtClean="0">
                <a:latin typeface="Calibri" pitchFamily="34" charset="0"/>
              </a:rPr>
              <a:t>(use </a:t>
            </a:r>
            <a:r>
              <a:rPr lang="pt-PT" sz="1600" dirty="0" err="1" smtClean="0">
                <a:latin typeface="Calibri" pitchFamily="34" charset="0"/>
              </a:rPr>
              <a:t>of</a:t>
            </a:r>
            <a:r>
              <a:rPr lang="pt-PT" sz="1600" dirty="0" smtClean="0">
                <a:latin typeface="Calibri" pitchFamily="34" charset="0"/>
              </a:rPr>
              <a:t> </a:t>
            </a:r>
            <a:r>
              <a:rPr lang="pt-PT" sz="1600" dirty="0" err="1" smtClean="0">
                <a:latin typeface="Calibri" pitchFamily="34" charset="0"/>
              </a:rPr>
              <a:t>third</a:t>
            </a:r>
            <a:r>
              <a:rPr lang="pt-PT" sz="1600" dirty="0" smtClean="0">
                <a:latin typeface="Calibri" pitchFamily="34" charset="0"/>
              </a:rPr>
              <a:t> </a:t>
            </a:r>
            <a:r>
              <a:rPr lang="pt-PT" sz="1600" dirty="0" err="1" smtClean="0">
                <a:latin typeface="Calibri" pitchFamily="34" charset="0"/>
              </a:rPr>
              <a:t>party</a:t>
            </a:r>
            <a:r>
              <a:rPr lang="pt-PT" sz="1600" dirty="0" smtClean="0">
                <a:latin typeface="Calibri" pitchFamily="34" charset="0"/>
              </a:rPr>
              <a:t> data, OSM...)</a:t>
            </a:r>
          </a:p>
          <a:p>
            <a:pPr>
              <a:buNone/>
            </a:pPr>
            <a:endParaRPr lang="pt-PT" sz="1600" kern="1200" dirty="0" smtClean="0">
              <a:cs typeface="Arial" pitchFamily="34" charset="0"/>
            </a:endParaRPr>
          </a:p>
          <a:p>
            <a:pPr>
              <a:buNone/>
            </a:pPr>
            <a:r>
              <a:rPr lang="pt-PT" sz="1600" kern="1200" dirty="0" smtClean="0">
                <a:cs typeface="Arial" pitchFamily="34" charset="0"/>
              </a:rPr>
              <a:t>	</a:t>
            </a:r>
          </a:p>
          <a:p>
            <a:endParaRPr lang="pt-PT" sz="1800" dirty="0" smtClean="0"/>
          </a:p>
          <a:p>
            <a:pPr>
              <a:spcBef>
                <a:spcPts val="1800"/>
              </a:spcBef>
            </a:pPr>
            <a:endParaRPr lang="pt-PT" sz="1800" dirty="0"/>
          </a:p>
        </p:txBody>
      </p:sp>
      <p:graphicFrame>
        <p:nvGraphicFramePr>
          <p:cNvPr id="5" name="Diagrama 4"/>
          <p:cNvGraphicFramePr/>
          <p:nvPr/>
        </p:nvGraphicFramePr>
        <p:xfrm>
          <a:off x="7452320" y="214290"/>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ixaDeTexto 5"/>
          <p:cNvSpPr txBox="1"/>
          <p:nvPr/>
        </p:nvSpPr>
        <p:spPr>
          <a:xfrm>
            <a:off x="1428728" y="4929198"/>
            <a:ext cx="6357982" cy="800219"/>
          </a:xfrm>
          <a:prstGeom prst="rect">
            <a:avLst/>
          </a:prstGeom>
          <a:solidFill>
            <a:schemeClr val="accent5"/>
          </a:solidFill>
          <a:ln>
            <a:solidFill>
              <a:schemeClr val="accent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600"/>
              </a:spcBef>
              <a:spcAft>
                <a:spcPts val="600"/>
              </a:spcAft>
            </a:pPr>
            <a:r>
              <a:rPr lang="pt-PT" b="1" dirty="0" err="1" smtClean="0">
                <a:solidFill>
                  <a:schemeClr val="tx2">
                    <a:lumMod val="85000"/>
                    <a:lumOff val="15000"/>
                  </a:schemeClr>
                </a:solidFill>
                <a:latin typeface="+mn-lt"/>
                <a:cs typeface="Arial" pitchFamily="34" charset="0"/>
              </a:rPr>
              <a:t>Geo-geoss</a:t>
            </a:r>
            <a:r>
              <a:rPr lang="pt-PT" b="1" dirty="0" smtClean="0">
                <a:solidFill>
                  <a:schemeClr val="tx2">
                    <a:lumMod val="85000"/>
                    <a:lumOff val="15000"/>
                  </a:schemeClr>
                </a:solidFill>
                <a:latin typeface="+mn-lt"/>
                <a:cs typeface="Arial" pitchFamily="34" charset="0"/>
              </a:rPr>
              <a:t>, </a:t>
            </a:r>
            <a:r>
              <a:rPr lang="pt-PT" b="1" dirty="0" err="1" smtClean="0">
                <a:solidFill>
                  <a:schemeClr val="tx2">
                    <a:lumMod val="85000"/>
                    <a:lumOff val="15000"/>
                  </a:schemeClr>
                </a:solidFill>
                <a:latin typeface="+mn-lt"/>
                <a:cs typeface="Arial" pitchFamily="34" charset="0"/>
              </a:rPr>
              <a:t>Copernicus</a:t>
            </a:r>
            <a:r>
              <a:rPr lang="pt-PT" b="1" dirty="0" smtClean="0">
                <a:solidFill>
                  <a:schemeClr val="tx2">
                    <a:lumMod val="85000"/>
                    <a:lumOff val="15000"/>
                  </a:schemeClr>
                </a:solidFill>
                <a:latin typeface="+mn-lt"/>
                <a:cs typeface="Arial" pitchFamily="34" charset="0"/>
              </a:rPr>
              <a:t>, </a:t>
            </a:r>
            <a:r>
              <a:rPr lang="pt-PT" b="1" dirty="0" err="1" smtClean="0">
                <a:solidFill>
                  <a:schemeClr val="tx2">
                    <a:lumMod val="85000"/>
                    <a:lumOff val="15000"/>
                  </a:schemeClr>
                </a:solidFill>
                <a:latin typeface="+mn-lt"/>
                <a:cs typeface="Arial" pitchFamily="34" charset="0"/>
              </a:rPr>
              <a:t>One</a:t>
            </a:r>
            <a:r>
              <a:rPr lang="pt-PT" b="1" dirty="0" smtClean="0">
                <a:solidFill>
                  <a:schemeClr val="tx2">
                    <a:lumMod val="85000"/>
                    <a:lumOff val="15000"/>
                  </a:schemeClr>
                </a:solidFill>
                <a:latin typeface="+mn-lt"/>
                <a:cs typeface="Arial" pitchFamily="34" charset="0"/>
              </a:rPr>
              <a:t> </a:t>
            </a:r>
            <a:r>
              <a:rPr lang="pt-PT" b="1" dirty="0" err="1" smtClean="0">
                <a:solidFill>
                  <a:schemeClr val="tx2">
                    <a:lumMod val="85000"/>
                    <a:lumOff val="15000"/>
                  </a:schemeClr>
                </a:solidFill>
                <a:latin typeface="+mn-lt"/>
                <a:cs typeface="Arial" pitchFamily="34" charset="0"/>
              </a:rPr>
              <a:t>Geology</a:t>
            </a:r>
            <a:r>
              <a:rPr lang="pt-PT" b="1" dirty="0" smtClean="0">
                <a:solidFill>
                  <a:schemeClr val="tx2">
                    <a:lumMod val="85000"/>
                    <a:lumOff val="15000"/>
                  </a:schemeClr>
                </a:solidFill>
                <a:latin typeface="+mn-lt"/>
                <a:cs typeface="Arial" pitchFamily="34" charset="0"/>
              </a:rPr>
              <a:t>, EUMETSAT, </a:t>
            </a:r>
            <a:r>
              <a:rPr lang="pt-PT" b="1" dirty="0" err="1" smtClean="0">
                <a:solidFill>
                  <a:schemeClr val="tx2">
                    <a:lumMod val="85000"/>
                    <a:lumOff val="15000"/>
                  </a:schemeClr>
                </a:solidFill>
                <a:latin typeface="+mn-lt"/>
                <a:cs typeface="Arial" pitchFamily="34" charset="0"/>
              </a:rPr>
              <a:t>Geoplatform</a:t>
            </a:r>
            <a:r>
              <a:rPr lang="pt-PT" b="1" dirty="0" smtClean="0">
                <a:solidFill>
                  <a:schemeClr val="tx2">
                    <a:lumMod val="85000"/>
                    <a:lumOff val="15000"/>
                  </a:schemeClr>
                </a:solidFill>
                <a:latin typeface="+mn-lt"/>
                <a:cs typeface="Arial" pitchFamily="34" charset="0"/>
              </a:rPr>
              <a:t>, </a:t>
            </a:r>
          </a:p>
          <a:p>
            <a:pPr lvl="1" algn="ctr">
              <a:spcBef>
                <a:spcPts val="600"/>
              </a:spcBef>
              <a:spcAft>
                <a:spcPts val="600"/>
              </a:spcAft>
            </a:pPr>
            <a:r>
              <a:rPr lang="pt-PT" b="1" dirty="0" err="1" smtClean="0">
                <a:solidFill>
                  <a:schemeClr val="tx2">
                    <a:lumMod val="85000"/>
                    <a:lumOff val="15000"/>
                  </a:schemeClr>
                </a:solidFill>
                <a:latin typeface="+mn-lt"/>
                <a:cs typeface="Arial" pitchFamily="34" charset="0"/>
              </a:rPr>
              <a:t>British</a:t>
            </a:r>
            <a:r>
              <a:rPr lang="pt-PT" b="1" dirty="0" smtClean="0">
                <a:solidFill>
                  <a:schemeClr val="tx2">
                    <a:lumMod val="85000"/>
                    <a:lumOff val="15000"/>
                  </a:schemeClr>
                </a:solidFill>
                <a:latin typeface="+mn-lt"/>
                <a:cs typeface="Arial" pitchFamily="34" charset="0"/>
              </a:rPr>
              <a:t> </a:t>
            </a:r>
            <a:r>
              <a:rPr lang="pt-PT" b="1" dirty="0" err="1" smtClean="0">
                <a:solidFill>
                  <a:schemeClr val="tx2">
                    <a:lumMod val="85000"/>
                    <a:lumOff val="15000"/>
                  </a:schemeClr>
                </a:solidFill>
                <a:latin typeface="+mn-lt"/>
                <a:cs typeface="Arial" pitchFamily="34" charset="0"/>
              </a:rPr>
              <a:t>Geological</a:t>
            </a:r>
            <a:r>
              <a:rPr lang="pt-PT" b="1" dirty="0" smtClean="0">
                <a:solidFill>
                  <a:schemeClr val="tx2">
                    <a:lumMod val="85000"/>
                    <a:lumOff val="15000"/>
                  </a:schemeClr>
                </a:solidFill>
                <a:latin typeface="+mn-lt"/>
                <a:cs typeface="Arial" pitchFamily="34" charset="0"/>
              </a:rPr>
              <a:t> </a:t>
            </a:r>
            <a:r>
              <a:rPr lang="pt-PT" b="1" dirty="0" err="1" smtClean="0">
                <a:solidFill>
                  <a:schemeClr val="tx2">
                    <a:lumMod val="85000"/>
                    <a:lumOff val="15000"/>
                  </a:schemeClr>
                </a:solidFill>
                <a:latin typeface="+mn-lt"/>
                <a:cs typeface="Arial" pitchFamily="34" charset="0"/>
              </a:rPr>
              <a:t>survey</a:t>
            </a:r>
            <a:r>
              <a:rPr lang="pt-PT" b="1" dirty="0" smtClean="0">
                <a:solidFill>
                  <a:schemeClr val="tx2">
                    <a:lumMod val="85000"/>
                    <a:lumOff val="15000"/>
                  </a:schemeClr>
                </a:solidFill>
                <a:latin typeface="+mn-lt"/>
                <a:cs typeface="Arial" pitchFamily="34" charset="0"/>
              </a:rPr>
              <a:t>, </a:t>
            </a:r>
            <a:r>
              <a:rPr lang="pt-PT" b="1" dirty="0" err="1" smtClean="0">
                <a:solidFill>
                  <a:schemeClr val="tx2">
                    <a:lumMod val="85000"/>
                    <a:lumOff val="15000"/>
                  </a:schemeClr>
                </a:solidFill>
                <a:latin typeface="+mn-lt"/>
                <a:cs typeface="Arial" pitchFamily="34" charset="0"/>
              </a:rPr>
              <a:t>Danish</a:t>
            </a:r>
            <a:r>
              <a:rPr lang="pt-PT" b="1" dirty="0" smtClean="0">
                <a:solidFill>
                  <a:schemeClr val="tx2">
                    <a:lumMod val="85000"/>
                    <a:lumOff val="15000"/>
                  </a:schemeClr>
                </a:solidFill>
                <a:latin typeface="+mn-lt"/>
                <a:cs typeface="Arial" pitchFamily="34" charset="0"/>
              </a:rPr>
              <a:t> SDI</a:t>
            </a:r>
            <a:endParaRPr lang="pt-PT" b="1" dirty="0">
              <a:solidFill>
                <a:schemeClr val="tx2">
                  <a:lumMod val="85000"/>
                  <a:lumOff val="15000"/>
                </a:schemeClr>
              </a:solidFill>
              <a:latin typeface="+mn-lt"/>
            </a:endParaRPr>
          </a:p>
        </p:txBody>
      </p:sp>
      <p:cxnSp>
        <p:nvCxnSpPr>
          <p:cNvPr id="8" name="Conexão recta 7"/>
          <p:cNvCxnSpPr/>
          <p:nvPr/>
        </p:nvCxnSpPr>
        <p:spPr bwMode="auto">
          <a:xfrm rot="5400000">
            <a:off x="-588970" y="2964653"/>
            <a:ext cx="3213916" cy="794"/>
          </a:xfrm>
          <a:prstGeom prst="line">
            <a:avLst/>
          </a:prstGeom>
          <a:solidFill>
            <a:schemeClr val="accent1"/>
          </a:solidFill>
          <a:ln w="28575" cap="flat" cmpd="sng" algn="ctr">
            <a:solidFill>
              <a:srgbClr val="92D050"/>
            </a:solidFill>
            <a:prstDash val="solid"/>
            <a:round/>
            <a:headEnd type="none" w="med" len="med"/>
            <a:tailEnd type="none" w="med" len="med"/>
          </a:ln>
          <a:effectLst/>
        </p:spPr>
      </p:cxnSp>
      <p:sp>
        <p:nvSpPr>
          <p:cNvPr id="10" name="CaixaDeTexto 9"/>
          <p:cNvSpPr txBox="1"/>
          <p:nvPr/>
        </p:nvSpPr>
        <p:spPr>
          <a:xfrm>
            <a:off x="671021" y="1571612"/>
            <a:ext cx="346570" cy="3139321"/>
          </a:xfrm>
          <a:prstGeom prst="rect">
            <a:avLst/>
          </a:prstGeom>
          <a:noFill/>
        </p:spPr>
        <p:txBody>
          <a:bodyPr wrap="none" rtlCol="0">
            <a:spAutoFit/>
          </a:bodyPr>
          <a:lstStyle/>
          <a:p>
            <a:pPr marL="0" lvl="1"/>
            <a:r>
              <a:rPr lang="pt-PT" b="1" dirty="0" smtClean="0">
                <a:latin typeface="Calibri" pitchFamily="34" charset="0"/>
              </a:rPr>
              <a:t>K</a:t>
            </a:r>
          </a:p>
          <a:p>
            <a:pPr marL="0" lvl="1"/>
            <a:r>
              <a:rPr lang="pt-PT" b="1" dirty="0" smtClean="0">
                <a:latin typeface="Calibri" pitchFamily="34" charset="0"/>
              </a:rPr>
              <a:t>e</a:t>
            </a:r>
          </a:p>
          <a:p>
            <a:pPr marL="0" lvl="1"/>
            <a:r>
              <a:rPr lang="pt-PT" b="1" dirty="0" smtClean="0">
                <a:latin typeface="Calibri" pitchFamily="34" charset="0"/>
              </a:rPr>
              <a:t>y </a:t>
            </a:r>
          </a:p>
          <a:p>
            <a:pPr marL="0" lvl="1"/>
            <a:endParaRPr lang="pt-PT" b="1" dirty="0" smtClean="0">
              <a:latin typeface="Calibri" pitchFamily="34" charset="0"/>
            </a:endParaRPr>
          </a:p>
          <a:p>
            <a:pPr marL="0" lvl="1"/>
            <a:r>
              <a:rPr lang="pt-PT" b="1" dirty="0" smtClean="0">
                <a:latin typeface="Calibri" pitchFamily="34" charset="0"/>
              </a:rPr>
              <a:t>P</a:t>
            </a:r>
          </a:p>
          <a:p>
            <a:pPr marL="0" lvl="1"/>
            <a:r>
              <a:rPr lang="pt-PT" b="1" dirty="0" smtClean="0">
                <a:latin typeface="Calibri" pitchFamily="34" charset="0"/>
              </a:rPr>
              <a:t>o</a:t>
            </a:r>
          </a:p>
          <a:p>
            <a:pPr marL="0" lvl="1"/>
            <a:r>
              <a:rPr lang="pt-PT" b="1" dirty="0" smtClean="0">
                <a:latin typeface="Calibri" pitchFamily="34" charset="0"/>
              </a:rPr>
              <a:t>I</a:t>
            </a:r>
          </a:p>
          <a:p>
            <a:pPr marL="0" lvl="1"/>
            <a:r>
              <a:rPr lang="pt-PT" b="1" dirty="0" smtClean="0">
                <a:latin typeface="Calibri" pitchFamily="34" charset="0"/>
              </a:rPr>
              <a:t>n</a:t>
            </a:r>
          </a:p>
          <a:p>
            <a:pPr marL="0" lvl="1"/>
            <a:r>
              <a:rPr lang="pt-PT" b="1" dirty="0" smtClean="0">
                <a:latin typeface="Calibri" pitchFamily="34" charset="0"/>
              </a:rPr>
              <a:t>t</a:t>
            </a:r>
          </a:p>
          <a:p>
            <a:pPr marL="0" lvl="1"/>
            <a:r>
              <a:rPr lang="pt-PT" b="1" dirty="0" smtClean="0">
                <a:latin typeface="Calibri" pitchFamily="34" charset="0"/>
              </a:rPr>
              <a:t>s </a:t>
            </a:r>
          </a:p>
          <a:p>
            <a:endParaRPr lang="pt-PT" dirty="0"/>
          </a:p>
        </p:txBody>
      </p:sp>
      <p:sp>
        <p:nvSpPr>
          <p:cNvPr id="12"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PT" sz="1800" b="1" i="0" u="none" strike="noStrike" kern="1200" cap="none" spc="0" normalizeH="0" baseline="0" noProof="0" smtClean="0">
                <a:ln>
                  <a:noFill/>
                </a:ln>
                <a:solidFill>
                  <a:schemeClr val="accent2"/>
                </a:solidFill>
                <a:effectLst/>
                <a:uLnTx/>
                <a:uFillTx/>
                <a:latin typeface="Calibri" pitchFamily="34" charset="0"/>
                <a:ea typeface="+mj-ea"/>
                <a:cs typeface="+mj-cs"/>
              </a:rPr>
              <a:t>Data Sharing </a:t>
            </a:r>
            <a:r>
              <a:rPr kumimoji="0" lang="pt-PT" sz="1800" b="1" i="0" u="none" strike="noStrike" kern="0" cap="none" spc="0" normalizeH="0" baseline="0" noProof="0" smtClean="0">
                <a:ln>
                  <a:noFill/>
                </a:ln>
                <a:solidFill>
                  <a:schemeClr val="accent2"/>
                </a:solidFill>
                <a:effectLst/>
                <a:uLnTx/>
                <a:uFillTx/>
                <a:latin typeface="Calibri" pitchFamily="34" charset="0"/>
                <a:ea typeface="+mj-ea"/>
                <a:cs typeface="+mj-cs"/>
              </a:rPr>
              <a:t>Good</a:t>
            </a:r>
            <a:r>
              <a:rPr kumimoji="0" lang="pt-PT" sz="1800" b="1" i="0" u="none" strike="noStrike" kern="1200" cap="none" spc="0" normalizeH="0" baseline="0" noProof="0" smtClean="0">
                <a:ln>
                  <a:noFill/>
                </a:ln>
                <a:solidFill>
                  <a:schemeClr val="accent2"/>
                </a:solidFill>
                <a:effectLst/>
                <a:uLnTx/>
                <a:uFillTx/>
                <a:latin typeface="Calibri" pitchFamily="34" charset="0"/>
                <a:ea typeface="+mj-ea"/>
                <a:cs typeface="+mj-cs"/>
              </a:rPr>
              <a:t> Practices</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bwMode="auto">
          <a:xfrm>
            <a:off x="71438" y="6000768"/>
            <a:ext cx="228598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Marcador de Posição de Conteúdo 2"/>
          <p:cNvSpPr>
            <a:spLocks noGrp="1"/>
          </p:cNvSpPr>
          <p:nvPr>
            <p:ph idx="1"/>
          </p:nvPr>
        </p:nvSpPr>
        <p:spPr>
          <a:xfrm>
            <a:off x="500034" y="928671"/>
            <a:ext cx="8229600" cy="357190"/>
          </a:xfrm>
        </p:spPr>
        <p:txBody>
          <a:bodyPr/>
          <a:lstStyle/>
          <a:p>
            <a:pPr>
              <a:spcBef>
                <a:spcPts val="1800"/>
              </a:spcBef>
            </a:pPr>
            <a:r>
              <a:rPr lang="en-GB" sz="1600" dirty="0" smtClean="0"/>
              <a:t>Data Sharing Good practices examples</a:t>
            </a:r>
            <a:endParaRPr lang="pt-PT" sz="1600" dirty="0" smtClean="0"/>
          </a:p>
          <a:p>
            <a:pPr>
              <a:spcBef>
                <a:spcPts val="1800"/>
              </a:spcBef>
            </a:pPr>
            <a:endParaRPr lang="pt-PT" sz="1800" dirty="0" smtClean="0"/>
          </a:p>
          <a:p>
            <a:pPr>
              <a:spcBef>
                <a:spcPts val="1800"/>
              </a:spcBef>
            </a:pPr>
            <a:endParaRPr lang="pt-PT" sz="1800" dirty="0" smtClean="0"/>
          </a:p>
          <a:p>
            <a:pPr>
              <a:spcBef>
                <a:spcPts val="1800"/>
              </a:spcBef>
              <a:buNone/>
            </a:pPr>
            <a:endParaRPr lang="pt-PT" sz="1800" dirty="0" smtClean="0"/>
          </a:p>
        </p:txBody>
      </p:sp>
      <p:graphicFrame>
        <p:nvGraphicFramePr>
          <p:cNvPr id="5" name="Diagrama 4"/>
          <p:cNvGraphicFramePr/>
          <p:nvPr/>
        </p:nvGraphicFramePr>
        <p:xfrm>
          <a:off x="7452320" y="214290"/>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ela 8"/>
          <p:cNvGraphicFramePr>
            <a:graphicFrameLocks noGrp="1"/>
          </p:cNvGraphicFramePr>
          <p:nvPr/>
        </p:nvGraphicFramePr>
        <p:xfrm>
          <a:off x="1285852" y="3571876"/>
          <a:ext cx="7143800" cy="3206335"/>
        </p:xfrm>
        <a:graphic>
          <a:graphicData uri="http://schemas.openxmlformats.org/drawingml/2006/table">
            <a:tbl>
              <a:tblPr/>
              <a:tblGrid>
                <a:gridCol w="1941250"/>
                <a:gridCol w="3165921"/>
                <a:gridCol w="2036629"/>
              </a:tblGrid>
              <a:tr h="201188">
                <a:tc>
                  <a:txBody>
                    <a:bodyPr/>
                    <a:lstStyle/>
                    <a:p>
                      <a:pPr algn="ctr">
                        <a:lnSpc>
                          <a:spcPct val="150000"/>
                        </a:lnSpc>
                        <a:spcAft>
                          <a:spcPts val="0"/>
                        </a:spcAft>
                      </a:pPr>
                      <a:r>
                        <a:rPr lang="en-GB" sz="1100" b="1" dirty="0" smtClean="0">
                          <a:solidFill>
                            <a:srgbClr val="000000"/>
                          </a:solidFill>
                          <a:latin typeface="Calibri"/>
                          <a:ea typeface="Times New Roman"/>
                          <a:cs typeface="Times New Roman"/>
                        </a:rPr>
                        <a:t>Initiative</a:t>
                      </a:r>
                      <a:endParaRPr lang="pt-PT" sz="1100" dirty="0">
                        <a:latin typeface="Calibri"/>
                        <a:ea typeface="Times New Roman"/>
                        <a:cs typeface="Times New Roman"/>
                      </a:endParaRPr>
                    </a:p>
                  </a:txBody>
                  <a:tcPr marL="60356" marR="60356" marT="0" marB="0" anchor="ctr">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GB" sz="1100" b="1" dirty="0">
                          <a:solidFill>
                            <a:srgbClr val="000000"/>
                          </a:solidFill>
                          <a:latin typeface="Calibri"/>
                          <a:ea typeface="Times New Roman"/>
                          <a:cs typeface="Times New Roman"/>
                        </a:rPr>
                        <a:t>Link</a:t>
                      </a:r>
                      <a:endParaRPr lang="pt-PT" sz="1100" dirty="0">
                        <a:latin typeface="Calibri"/>
                        <a:ea typeface="Times New Roman"/>
                        <a:cs typeface="Times New Roman"/>
                      </a:endParaRPr>
                    </a:p>
                  </a:txBody>
                  <a:tcPr marL="60356" marR="60356" marT="0" marB="0" anchor="ctr">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GB" sz="1100" b="1" dirty="0" smtClean="0">
                          <a:solidFill>
                            <a:srgbClr val="000000"/>
                          </a:solidFill>
                          <a:latin typeface="Calibri"/>
                          <a:ea typeface="Times New Roman"/>
                          <a:cs typeface="Times New Roman"/>
                        </a:rPr>
                        <a:t>Brief</a:t>
                      </a:r>
                      <a:r>
                        <a:rPr lang="en-GB" sz="1100" b="1" baseline="0" dirty="0" smtClean="0">
                          <a:solidFill>
                            <a:srgbClr val="000000"/>
                          </a:solidFill>
                          <a:latin typeface="Calibri"/>
                          <a:ea typeface="Times New Roman"/>
                          <a:cs typeface="Times New Roman"/>
                        </a:rPr>
                        <a:t> description</a:t>
                      </a:r>
                      <a:endParaRPr lang="pt-PT" sz="1100" dirty="0">
                        <a:latin typeface="Calibri"/>
                        <a:ea typeface="Times New Roman"/>
                        <a:cs typeface="Times New Roman"/>
                      </a:endParaRPr>
                    </a:p>
                  </a:txBody>
                  <a:tcPr marL="60356" marR="60356" marT="0" marB="0" anchor="ctr">
                    <a:lnL>
                      <a:noFill/>
                    </a:lnL>
                    <a:lnR>
                      <a:noFill/>
                    </a:lnR>
                    <a:lnT>
                      <a:noFill/>
                    </a:lnT>
                    <a:lnB w="12700" cap="flat" cmpd="sng" algn="ctr">
                      <a:solidFill>
                        <a:srgbClr val="000000"/>
                      </a:solidFill>
                      <a:prstDash val="solid"/>
                      <a:round/>
                      <a:headEnd type="none" w="med" len="med"/>
                      <a:tailEnd type="none" w="med" len="med"/>
                    </a:lnB>
                    <a:solidFill>
                      <a:schemeClr val="accent5"/>
                    </a:solidFill>
                  </a:tcPr>
                </a:tc>
              </a:tr>
              <a:tr h="313671">
                <a:tc>
                  <a:txBody>
                    <a:bodyPr/>
                    <a:lstStyle/>
                    <a:p>
                      <a:pPr algn="ctr">
                        <a:lnSpc>
                          <a:spcPct val="100000"/>
                        </a:lnSpc>
                        <a:spcAft>
                          <a:spcPts val="0"/>
                        </a:spcAft>
                      </a:pPr>
                      <a:r>
                        <a:rPr lang="pt-PT" sz="1050" dirty="0" err="1">
                          <a:solidFill>
                            <a:srgbClr val="000000"/>
                          </a:solidFill>
                          <a:latin typeface="Calibri"/>
                          <a:ea typeface="Times New Roman"/>
                          <a:cs typeface="Times New Roman"/>
                        </a:rPr>
                        <a:t>Open</a:t>
                      </a:r>
                      <a:r>
                        <a:rPr lang="pt-PT" sz="1050" dirty="0">
                          <a:solidFill>
                            <a:srgbClr val="000000"/>
                          </a:solidFill>
                          <a:latin typeface="Calibri"/>
                          <a:ea typeface="Times New Roman"/>
                          <a:cs typeface="Times New Roman"/>
                        </a:rPr>
                        <a:t> </a:t>
                      </a:r>
                      <a:r>
                        <a:rPr lang="pt-PT" sz="1050" dirty="0" err="1">
                          <a:solidFill>
                            <a:srgbClr val="000000"/>
                          </a:solidFill>
                          <a:latin typeface="Calibri"/>
                          <a:ea typeface="Times New Roman"/>
                          <a:cs typeface="Times New Roman"/>
                        </a:rPr>
                        <a:t>Knowledge</a:t>
                      </a:r>
                      <a:r>
                        <a:rPr lang="pt-PT" sz="1050" dirty="0">
                          <a:solidFill>
                            <a:srgbClr val="000000"/>
                          </a:solidFill>
                          <a:latin typeface="Calibri"/>
                          <a:ea typeface="Times New Roman"/>
                          <a:cs typeface="Times New Roman"/>
                        </a:rPr>
                        <a:t> </a:t>
                      </a:r>
                      <a:r>
                        <a:rPr lang="pt-PT" sz="1050" dirty="0" err="1">
                          <a:solidFill>
                            <a:srgbClr val="000000"/>
                          </a:solidFill>
                          <a:latin typeface="Calibri"/>
                          <a:ea typeface="Times New Roman"/>
                          <a:cs typeface="Times New Roman"/>
                        </a:rPr>
                        <a:t>Foudation</a:t>
                      </a:r>
                      <a:endParaRPr lang="pt-PT" sz="1050" dirty="0">
                        <a:latin typeface="Calibri"/>
                        <a:ea typeface="Times New Roman"/>
                        <a:cs typeface="Times New Roman"/>
                      </a:endParaRPr>
                    </a:p>
                  </a:txBody>
                  <a:tcPr marL="60356" marR="60356" marT="0" marB="0" anchor="ctr">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ctr">
                        <a:lnSpc>
                          <a:spcPct val="100000"/>
                        </a:lnSpc>
                        <a:spcAft>
                          <a:spcPts val="0"/>
                        </a:spcAft>
                      </a:pPr>
                      <a:r>
                        <a:rPr lang="en-GB" sz="1050" dirty="0">
                          <a:solidFill>
                            <a:srgbClr val="000000"/>
                          </a:solidFill>
                          <a:latin typeface="Calibri"/>
                          <a:ea typeface="Times New Roman"/>
                          <a:cs typeface="Times New Roman"/>
                        </a:rPr>
                        <a:t>https://okfn.org/</a:t>
                      </a:r>
                      <a:endParaRPr lang="pt-PT" sz="1050" dirty="0">
                        <a:latin typeface="Calibri"/>
                        <a:ea typeface="Times New Roman"/>
                        <a:cs typeface="Times New Roman"/>
                      </a:endParaRPr>
                    </a:p>
                  </a:txBody>
                  <a:tcPr marL="60356" marR="60356" marT="0" marB="0" anchor="ctr">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ctr">
                        <a:lnSpc>
                          <a:spcPct val="100000"/>
                        </a:lnSpc>
                        <a:spcAft>
                          <a:spcPts val="0"/>
                        </a:spcAft>
                      </a:pPr>
                      <a:r>
                        <a:rPr lang="pt-PT" sz="1050" dirty="0" smtClean="0">
                          <a:solidFill>
                            <a:srgbClr val="000000"/>
                          </a:solidFill>
                          <a:latin typeface="+mn-lt"/>
                          <a:ea typeface="Times New Roman"/>
                          <a:cs typeface="Times New Roman"/>
                        </a:rPr>
                        <a:t>Worldwide non-profit network</a:t>
                      </a:r>
                      <a:endParaRPr lang="pt-PT" sz="1050" dirty="0">
                        <a:latin typeface="Calibri"/>
                        <a:ea typeface="Times New Roman"/>
                        <a:cs typeface="Times New Roman"/>
                      </a:endParaRPr>
                    </a:p>
                  </a:txBody>
                  <a:tcPr marL="60356" marR="60356" marT="0" marB="0" anchor="ctr">
                    <a:lnL>
                      <a:noFill/>
                    </a:lnL>
                    <a:lnR>
                      <a:noFill/>
                    </a:lnR>
                    <a:lnT w="12700" cap="flat" cmpd="sng" algn="ctr">
                      <a:solidFill>
                        <a:srgbClr val="000000"/>
                      </a:solidFill>
                      <a:prstDash val="solid"/>
                      <a:round/>
                      <a:headEnd type="none" w="med" len="med"/>
                      <a:tailEnd type="none" w="med" len="med"/>
                    </a:lnT>
                    <a:lnB>
                      <a:noFill/>
                    </a:lnB>
                    <a:solidFill>
                      <a:schemeClr val="accent5"/>
                    </a:solidFill>
                  </a:tcPr>
                </a:tc>
              </a:tr>
              <a:tr h="571504">
                <a:tc>
                  <a:txBody>
                    <a:bodyPr/>
                    <a:lstStyle/>
                    <a:p>
                      <a:pPr algn="ctr">
                        <a:lnSpc>
                          <a:spcPct val="100000"/>
                        </a:lnSpc>
                        <a:spcAft>
                          <a:spcPts val="0"/>
                        </a:spcAft>
                      </a:pPr>
                      <a:r>
                        <a:rPr lang="en-GB" sz="1050" dirty="0">
                          <a:solidFill>
                            <a:srgbClr val="000000"/>
                          </a:solidFill>
                          <a:latin typeface="Calibri"/>
                          <a:ea typeface="Times New Roman"/>
                          <a:cs typeface="Times New Roman"/>
                        </a:rPr>
                        <a:t>European Union Open Data Portal</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c>
                  <a:txBody>
                    <a:bodyPr/>
                    <a:lstStyle/>
                    <a:p>
                      <a:pPr algn="ctr">
                        <a:lnSpc>
                          <a:spcPct val="100000"/>
                        </a:lnSpc>
                        <a:spcAft>
                          <a:spcPts val="0"/>
                        </a:spcAft>
                      </a:pPr>
                      <a:r>
                        <a:rPr lang="en-GB" sz="1050" dirty="0">
                          <a:solidFill>
                            <a:srgbClr val="000000"/>
                          </a:solidFill>
                          <a:latin typeface="Calibri"/>
                          <a:ea typeface="Times New Roman"/>
                          <a:cs typeface="Times New Roman"/>
                        </a:rPr>
                        <a:t>http://data.europa.eu/euodp/en/data/</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c>
                  <a:txBody>
                    <a:bodyPr/>
                    <a:lstStyle/>
                    <a:p>
                      <a:pPr algn="ctr">
                        <a:lnSpc>
                          <a:spcPct val="100000"/>
                        </a:lnSpc>
                        <a:spcAft>
                          <a:spcPts val="0"/>
                        </a:spcAft>
                      </a:pPr>
                      <a:r>
                        <a:rPr lang="en-US" sz="1050" dirty="0" smtClean="0">
                          <a:solidFill>
                            <a:srgbClr val="000000"/>
                          </a:solidFill>
                          <a:latin typeface="+mn-lt"/>
                          <a:ea typeface="Times New Roman"/>
                          <a:cs typeface="Times New Roman"/>
                        </a:rPr>
                        <a:t>Point of access to data sets from institutions and other bodies of the European Union</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r>
              <a:tr h="785818">
                <a:tc>
                  <a:txBody>
                    <a:bodyPr/>
                    <a:lstStyle/>
                    <a:p>
                      <a:pPr algn="ctr">
                        <a:lnSpc>
                          <a:spcPct val="100000"/>
                        </a:lnSpc>
                        <a:spcAft>
                          <a:spcPts val="0"/>
                        </a:spcAft>
                      </a:pPr>
                      <a:r>
                        <a:rPr lang="pt-PT" sz="1050" dirty="0" err="1">
                          <a:solidFill>
                            <a:srgbClr val="000000"/>
                          </a:solidFill>
                          <a:latin typeface="Calibri"/>
                          <a:ea typeface="Times New Roman"/>
                          <a:cs typeface="Times New Roman"/>
                        </a:rPr>
                        <a:t>Open</a:t>
                      </a:r>
                      <a:r>
                        <a:rPr lang="pt-PT" sz="1050" dirty="0">
                          <a:solidFill>
                            <a:srgbClr val="000000"/>
                          </a:solidFill>
                          <a:latin typeface="Calibri"/>
                          <a:ea typeface="Times New Roman"/>
                          <a:cs typeface="Times New Roman"/>
                        </a:rPr>
                        <a:t> Access </a:t>
                      </a:r>
                      <a:r>
                        <a:rPr lang="pt-PT" sz="1050" dirty="0" err="1">
                          <a:solidFill>
                            <a:srgbClr val="000000"/>
                          </a:solidFill>
                          <a:latin typeface="Calibri"/>
                          <a:ea typeface="Times New Roman"/>
                          <a:cs typeface="Times New Roman"/>
                        </a:rPr>
                        <a:t>in</a:t>
                      </a:r>
                      <a:r>
                        <a:rPr lang="pt-PT" sz="1050" dirty="0">
                          <a:solidFill>
                            <a:srgbClr val="000000"/>
                          </a:solidFill>
                          <a:latin typeface="Calibri"/>
                          <a:ea typeface="Times New Roman"/>
                          <a:cs typeface="Times New Roman"/>
                        </a:rPr>
                        <a:t> </a:t>
                      </a:r>
                      <a:r>
                        <a:rPr lang="pt-PT" sz="1050" dirty="0" err="1">
                          <a:solidFill>
                            <a:srgbClr val="000000"/>
                          </a:solidFill>
                          <a:latin typeface="Calibri"/>
                          <a:ea typeface="Times New Roman"/>
                          <a:cs typeface="Times New Roman"/>
                        </a:rPr>
                        <a:t>Horizon</a:t>
                      </a:r>
                      <a:r>
                        <a:rPr lang="pt-PT" sz="1050" dirty="0">
                          <a:solidFill>
                            <a:srgbClr val="000000"/>
                          </a:solidFill>
                          <a:latin typeface="Calibri"/>
                          <a:ea typeface="Times New Roman"/>
                          <a:cs typeface="Times New Roman"/>
                        </a:rPr>
                        <a:t> 2020</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c>
                  <a:txBody>
                    <a:bodyPr/>
                    <a:lstStyle/>
                    <a:p>
                      <a:pPr algn="ctr">
                        <a:lnSpc>
                          <a:spcPct val="100000"/>
                        </a:lnSpc>
                        <a:spcAft>
                          <a:spcPts val="0"/>
                        </a:spcAft>
                      </a:pPr>
                      <a:r>
                        <a:rPr lang="en-GB" sz="1050" dirty="0">
                          <a:solidFill>
                            <a:srgbClr val="000000"/>
                          </a:solidFill>
                          <a:latin typeface="Calibri"/>
                          <a:ea typeface="Times New Roman"/>
                          <a:cs typeface="Times New Roman"/>
                        </a:rPr>
                        <a:t>https://www.openaire.eu/open-access-in-horizon-2020</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c>
                  <a:txBody>
                    <a:bodyPr/>
                    <a:lstStyle/>
                    <a:p>
                      <a:pPr algn="ctr">
                        <a:lnSpc>
                          <a:spcPct val="100000"/>
                        </a:lnSpc>
                        <a:spcAft>
                          <a:spcPts val="0"/>
                        </a:spcAft>
                      </a:pPr>
                      <a:r>
                        <a:rPr lang="en-US" sz="1050" dirty="0" smtClean="0">
                          <a:solidFill>
                            <a:srgbClr val="000000"/>
                          </a:solidFill>
                          <a:latin typeface="+mn-lt"/>
                          <a:ea typeface="Times New Roman"/>
                          <a:cs typeface="Times New Roman"/>
                        </a:rPr>
                        <a:t>Initiative to make the data resulting from the Horizon 2020 projects, open, interoperable and reusable</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r>
              <a:tr h="571504">
                <a:tc>
                  <a:txBody>
                    <a:bodyPr/>
                    <a:lstStyle/>
                    <a:p>
                      <a:pPr algn="ctr">
                        <a:lnSpc>
                          <a:spcPct val="100000"/>
                        </a:lnSpc>
                        <a:spcAft>
                          <a:spcPts val="0"/>
                        </a:spcAft>
                      </a:pPr>
                      <a:r>
                        <a:rPr lang="pt-PT" sz="1050" dirty="0">
                          <a:solidFill>
                            <a:srgbClr val="000000"/>
                          </a:solidFill>
                          <a:latin typeface="Calibri"/>
                          <a:ea typeface="Times New Roman"/>
                          <a:cs typeface="Times New Roman"/>
                        </a:rPr>
                        <a:t>Digital </a:t>
                      </a:r>
                      <a:r>
                        <a:rPr lang="pt-PT" sz="1050" dirty="0" err="1">
                          <a:solidFill>
                            <a:srgbClr val="000000"/>
                          </a:solidFill>
                          <a:latin typeface="Calibri"/>
                          <a:ea typeface="Times New Roman"/>
                          <a:cs typeface="Times New Roman"/>
                        </a:rPr>
                        <a:t>Single</a:t>
                      </a:r>
                      <a:r>
                        <a:rPr lang="pt-PT" sz="1050" dirty="0">
                          <a:solidFill>
                            <a:srgbClr val="000000"/>
                          </a:solidFill>
                          <a:latin typeface="Calibri"/>
                          <a:ea typeface="Times New Roman"/>
                          <a:cs typeface="Times New Roman"/>
                        </a:rPr>
                        <a:t> </a:t>
                      </a:r>
                      <a:r>
                        <a:rPr lang="pt-PT" sz="1050" dirty="0" err="1">
                          <a:solidFill>
                            <a:srgbClr val="000000"/>
                          </a:solidFill>
                          <a:latin typeface="Calibri"/>
                          <a:ea typeface="Times New Roman"/>
                          <a:cs typeface="Times New Roman"/>
                        </a:rPr>
                        <a:t>Market</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c>
                  <a:txBody>
                    <a:bodyPr/>
                    <a:lstStyle/>
                    <a:p>
                      <a:pPr algn="ctr">
                        <a:lnSpc>
                          <a:spcPct val="100000"/>
                        </a:lnSpc>
                        <a:spcAft>
                          <a:spcPts val="0"/>
                        </a:spcAft>
                      </a:pPr>
                      <a:r>
                        <a:rPr lang="en-GB" sz="1050">
                          <a:solidFill>
                            <a:srgbClr val="000000"/>
                          </a:solidFill>
                          <a:latin typeface="Calibri"/>
                          <a:ea typeface="Times New Roman"/>
                          <a:cs typeface="Times New Roman"/>
                        </a:rPr>
                        <a:t>https://ec.europa.eu/commission/priorities/digital-single-market_en</a:t>
                      </a:r>
                      <a:endParaRPr lang="pt-PT" sz="105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c>
                  <a:txBody>
                    <a:bodyPr/>
                    <a:lstStyle/>
                    <a:p>
                      <a:pPr algn="ctr">
                        <a:lnSpc>
                          <a:spcPct val="100000"/>
                        </a:lnSpc>
                        <a:spcAft>
                          <a:spcPts val="0"/>
                        </a:spcAft>
                      </a:pPr>
                      <a:r>
                        <a:rPr lang="en-US" sz="1050" dirty="0" smtClean="0">
                          <a:solidFill>
                            <a:srgbClr val="000000"/>
                          </a:solidFill>
                          <a:latin typeface="+mn-lt"/>
                          <a:ea typeface="Times New Roman"/>
                          <a:cs typeface="Times New Roman"/>
                        </a:rPr>
                        <a:t>Single market to ensure the free movement of goods, capital, services and persons within the European Union</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r>
              <a:tr h="643802">
                <a:tc>
                  <a:txBody>
                    <a:bodyPr/>
                    <a:lstStyle/>
                    <a:p>
                      <a:pPr algn="ctr">
                        <a:lnSpc>
                          <a:spcPct val="100000"/>
                        </a:lnSpc>
                        <a:spcAft>
                          <a:spcPts val="0"/>
                        </a:spcAft>
                      </a:pPr>
                      <a:r>
                        <a:rPr lang="pt-PT" sz="1050" dirty="0">
                          <a:solidFill>
                            <a:srgbClr val="000000"/>
                          </a:solidFill>
                          <a:latin typeface="Calibri"/>
                          <a:ea typeface="Times New Roman"/>
                          <a:cs typeface="Times New Roman"/>
                        </a:rPr>
                        <a:t>PSI </a:t>
                      </a:r>
                      <a:r>
                        <a:rPr lang="pt-PT" sz="1050" dirty="0" err="1">
                          <a:solidFill>
                            <a:srgbClr val="000000"/>
                          </a:solidFill>
                          <a:latin typeface="Calibri"/>
                          <a:ea typeface="Times New Roman"/>
                          <a:cs typeface="Times New Roman"/>
                        </a:rPr>
                        <a:t>directive</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c>
                  <a:txBody>
                    <a:bodyPr/>
                    <a:lstStyle/>
                    <a:p>
                      <a:pPr algn="ctr">
                        <a:lnSpc>
                          <a:spcPct val="100000"/>
                        </a:lnSpc>
                        <a:spcAft>
                          <a:spcPts val="0"/>
                        </a:spcAft>
                      </a:pPr>
                      <a:r>
                        <a:rPr lang="en-GB" sz="1050">
                          <a:solidFill>
                            <a:srgbClr val="000000"/>
                          </a:solidFill>
                          <a:latin typeface="Calibri"/>
                          <a:ea typeface="Times New Roman"/>
                          <a:cs typeface="Times New Roman"/>
                        </a:rPr>
                        <a:t>https://ec.europa.eu/digital-single-market/en/european-legislation-reuse-public-sector-information</a:t>
                      </a:r>
                      <a:endParaRPr lang="pt-PT" sz="105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c>
                  <a:txBody>
                    <a:bodyPr/>
                    <a:lstStyle/>
                    <a:p>
                      <a:pPr algn="ctr">
                        <a:lnSpc>
                          <a:spcPct val="100000"/>
                        </a:lnSpc>
                        <a:spcAft>
                          <a:spcPts val="0"/>
                        </a:spcAft>
                      </a:pPr>
                      <a:r>
                        <a:rPr lang="en-US" sz="1050" dirty="0" smtClean="0">
                          <a:solidFill>
                            <a:srgbClr val="000000"/>
                          </a:solidFill>
                          <a:latin typeface="+mn-lt"/>
                          <a:ea typeface="Times New Roman"/>
                          <a:cs typeface="Times New Roman"/>
                        </a:rPr>
                        <a:t>Re-use of public sector information</a:t>
                      </a:r>
                      <a:endParaRPr lang="pt-PT" sz="1050" dirty="0">
                        <a:latin typeface="Calibri"/>
                        <a:ea typeface="Times New Roman"/>
                        <a:cs typeface="Times New Roman"/>
                      </a:endParaRPr>
                    </a:p>
                  </a:txBody>
                  <a:tcPr marL="60356" marR="60356" marT="0" marB="0" anchor="ctr">
                    <a:lnL>
                      <a:noFill/>
                    </a:lnL>
                    <a:lnR>
                      <a:noFill/>
                    </a:lnR>
                    <a:lnT>
                      <a:noFill/>
                    </a:lnT>
                    <a:lnB>
                      <a:noFill/>
                    </a:lnB>
                    <a:solidFill>
                      <a:schemeClr val="accent5"/>
                    </a:solidFill>
                  </a:tcPr>
                </a:tc>
              </a:tr>
            </a:tbl>
          </a:graphicData>
        </a:graphic>
      </p:graphicFrame>
      <p:sp>
        <p:nvSpPr>
          <p:cNvPr id="11" name="CaixaDeTexto 10"/>
          <p:cNvSpPr txBox="1"/>
          <p:nvPr/>
        </p:nvSpPr>
        <p:spPr>
          <a:xfrm>
            <a:off x="561448" y="3214686"/>
            <a:ext cx="1419876" cy="584775"/>
          </a:xfrm>
          <a:prstGeom prst="rect">
            <a:avLst/>
          </a:prstGeom>
          <a:noFill/>
        </p:spPr>
        <p:txBody>
          <a:bodyPr wrap="none" rtlCol="0">
            <a:spAutoFit/>
          </a:bodyPr>
          <a:lstStyle/>
          <a:p>
            <a:pPr marL="342900" indent="-342900" eaLnBrk="0" hangingPunct="0">
              <a:spcBef>
                <a:spcPts val="1800"/>
              </a:spcBef>
              <a:buSzPct val="90000"/>
              <a:buFont typeface="Arial" charset="0"/>
              <a:buChar char="•"/>
            </a:pPr>
            <a:r>
              <a:rPr lang="pt-PT" sz="1600" dirty="0" err="1" smtClean="0">
                <a:latin typeface="+mn-lt"/>
                <a:cs typeface="+mn-cs"/>
              </a:rPr>
              <a:t>Open</a:t>
            </a:r>
            <a:r>
              <a:rPr lang="pt-PT" sz="1600" dirty="0" smtClean="0">
                <a:latin typeface="+mn-lt"/>
                <a:cs typeface="+mn-cs"/>
              </a:rPr>
              <a:t> data</a:t>
            </a:r>
          </a:p>
          <a:p>
            <a:endParaRPr lang="pt-PT" sz="1600" dirty="0"/>
          </a:p>
        </p:txBody>
      </p:sp>
      <p:grpSp>
        <p:nvGrpSpPr>
          <p:cNvPr id="2052" name="Group 4"/>
          <p:cNvGrpSpPr>
            <a:grpSpLocks noChangeAspect="1"/>
          </p:cNvGrpSpPr>
          <p:nvPr/>
        </p:nvGrpSpPr>
        <p:grpSpPr bwMode="auto">
          <a:xfrm>
            <a:off x="1600200" y="1357313"/>
            <a:ext cx="5951538" cy="1868488"/>
            <a:chOff x="1008" y="855"/>
            <a:chExt cx="3749" cy="1177"/>
          </a:xfrm>
        </p:grpSpPr>
        <p:sp>
          <p:nvSpPr>
            <p:cNvPr id="2051" name="AutoShape 3"/>
            <p:cNvSpPr>
              <a:spLocks noChangeAspect="1" noChangeArrowheads="1" noTextEdit="1"/>
            </p:cNvSpPr>
            <p:nvPr/>
          </p:nvSpPr>
          <p:spPr bwMode="auto">
            <a:xfrm>
              <a:off x="1008" y="855"/>
              <a:ext cx="3744" cy="1172"/>
            </a:xfrm>
            <a:prstGeom prst="rect">
              <a:avLst/>
            </a:prstGeom>
            <a:solidFill>
              <a:srgbClr val="F2F2F2"/>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dirty="0"/>
            </a:p>
          </p:txBody>
        </p:sp>
        <p:sp>
          <p:nvSpPr>
            <p:cNvPr id="2053" name="Rectangle 5"/>
            <p:cNvSpPr>
              <a:spLocks noChangeArrowheads="1"/>
            </p:cNvSpPr>
            <p:nvPr/>
          </p:nvSpPr>
          <p:spPr bwMode="auto">
            <a:xfrm>
              <a:off x="1022" y="911"/>
              <a:ext cx="80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1" i="0" u="none" strike="noStrike" cap="none" normalizeH="0" baseline="0" dirty="0" err="1" smtClean="0">
                  <a:ln>
                    <a:noFill/>
                  </a:ln>
                  <a:solidFill>
                    <a:srgbClr val="000000"/>
                  </a:solidFill>
                  <a:effectLst/>
                  <a:latin typeface="Calibri" pitchFamily="34" charset="0"/>
                  <a:cs typeface="Arial" pitchFamily="34" charset="0"/>
                </a:rPr>
                <a:t>Initiative</a:t>
              </a:r>
              <a:r>
                <a:rPr kumimoji="0" lang="pt-PT" sz="900" b="1" i="0" u="none" strike="noStrike" cap="none" normalizeH="0" baseline="0" dirty="0" smtClean="0">
                  <a:ln>
                    <a:noFill/>
                  </a:ln>
                  <a:solidFill>
                    <a:srgbClr val="000000"/>
                  </a:solidFill>
                  <a:effectLst/>
                  <a:latin typeface="Calibri" pitchFamily="34" charset="0"/>
                  <a:cs typeface="Arial" pitchFamily="34" charset="0"/>
                </a:rPr>
                <a:t>                       </a:t>
              </a:r>
              <a:r>
                <a:rPr kumimoji="0" lang="pt-PT" sz="900" b="1" i="0" u="none" strike="noStrike" cap="none" normalizeH="0" baseline="0" dirty="0" err="1" smtClean="0">
                  <a:ln>
                    <a:noFill/>
                  </a:ln>
                  <a:solidFill>
                    <a:srgbClr val="000000"/>
                  </a:solidFill>
                  <a:effectLst/>
                  <a:latin typeface="Calibri" pitchFamily="34" charset="0"/>
                  <a:cs typeface="Arial" pitchFamily="34" charset="0"/>
                </a:rPr>
                <a:t>Topic</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1931" y="948"/>
              <a:ext cx="38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err="1" smtClean="0">
                  <a:ln>
                    <a:noFill/>
                  </a:ln>
                  <a:solidFill>
                    <a:srgbClr val="000000"/>
                  </a:solidFill>
                  <a:effectLst/>
                  <a:latin typeface="Calibri" pitchFamily="34" charset="0"/>
                  <a:cs typeface="Arial" pitchFamily="34" charset="0"/>
                </a:rPr>
                <a:t>Coordination</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2379" y="855"/>
              <a:ext cx="1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err="1" smtClean="0">
                  <a:ln>
                    <a:noFill/>
                  </a:ln>
                  <a:solidFill>
                    <a:srgbClr val="000000"/>
                  </a:solidFill>
                  <a:effectLst/>
                  <a:latin typeface="Calibri" pitchFamily="34" charset="0"/>
                  <a:cs typeface="Arial" pitchFamily="34" charset="0"/>
                </a:rPr>
                <a:t>Agree</a:t>
              </a:r>
              <a:endParaRPr kumimoji="0" lang="pt-PT" sz="9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err="1" smtClean="0">
                  <a:ln>
                    <a:noFill/>
                  </a:ln>
                  <a:solidFill>
                    <a:srgbClr val="000000"/>
                  </a:solidFill>
                  <a:effectLst/>
                  <a:latin typeface="Calibri" pitchFamily="34" charset="0"/>
                  <a:cs typeface="Arial" pitchFamily="34" charset="0"/>
                </a:rPr>
                <a:t>ments</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2607" y="903"/>
              <a:ext cx="39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err="1" smtClean="0">
                  <a:ln>
                    <a:noFill/>
                  </a:ln>
                  <a:solidFill>
                    <a:srgbClr val="000000"/>
                  </a:solidFill>
                  <a:effectLst/>
                  <a:latin typeface="Calibri" pitchFamily="34" charset="0"/>
                  <a:cs typeface="Arial" pitchFamily="34" charset="0"/>
                </a:rPr>
                <a:t>Transparency</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3041" y="903"/>
              <a:ext cx="24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err="1" smtClean="0">
                  <a:ln>
                    <a:noFill/>
                  </a:ln>
                  <a:solidFill>
                    <a:srgbClr val="000000"/>
                  </a:solidFill>
                  <a:effectLst/>
                  <a:latin typeface="Calibri" pitchFamily="34" charset="0"/>
                  <a:cs typeface="Arial" pitchFamily="34" charset="0"/>
                </a:rPr>
                <a:t>Licenses</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3311" y="900"/>
              <a:ext cx="261"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err="1" smtClean="0">
                  <a:ln>
                    <a:noFill/>
                  </a:ln>
                  <a:solidFill>
                    <a:srgbClr val="000000"/>
                  </a:solidFill>
                  <a:effectLst/>
                  <a:latin typeface="Calibri" pitchFamily="34" charset="0"/>
                  <a:cs typeface="Arial" pitchFamily="34" charset="0"/>
                </a:rPr>
                <a:t>Charging</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3652" y="855"/>
              <a:ext cx="19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err="1" smtClean="0">
                  <a:ln>
                    <a:noFill/>
                  </a:ln>
                  <a:solidFill>
                    <a:srgbClr val="000000"/>
                  </a:solidFill>
                  <a:effectLst/>
                  <a:latin typeface="Calibri" pitchFamily="34" charset="0"/>
                  <a:cs typeface="Arial" pitchFamily="34" charset="0"/>
                </a:rPr>
                <a:t>Public</a:t>
              </a:r>
              <a:r>
                <a:rPr kumimoji="0" lang="pt-PT" sz="900" b="0" i="0" u="none" strike="noStrike" cap="none" normalizeH="0" baseline="0" dirty="0" smtClean="0">
                  <a:ln>
                    <a:noFill/>
                  </a:ln>
                  <a:solidFill>
                    <a:srgbClr val="000000"/>
                  </a:solidFill>
                  <a:effectLst/>
                  <a:latin typeface="Calibri" pitchFamily="34" charset="0"/>
                  <a:cs typeface="Arial" pitchFamily="34" charset="0"/>
                </a:rPr>
                <a:t> </a:t>
              </a:r>
              <a:endParaRPr kumimoji="0" lang="pt-PT"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pt-PT" sz="900" dirty="0" err="1" smtClean="0">
                  <a:solidFill>
                    <a:srgbClr val="000000"/>
                  </a:solidFill>
                  <a:latin typeface="Calibri" pitchFamily="34" charset="0"/>
                  <a:cs typeface="Arial" pitchFamily="34" charset="0"/>
                </a:rPr>
                <a:t>Acess</a:t>
              </a:r>
              <a:endParaRPr lang="pt-PT" sz="900" dirty="0" smtClean="0">
                <a:solidFill>
                  <a:srgbClr val="000000"/>
                </a:solidFill>
                <a:latin typeface="Calibri" pitchFamily="34" charset="0"/>
                <a:cs typeface="Arial" pitchFamily="34" charset="0"/>
              </a:endParaRPr>
            </a:p>
          </p:txBody>
        </p:sp>
        <p:sp>
          <p:nvSpPr>
            <p:cNvPr id="2061" name="Rectangle 13"/>
            <p:cNvSpPr>
              <a:spLocks noChangeArrowheads="1"/>
            </p:cNvSpPr>
            <p:nvPr/>
          </p:nvSpPr>
          <p:spPr bwMode="auto">
            <a:xfrm>
              <a:off x="3915" y="903"/>
              <a:ext cx="32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dirty="0" err="1" smtClean="0">
                  <a:ln>
                    <a:noFill/>
                  </a:ln>
                  <a:solidFill>
                    <a:srgbClr val="000000"/>
                  </a:solidFill>
                  <a:effectLst/>
                  <a:latin typeface="Calibri" pitchFamily="34" charset="0"/>
                  <a:cs typeface="Arial" pitchFamily="34" charset="0"/>
                </a:rPr>
                <a:t>Emergency</a:t>
              </a:r>
              <a:endParaRPr kumimoji="0" lang="pt-P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4379" y="855"/>
              <a:ext cx="32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pt-PT" sz="900" dirty="0" err="1" smtClean="0">
                  <a:solidFill>
                    <a:srgbClr val="000000"/>
                  </a:solidFill>
                  <a:latin typeface="Calibri" pitchFamily="34" charset="0"/>
                  <a:cs typeface="Arial" pitchFamily="34" charset="0"/>
                </a:rPr>
                <a:t>Third</a:t>
              </a:r>
              <a:r>
                <a:rPr lang="pt-PT" sz="900" dirty="0" smtClean="0">
                  <a:solidFill>
                    <a:srgbClr val="000000"/>
                  </a:solidFill>
                  <a:latin typeface="Calibri" pitchFamily="34" charset="0"/>
                  <a:cs typeface="Arial" pitchFamily="34" charset="0"/>
                </a:rPr>
                <a:t> </a:t>
              </a:r>
              <a:r>
                <a:rPr lang="pt-PT" sz="900" dirty="0" err="1" smtClean="0">
                  <a:solidFill>
                    <a:srgbClr val="000000"/>
                  </a:solidFill>
                  <a:latin typeface="Calibri" pitchFamily="34" charset="0"/>
                  <a:cs typeface="Arial" pitchFamily="34" charset="0"/>
                </a:rPr>
                <a:t>Party</a:t>
              </a:r>
              <a:endParaRPr lang="pt-PT" sz="900" dirty="0" smtClean="0">
                <a:solidFill>
                  <a:srgbClr val="000000"/>
                </a:solidFill>
                <a:latin typeface="Calibri" pitchFamily="34" charset="0"/>
                <a:cs typeface="Arial" pitchFamily="34" charset="0"/>
              </a:endParaRPr>
            </a:p>
            <a:p>
              <a:r>
                <a:rPr lang="pt-PT" sz="900" dirty="0" smtClean="0">
                  <a:solidFill>
                    <a:srgbClr val="000000"/>
                  </a:solidFill>
                  <a:latin typeface="Calibri" pitchFamily="34" charset="0"/>
                  <a:cs typeface="Arial" pitchFamily="34" charset="0"/>
                </a:rPr>
                <a:t>Data</a:t>
              </a:r>
              <a:endParaRPr lang="pt-PT" sz="1200" dirty="0" smtClean="0">
                <a:latin typeface="Arial" pitchFamily="34" charset="0"/>
                <a:cs typeface="Arial" pitchFamily="34" charset="0"/>
              </a:endParaRPr>
            </a:p>
          </p:txBody>
        </p:sp>
        <p:sp>
          <p:nvSpPr>
            <p:cNvPr id="2064" name="Rectangle 16"/>
            <p:cNvSpPr>
              <a:spLocks noChangeArrowheads="1"/>
            </p:cNvSpPr>
            <p:nvPr/>
          </p:nvSpPr>
          <p:spPr bwMode="auto">
            <a:xfrm>
              <a:off x="1297" y="1074"/>
              <a:ext cx="368"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smtClean="0">
                  <a:ln>
                    <a:noFill/>
                  </a:ln>
                  <a:solidFill>
                    <a:srgbClr val="000000"/>
                  </a:solidFill>
                  <a:effectLst/>
                  <a:latin typeface="Calibri" pitchFamily="34" charset="0"/>
                  <a:cs typeface="Arial" pitchFamily="34" charset="0"/>
                </a:rPr>
                <a:t>GEO-GEOSS</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17"/>
            <p:cNvSpPr>
              <a:spLocks noChangeArrowheads="1"/>
            </p:cNvSpPr>
            <p:nvPr/>
          </p:nvSpPr>
          <p:spPr bwMode="auto">
            <a:xfrm>
              <a:off x="2099" y="1074"/>
              <a:ext cx="61" cy="1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2066" name="Rectangle 18"/>
            <p:cNvSpPr>
              <a:spLocks noChangeArrowheads="1"/>
            </p:cNvSpPr>
            <p:nvPr/>
          </p:nvSpPr>
          <p:spPr bwMode="auto">
            <a:xfrm>
              <a:off x="1302" y="1215"/>
              <a:ext cx="354"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smtClean="0">
                  <a:ln>
                    <a:noFill/>
                  </a:ln>
                  <a:solidFill>
                    <a:srgbClr val="000000"/>
                  </a:solidFill>
                  <a:effectLst/>
                  <a:latin typeface="Calibri" pitchFamily="34" charset="0"/>
                  <a:cs typeface="Arial" pitchFamily="34" charset="0"/>
                </a:rPr>
                <a:t>Copernicus</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Rectangle 22"/>
            <p:cNvSpPr>
              <a:spLocks noChangeArrowheads="1"/>
            </p:cNvSpPr>
            <p:nvPr/>
          </p:nvSpPr>
          <p:spPr bwMode="auto">
            <a:xfrm>
              <a:off x="1278" y="1355"/>
              <a:ext cx="406"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smtClean="0">
                  <a:ln>
                    <a:noFill/>
                  </a:ln>
                  <a:solidFill>
                    <a:srgbClr val="000000"/>
                  </a:solidFill>
                  <a:effectLst/>
                  <a:latin typeface="Calibri" pitchFamily="34" charset="0"/>
                  <a:cs typeface="Arial" pitchFamily="34" charset="0"/>
                </a:rPr>
                <a:t>One Geology</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075" name="Rectangle 27"/>
            <p:cNvSpPr>
              <a:spLocks noChangeArrowheads="1"/>
            </p:cNvSpPr>
            <p:nvPr/>
          </p:nvSpPr>
          <p:spPr bwMode="auto">
            <a:xfrm>
              <a:off x="1311" y="1495"/>
              <a:ext cx="350"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smtClean="0">
                  <a:ln>
                    <a:noFill/>
                  </a:ln>
                  <a:solidFill>
                    <a:srgbClr val="000000"/>
                  </a:solidFill>
                  <a:effectLst/>
                  <a:latin typeface="Calibri" pitchFamily="34" charset="0"/>
                  <a:cs typeface="Arial" pitchFamily="34" charset="0"/>
                </a:rPr>
                <a:t>EUMETSAT</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Rectangle 31"/>
            <p:cNvSpPr>
              <a:spLocks noChangeArrowheads="1"/>
            </p:cNvSpPr>
            <p:nvPr/>
          </p:nvSpPr>
          <p:spPr bwMode="auto">
            <a:xfrm>
              <a:off x="1278" y="1635"/>
              <a:ext cx="401"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smtClean="0">
                  <a:ln>
                    <a:noFill/>
                  </a:ln>
                  <a:solidFill>
                    <a:srgbClr val="000000"/>
                  </a:solidFill>
                  <a:effectLst/>
                  <a:latin typeface="Calibri" pitchFamily="34" charset="0"/>
                  <a:cs typeface="Arial" pitchFamily="34" charset="0"/>
                </a:rPr>
                <a:t>Geoplatform</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082" name="Rectangle 34"/>
            <p:cNvSpPr>
              <a:spLocks noChangeArrowheads="1"/>
            </p:cNvSpPr>
            <p:nvPr/>
          </p:nvSpPr>
          <p:spPr bwMode="auto">
            <a:xfrm>
              <a:off x="1106" y="1775"/>
              <a:ext cx="741"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smtClean="0">
                  <a:ln>
                    <a:noFill/>
                  </a:ln>
                  <a:solidFill>
                    <a:srgbClr val="000000"/>
                  </a:solidFill>
                  <a:effectLst/>
                  <a:latin typeface="Calibri" pitchFamily="34" charset="0"/>
                  <a:cs typeface="Arial" pitchFamily="34" charset="0"/>
                </a:rPr>
                <a:t>British Geological Survey</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084" name="Rectangle 36"/>
            <p:cNvSpPr>
              <a:spLocks noChangeArrowheads="1"/>
            </p:cNvSpPr>
            <p:nvPr/>
          </p:nvSpPr>
          <p:spPr bwMode="auto">
            <a:xfrm>
              <a:off x="1208" y="1915"/>
              <a:ext cx="546" cy="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900" b="0" i="0" u="none" strike="noStrike" cap="none" normalizeH="0" baseline="0" smtClean="0">
                  <a:ln>
                    <a:noFill/>
                  </a:ln>
                  <a:solidFill>
                    <a:srgbClr val="000000"/>
                  </a:solidFill>
                  <a:effectLst/>
                  <a:latin typeface="Calibri" pitchFamily="34" charset="0"/>
                  <a:cs typeface="Arial" pitchFamily="34" charset="0"/>
                </a:rPr>
                <a:t>IIG Dinamarquesa</a:t>
              </a: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Line 40"/>
            <p:cNvSpPr>
              <a:spLocks noChangeShapeType="1"/>
            </p:cNvSpPr>
            <p:nvPr/>
          </p:nvSpPr>
          <p:spPr bwMode="auto">
            <a:xfrm>
              <a:off x="1008"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89" name="Rectangle 41"/>
            <p:cNvSpPr>
              <a:spLocks noChangeArrowheads="1"/>
            </p:cNvSpPr>
            <p:nvPr/>
          </p:nvSpPr>
          <p:spPr bwMode="auto">
            <a:xfrm>
              <a:off x="1008" y="855"/>
              <a:ext cx="5"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90" name="Line 42"/>
            <p:cNvSpPr>
              <a:spLocks noChangeShapeType="1"/>
            </p:cNvSpPr>
            <p:nvPr/>
          </p:nvSpPr>
          <p:spPr bwMode="auto">
            <a:xfrm>
              <a:off x="1913"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91" name="Rectangle 43"/>
            <p:cNvSpPr>
              <a:spLocks noChangeArrowheads="1"/>
            </p:cNvSpPr>
            <p:nvPr/>
          </p:nvSpPr>
          <p:spPr bwMode="auto">
            <a:xfrm>
              <a:off x="1913" y="855"/>
              <a:ext cx="4"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92" name="Line 44"/>
            <p:cNvSpPr>
              <a:spLocks noChangeShapeType="1"/>
            </p:cNvSpPr>
            <p:nvPr/>
          </p:nvSpPr>
          <p:spPr bwMode="auto">
            <a:xfrm>
              <a:off x="2323"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93" name="Rectangle 45"/>
            <p:cNvSpPr>
              <a:spLocks noChangeArrowheads="1"/>
            </p:cNvSpPr>
            <p:nvPr/>
          </p:nvSpPr>
          <p:spPr bwMode="auto">
            <a:xfrm>
              <a:off x="2323" y="855"/>
              <a:ext cx="4"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94" name="Line 46"/>
            <p:cNvSpPr>
              <a:spLocks noChangeShapeType="1"/>
            </p:cNvSpPr>
            <p:nvPr/>
          </p:nvSpPr>
          <p:spPr bwMode="auto">
            <a:xfrm>
              <a:off x="2589"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95" name="Rectangle 47"/>
            <p:cNvSpPr>
              <a:spLocks noChangeArrowheads="1"/>
            </p:cNvSpPr>
            <p:nvPr/>
          </p:nvSpPr>
          <p:spPr bwMode="auto">
            <a:xfrm>
              <a:off x="2589" y="855"/>
              <a:ext cx="4"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96" name="Line 48"/>
            <p:cNvSpPr>
              <a:spLocks noChangeShapeType="1"/>
            </p:cNvSpPr>
            <p:nvPr/>
          </p:nvSpPr>
          <p:spPr bwMode="auto">
            <a:xfrm>
              <a:off x="3022"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97" name="Rectangle 49"/>
            <p:cNvSpPr>
              <a:spLocks noChangeArrowheads="1"/>
            </p:cNvSpPr>
            <p:nvPr/>
          </p:nvSpPr>
          <p:spPr bwMode="auto">
            <a:xfrm>
              <a:off x="3022" y="855"/>
              <a:ext cx="5"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098" name="Line 50"/>
            <p:cNvSpPr>
              <a:spLocks noChangeShapeType="1"/>
            </p:cNvSpPr>
            <p:nvPr/>
          </p:nvSpPr>
          <p:spPr bwMode="auto">
            <a:xfrm>
              <a:off x="3293"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099" name="Rectangle 51"/>
            <p:cNvSpPr>
              <a:spLocks noChangeArrowheads="1"/>
            </p:cNvSpPr>
            <p:nvPr/>
          </p:nvSpPr>
          <p:spPr bwMode="auto">
            <a:xfrm>
              <a:off x="3293" y="855"/>
              <a:ext cx="4"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00" name="Line 52"/>
            <p:cNvSpPr>
              <a:spLocks noChangeShapeType="1"/>
            </p:cNvSpPr>
            <p:nvPr/>
          </p:nvSpPr>
          <p:spPr bwMode="auto">
            <a:xfrm>
              <a:off x="3591"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01" name="Rectangle 53"/>
            <p:cNvSpPr>
              <a:spLocks noChangeArrowheads="1"/>
            </p:cNvSpPr>
            <p:nvPr/>
          </p:nvSpPr>
          <p:spPr bwMode="auto">
            <a:xfrm>
              <a:off x="3591" y="855"/>
              <a:ext cx="5"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02" name="Line 54"/>
            <p:cNvSpPr>
              <a:spLocks noChangeShapeType="1"/>
            </p:cNvSpPr>
            <p:nvPr/>
          </p:nvSpPr>
          <p:spPr bwMode="auto">
            <a:xfrm>
              <a:off x="3903"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03" name="Rectangle 55"/>
            <p:cNvSpPr>
              <a:spLocks noChangeArrowheads="1"/>
            </p:cNvSpPr>
            <p:nvPr/>
          </p:nvSpPr>
          <p:spPr bwMode="auto">
            <a:xfrm>
              <a:off x="3903" y="855"/>
              <a:ext cx="5"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04" name="Line 56"/>
            <p:cNvSpPr>
              <a:spLocks noChangeShapeType="1"/>
            </p:cNvSpPr>
            <p:nvPr/>
          </p:nvSpPr>
          <p:spPr bwMode="auto">
            <a:xfrm>
              <a:off x="4272"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05" name="Rectangle 57"/>
            <p:cNvSpPr>
              <a:spLocks noChangeArrowheads="1"/>
            </p:cNvSpPr>
            <p:nvPr/>
          </p:nvSpPr>
          <p:spPr bwMode="auto">
            <a:xfrm>
              <a:off x="4272" y="855"/>
              <a:ext cx="4"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06" name="Line 58"/>
            <p:cNvSpPr>
              <a:spLocks noChangeShapeType="1"/>
            </p:cNvSpPr>
            <p:nvPr/>
          </p:nvSpPr>
          <p:spPr bwMode="auto">
            <a:xfrm>
              <a:off x="4747" y="855"/>
              <a:ext cx="1" cy="1172"/>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07" name="Rectangle 59"/>
            <p:cNvSpPr>
              <a:spLocks noChangeArrowheads="1"/>
            </p:cNvSpPr>
            <p:nvPr/>
          </p:nvSpPr>
          <p:spPr bwMode="auto">
            <a:xfrm>
              <a:off x="4747" y="855"/>
              <a:ext cx="5" cy="1177"/>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08" name="Line 60"/>
            <p:cNvSpPr>
              <a:spLocks noChangeShapeType="1"/>
            </p:cNvSpPr>
            <p:nvPr/>
          </p:nvSpPr>
          <p:spPr bwMode="auto">
            <a:xfrm>
              <a:off x="1008" y="855"/>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09" name="Rectangle 61"/>
            <p:cNvSpPr>
              <a:spLocks noChangeArrowheads="1"/>
            </p:cNvSpPr>
            <p:nvPr/>
          </p:nvSpPr>
          <p:spPr bwMode="auto">
            <a:xfrm>
              <a:off x="1008" y="855"/>
              <a:ext cx="3749" cy="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10" name="Line 62"/>
            <p:cNvSpPr>
              <a:spLocks noChangeShapeType="1"/>
            </p:cNvSpPr>
            <p:nvPr/>
          </p:nvSpPr>
          <p:spPr bwMode="auto">
            <a:xfrm>
              <a:off x="1008" y="1042"/>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11" name="Rectangle 63"/>
            <p:cNvSpPr>
              <a:spLocks noChangeArrowheads="1"/>
            </p:cNvSpPr>
            <p:nvPr/>
          </p:nvSpPr>
          <p:spPr bwMode="auto">
            <a:xfrm>
              <a:off x="1008" y="1042"/>
              <a:ext cx="3749" cy="4"/>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12" name="Line 64"/>
            <p:cNvSpPr>
              <a:spLocks noChangeShapeType="1"/>
            </p:cNvSpPr>
            <p:nvPr/>
          </p:nvSpPr>
          <p:spPr bwMode="auto">
            <a:xfrm>
              <a:off x="1008" y="1182"/>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13" name="Rectangle 65"/>
            <p:cNvSpPr>
              <a:spLocks noChangeArrowheads="1"/>
            </p:cNvSpPr>
            <p:nvPr/>
          </p:nvSpPr>
          <p:spPr bwMode="auto">
            <a:xfrm>
              <a:off x="1008" y="1182"/>
              <a:ext cx="3749" cy="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14" name="Line 66"/>
            <p:cNvSpPr>
              <a:spLocks noChangeShapeType="1"/>
            </p:cNvSpPr>
            <p:nvPr/>
          </p:nvSpPr>
          <p:spPr bwMode="auto">
            <a:xfrm>
              <a:off x="1008" y="1322"/>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15" name="Rectangle 67"/>
            <p:cNvSpPr>
              <a:spLocks noChangeArrowheads="1"/>
            </p:cNvSpPr>
            <p:nvPr/>
          </p:nvSpPr>
          <p:spPr bwMode="auto">
            <a:xfrm>
              <a:off x="1008" y="1322"/>
              <a:ext cx="3749" cy="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16" name="Line 68"/>
            <p:cNvSpPr>
              <a:spLocks noChangeShapeType="1"/>
            </p:cNvSpPr>
            <p:nvPr/>
          </p:nvSpPr>
          <p:spPr bwMode="auto">
            <a:xfrm>
              <a:off x="1008" y="1462"/>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17" name="Rectangle 69"/>
            <p:cNvSpPr>
              <a:spLocks noChangeArrowheads="1"/>
            </p:cNvSpPr>
            <p:nvPr/>
          </p:nvSpPr>
          <p:spPr bwMode="auto">
            <a:xfrm>
              <a:off x="1008" y="1462"/>
              <a:ext cx="3749" cy="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18" name="Line 70"/>
            <p:cNvSpPr>
              <a:spLocks noChangeShapeType="1"/>
            </p:cNvSpPr>
            <p:nvPr/>
          </p:nvSpPr>
          <p:spPr bwMode="auto">
            <a:xfrm>
              <a:off x="1008" y="1602"/>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19" name="Rectangle 71"/>
            <p:cNvSpPr>
              <a:spLocks noChangeArrowheads="1"/>
            </p:cNvSpPr>
            <p:nvPr/>
          </p:nvSpPr>
          <p:spPr bwMode="auto">
            <a:xfrm>
              <a:off x="1008" y="1602"/>
              <a:ext cx="3749" cy="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20" name="Line 72"/>
            <p:cNvSpPr>
              <a:spLocks noChangeShapeType="1"/>
            </p:cNvSpPr>
            <p:nvPr/>
          </p:nvSpPr>
          <p:spPr bwMode="auto">
            <a:xfrm>
              <a:off x="1008" y="1742"/>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21" name="Rectangle 73"/>
            <p:cNvSpPr>
              <a:spLocks noChangeArrowheads="1"/>
            </p:cNvSpPr>
            <p:nvPr/>
          </p:nvSpPr>
          <p:spPr bwMode="auto">
            <a:xfrm>
              <a:off x="1008" y="1742"/>
              <a:ext cx="3749" cy="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22" name="Line 74"/>
            <p:cNvSpPr>
              <a:spLocks noChangeShapeType="1"/>
            </p:cNvSpPr>
            <p:nvPr/>
          </p:nvSpPr>
          <p:spPr bwMode="auto">
            <a:xfrm>
              <a:off x="1008" y="1882"/>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23" name="Rectangle 75"/>
            <p:cNvSpPr>
              <a:spLocks noChangeArrowheads="1"/>
            </p:cNvSpPr>
            <p:nvPr/>
          </p:nvSpPr>
          <p:spPr bwMode="auto">
            <a:xfrm>
              <a:off x="1008" y="1882"/>
              <a:ext cx="3749" cy="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24" name="Line 76"/>
            <p:cNvSpPr>
              <a:spLocks noChangeShapeType="1"/>
            </p:cNvSpPr>
            <p:nvPr/>
          </p:nvSpPr>
          <p:spPr bwMode="auto">
            <a:xfrm>
              <a:off x="1008" y="2022"/>
              <a:ext cx="3744" cy="1"/>
            </a:xfrm>
            <a:prstGeom prst="line">
              <a:avLst/>
            </a:prstGeom>
            <a:noFill/>
            <a:ln w="0">
              <a:solidFill>
                <a:srgbClr val="DADCDD"/>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sp>
          <p:nvSpPr>
            <p:cNvPr id="2125" name="Rectangle 77"/>
            <p:cNvSpPr>
              <a:spLocks noChangeArrowheads="1"/>
            </p:cNvSpPr>
            <p:nvPr/>
          </p:nvSpPr>
          <p:spPr bwMode="auto">
            <a:xfrm>
              <a:off x="1008" y="2022"/>
              <a:ext cx="3749" cy="5"/>
            </a:xfrm>
            <a:prstGeom prst="rect">
              <a:avLst/>
            </a:prstGeom>
            <a:solidFill>
              <a:srgbClr val="DADCDD"/>
            </a:solidFill>
            <a:ln w="9525">
              <a:noFill/>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2126" name="Line 78"/>
            <p:cNvSpPr>
              <a:spLocks noChangeShapeType="1"/>
            </p:cNvSpPr>
            <p:nvPr/>
          </p:nvSpPr>
          <p:spPr bwMode="auto">
            <a:xfrm>
              <a:off x="1032" y="860"/>
              <a:ext cx="881" cy="18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pt-PT"/>
            </a:p>
          </p:txBody>
        </p:sp>
      </p:grpSp>
      <p:sp>
        <p:nvSpPr>
          <p:cNvPr id="86" name="Rectangle 17"/>
          <p:cNvSpPr>
            <a:spLocks noChangeArrowheads="1"/>
          </p:cNvSpPr>
          <p:nvPr/>
        </p:nvSpPr>
        <p:spPr bwMode="auto">
          <a:xfrm>
            <a:off x="3357554" y="2162881"/>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87" name="Rectangle 17"/>
          <p:cNvSpPr>
            <a:spLocks noChangeArrowheads="1"/>
          </p:cNvSpPr>
          <p:nvPr/>
        </p:nvSpPr>
        <p:spPr bwMode="auto">
          <a:xfrm>
            <a:off x="3357554" y="2377195"/>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88" name="Rectangle 17"/>
          <p:cNvSpPr>
            <a:spLocks noChangeArrowheads="1"/>
          </p:cNvSpPr>
          <p:nvPr/>
        </p:nvSpPr>
        <p:spPr bwMode="auto">
          <a:xfrm>
            <a:off x="3357554" y="3020137"/>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89" name="Rectangle 17"/>
          <p:cNvSpPr>
            <a:spLocks noChangeArrowheads="1"/>
          </p:cNvSpPr>
          <p:nvPr/>
        </p:nvSpPr>
        <p:spPr bwMode="auto">
          <a:xfrm>
            <a:off x="3857620" y="3020137"/>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0" name="Rectangle 17"/>
          <p:cNvSpPr>
            <a:spLocks noChangeArrowheads="1"/>
          </p:cNvSpPr>
          <p:nvPr/>
        </p:nvSpPr>
        <p:spPr bwMode="auto">
          <a:xfrm>
            <a:off x="4403733" y="1928802"/>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1" name="Rectangle 17"/>
          <p:cNvSpPr>
            <a:spLocks noChangeArrowheads="1"/>
          </p:cNvSpPr>
          <p:nvPr/>
        </p:nvSpPr>
        <p:spPr bwMode="auto">
          <a:xfrm>
            <a:off x="4403733" y="2143116"/>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2" name="Rectangle 17"/>
          <p:cNvSpPr>
            <a:spLocks noChangeArrowheads="1"/>
          </p:cNvSpPr>
          <p:nvPr/>
        </p:nvSpPr>
        <p:spPr bwMode="auto">
          <a:xfrm>
            <a:off x="4975237" y="2143116"/>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3" name="Rectangle 17"/>
          <p:cNvSpPr>
            <a:spLocks noChangeArrowheads="1"/>
          </p:cNvSpPr>
          <p:nvPr/>
        </p:nvSpPr>
        <p:spPr bwMode="auto">
          <a:xfrm>
            <a:off x="5429256" y="2357430"/>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4" name="Rectangle 17"/>
          <p:cNvSpPr>
            <a:spLocks noChangeArrowheads="1"/>
          </p:cNvSpPr>
          <p:nvPr/>
        </p:nvSpPr>
        <p:spPr bwMode="auto">
          <a:xfrm>
            <a:off x="5429256" y="2805823"/>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5" name="Rectangle 17"/>
          <p:cNvSpPr>
            <a:spLocks noChangeArrowheads="1"/>
          </p:cNvSpPr>
          <p:nvPr/>
        </p:nvSpPr>
        <p:spPr bwMode="auto">
          <a:xfrm>
            <a:off x="5403865" y="3020137"/>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6" name="Rectangle 17"/>
          <p:cNvSpPr>
            <a:spLocks noChangeArrowheads="1"/>
          </p:cNvSpPr>
          <p:nvPr/>
        </p:nvSpPr>
        <p:spPr bwMode="auto">
          <a:xfrm>
            <a:off x="5903931" y="1928802"/>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7" name="Rectangle 17"/>
          <p:cNvSpPr>
            <a:spLocks noChangeArrowheads="1"/>
          </p:cNvSpPr>
          <p:nvPr/>
        </p:nvSpPr>
        <p:spPr bwMode="auto">
          <a:xfrm>
            <a:off x="5929322" y="2591509"/>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8" name="Rectangle 17"/>
          <p:cNvSpPr>
            <a:spLocks noChangeArrowheads="1"/>
          </p:cNvSpPr>
          <p:nvPr/>
        </p:nvSpPr>
        <p:spPr bwMode="auto">
          <a:xfrm>
            <a:off x="6429388" y="1928802"/>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99" name="Rectangle 17"/>
          <p:cNvSpPr>
            <a:spLocks noChangeArrowheads="1"/>
          </p:cNvSpPr>
          <p:nvPr/>
        </p:nvSpPr>
        <p:spPr bwMode="auto">
          <a:xfrm>
            <a:off x="6429388" y="2162881"/>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100" name="Rectangle 17"/>
          <p:cNvSpPr>
            <a:spLocks noChangeArrowheads="1"/>
          </p:cNvSpPr>
          <p:nvPr/>
        </p:nvSpPr>
        <p:spPr bwMode="auto">
          <a:xfrm>
            <a:off x="6429388" y="2377195"/>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101" name="Rectangle 17"/>
          <p:cNvSpPr>
            <a:spLocks noChangeArrowheads="1"/>
          </p:cNvSpPr>
          <p:nvPr/>
        </p:nvSpPr>
        <p:spPr bwMode="auto">
          <a:xfrm>
            <a:off x="7072330" y="2591509"/>
            <a:ext cx="96829"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t-PT" sz="1200" dirty="0" smtClean="0">
                <a:latin typeface="Arial" pitchFamily="34" charset="0"/>
                <a:cs typeface="Arial" pitchFamily="34" charset="0"/>
              </a:rPr>
              <a:t> </a:t>
            </a:r>
            <a:endParaRPr kumimoji="0" lang="pt-PT" sz="1200" b="0" i="0" u="none" strike="noStrike" cap="none" normalizeH="0" baseline="0" dirty="0" smtClean="0">
              <a:ln>
                <a:noFill/>
              </a:ln>
              <a:effectLst/>
              <a:latin typeface="Arial" pitchFamily="34" charset="0"/>
              <a:cs typeface="Arial" pitchFamily="34" charset="0"/>
            </a:endParaRPr>
          </a:p>
        </p:txBody>
      </p:sp>
      <p:sp>
        <p:nvSpPr>
          <p:cNvPr id="103" name="Título 1"/>
          <p:cNvSpPr>
            <a:spLocks noGrp="1"/>
          </p:cNvSpPr>
          <p:nvPr>
            <p:ph type="title"/>
          </p:nvPr>
        </p:nvSpPr>
        <p:spPr>
          <a:xfrm>
            <a:off x="1066832" y="142852"/>
            <a:ext cx="6005498" cy="849312"/>
          </a:xfrm>
        </p:spPr>
        <p:txBody>
          <a:bodyPr/>
          <a:lstStyle/>
          <a:p>
            <a:pPr lvl="0" algn="l"/>
            <a:r>
              <a:rPr lang="pt-PT" sz="1800" b="1" kern="1200" dirty="0" smtClean="0">
                <a:solidFill>
                  <a:schemeClr val="accent2"/>
                </a:solidFill>
                <a:latin typeface="Calibri" pitchFamily="34" charset="0"/>
              </a:rPr>
              <a:t>Data Sharing </a:t>
            </a:r>
            <a:r>
              <a:rPr lang="pt-PT" sz="1800" b="1" dirty="0" err="1" smtClean="0">
                <a:solidFill>
                  <a:schemeClr val="accent2"/>
                </a:solidFill>
                <a:latin typeface="Calibri" pitchFamily="34" charset="0"/>
              </a:rPr>
              <a:t>Good</a:t>
            </a:r>
            <a:r>
              <a:rPr lang="pt-PT" sz="1800" b="1" kern="1200" dirty="0" smtClean="0">
                <a:solidFill>
                  <a:schemeClr val="accent2"/>
                </a:solidFill>
                <a:latin typeface="Calibri" pitchFamily="34" charset="0"/>
              </a:rPr>
              <a:t> </a:t>
            </a:r>
            <a:r>
              <a:rPr lang="pt-PT" sz="1800" b="1" kern="1200" dirty="0" err="1" smtClean="0">
                <a:solidFill>
                  <a:schemeClr val="accent2"/>
                </a:solidFill>
                <a:latin typeface="Calibri" pitchFamily="34" charset="0"/>
              </a:rPr>
              <a:t>Practices</a:t>
            </a:r>
            <a:endParaRPr lang="pt-PT"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7452320" y="357166"/>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ixaDeTexto 6"/>
          <p:cNvSpPr txBox="1"/>
          <p:nvPr/>
        </p:nvSpPr>
        <p:spPr>
          <a:xfrm>
            <a:off x="285721" y="1142983"/>
            <a:ext cx="7143800" cy="861774"/>
          </a:xfrm>
          <a:prstGeom prst="rect">
            <a:avLst/>
          </a:prstGeom>
          <a:noFill/>
        </p:spPr>
        <p:txBody>
          <a:bodyPr wrap="square" rtlCol="0">
            <a:spAutoFit/>
          </a:bodyPr>
          <a:lstStyle/>
          <a:p>
            <a:pPr marL="342900" indent="-342900" eaLnBrk="0" hangingPunct="0">
              <a:spcBef>
                <a:spcPts val="1800"/>
              </a:spcBef>
              <a:buSzPct val="90000"/>
            </a:pPr>
            <a:r>
              <a:rPr lang="pt-PT" sz="1600" dirty="0" smtClean="0">
                <a:latin typeface="+mn-lt"/>
                <a:ea typeface="ＭＳ Ｐゴシック" charset="0"/>
              </a:rPr>
              <a:t>A </a:t>
            </a:r>
            <a:r>
              <a:rPr lang="pt-PT" sz="1600" b="1" dirty="0" err="1" smtClean="0">
                <a:latin typeface="+mn-lt"/>
                <a:ea typeface="ＭＳ Ｐゴシック" charset="0"/>
              </a:rPr>
              <a:t>questionnaire</a:t>
            </a:r>
            <a:r>
              <a:rPr lang="pt-PT" sz="1600" dirty="0" smtClean="0">
                <a:latin typeface="+mn-lt"/>
                <a:ea typeface="ＭＳ Ｐゴシック" charset="0"/>
              </a:rPr>
              <a:t> </a:t>
            </a:r>
            <a:r>
              <a:rPr lang="pt-PT" sz="1600" dirty="0" err="1" smtClean="0">
                <a:latin typeface="+mn-lt"/>
                <a:ea typeface="ＭＳ Ｐゴシック" charset="0"/>
              </a:rPr>
              <a:t>was</a:t>
            </a:r>
            <a:r>
              <a:rPr lang="pt-PT" sz="1600" dirty="0" smtClean="0">
                <a:latin typeface="+mn-lt"/>
                <a:ea typeface="ＭＳ Ｐゴシック" charset="0"/>
              </a:rPr>
              <a:t> </a:t>
            </a:r>
            <a:r>
              <a:rPr lang="pt-PT" sz="1600" dirty="0" err="1" smtClean="0">
                <a:latin typeface="+mn-lt"/>
                <a:ea typeface="ＭＳ Ｐゴシック" charset="0"/>
              </a:rPr>
              <a:t>prepared</a:t>
            </a:r>
            <a:r>
              <a:rPr lang="pt-PT" sz="1600" dirty="0" smtClean="0">
                <a:latin typeface="+mn-lt"/>
                <a:ea typeface="ＭＳ Ｐゴシック" charset="0"/>
              </a:rPr>
              <a:t> for SNIG </a:t>
            </a:r>
            <a:r>
              <a:rPr lang="pt-PT" sz="1600" dirty="0" err="1" smtClean="0">
                <a:latin typeface="+mn-lt"/>
                <a:ea typeface="ＭＳ Ｐゴシック" charset="0"/>
              </a:rPr>
              <a:t>public</a:t>
            </a:r>
            <a:r>
              <a:rPr lang="pt-PT" sz="1600" dirty="0" smtClean="0">
                <a:latin typeface="+mn-lt"/>
                <a:ea typeface="ＭＳ Ｐゴシック" charset="0"/>
              </a:rPr>
              <a:t> </a:t>
            </a:r>
            <a:r>
              <a:rPr lang="pt-PT" sz="1600" dirty="0" err="1" smtClean="0">
                <a:latin typeface="+mn-lt"/>
                <a:ea typeface="ＭＳ Ｐゴシック" charset="0"/>
              </a:rPr>
              <a:t>authorities</a:t>
            </a:r>
            <a:r>
              <a:rPr lang="pt-PT" sz="1600" dirty="0" smtClean="0">
                <a:latin typeface="+mn-lt"/>
                <a:ea typeface="ＭＳ Ｐゴシック" charset="0"/>
              </a:rPr>
              <a:t> </a:t>
            </a:r>
            <a:r>
              <a:rPr lang="pt-PT" sz="1600" dirty="0" err="1" smtClean="0">
                <a:latin typeface="+mn-lt"/>
                <a:ea typeface="ＭＳ Ｐゴシック" charset="0"/>
              </a:rPr>
              <a:t>focusing</a:t>
            </a:r>
            <a:r>
              <a:rPr lang="pt-PT" sz="1600" dirty="0" smtClean="0">
                <a:latin typeface="+mn-lt"/>
                <a:ea typeface="ＭＳ Ｐゴシック" charset="0"/>
              </a:rPr>
              <a:t> </a:t>
            </a:r>
            <a:r>
              <a:rPr lang="pt-PT" sz="1600" dirty="0" err="1" smtClean="0">
                <a:latin typeface="+mn-lt"/>
                <a:ea typeface="ＭＳ Ｐゴシック" charset="0"/>
              </a:rPr>
              <a:t>on</a:t>
            </a:r>
            <a:r>
              <a:rPr lang="pt-PT" sz="1600" dirty="0" smtClean="0">
                <a:latin typeface="+mn-lt"/>
                <a:ea typeface="ＭＳ Ｐゴシック" charset="0"/>
              </a:rPr>
              <a:t> </a:t>
            </a:r>
            <a:r>
              <a:rPr lang="pt-PT" sz="1600" dirty="0" err="1" smtClean="0">
                <a:latin typeface="+mn-lt"/>
                <a:ea typeface="ＭＳ Ｐゴシック" charset="0"/>
              </a:rPr>
              <a:t>the</a:t>
            </a:r>
            <a:r>
              <a:rPr lang="pt-PT" sz="1600" dirty="0" smtClean="0">
                <a:latin typeface="+mn-lt"/>
                <a:ea typeface="ＭＳ Ｐゴシック" charset="0"/>
              </a:rPr>
              <a:t> </a:t>
            </a:r>
            <a:r>
              <a:rPr lang="pt-PT" sz="1600" dirty="0" err="1" smtClean="0">
                <a:latin typeface="+mn-lt"/>
                <a:ea typeface="ＭＳ Ｐゴシック" charset="0"/>
              </a:rPr>
              <a:t>following</a:t>
            </a:r>
            <a:r>
              <a:rPr lang="pt-PT" sz="1600" dirty="0" smtClean="0">
                <a:latin typeface="+mn-lt"/>
                <a:ea typeface="ＭＳ Ｐゴシック" charset="0"/>
              </a:rPr>
              <a:t> </a:t>
            </a:r>
            <a:r>
              <a:rPr lang="pt-PT" sz="1600" dirty="0" err="1" smtClean="0">
                <a:latin typeface="+mn-lt"/>
                <a:ea typeface="ＭＳ Ｐゴシック" charset="0"/>
              </a:rPr>
              <a:t>issues</a:t>
            </a:r>
            <a:r>
              <a:rPr lang="pt-PT" sz="1600" dirty="0" smtClean="0">
                <a:latin typeface="+mn-lt"/>
                <a:ea typeface="ＭＳ Ｐゴシック" charset="0"/>
              </a:rPr>
              <a:t>:</a:t>
            </a:r>
          </a:p>
          <a:p>
            <a:endParaRPr lang="pt-PT" dirty="0" smtClean="0"/>
          </a:p>
        </p:txBody>
      </p:sp>
      <p:pic>
        <p:nvPicPr>
          <p:cNvPr id="47109" name="Picture 5"/>
          <p:cNvPicPr>
            <a:picLocks noChangeAspect="1" noChangeArrowheads="1"/>
          </p:cNvPicPr>
          <p:nvPr/>
        </p:nvPicPr>
        <p:blipFill>
          <a:blip r:embed="rId7"/>
          <a:srcRect/>
          <a:stretch>
            <a:fillRect/>
          </a:stretch>
        </p:blipFill>
        <p:spPr bwMode="auto">
          <a:xfrm>
            <a:off x="4857752" y="2364430"/>
            <a:ext cx="4000528" cy="2831884"/>
          </a:xfrm>
          <a:prstGeom prst="rect">
            <a:avLst/>
          </a:prstGeom>
          <a:noFill/>
          <a:ln w="9525">
            <a:noFill/>
            <a:miter lim="800000"/>
            <a:headEnd/>
            <a:tailEnd/>
          </a:ln>
          <a:effectLst/>
        </p:spPr>
      </p:pic>
      <p:sp>
        <p:nvSpPr>
          <p:cNvPr id="10" name="CaixaDeTexto 9"/>
          <p:cNvSpPr txBox="1"/>
          <p:nvPr/>
        </p:nvSpPr>
        <p:spPr>
          <a:xfrm>
            <a:off x="5092336" y="2000240"/>
            <a:ext cx="3408754" cy="338554"/>
          </a:xfrm>
          <a:prstGeom prst="rect">
            <a:avLst/>
          </a:prstGeom>
          <a:noFill/>
        </p:spPr>
        <p:txBody>
          <a:bodyPr wrap="none" rtlCol="0">
            <a:spAutoFit/>
          </a:bodyPr>
          <a:lstStyle/>
          <a:p>
            <a:r>
              <a:rPr lang="en-US" sz="1600" b="1" dirty="0" smtClean="0">
                <a:solidFill>
                  <a:schemeClr val="accent6"/>
                </a:solidFill>
                <a:latin typeface="+mn-lt"/>
              </a:rPr>
              <a:t>Online survey on data sharing policies</a:t>
            </a:r>
          </a:p>
        </p:txBody>
      </p:sp>
      <p:sp>
        <p:nvSpPr>
          <p:cNvPr id="11"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smtClean="0">
                <a:solidFill>
                  <a:schemeClr val="accent2"/>
                </a:solidFill>
                <a:latin typeface="Calibri" pitchFamily="34" charset="0"/>
              </a:rPr>
              <a:t>RPF INSPIRE CORE </a:t>
            </a:r>
            <a:r>
              <a:rPr lang="pt-PT" b="1" dirty="0" err="1" smtClean="0">
                <a:solidFill>
                  <a:schemeClr val="accent2"/>
                </a:solidFill>
                <a:latin typeface="Calibri" pitchFamily="34" charset="0"/>
              </a:rPr>
              <a:t>Network</a:t>
            </a:r>
            <a:r>
              <a:rPr lang="pt-PT" b="1" dirty="0" smtClean="0">
                <a:solidFill>
                  <a:schemeClr val="accent2"/>
                </a:solidFill>
                <a:latin typeface="Calibri" pitchFamily="34" charset="0"/>
              </a:rPr>
              <a:t> </a:t>
            </a:r>
            <a:r>
              <a:rPr lang="pt-PT" b="1" dirty="0" err="1" smtClean="0">
                <a:solidFill>
                  <a:schemeClr val="accent2"/>
                </a:solidFill>
                <a:latin typeface="Calibri" pitchFamily="34" charset="0"/>
              </a:rPr>
              <a:t>Entities</a:t>
            </a:r>
            <a:r>
              <a:rPr lang="pt-PT" b="1" dirty="0" smtClean="0">
                <a:solidFill>
                  <a:schemeClr val="accent2"/>
                </a:solidFill>
                <a:latin typeface="Calibri" pitchFamily="34" charset="0"/>
              </a:rPr>
              <a:t> Data Policies </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
        <p:nvSpPr>
          <p:cNvPr id="13" name="Marcador de Posição de Conteúdo 2"/>
          <p:cNvSpPr>
            <a:spLocks noGrp="1"/>
          </p:cNvSpPr>
          <p:nvPr>
            <p:ph idx="1"/>
          </p:nvPr>
        </p:nvSpPr>
        <p:spPr>
          <a:xfrm>
            <a:off x="571472" y="1857364"/>
            <a:ext cx="4071966" cy="4214842"/>
          </a:xfrm>
        </p:spPr>
        <p:txBody>
          <a:bodyPr/>
          <a:lstStyle/>
          <a:p>
            <a:pPr>
              <a:spcBef>
                <a:spcPts val="1800"/>
              </a:spcBef>
            </a:pPr>
            <a:r>
              <a:rPr lang="pt-PT" sz="1400" dirty="0" smtClean="0"/>
              <a:t>Data </a:t>
            </a:r>
            <a:r>
              <a:rPr lang="pt-PT" sz="1400" dirty="0" err="1" smtClean="0"/>
              <a:t>Policy</a:t>
            </a:r>
            <a:r>
              <a:rPr lang="pt-PT" sz="1400" dirty="0" smtClean="0"/>
              <a:t> </a:t>
            </a:r>
            <a:r>
              <a:rPr lang="pt-PT" sz="1400" dirty="0" err="1" smtClean="0"/>
              <a:t>existence</a:t>
            </a:r>
            <a:endParaRPr lang="pt-PT" sz="1400" dirty="0" smtClean="0"/>
          </a:p>
          <a:p>
            <a:pPr>
              <a:spcBef>
                <a:spcPts val="1800"/>
              </a:spcBef>
            </a:pPr>
            <a:r>
              <a:rPr lang="pt-PT" sz="1400" dirty="0" err="1" smtClean="0"/>
              <a:t>Key</a:t>
            </a:r>
            <a:r>
              <a:rPr lang="pt-PT" sz="1400" dirty="0" smtClean="0"/>
              <a:t> </a:t>
            </a:r>
            <a:r>
              <a:rPr lang="pt-PT" sz="1400" dirty="0" err="1" smtClean="0"/>
              <a:t>points</a:t>
            </a:r>
            <a:r>
              <a:rPr lang="pt-PT" sz="1400" dirty="0" smtClean="0"/>
              <a:t> </a:t>
            </a:r>
            <a:r>
              <a:rPr lang="pt-PT" sz="1400" dirty="0" err="1" smtClean="0"/>
              <a:t>of</a:t>
            </a:r>
            <a:r>
              <a:rPr lang="pt-PT" sz="1400" dirty="0" smtClean="0"/>
              <a:t> </a:t>
            </a:r>
            <a:r>
              <a:rPr lang="pt-PT" sz="1400" dirty="0" err="1" smtClean="0"/>
              <a:t>the</a:t>
            </a:r>
            <a:r>
              <a:rPr lang="pt-PT" sz="1400" dirty="0" smtClean="0"/>
              <a:t> data </a:t>
            </a:r>
            <a:r>
              <a:rPr lang="pt-PT" sz="1400" dirty="0" err="1" smtClean="0"/>
              <a:t>policy</a:t>
            </a:r>
            <a:r>
              <a:rPr lang="pt-PT" sz="1400" dirty="0" smtClean="0"/>
              <a:t> </a:t>
            </a:r>
            <a:r>
              <a:rPr lang="pt-PT" sz="1400" dirty="0" err="1" smtClean="0"/>
              <a:t>or</a:t>
            </a:r>
            <a:r>
              <a:rPr lang="pt-PT" sz="1400" dirty="0" smtClean="0"/>
              <a:t> </a:t>
            </a:r>
            <a:r>
              <a:rPr lang="pt-PT" sz="1400" dirty="0" err="1" smtClean="0"/>
              <a:t>of</a:t>
            </a:r>
            <a:r>
              <a:rPr lang="pt-PT" sz="1400" dirty="0" smtClean="0"/>
              <a:t> </a:t>
            </a:r>
            <a:r>
              <a:rPr lang="pt-PT" sz="1400" dirty="0" err="1" smtClean="0"/>
              <a:t>the</a:t>
            </a:r>
            <a:r>
              <a:rPr lang="pt-PT" sz="1400" dirty="0" smtClean="0"/>
              <a:t> </a:t>
            </a:r>
            <a:r>
              <a:rPr lang="pt-PT" sz="1400" dirty="0" err="1" smtClean="0"/>
              <a:t>delivery</a:t>
            </a:r>
            <a:r>
              <a:rPr lang="pt-PT" sz="1400" dirty="0" smtClean="0"/>
              <a:t> </a:t>
            </a:r>
            <a:r>
              <a:rPr lang="pt-PT" sz="1400" dirty="0" err="1" smtClean="0"/>
              <a:t>mechanisms</a:t>
            </a:r>
            <a:endParaRPr lang="pt-PT" sz="1400" dirty="0" smtClean="0"/>
          </a:p>
          <a:p>
            <a:pPr>
              <a:spcBef>
                <a:spcPts val="1800"/>
              </a:spcBef>
            </a:pPr>
            <a:r>
              <a:rPr lang="pt-PT" sz="1400" dirty="0" smtClean="0"/>
              <a:t>GI Data Sharing </a:t>
            </a:r>
            <a:r>
              <a:rPr lang="pt-PT" sz="1400" dirty="0" err="1" smtClean="0"/>
              <a:t>documents</a:t>
            </a:r>
            <a:endParaRPr lang="pt-PT" sz="1400" dirty="0" smtClean="0"/>
          </a:p>
          <a:p>
            <a:pPr>
              <a:spcBef>
                <a:spcPts val="1800"/>
              </a:spcBef>
            </a:pPr>
            <a:r>
              <a:rPr lang="pt-PT" sz="1400" dirty="0" smtClean="0"/>
              <a:t>GI data </a:t>
            </a:r>
            <a:r>
              <a:rPr lang="pt-PT" sz="1400" dirty="0" err="1" smtClean="0"/>
              <a:t>access</a:t>
            </a:r>
            <a:r>
              <a:rPr lang="pt-PT" sz="1400" dirty="0" smtClean="0"/>
              <a:t> </a:t>
            </a:r>
            <a:r>
              <a:rPr lang="pt-PT" sz="1400" dirty="0" err="1" smtClean="0"/>
              <a:t>conditions</a:t>
            </a:r>
            <a:endParaRPr lang="pt-PT" sz="1400" dirty="0" smtClean="0"/>
          </a:p>
          <a:p>
            <a:pPr>
              <a:spcBef>
                <a:spcPts val="1800"/>
              </a:spcBef>
            </a:pPr>
            <a:r>
              <a:rPr lang="pt-PT" sz="1400" dirty="0" smtClean="0"/>
              <a:t>GI </a:t>
            </a:r>
            <a:r>
              <a:rPr lang="pt-PT" sz="1400" dirty="0" err="1" smtClean="0"/>
              <a:t>delivery</a:t>
            </a:r>
            <a:r>
              <a:rPr lang="pt-PT" sz="1400" dirty="0" smtClean="0"/>
              <a:t> (</a:t>
            </a:r>
            <a:r>
              <a:rPr lang="pt-PT" sz="1400" dirty="0" err="1" smtClean="0"/>
              <a:t>type</a:t>
            </a:r>
            <a:r>
              <a:rPr lang="pt-PT" sz="1400" dirty="0" smtClean="0"/>
              <a:t> </a:t>
            </a:r>
            <a:r>
              <a:rPr lang="pt-PT" sz="1400" dirty="0" err="1" smtClean="0"/>
              <a:t>of</a:t>
            </a:r>
            <a:r>
              <a:rPr lang="pt-PT" sz="1400" dirty="0" smtClean="0"/>
              <a:t> </a:t>
            </a:r>
            <a:r>
              <a:rPr lang="pt-PT" sz="1400" dirty="0" err="1" smtClean="0"/>
              <a:t>requests</a:t>
            </a:r>
            <a:r>
              <a:rPr lang="pt-PT" sz="1400" dirty="0" smtClean="0"/>
              <a:t>, response </a:t>
            </a:r>
            <a:r>
              <a:rPr lang="pt-PT" sz="1400" dirty="0" err="1" smtClean="0"/>
              <a:t>time</a:t>
            </a:r>
            <a:r>
              <a:rPr lang="pt-PT" sz="1400" dirty="0" smtClean="0"/>
              <a:t> , </a:t>
            </a:r>
            <a:r>
              <a:rPr lang="pt-PT" sz="1400" dirty="0" err="1" smtClean="0"/>
              <a:t>format</a:t>
            </a:r>
            <a:r>
              <a:rPr lang="pt-PT" sz="1400" dirty="0" smtClean="0"/>
              <a:t>, </a:t>
            </a:r>
            <a:r>
              <a:rPr lang="pt-PT" sz="1400" dirty="0" err="1" smtClean="0"/>
              <a:t>delivery</a:t>
            </a:r>
            <a:r>
              <a:rPr lang="pt-PT" sz="1400" dirty="0" smtClean="0"/>
              <a:t> </a:t>
            </a:r>
            <a:r>
              <a:rPr lang="pt-PT" sz="1400" dirty="0" err="1" smtClean="0"/>
              <a:t>support</a:t>
            </a:r>
            <a:r>
              <a:rPr lang="pt-PT" sz="1400" dirty="0" smtClean="0"/>
              <a:t>, </a:t>
            </a:r>
            <a:r>
              <a:rPr lang="pt-PT" sz="1400" dirty="0" err="1" smtClean="0"/>
              <a:t>type</a:t>
            </a:r>
            <a:r>
              <a:rPr lang="pt-PT" sz="1400" dirty="0" smtClean="0"/>
              <a:t> </a:t>
            </a:r>
            <a:r>
              <a:rPr lang="pt-PT" sz="1400" dirty="0" err="1" smtClean="0"/>
              <a:t>of</a:t>
            </a:r>
            <a:r>
              <a:rPr lang="pt-PT" sz="1400" dirty="0" smtClean="0"/>
              <a:t> data)</a:t>
            </a:r>
          </a:p>
          <a:p>
            <a:pPr>
              <a:spcBef>
                <a:spcPts val="1800"/>
              </a:spcBef>
            </a:pPr>
            <a:r>
              <a:rPr lang="pt-PT" sz="1400" dirty="0" err="1" smtClean="0"/>
              <a:t>Feed-back</a:t>
            </a:r>
            <a:r>
              <a:rPr lang="pt-PT" sz="1400" dirty="0" smtClean="0"/>
              <a:t> </a:t>
            </a:r>
            <a:r>
              <a:rPr lang="pt-PT" sz="1400" dirty="0" err="1" smtClean="0"/>
              <a:t>on</a:t>
            </a:r>
            <a:r>
              <a:rPr lang="pt-PT" sz="1400" dirty="0" smtClean="0"/>
              <a:t> </a:t>
            </a:r>
            <a:r>
              <a:rPr lang="pt-PT" sz="1400" dirty="0" err="1" smtClean="0"/>
              <a:t>Public</a:t>
            </a:r>
            <a:r>
              <a:rPr lang="pt-PT" sz="1400" dirty="0" smtClean="0"/>
              <a:t> </a:t>
            </a:r>
            <a:r>
              <a:rPr lang="pt-PT" sz="1400" dirty="0" err="1" smtClean="0"/>
              <a:t>Administration</a:t>
            </a:r>
            <a:r>
              <a:rPr lang="pt-PT" sz="1400" dirty="0" smtClean="0"/>
              <a:t> GI data sharing </a:t>
            </a:r>
            <a:r>
              <a:rPr lang="pt-PT" sz="1400" dirty="0" err="1" smtClean="0"/>
              <a:t>present</a:t>
            </a:r>
            <a:r>
              <a:rPr lang="pt-PT" sz="1400" dirty="0" smtClean="0"/>
              <a:t> </a:t>
            </a:r>
            <a:r>
              <a:rPr lang="pt-PT" sz="1400" dirty="0" err="1" smtClean="0"/>
              <a:t>situation</a:t>
            </a:r>
            <a:endParaRPr lang="pt-PT" sz="1400" dirty="0" smtClean="0"/>
          </a:p>
          <a:p>
            <a:pPr>
              <a:spcBef>
                <a:spcPts val="1800"/>
              </a:spcBef>
            </a:pPr>
            <a:r>
              <a:rPr lang="pt-PT" sz="1400" dirty="0" err="1" smtClean="0"/>
              <a:t>Existence</a:t>
            </a:r>
            <a:r>
              <a:rPr lang="pt-PT" sz="1400" dirty="0" smtClean="0"/>
              <a:t> </a:t>
            </a:r>
            <a:r>
              <a:rPr lang="pt-PT" sz="1400" dirty="0" err="1" smtClean="0"/>
              <a:t>of</a:t>
            </a:r>
            <a:r>
              <a:rPr lang="pt-PT" sz="1400" dirty="0" smtClean="0"/>
              <a:t> </a:t>
            </a:r>
            <a:r>
              <a:rPr lang="pt-PT" sz="1400" dirty="0" err="1" smtClean="0"/>
              <a:t>restrictions</a:t>
            </a:r>
            <a:r>
              <a:rPr lang="pt-PT" sz="1400" dirty="0" smtClean="0"/>
              <a:t> to </a:t>
            </a:r>
            <a:r>
              <a:rPr lang="pt-PT" sz="1400" dirty="0" err="1" smtClean="0"/>
              <a:t>access</a:t>
            </a:r>
            <a:r>
              <a:rPr lang="pt-PT" sz="1400" dirty="0" smtClean="0"/>
              <a:t> </a:t>
            </a:r>
            <a:r>
              <a:rPr lang="pt-PT" sz="1400" dirty="0" err="1" smtClean="0"/>
              <a:t>and</a:t>
            </a:r>
            <a:r>
              <a:rPr lang="pt-PT" sz="1400" dirty="0" smtClean="0"/>
              <a:t> use GI data </a:t>
            </a:r>
            <a:r>
              <a:rPr lang="pt-PT" sz="1400" dirty="0" err="1" smtClean="0"/>
              <a:t>from</a:t>
            </a:r>
            <a:r>
              <a:rPr lang="pt-PT" sz="1400" dirty="0" smtClean="0"/>
              <a:t> </a:t>
            </a:r>
            <a:r>
              <a:rPr lang="pt-PT" sz="1400" dirty="0" err="1" smtClean="0"/>
              <a:t>other</a:t>
            </a:r>
            <a:r>
              <a:rPr lang="pt-PT" sz="1400" dirty="0" smtClean="0"/>
              <a:t> </a:t>
            </a:r>
            <a:r>
              <a:rPr lang="pt-PT" sz="1400" dirty="0" err="1" smtClean="0"/>
              <a:t>entities</a:t>
            </a:r>
            <a:r>
              <a:rPr lang="pt-PT" sz="1400" dirty="0" smtClean="0"/>
              <a:t> </a:t>
            </a:r>
          </a:p>
          <a:p>
            <a:endParaRPr lang="pt-P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bwMode="auto">
          <a:xfrm>
            <a:off x="71438" y="6000768"/>
            <a:ext cx="228598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Diagrama 4"/>
          <p:cNvGraphicFramePr/>
          <p:nvPr/>
        </p:nvGraphicFramePr>
        <p:xfrm>
          <a:off x="7452320" y="357166"/>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ixaDeTexto 6"/>
          <p:cNvSpPr txBox="1"/>
          <p:nvPr/>
        </p:nvSpPr>
        <p:spPr>
          <a:xfrm>
            <a:off x="357159" y="1071546"/>
            <a:ext cx="6357981" cy="977191"/>
          </a:xfrm>
          <a:prstGeom prst="rect">
            <a:avLst/>
          </a:prstGeom>
          <a:noFill/>
        </p:spPr>
        <p:txBody>
          <a:bodyPr wrap="square" rtlCol="0">
            <a:spAutoFit/>
          </a:bodyPr>
          <a:lstStyle/>
          <a:p>
            <a:pPr>
              <a:lnSpc>
                <a:spcPts val="2300"/>
              </a:lnSpc>
            </a:pPr>
            <a:r>
              <a:rPr lang="en-US" sz="1600" b="1" dirty="0" smtClean="0">
                <a:latin typeface="+mn-lt"/>
                <a:ea typeface="ＭＳ Ｐゴシック" charset="0"/>
                <a:cs typeface="Arial" pitchFamily="34" charset="0"/>
              </a:rPr>
              <a:t>53% of the entities </a:t>
            </a:r>
            <a:r>
              <a:rPr lang="en-US" sz="1600" dirty="0" smtClean="0">
                <a:latin typeface="+mn-lt"/>
                <a:ea typeface="ＭＳ Ｐゴシック" charset="0"/>
                <a:cs typeface="Arial" pitchFamily="34" charset="0"/>
              </a:rPr>
              <a:t>that answered the questionnaire claimed to have a data policy, but only a small percentage have a document that characterizes this policy.</a:t>
            </a:r>
          </a:p>
        </p:txBody>
      </p:sp>
      <p:graphicFrame>
        <p:nvGraphicFramePr>
          <p:cNvPr id="10" name="Gráfico 9"/>
          <p:cNvGraphicFramePr/>
          <p:nvPr/>
        </p:nvGraphicFramePr>
        <p:xfrm>
          <a:off x="500034" y="2460498"/>
          <a:ext cx="3857652" cy="2040072"/>
        </p:xfrm>
        <a:graphic>
          <a:graphicData uri="http://schemas.openxmlformats.org/drawingml/2006/chart">
            <c:chart xmlns:c="http://schemas.openxmlformats.org/drawingml/2006/chart" xmlns:r="http://schemas.openxmlformats.org/officeDocument/2006/relationships" r:id="rId7"/>
          </a:graphicData>
        </a:graphic>
      </p:graphicFrame>
      <p:sp>
        <p:nvSpPr>
          <p:cNvPr id="11" name="CaixaDeTexto 10"/>
          <p:cNvSpPr txBox="1"/>
          <p:nvPr/>
        </p:nvSpPr>
        <p:spPr>
          <a:xfrm>
            <a:off x="1357290" y="2091166"/>
            <a:ext cx="2293769" cy="369332"/>
          </a:xfrm>
          <a:prstGeom prst="rect">
            <a:avLst/>
          </a:prstGeom>
          <a:noFill/>
        </p:spPr>
        <p:txBody>
          <a:bodyPr wrap="none" rtlCol="0">
            <a:spAutoFit/>
          </a:bodyPr>
          <a:lstStyle/>
          <a:p>
            <a:r>
              <a:rPr lang="pt-PT" b="1" dirty="0" smtClean="0">
                <a:latin typeface="+mn-lt"/>
              </a:rPr>
              <a:t>Data </a:t>
            </a:r>
            <a:r>
              <a:rPr lang="pt-PT" b="1" dirty="0" err="1" smtClean="0">
                <a:latin typeface="+mn-lt"/>
              </a:rPr>
              <a:t>Policy</a:t>
            </a:r>
            <a:r>
              <a:rPr lang="pt-PT" b="1" dirty="0" smtClean="0">
                <a:latin typeface="+mn-lt"/>
              </a:rPr>
              <a:t> </a:t>
            </a:r>
            <a:r>
              <a:rPr lang="pt-PT" b="1" dirty="0" err="1" smtClean="0">
                <a:latin typeface="+mn-lt"/>
              </a:rPr>
              <a:t>Key</a:t>
            </a:r>
            <a:r>
              <a:rPr lang="pt-PT" b="1" dirty="0" smtClean="0">
                <a:latin typeface="+mn-lt"/>
              </a:rPr>
              <a:t> </a:t>
            </a:r>
            <a:r>
              <a:rPr lang="pt-PT" b="1" dirty="0" err="1" smtClean="0">
                <a:latin typeface="+mn-lt"/>
              </a:rPr>
              <a:t>points</a:t>
            </a:r>
            <a:endParaRPr lang="pt-PT" b="1" dirty="0">
              <a:latin typeface="+mn-lt"/>
            </a:endParaRPr>
          </a:p>
        </p:txBody>
      </p:sp>
      <p:graphicFrame>
        <p:nvGraphicFramePr>
          <p:cNvPr id="12" name="Gráfico 11"/>
          <p:cNvGraphicFramePr/>
          <p:nvPr/>
        </p:nvGraphicFramePr>
        <p:xfrm>
          <a:off x="4643438" y="4682589"/>
          <a:ext cx="4000528" cy="2103997"/>
        </p:xfrm>
        <a:graphic>
          <a:graphicData uri="http://schemas.openxmlformats.org/drawingml/2006/chart">
            <c:chart xmlns:c="http://schemas.openxmlformats.org/drawingml/2006/chart" xmlns:r="http://schemas.openxmlformats.org/officeDocument/2006/relationships" r:id="rId8"/>
          </a:graphicData>
        </a:graphic>
      </p:graphicFrame>
      <p:sp>
        <p:nvSpPr>
          <p:cNvPr id="13" name="CaixaDeTexto 12"/>
          <p:cNvSpPr txBox="1"/>
          <p:nvPr/>
        </p:nvSpPr>
        <p:spPr>
          <a:xfrm>
            <a:off x="5286380" y="4253961"/>
            <a:ext cx="2475358" cy="369332"/>
          </a:xfrm>
          <a:prstGeom prst="rect">
            <a:avLst/>
          </a:prstGeom>
          <a:noFill/>
        </p:spPr>
        <p:txBody>
          <a:bodyPr wrap="none" rtlCol="0">
            <a:spAutoFit/>
          </a:bodyPr>
          <a:lstStyle/>
          <a:p>
            <a:r>
              <a:rPr lang="pt-PT" b="1" dirty="0" smtClean="0">
                <a:latin typeface="Calibri" pitchFamily="34" charset="0"/>
              </a:rPr>
              <a:t>Framework </a:t>
            </a:r>
            <a:r>
              <a:rPr lang="pt-PT" b="1" dirty="0" err="1" smtClean="0">
                <a:latin typeface="Calibri" pitchFamily="34" charset="0"/>
              </a:rPr>
              <a:t>Agreements</a:t>
            </a:r>
            <a:endParaRPr lang="pt-PT" dirty="0"/>
          </a:p>
        </p:txBody>
      </p:sp>
      <p:sp>
        <p:nvSpPr>
          <p:cNvPr id="15" name="CaixaDeTexto 14"/>
          <p:cNvSpPr txBox="1"/>
          <p:nvPr/>
        </p:nvSpPr>
        <p:spPr>
          <a:xfrm>
            <a:off x="4572000" y="2357430"/>
            <a:ext cx="4357717" cy="1252522"/>
          </a:xfrm>
          <a:prstGeom prst="rect">
            <a:avLst/>
          </a:prstGeom>
          <a:noFill/>
        </p:spPr>
        <p:txBody>
          <a:bodyPr wrap="square" rtlCol="0">
            <a:spAutoFit/>
          </a:bodyPr>
          <a:lstStyle/>
          <a:p>
            <a:pPr>
              <a:lnSpc>
                <a:spcPts val="2300"/>
              </a:lnSpc>
            </a:pPr>
            <a:r>
              <a:rPr lang="en-US" sz="1600" dirty="0" smtClean="0">
                <a:latin typeface="+mn-lt"/>
              </a:rPr>
              <a:t>The vast majority of entities identified as the </a:t>
            </a:r>
            <a:r>
              <a:rPr lang="en-US" sz="1600" b="1" dirty="0" smtClean="0">
                <a:latin typeface="+mn-lt"/>
              </a:rPr>
              <a:t>fundamental key point </a:t>
            </a:r>
            <a:r>
              <a:rPr lang="en-US" sz="1600" dirty="0" smtClean="0">
                <a:latin typeface="+mn-lt"/>
              </a:rPr>
              <a:t>for effective sharing and access to geographic information, the </a:t>
            </a:r>
            <a:r>
              <a:rPr lang="en-US" sz="1600" b="1" dirty="0" smtClean="0">
                <a:latin typeface="+mn-lt"/>
              </a:rPr>
              <a:t>establishment of agreements</a:t>
            </a:r>
            <a:r>
              <a:rPr lang="en-US" sz="1600" dirty="0" smtClean="0">
                <a:latin typeface="+mn-lt"/>
              </a:rPr>
              <a:t>.</a:t>
            </a:r>
            <a:endParaRPr lang="pt-PT" sz="1600" dirty="0">
              <a:latin typeface="+mn-lt"/>
            </a:endParaRPr>
          </a:p>
        </p:txBody>
      </p:sp>
      <p:sp>
        <p:nvSpPr>
          <p:cNvPr id="16" name="CaixaDeTexto 15"/>
          <p:cNvSpPr txBox="1"/>
          <p:nvPr/>
        </p:nvSpPr>
        <p:spPr>
          <a:xfrm>
            <a:off x="428596" y="4500570"/>
            <a:ext cx="4286280" cy="1862048"/>
          </a:xfrm>
          <a:prstGeom prst="rect">
            <a:avLst/>
          </a:prstGeom>
          <a:noFill/>
        </p:spPr>
        <p:txBody>
          <a:bodyPr wrap="square" rtlCol="0">
            <a:spAutoFit/>
          </a:bodyPr>
          <a:lstStyle/>
          <a:p>
            <a:pPr>
              <a:lnSpc>
                <a:spcPts val="2300"/>
              </a:lnSpc>
            </a:pPr>
            <a:r>
              <a:rPr lang="en-US" sz="1600" dirty="0" smtClean="0">
                <a:latin typeface="+mn-lt"/>
              </a:rPr>
              <a:t>It is more frequent the use of </a:t>
            </a:r>
            <a:r>
              <a:rPr lang="en-US" sz="1600" b="1" dirty="0" smtClean="0">
                <a:latin typeface="+mn-lt"/>
              </a:rPr>
              <a:t>collaboration protocols </a:t>
            </a:r>
            <a:r>
              <a:rPr lang="en-US" sz="1600" dirty="0" smtClean="0">
                <a:latin typeface="+mn-lt"/>
              </a:rPr>
              <a:t>for the sharing of geographic information between public entities.</a:t>
            </a:r>
          </a:p>
          <a:p>
            <a:pPr>
              <a:lnSpc>
                <a:spcPts val="2300"/>
              </a:lnSpc>
            </a:pPr>
            <a:endParaRPr lang="en-US" sz="1600" dirty="0" smtClean="0">
              <a:latin typeface="+mn-lt"/>
            </a:endParaRPr>
          </a:p>
          <a:p>
            <a:pPr>
              <a:lnSpc>
                <a:spcPts val="2300"/>
              </a:lnSpc>
            </a:pPr>
            <a:r>
              <a:rPr lang="en-US" sz="1600" dirty="0" smtClean="0">
                <a:latin typeface="+mn-lt"/>
              </a:rPr>
              <a:t>There is still little cooperation among Public Administration institutions on </a:t>
            </a:r>
            <a:r>
              <a:rPr lang="en-US" sz="1600" b="1" dirty="0" smtClean="0">
                <a:latin typeface="+mn-lt"/>
              </a:rPr>
              <a:t>data costs sharing</a:t>
            </a:r>
            <a:r>
              <a:rPr lang="en-US" sz="1600" dirty="0" smtClean="0">
                <a:latin typeface="+mn-lt"/>
              </a:rPr>
              <a:t>.</a:t>
            </a:r>
            <a:endParaRPr lang="pt-PT" sz="1600" dirty="0">
              <a:latin typeface="+mn-lt"/>
            </a:endParaRPr>
          </a:p>
        </p:txBody>
      </p:sp>
      <p:sp>
        <p:nvSpPr>
          <p:cNvPr id="17"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smtClean="0">
                <a:solidFill>
                  <a:schemeClr val="accent2"/>
                </a:solidFill>
                <a:latin typeface="Calibri" pitchFamily="34" charset="0"/>
              </a:rPr>
              <a:t>RPF INSPIRE CORE </a:t>
            </a:r>
            <a:r>
              <a:rPr lang="pt-PT" b="1" dirty="0" err="1" smtClean="0">
                <a:solidFill>
                  <a:schemeClr val="accent2"/>
                </a:solidFill>
                <a:latin typeface="Calibri" pitchFamily="34" charset="0"/>
              </a:rPr>
              <a:t>Network</a:t>
            </a:r>
            <a:r>
              <a:rPr lang="pt-PT" b="1" dirty="0" smtClean="0">
                <a:solidFill>
                  <a:schemeClr val="accent2"/>
                </a:solidFill>
                <a:latin typeface="Calibri" pitchFamily="34" charset="0"/>
              </a:rPr>
              <a:t> </a:t>
            </a:r>
            <a:r>
              <a:rPr lang="pt-PT" b="1" dirty="0" err="1" smtClean="0">
                <a:solidFill>
                  <a:schemeClr val="accent2"/>
                </a:solidFill>
                <a:latin typeface="Calibri" pitchFamily="34" charset="0"/>
              </a:rPr>
              <a:t>Entities</a:t>
            </a:r>
            <a:r>
              <a:rPr lang="pt-PT" b="1" dirty="0" smtClean="0">
                <a:solidFill>
                  <a:schemeClr val="accent2"/>
                </a:solidFill>
                <a:latin typeface="Calibri" pitchFamily="34" charset="0"/>
              </a:rPr>
              <a:t> Data Policies </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bwMode="auto">
          <a:xfrm>
            <a:off x="71438" y="6000768"/>
            <a:ext cx="228598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Diagrama 4"/>
          <p:cNvGraphicFramePr/>
          <p:nvPr/>
        </p:nvGraphicFramePr>
        <p:xfrm>
          <a:off x="7452320" y="357166"/>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Gráfico 13"/>
          <p:cNvGraphicFramePr/>
          <p:nvPr/>
        </p:nvGraphicFramePr>
        <p:xfrm>
          <a:off x="357158" y="1925951"/>
          <a:ext cx="5357818" cy="1788801"/>
        </p:xfrm>
        <a:graphic>
          <a:graphicData uri="http://schemas.openxmlformats.org/drawingml/2006/chart">
            <c:chart xmlns:c="http://schemas.openxmlformats.org/drawingml/2006/chart" xmlns:r="http://schemas.openxmlformats.org/officeDocument/2006/relationships" r:id="rId7"/>
          </a:graphicData>
        </a:graphic>
      </p:graphicFrame>
      <p:sp>
        <p:nvSpPr>
          <p:cNvPr id="17" name="CaixaDeTexto 16"/>
          <p:cNvSpPr txBox="1"/>
          <p:nvPr/>
        </p:nvSpPr>
        <p:spPr>
          <a:xfrm>
            <a:off x="428596" y="1211571"/>
            <a:ext cx="5572164" cy="523220"/>
          </a:xfrm>
          <a:prstGeom prst="rect">
            <a:avLst/>
          </a:prstGeom>
          <a:noFill/>
        </p:spPr>
        <p:txBody>
          <a:bodyPr wrap="square" rtlCol="0">
            <a:spAutoFit/>
          </a:bodyPr>
          <a:lstStyle/>
          <a:p>
            <a:r>
              <a:rPr lang="en-US" sz="1400" b="1" dirty="0" smtClean="0">
                <a:latin typeface="+mn-lt"/>
              </a:rPr>
              <a:t>Frequency with which the GI is generally made available to third parties according to the type of user</a:t>
            </a:r>
            <a:endParaRPr lang="pt-PT" sz="1400" b="1" dirty="0">
              <a:latin typeface="+mn-lt"/>
            </a:endParaRPr>
          </a:p>
        </p:txBody>
      </p:sp>
      <p:pic>
        <p:nvPicPr>
          <p:cNvPr id="18" name="Picture 2"/>
          <p:cNvPicPr>
            <a:picLocks noChangeAspect="1" noChangeArrowheads="1"/>
          </p:cNvPicPr>
          <p:nvPr/>
        </p:nvPicPr>
        <p:blipFill>
          <a:blip r:embed="rId8"/>
          <a:srcRect/>
          <a:stretch>
            <a:fillRect/>
          </a:stretch>
        </p:blipFill>
        <p:spPr bwMode="auto">
          <a:xfrm>
            <a:off x="714349" y="4490073"/>
            <a:ext cx="4714908" cy="2225075"/>
          </a:xfrm>
          <a:prstGeom prst="rect">
            <a:avLst/>
          </a:prstGeom>
          <a:noFill/>
          <a:ln w="9525">
            <a:noFill/>
            <a:miter lim="800000"/>
            <a:headEnd/>
            <a:tailEnd/>
          </a:ln>
          <a:effectLst/>
        </p:spPr>
      </p:pic>
      <p:sp>
        <p:nvSpPr>
          <p:cNvPr id="19" name="CaixaDeTexto 18"/>
          <p:cNvSpPr txBox="1"/>
          <p:nvPr/>
        </p:nvSpPr>
        <p:spPr>
          <a:xfrm>
            <a:off x="428596" y="3899366"/>
            <a:ext cx="5643602" cy="523220"/>
          </a:xfrm>
          <a:prstGeom prst="rect">
            <a:avLst/>
          </a:prstGeom>
          <a:noFill/>
        </p:spPr>
        <p:txBody>
          <a:bodyPr wrap="square" rtlCol="0">
            <a:spAutoFit/>
          </a:bodyPr>
          <a:lstStyle/>
          <a:p>
            <a:r>
              <a:rPr lang="en-US" sz="1400" b="1" dirty="0" smtClean="0">
                <a:latin typeface="+mn-lt"/>
              </a:rPr>
              <a:t>Frequency with which the GI of the entity is made available to third parties according to the conditions of access</a:t>
            </a:r>
            <a:endParaRPr lang="pt-PT" sz="1400" dirty="0"/>
          </a:p>
        </p:txBody>
      </p:sp>
      <p:sp>
        <p:nvSpPr>
          <p:cNvPr id="12" name="CaixaDeTexto 11"/>
          <p:cNvSpPr txBox="1"/>
          <p:nvPr/>
        </p:nvSpPr>
        <p:spPr>
          <a:xfrm>
            <a:off x="5715008" y="1603269"/>
            <a:ext cx="3357586" cy="2499339"/>
          </a:xfrm>
          <a:prstGeom prst="rect">
            <a:avLst/>
          </a:prstGeom>
          <a:noFill/>
        </p:spPr>
        <p:txBody>
          <a:bodyPr wrap="square" rtlCol="0">
            <a:spAutoFit/>
          </a:bodyPr>
          <a:lstStyle/>
          <a:p>
            <a:pPr>
              <a:lnSpc>
                <a:spcPts val="2000"/>
              </a:lnSpc>
              <a:spcAft>
                <a:spcPts val="300"/>
              </a:spcAft>
              <a:buFont typeface="Arial" pitchFamily="34" charset="0"/>
              <a:buChar char="•"/>
            </a:pPr>
            <a:r>
              <a:rPr lang="en-US" sz="1400" dirty="0" smtClean="0">
                <a:latin typeface="+mn-lt"/>
              </a:rPr>
              <a:t> It is frequent to make GI available to </a:t>
            </a:r>
            <a:r>
              <a:rPr lang="en-US" sz="1400" b="1" dirty="0" smtClean="0">
                <a:latin typeface="+mn-lt"/>
              </a:rPr>
              <a:t>public entities</a:t>
            </a:r>
            <a:r>
              <a:rPr lang="en-US" sz="1400" dirty="0" smtClean="0">
                <a:latin typeface="+mn-lt"/>
              </a:rPr>
              <a:t>. </a:t>
            </a:r>
          </a:p>
          <a:p>
            <a:pPr>
              <a:lnSpc>
                <a:spcPts val="2000"/>
              </a:lnSpc>
              <a:spcAft>
                <a:spcPts val="300"/>
              </a:spcAft>
              <a:buFont typeface="Arial" pitchFamily="34" charset="0"/>
              <a:buChar char="•"/>
            </a:pPr>
            <a:r>
              <a:rPr lang="en-US" sz="1400" dirty="0" smtClean="0">
                <a:latin typeface="+mn-lt"/>
              </a:rPr>
              <a:t> There are still entities that never make information available to </a:t>
            </a:r>
            <a:r>
              <a:rPr lang="en-US" sz="1400" b="1" dirty="0" smtClean="0">
                <a:latin typeface="+mn-lt"/>
              </a:rPr>
              <a:t>the general public</a:t>
            </a:r>
            <a:r>
              <a:rPr lang="en-US" sz="1400" dirty="0" smtClean="0">
                <a:latin typeface="+mn-lt"/>
              </a:rPr>
              <a:t>. </a:t>
            </a:r>
          </a:p>
          <a:p>
            <a:pPr>
              <a:lnSpc>
                <a:spcPts val="2000"/>
              </a:lnSpc>
              <a:spcAft>
                <a:spcPts val="300"/>
              </a:spcAft>
              <a:buFont typeface="Arial" pitchFamily="34" charset="0"/>
              <a:buChar char="•"/>
            </a:pPr>
            <a:r>
              <a:rPr lang="en-US" sz="1400" dirty="0" smtClean="0">
                <a:latin typeface="+mn-lt"/>
              </a:rPr>
              <a:t> The availability of GI to </a:t>
            </a:r>
            <a:r>
              <a:rPr lang="en-US" sz="1400" b="1" dirty="0" smtClean="0">
                <a:latin typeface="+mn-lt"/>
              </a:rPr>
              <a:t>companies</a:t>
            </a:r>
            <a:r>
              <a:rPr lang="en-US" sz="1400" dirty="0" smtClean="0">
                <a:latin typeface="+mn-lt"/>
              </a:rPr>
              <a:t> (both public and private) is practiced by almost half of the entities on a frequent basis. </a:t>
            </a:r>
          </a:p>
          <a:p>
            <a:pPr>
              <a:lnSpc>
                <a:spcPts val="2000"/>
              </a:lnSpc>
              <a:spcAft>
                <a:spcPts val="300"/>
              </a:spcAft>
              <a:buFont typeface="Arial" pitchFamily="34" charset="0"/>
              <a:buChar char="•"/>
            </a:pPr>
            <a:r>
              <a:rPr lang="en-US" sz="1400" dirty="0" smtClean="0">
                <a:latin typeface="+mn-lt"/>
              </a:rPr>
              <a:t> The availability to the </a:t>
            </a:r>
            <a:r>
              <a:rPr lang="en-US" sz="1400" b="1" dirty="0" smtClean="0">
                <a:latin typeface="+mn-lt"/>
              </a:rPr>
              <a:t>research centers </a:t>
            </a:r>
            <a:r>
              <a:rPr lang="en-US" sz="1400" dirty="0" smtClean="0">
                <a:latin typeface="+mn-lt"/>
              </a:rPr>
              <a:t>is made more occasionally.</a:t>
            </a:r>
            <a:endParaRPr lang="pt-PT" sz="1400" dirty="0">
              <a:latin typeface="+mn-lt"/>
            </a:endParaRPr>
          </a:p>
        </p:txBody>
      </p:sp>
      <p:sp>
        <p:nvSpPr>
          <p:cNvPr id="13" name="CaixaDeTexto 12"/>
          <p:cNvSpPr txBox="1"/>
          <p:nvPr/>
        </p:nvSpPr>
        <p:spPr>
          <a:xfrm>
            <a:off x="5715008" y="4746579"/>
            <a:ext cx="3214710" cy="1674817"/>
          </a:xfrm>
          <a:prstGeom prst="rect">
            <a:avLst/>
          </a:prstGeom>
          <a:noFill/>
        </p:spPr>
        <p:txBody>
          <a:bodyPr wrap="square" rtlCol="0">
            <a:spAutoFit/>
          </a:bodyPr>
          <a:lstStyle/>
          <a:p>
            <a:pPr>
              <a:lnSpc>
                <a:spcPts val="2000"/>
              </a:lnSpc>
              <a:spcAft>
                <a:spcPts val="300"/>
              </a:spcAft>
              <a:buFont typeface="Arial" pitchFamily="34" charset="0"/>
              <a:buChar char="•"/>
            </a:pPr>
            <a:r>
              <a:rPr lang="en-US" sz="1400" dirty="0" smtClean="0">
                <a:latin typeface="+mn-lt"/>
              </a:rPr>
              <a:t> The free availability with use license is the most frequent. </a:t>
            </a:r>
          </a:p>
          <a:p>
            <a:pPr>
              <a:lnSpc>
                <a:spcPts val="2000"/>
              </a:lnSpc>
              <a:spcAft>
                <a:spcPts val="300"/>
              </a:spcAft>
              <a:buFont typeface="Arial" pitchFamily="34" charset="0"/>
              <a:buChar char="•"/>
            </a:pPr>
            <a:endParaRPr lang="en-US" sz="1400" dirty="0" smtClean="0">
              <a:latin typeface="+mn-lt"/>
            </a:endParaRPr>
          </a:p>
          <a:p>
            <a:pPr>
              <a:lnSpc>
                <a:spcPts val="2000"/>
              </a:lnSpc>
              <a:spcAft>
                <a:spcPts val="300"/>
              </a:spcAft>
              <a:buFont typeface="Arial" pitchFamily="34" charset="0"/>
              <a:buChar char="•"/>
            </a:pPr>
            <a:r>
              <a:rPr lang="en-US" sz="1400" dirty="0" smtClean="0">
                <a:latin typeface="+mn-lt"/>
              </a:rPr>
              <a:t> For </a:t>
            </a:r>
            <a:r>
              <a:rPr lang="en-US" sz="1400" b="1" dirty="0" smtClean="0">
                <a:latin typeface="+mn-lt"/>
              </a:rPr>
              <a:t>38% </a:t>
            </a:r>
            <a:r>
              <a:rPr lang="en-US" sz="1400" dirty="0" smtClean="0">
                <a:latin typeface="+mn-lt"/>
              </a:rPr>
              <a:t>of the entities it is frequent </a:t>
            </a:r>
            <a:r>
              <a:rPr lang="en-US" sz="1400" b="1" dirty="0" smtClean="0">
                <a:latin typeface="+mn-lt"/>
              </a:rPr>
              <a:t>selling GI</a:t>
            </a:r>
          </a:p>
          <a:p>
            <a:pPr>
              <a:spcAft>
                <a:spcPts val="300"/>
              </a:spcAft>
            </a:pPr>
            <a:endParaRPr lang="en-US" sz="1200" dirty="0" smtClean="0">
              <a:latin typeface="+mn-lt"/>
            </a:endParaRPr>
          </a:p>
        </p:txBody>
      </p:sp>
      <p:sp>
        <p:nvSpPr>
          <p:cNvPr id="16"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smtClean="0">
                <a:solidFill>
                  <a:schemeClr val="accent2"/>
                </a:solidFill>
                <a:latin typeface="Calibri" pitchFamily="34" charset="0"/>
              </a:rPr>
              <a:t>RPF INSPIRE CORE </a:t>
            </a:r>
            <a:r>
              <a:rPr lang="pt-PT" b="1" dirty="0" err="1" smtClean="0">
                <a:solidFill>
                  <a:schemeClr val="accent2"/>
                </a:solidFill>
                <a:latin typeface="Calibri" pitchFamily="34" charset="0"/>
              </a:rPr>
              <a:t>Network</a:t>
            </a:r>
            <a:r>
              <a:rPr lang="pt-PT" b="1" dirty="0" smtClean="0">
                <a:solidFill>
                  <a:schemeClr val="accent2"/>
                </a:solidFill>
                <a:latin typeface="Calibri" pitchFamily="34" charset="0"/>
              </a:rPr>
              <a:t> </a:t>
            </a:r>
            <a:r>
              <a:rPr lang="pt-PT" b="1" dirty="0" err="1" smtClean="0">
                <a:solidFill>
                  <a:schemeClr val="accent2"/>
                </a:solidFill>
                <a:latin typeface="Calibri" pitchFamily="34" charset="0"/>
              </a:rPr>
              <a:t>Entities</a:t>
            </a:r>
            <a:r>
              <a:rPr lang="pt-PT" b="1" dirty="0" smtClean="0">
                <a:solidFill>
                  <a:schemeClr val="accent2"/>
                </a:solidFill>
                <a:latin typeface="Calibri" pitchFamily="34" charset="0"/>
              </a:rPr>
              <a:t> Data Policies </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bwMode="auto">
          <a:xfrm>
            <a:off x="71438" y="6000768"/>
            <a:ext cx="228598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Diagrama 4"/>
          <p:cNvGraphicFramePr/>
          <p:nvPr/>
        </p:nvGraphicFramePr>
        <p:xfrm>
          <a:off x="7452320" y="357166"/>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p:cNvPicPr>
            <a:picLocks noChangeAspect="1" noChangeArrowheads="1"/>
          </p:cNvPicPr>
          <p:nvPr/>
        </p:nvPicPr>
        <p:blipFill>
          <a:blip r:embed="rId7"/>
          <a:srcRect/>
          <a:stretch>
            <a:fillRect/>
          </a:stretch>
        </p:blipFill>
        <p:spPr bwMode="auto">
          <a:xfrm>
            <a:off x="428595" y="1517045"/>
            <a:ext cx="3774472" cy="1626203"/>
          </a:xfrm>
          <a:prstGeom prst="rect">
            <a:avLst/>
          </a:prstGeom>
          <a:noFill/>
          <a:ln w="9525">
            <a:noFill/>
            <a:miter lim="800000"/>
            <a:headEnd/>
            <a:tailEnd/>
          </a:ln>
          <a:effectLst/>
        </p:spPr>
      </p:pic>
      <p:sp>
        <p:nvSpPr>
          <p:cNvPr id="13" name="CaixaDeTexto 12"/>
          <p:cNvSpPr txBox="1"/>
          <p:nvPr/>
        </p:nvSpPr>
        <p:spPr>
          <a:xfrm>
            <a:off x="285720" y="978083"/>
            <a:ext cx="5335050" cy="307777"/>
          </a:xfrm>
          <a:prstGeom prst="rect">
            <a:avLst/>
          </a:prstGeom>
          <a:noFill/>
        </p:spPr>
        <p:txBody>
          <a:bodyPr wrap="none" rtlCol="0">
            <a:spAutoFit/>
          </a:bodyPr>
          <a:lstStyle/>
          <a:p>
            <a:r>
              <a:rPr lang="en-US" sz="1400" b="1" dirty="0" smtClean="0">
                <a:solidFill>
                  <a:schemeClr val="tx2">
                    <a:lumMod val="85000"/>
                    <a:lumOff val="15000"/>
                  </a:schemeClr>
                </a:solidFill>
                <a:latin typeface="+mn-lt"/>
              </a:rPr>
              <a:t>Frequency of GI made available according to the conditions of access:</a:t>
            </a:r>
            <a:endParaRPr lang="pt-PT" sz="1400" b="1" dirty="0">
              <a:solidFill>
                <a:schemeClr val="tx2">
                  <a:lumMod val="85000"/>
                  <a:lumOff val="15000"/>
                </a:schemeClr>
              </a:solidFill>
            </a:endParaRPr>
          </a:p>
        </p:txBody>
      </p:sp>
      <p:sp>
        <p:nvSpPr>
          <p:cNvPr id="10" name="CaixaDeTexto 9"/>
          <p:cNvSpPr txBox="1"/>
          <p:nvPr/>
        </p:nvSpPr>
        <p:spPr>
          <a:xfrm>
            <a:off x="376750" y="1270021"/>
            <a:ext cx="1436419" cy="307777"/>
          </a:xfrm>
          <a:prstGeom prst="rect">
            <a:avLst/>
          </a:prstGeom>
          <a:noFill/>
        </p:spPr>
        <p:txBody>
          <a:bodyPr wrap="none" rtlCol="0">
            <a:spAutoFit/>
          </a:bodyPr>
          <a:lstStyle/>
          <a:p>
            <a:r>
              <a:rPr lang="en-US" sz="1400" b="1" dirty="0" smtClean="0">
                <a:solidFill>
                  <a:schemeClr val="accent2"/>
                </a:solidFill>
                <a:latin typeface="+mn-lt"/>
              </a:rPr>
              <a:t>to public entities</a:t>
            </a:r>
            <a:endParaRPr lang="pt-PT" sz="1400" b="1" dirty="0">
              <a:solidFill>
                <a:schemeClr val="accent2"/>
              </a:solidFill>
              <a:latin typeface="+mn-lt"/>
            </a:endParaRPr>
          </a:p>
        </p:txBody>
      </p:sp>
      <p:pic>
        <p:nvPicPr>
          <p:cNvPr id="1026" name="Picture 2"/>
          <p:cNvPicPr>
            <a:picLocks noChangeAspect="1" noChangeArrowheads="1"/>
          </p:cNvPicPr>
          <p:nvPr/>
        </p:nvPicPr>
        <p:blipFill>
          <a:blip r:embed="rId8"/>
          <a:srcRect/>
          <a:stretch>
            <a:fillRect/>
          </a:stretch>
        </p:blipFill>
        <p:spPr bwMode="auto">
          <a:xfrm>
            <a:off x="428595" y="3406973"/>
            <a:ext cx="3768471" cy="1617802"/>
          </a:xfrm>
          <a:prstGeom prst="rect">
            <a:avLst/>
          </a:prstGeom>
          <a:noFill/>
          <a:ln w="9525">
            <a:noFill/>
            <a:miter lim="800000"/>
            <a:headEnd/>
            <a:tailEnd/>
          </a:ln>
          <a:effectLst/>
        </p:spPr>
      </p:pic>
      <p:sp>
        <p:nvSpPr>
          <p:cNvPr id="14" name="CaixaDeTexto 13"/>
          <p:cNvSpPr txBox="1"/>
          <p:nvPr/>
        </p:nvSpPr>
        <p:spPr>
          <a:xfrm>
            <a:off x="380630" y="3145362"/>
            <a:ext cx="1715919" cy="307777"/>
          </a:xfrm>
          <a:prstGeom prst="rect">
            <a:avLst/>
          </a:prstGeom>
          <a:noFill/>
        </p:spPr>
        <p:txBody>
          <a:bodyPr wrap="none" rtlCol="0">
            <a:spAutoFit/>
          </a:bodyPr>
          <a:lstStyle/>
          <a:p>
            <a:r>
              <a:rPr lang="en-US" sz="1400" b="1" dirty="0" smtClean="0">
                <a:solidFill>
                  <a:schemeClr val="accent2"/>
                </a:solidFill>
                <a:latin typeface="+mn-lt"/>
              </a:rPr>
              <a:t>to the general public</a:t>
            </a:r>
            <a:endParaRPr lang="pt-PT" sz="1400" b="1" dirty="0">
              <a:solidFill>
                <a:schemeClr val="accent2"/>
              </a:solidFill>
              <a:latin typeface="+mn-lt"/>
            </a:endParaRPr>
          </a:p>
        </p:txBody>
      </p:sp>
      <p:pic>
        <p:nvPicPr>
          <p:cNvPr id="1027" name="Picture 3"/>
          <p:cNvPicPr>
            <a:picLocks noChangeAspect="1" noChangeArrowheads="1"/>
          </p:cNvPicPr>
          <p:nvPr/>
        </p:nvPicPr>
        <p:blipFill>
          <a:blip r:embed="rId9"/>
          <a:srcRect/>
          <a:stretch>
            <a:fillRect/>
          </a:stretch>
        </p:blipFill>
        <p:spPr bwMode="auto">
          <a:xfrm>
            <a:off x="428595" y="5240222"/>
            <a:ext cx="3768471" cy="1617802"/>
          </a:xfrm>
          <a:prstGeom prst="rect">
            <a:avLst/>
          </a:prstGeom>
          <a:noFill/>
          <a:ln w="9525">
            <a:noFill/>
            <a:miter lim="800000"/>
            <a:headEnd/>
            <a:tailEnd/>
          </a:ln>
          <a:effectLst/>
        </p:spPr>
      </p:pic>
      <p:sp>
        <p:nvSpPr>
          <p:cNvPr id="16" name="CaixaDeTexto 15"/>
          <p:cNvSpPr txBox="1"/>
          <p:nvPr/>
        </p:nvSpPr>
        <p:spPr>
          <a:xfrm>
            <a:off x="357158" y="4978611"/>
            <a:ext cx="1600631" cy="307777"/>
          </a:xfrm>
          <a:prstGeom prst="rect">
            <a:avLst/>
          </a:prstGeom>
          <a:noFill/>
        </p:spPr>
        <p:txBody>
          <a:bodyPr wrap="none" rtlCol="0">
            <a:spAutoFit/>
          </a:bodyPr>
          <a:lstStyle/>
          <a:p>
            <a:r>
              <a:rPr lang="en-US" sz="1400" b="1" dirty="0" smtClean="0">
                <a:solidFill>
                  <a:schemeClr val="accent2"/>
                </a:solidFill>
                <a:latin typeface="+mn-lt"/>
              </a:rPr>
              <a:t>to research centers</a:t>
            </a:r>
            <a:endParaRPr lang="pt-PT" sz="1400" b="1" dirty="0">
              <a:solidFill>
                <a:schemeClr val="accent2"/>
              </a:solidFill>
              <a:latin typeface="+mn-lt"/>
            </a:endParaRPr>
          </a:p>
        </p:txBody>
      </p:sp>
      <p:pic>
        <p:nvPicPr>
          <p:cNvPr id="1028" name="Picture 4"/>
          <p:cNvPicPr>
            <a:picLocks noChangeAspect="1" noChangeArrowheads="1"/>
          </p:cNvPicPr>
          <p:nvPr/>
        </p:nvPicPr>
        <p:blipFill>
          <a:blip r:embed="rId10"/>
          <a:srcRect/>
          <a:stretch>
            <a:fillRect/>
          </a:stretch>
        </p:blipFill>
        <p:spPr bwMode="auto">
          <a:xfrm>
            <a:off x="4714875" y="3432247"/>
            <a:ext cx="3643339" cy="1564083"/>
          </a:xfrm>
          <a:prstGeom prst="rect">
            <a:avLst/>
          </a:prstGeom>
          <a:noFill/>
          <a:ln w="9525">
            <a:noFill/>
            <a:miter lim="800000"/>
            <a:headEnd/>
            <a:tailEnd/>
          </a:ln>
          <a:effectLst/>
        </p:spPr>
      </p:pic>
      <p:sp>
        <p:nvSpPr>
          <p:cNvPr id="17" name="CaixaDeTexto 16"/>
          <p:cNvSpPr txBox="1"/>
          <p:nvPr/>
        </p:nvSpPr>
        <p:spPr>
          <a:xfrm>
            <a:off x="4643438" y="3146497"/>
            <a:ext cx="1679242" cy="307777"/>
          </a:xfrm>
          <a:prstGeom prst="rect">
            <a:avLst/>
          </a:prstGeom>
          <a:noFill/>
        </p:spPr>
        <p:txBody>
          <a:bodyPr wrap="none" rtlCol="0">
            <a:spAutoFit/>
          </a:bodyPr>
          <a:lstStyle/>
          <a:p>
            <a:r>
              <a:rPr lang="en-US" sz="1400" b="1" dirty="0" smtClean="0">
                <a:solidFill>
                  <a:schemeClr val="accent2"/>
                </a:solidFill>
                <a:latin typeface="+mn-lt"/>
              </a:rPr>
              <a:t>to public companies</a:t>
            </a:r>
            <a:endParaRPr lang="pt-PT" sz="1400" b="1" dirty="0">
              <a:solidFill>
                <a:schemeClr val="accent2"/>
              </a:solidFill>
              <a:latin typeface="+mn-lt"/>
            </a:endParaRPr>
          </a:p>
        </p:txBody>
      </p:sp>
      <p:pic>
        <p:nvPicPr>
          <p:cNvPr id="1029" name="Picture 5"/>
          <p:cNvPicPr>
            <a:picLocks noChangeAspect="1" noChangeArrowheads="1"/>
          </p:cNvPicPr>
          <p:nvPr/>
        </p:nvPicPr>
        <p:blipFill>
          <a:blip r:embed="rId11"/>
          <a:srcRect/>
          <a:stretch>
            <a:fillRect/>
          </a:stretch>
        </p:blipFill>
        <p:spPr bwMode="auto">
          <a:xfrm>
            <a:off x="4732619" y="5264363"/>
            <a:ext cx="3625595" cy="1556465"/>
          </a:xfrm>
          <a:prstGeom prst="rect">
            <a:avLst/>
          </a:prstGeom>
          <a:noFill/>
          <a:ln w="9525">
            <a:noFill/>
            <a:miter lim="800000"/>
            <a:headEnd/>
            <a:tailEnd/>
          </a:ln>
          <a:effectLst/>
        </p:spPr>
      </p:pic>
      <p:sp>
        <p:nvSpPr>
          <p:cNvPr id="20" name="CaixaDeTexto 19"/>
          <p:cNvSpPr txBox="1"/>
          <p:nvPr/>
        </p:nvSpPr>
        <p:spPr>
          <a:xfrm>
            <a:off x="4721401" y="4978611"/>
            <a:ext cx="1749710" cy="307777"/>
          </a:xfrm>
          <a:prstGeom prst="rect">
            <a:avLst/>
          </a:prstGeom>
          <a:noFill/>
        </p:spPr>
        <p:txBody>
          <a:bodyPr wrap="none" rtlCol="0">
            <a:spAutoFit/>
          </a:bodyPr>
          <a:lstStyle/>
          <a:p>
            <a:r>
              <a:rPr lang="en-US" sz="1400" b="1" dirty="0" smtClean="0">
                <a:solidFill>
                  <a:schemeClr val="accent2"/>
                </a:solidFill>
                <a:latin typeface="+mn-lt"/>
              </a:rPr>
              <a:t>to private companies</a:t>
            </a:r>
            <a:endParaRPr lang="pt-PT" sz="1400" b="1" dirty="0">
              <a:solidFill>
                <a:schemeClr val="accent2"/>
              </a:solidFill>
              <a:latin typeface="+mn-lt"/>
            </a:endParaRPr>
          </a:p>
        </p:txBody>
      </p:sp>
      <p:sp>
        <p:nvSpPr>
          <p:cNvPr id="21" name="CaixaDeTexto 20"/>
          <p:cNvSpPr txBox="1"/>
          <p:nvPr/>
        </p:nvSpPr>
        <p:spPr>
          <a:xfrm>
            <a:off x="4429124" y="1423159"/>
            <a:ext cx="4500594" cy="577081"/>
          </a:xfrm>
          <a:prstGeom prst="rect">
            <a:avLst/>
          </a:prstGeom>
          <a:noFill/>
        </p:spPr>
        <p:txBody>
          <a:bodyPr wrap="square" rtlCol="0">
            <a:spAutoFit/>
          </a:bodyPr>
          <a:lstStyle/>
          <a:p>
            <a:r>
              <a:rPr lang="en-US" sz="1050" dirty="0" smtClean="0">
                <a:latin typeface="+mn-lt"/>
              </a:rPr>
              <a:t>There is a greater frequency of availability of geographic information to </a:t>
            </a:r>
            <a:r>
              <a:rPr lang="en-US" sz="1050" b="1" dirty="0" smtClean="0">
                <a:latin typeface="+mn-lt"/>
              </a:rPr>
              <a:t>public entities</a:t>
            </a:r>
            <a:r>
              <a:rPr lang="en-US" sz="1050" dirty="0" smtClean="0">
                <a:latin typeface="+mn-lt"/>
              </a:rPr>
              <a:t> for free, through the use of a license, followed by the access and use through the payment of fees.</a:t>
            </a:r>
            <a:endParaRPr lang="pt-PT" sz="1050" dirty="0">
              <a:latin typeface="+mn-lt"/>
            </a:endParaRPr>
          </a:p>
        </p:txBody>
      </p:sp>
      <p:sp>
        <p:nvSpPr>
          <p:cNvPr id="22" name="CaixaDeTexto 21"/>
          <p:cNvSpPr txBox="1"/>
          <p:nvPr/>
        </p:nvSpPr>
        <p:spPr>
          <a:xfrm>
            <a:off x="4429124" y="2137539"/>
            <a:ext cx="4429156" cy="577081"/>
          </a:xfrm>
          <a:prstGeom prst="rect">
            <a:avLst/>
          </a:prstGeom>
          <a:noFill/>
        </p:spPr>
        <p:txBody>
          <a:bodyPr wrap="square" rtlCol="0">
            <a:spAutoFit/>
          </a:bodyPr>
          <a:lstStyle/>
          <a:p>
            <a:r>
              <a:rPr lang="en-US" sz="1050" b="1" dirty="0" smtClean="0">
                <a:latin typeface="+mn-lt"/>
              </a:rPr>
              <a:t>Research centers  </a:t>
            </a:r>
            <a:r>
              <a:rPr lang="en-US" sz="1050" dirty="0" smtClean="0">
                <a:latin typeface="+mn-lt"/>
              </a:rPr>
              <a:t>to GI is more often available by agreement or openly, and the widespread sale of geographic information for this type of user is not common.</a:t>
            </a:r>
            <a:endParaRPr lang="pt-PT" sz="1050" dirty="0">
              <a:latin typeface="+mn-lt"/>
            </a:endParaRPr>
          </a:p>
        </p:txBody>
      </p:sp>
      <p:sp>
        <p:nvSpPr>
          <p:cNvPr id="23" name="CaixaDeTexto 22"/>
          <p:cNvSpPr txBox="1"/>
          <p:nvPr/>
        </p:nvSpPr>
        <p:spPr>
          <a:xfrm>
            <a:off x="4429124" y="2637605"/>
            <a:ext cx="4357718" cy="577081"/>
          </a:xfrm>
          <a:prstGeom prst="rect">
            <a:avLst/>
          </a:prstGeom>
          <a:noFill/>
        </p:spPr>
        <p:txBody>
          <a:bodyPr wrap="square" rtlCol="0">
            <a:spAutoFit/>
          </a:bodyPr>
          <a:lstStyle/>
          <a:p>
            <a:r>
              <a:rPr lang="en-US" sz="1050" dirty="0" smtClean="0">
                <a:latin typeface="+mn-lt"/>
              </a:rPr>
              <a:t>For </a:t>
            </a:r>
            <a:r>
              <a:rPr lang="en-US" sz="1050" b="1" dirty="0" smtClean="0">
                <a:latin typeface="+mn-lt"/>
              </a:rPr>
              <a:t>public companies</a:t>
            </a:r>
            <a:r>
              <a:rPr lang="en-US" sz="1050" dirty="0" smtClean="0">
                <a:latin typeface="+mn-lt"/>
              </a:rPr>
              <a:t>, frequently occur GI availability both open and free of charge  as well as through sale. </a:t>
            </a:r>
            <a:r>
              <a:rPr lang="en-US" sz="1050" b="1" dirty="0" smtClean="0">
                <a:latin typeface="+mn-lt"/>
              </a:rPr>
              <a:t>For private companies </a:t>
            </a:r>
            <a:r>
              <a:rPr lang="en-US" sz="1050" dirty="0" smtClean="0">
                <a:latin typeface="+mn-lt"/>
              </a:rPr>
              <a:t>the availability of GI is made more often through sale, and the availability for free is uncommon.</a:t>
            </a:r>
            <a:endParaRPr lang="pt-PT" sz="1050" dirty="0">
              <a:latin typeface="+mn-lt"/>
            </a:endParaRPr>
          </a:p>
        </p:txBody>
      </p:sp>
      <p:sp>
        <p:nvSpPr>
          <p:cNvPr id="24" name="CaixaDeTexto 23"/>
          <p:cNvSpPr txBox="1"/>
          <p:nvPr/>
        </p:nvSpPr>
        <p:spPr>
          <a:xfrm>
            <a:off x="4429124" y="1923225"/>
            <a:ext cx="5357850" cy="253916"/>
          </a:xfrm>
          <a:prstGeom prst="rect">
            <a:avLst/>
          </a:prstGeom>
          <a:noFill/>
        </p:spPr>
        <p:txBody>
          <a:bodyPr wrap="square" rtlCol="0">
            <a:spAutoFit/>
          </a:bodyPr>
          <a:lstStyle/>
          <a:p>
            <a:r>
              <a:rPr lang="en-US" sz="1050" dirty="0" smtClean="0">
                <a:latin typeface="+mn-lt"/>
              </a:rPr>
              <a:t>Availability to the </a:t>
            </a:r>
            <a:r>
              <a:rPr lang="en-US" sz="1050" b="1" dirty="0" smtClean="0">
                <a:latin typeface="+mn-lt"/>
              </a:rPr>
              <a:t>general public </a:t>
            </a:r>
            <a:r>
              <a:rPr lang="en-US" sz="1050" dirty="0" smtClean="0">
                <a:latin typeface="+mn-lt"/>
              </a:rPr>
              <a:t>is preferably done openly, without registration.</a:t>
            </a:r>
            <a:endParaRPr lang="pt-PT" sz="1050" dirty="0">
              <a:latin typeface="+mn-lt"/>
            </a:endParaRPr>
          </a:p>
        </p:txBody>
      </p:sp>
      <p:sp>
        <p:nvSpPr>
          <p:cNvPr id="26"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smtClean="0">
                <a:solidFill>
                  <a:schemeClr val="accent2"/>
                </a:solidFill>
                <a:latin typeface="Calibri" pitchFamily="34" charset="0"/>
              </a:rPr>
              <a:t>RPF INSPIRE CORE </a:t>
            </a:r>
            <a:r>
              <a:rPr lang="pt-PT" b="1" dirty="0" err="1" smtClean="0">
                <a:solidFill>
                  <a:schemeClr val="accent2"/>
                </a:solidFill>
                <a:latin typeface="Calibri" pitchFamily="34" charset="0"/>
              </a:rPr>
              <a:t>Network</a:t>
            </a:r>
            <a:r>
              <a:rPr lang="pt-PT" b="1" dirty="0" smtClean="0">
                <a:solidFill>
                  <a:schemeClr val="accent2"/>
                </a:solidFill>
                <a:latin typeface="Calibri" pitchFamily="34" charset="0"/>
              </a:rPr>
              <a:t> </a:t>
            </a:r>
            <a:r>
              <a:rPr lang="pt-PT" b="1" dirty="0" err="1" smtClean="0">
                <a:solidFill>
                  <a:schemeClr val="accent2"/>
                </a:solidFill>
                <a:latin typeface="Calibri" pitchFamily="34" charset="0"/>
              </a:rPr>
              <a:t>Entities</a:t>
            </a:r>
            <a:r>
              <a:rPr lang="pt-PT" b="1" dirty="0" smtClean="0">
                <a:solidFill>
                  <a:schemeClr val="accent2"/>
                </a:solidFill>
                <a:latin typeface="Calibri" pitchFamily="34" charset="0"/>
              </a:rPr>
              <a:t> Data Policies </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7452320" y="357166"/>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7"/>
          <a:srcRect/>
          <a:stretch>
            <a:fillRect/>
          </a:stretch>
        </p:blipFill>
        <p:spPr bwMode="auto">
          <a:xfrm>
            <a:off x="857224" y="1500174"/>
            <a:ext cx="3143272" cy="1690132"/>
          </a:xfrm>
          <a:prstGeom prst="rect">
            <a:avLst/>
          </a:prstGeom>
          <a:noFill/>
          <a:ln w="9525">
            <a:noFill/>
            <a:miter lim="800000"/>
            <a:headEnd/>
            <a:tailEnd/>
          </a:ln>
          <a:effectLst/>
        </p:spPr>
      </p:pic>
      <p:sp>
        <p:nvSpPr>
          <p:cNvPr id="10" name="CaixaDeTexto 9"/>
          <p:cNvSpPr txBox="1"/>
          <p:nvPr/>
        </p:nvSpPr>
        <p:spPr>
          <a:xfrm>
            <a:off x="4429124" y="1525938"/>
            <a:ext cx="4071966" cy="1667701"/>
          </a:xfrm>
          <a:prstGeom prst="rect">
            <a:avLst/>
          </a:prstGeom>
          <a:noFill/>
        </p:spPr>
        <p:txBody>
          <a:bodyPr wrap="square" rtlCol="0">
            <a:spAutoFit/>
          </a:bodyPr>
          <a:lstStyle/>
          <a:p>
            <a:pPr>
              <a:lnSpc>
                <a:spcPts val="2500"/>
              </a:lnSpc>
            </a:pPr>
            <a:r>
              <a:rPr lang="en-US" sz="1600" dirty="0" smtClean="0">
                <a:latin typeface="+mn-lt"/>
              </a:rPr>
              <a:t>Regarding </a:t>
            </a:r>
            <a:r>
              <a:rPr lang="en-US" sz="1600" b="1" dirty="0" smtClean="0">
                <a:latin typeface="+mn-lt"/>
              </a:rPr>
              <a:t>the average time available for the provision of geographic information to third parties</a:t>
            </a:r>
            <a:r>
              <a:rPr lang="en-US" sz="1600" dirty="0" smtClean="0">
                <a:latin typeface="+mn-lt"/>
              </a:rPr>
              <a:t>, the vast majority of entities reported that the availability is usually between 1 and 5 working days.</a:t>
            </a:r>
            <a:endParaRPr lang="pt-PT" sz="1600" dirty="0"/>
          </a:p>
        </p:txBody>
      </p:sp>
      <p:sp>
        <p:nvSpPr>
          <p:cNvPr id="12" name="CaixaDeTexto 11"/>
          <p:cNvSpPr txBox="1"/>
          <p:nvPr/>
        </p:nvSpPr>
        <p:spPr>
          <a:xfrm>
            <a:off x="4429124" y="3286124"/>
            <a:ext cx="4143404" cy="2308902"/>
          </a:xfrm>
          <a:prstGeom prst="rect">
            <a:avLst/>
          </a:prstGeom>
          <a:noFill/>
        </p:spPr>
        <p:txBody>
          <a:bodyPr wrap="square" rtlCol="0">
            <a:spAutoFit/>
          </a:bodyPr>
          <a:lstStyle/>
          <a:p>
            <a:pPr>
              <a:lnSpc>
                <a:spcPts val="2500"/>
              </a:lnSpc>
            </a:pPr>
            <a:r>
              <a:rPr lang="en-US" sz="1600" dirty="0" smtClean="0">
                <a:latin typeface="+mn-lt"/>
              </a:rPr>
              <a:t>As for the </a:t>
            </a:r>
            <a:r>
              <a:rPr lang="en-US" sz="1600" b="1" dirty="0" smtClean="0">
                <a:latin typeface="+mn-lt"/>
              </a:rPr>
              <a:t>format of availability of geographic information</a:t>
            </a:r>
            <a:r>
              <a:rPr lang="en-US" sz="1600" dirty="0" smtClean="0">
                <a:latin typeface="+mn-lt"/>
              </a:rPr>
              <a:t>, the vast majority of entities reported being sporadic or occasional the availability of geographic information through </a:t>
            </a:r>
            <a:r>
              <a:rPr lang="en-US" sz="1600" b="1" dirty="0" smtClean="0">
                <a:latin typeface="+mn-lt"/>
              </a:rPr>
              <a:t>network services</a:t>
            </a:r>
            <a:r>
              <a:rPr lang="en-US" sz="1600" dirty="0" smtClean="0">
                <a:latin typeface="+mn-lt"/>
              </a:rPr>
              <a:t>, with a greater frequency of the direct availability through </a:t>
            </a:r>
            <a:r>
              <a:rPr lang="en-US" sz="1600" dirty="0" err="1" smtClean="0">
                <a:latin typeface="+mn-lt"/>
              </a:rPr>
              <a:t>geodatabase</a:t>
            </a:r>
            <a:r>
              <a:rPr lang="en-US" sz="1600" dirty="0" smtClean="0">
                <a:latin typeface="+mn-lt"/>
              </a:rPr>
              <a:t> or </a:t>
            </a:r>
            <a:r>
              <a:rPr lang="en-US" sz="1600" dirty="0" err="1" smtClean="0">
                <a:latin typeface="+mn-lt"/>
              </a:rPr>
              <a:t>shapefile</a:t>
            </a:r>
            <a:r>
              <a:rPr lang="en-US" sz="1600" dirty="0" smtClean="0">
                <a:latin typeface="+mn-lt"/>
              </a:rPr>
              <a:t> datasets.</a:t>
            </a:r>
            <a:endParaRPr lang="pt-PT" sz="1600" dirty="0"/>
          </a:p>
        </p:txBody>
      </p:sp>
      <p:pic>
        <p:nvPicPr>
          <p:cNvPr id="2052" name="Picture 4"/>
          <p:cNvPicPr>
            <a:picLocks noChangeAspect="1" noChangeArrowheads="1"/>
          </p:cNvPicPr>
          <p:nvPr/>
        </p:nvPicPr>
        <p:blipFill>
          <a:blip r:embed="rId8"/>
          <a:srcRect/>
          <a:stretch>
            <a:fillRect/>
          </a:stretch>
        </p:blipFill>
        <p:spPr bwMode="auto">
          <a:xfrm>
            <a:off x="500034" y="3571876"/>
            <a:ext cx="3727294" cy="1571636"/>
          </a:xfrm>
          <a:prstGeom prst="rect">
            <a:avLst/>
          </a:prstGeom>
          <a:noFill/>
          <a:ln w="9525">
            <a:noFill/>
            <a:miter lim="800000"/>
            <a:headEnd/>
            <a:tailEnd/>
          </a:ln>
          <a:effectLst/>
        </p:spPr>
      </p:pic>
      <p:sp>
        <p:nvSpPr>
          <p:cNvPr id="11"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smtClean="0">
                <a:solidFill>
                  <a:schemeClr val="accent2"/>
                </a:solidFill>
                <a:latin typeface="Calibri" pitchFamily="34" charset="0"/>
              </a:rPr>
              <a:t>RPF INSPIRE CORE </a:t>
            </a:r>
            <a:r>
              <a:rPr lang="pt-PT" b="1" dirty="0" err="1" smtClean="0">
                <a:solidFill>
                  <a:schemeClr val="accent2"/>
                </a:solidFill>
                <a:latin typeface="Calibri" pitchFamily="34" charset="0"/>
              </a:rPr>
              <a:t>Network</a:t>
            </a:r>
            <a:r>
              <a:rPr lang="pt-PT" b="1" dirty="0" smtClean="0">
                <a:solidFill>
                  <a:schemeClr val="accent2"/>
                </a:solidFill>
                <a:latin typeface="Calibri" pitchFamily="34" charset="0"/>
              </a:rPr>
              <a:t> </a:t>
            </a:r>
            <a:r>
              <a:rPr lang="pt-PT" b="1" dirty="0" err="1" smtClean="0">
                <a:solidFill>
                  <a:schemeClr val="accent2"/>
                </a:solidFill>
                <a:latin typeface="Calibri" pitchFamily="34" charset="0"/>
              </a:rPr>
              <a:t>Entities</a:t>
            </a:r>
            <a:r>
              <a:rPr lang="pt-PT" b="1" dirty="0" smtClean="0">
                <a:solidFill>
                  <a:schemeClr val="accent2"/>
                </a:solidFill>
                <a:latin typeface="Calibri" pitchFamily="34" charset="0"/>
              </a:rPr>
              <a:t> Data Policies </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
        <p:nvSpPr>
          <p:cNvPr id="9" name="Rectângulo 8"/>
          <p:cNvSpPr/>
          <p:nvPr/>
        </p:nvSpPr>
        <p:spPr bwMode="auto">
          <a:xfrm>
            <a:off x="71438" y="6000768"/>
            <a:ext cx="228598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ângulo 7"/>
          <p:cNvSpPr/>
          <p:nvPr/>
        </p:nvSpPr>
        <p:spPr bwMode="auto">
          <a:xfrm>
            <a:off x="428628" y="5643578"/>
            <a:ext cx="835821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ts val="2500"/>
              </a:lnSpc>
            </a:pPr>
            <a:r>
              <a:rPr lang="en-US" sz="1600" kern="0" dirty="0" smtClean="0">
                <a:latin typeface="+mn-lt"/>
                <a:ea typeface="ＭＳ Ｐゴシック" charset="0"/>
              </a:rPr>
              <a:t>SNIG entities also mentioned </a:t>
            </a:r>
            <a:r>
              <a:rPr lang="en-US" sz="1600" b="1" kern="0" dirty="0" smtClean="0">
                <a:latin typeface="+mn-lt"/>
                <a:ea typeface="ＭＳ Ｐゴシック" charset="0"/>
              </a:rPr>
              <a:t>difficulties in accessing to specific datasets and services from other public entities </a:t>
            </a:r>
            <a:r>
              <a:rPr lang="en-US" sz="1600" kern="0" dirty="0" smtClean="0">
                <a:latin typeface="+mn-lt"/>
                <a:ea typeface="ＭＳ Ｐゴシック" charset="0"/>
              </a:rPr>
              <a:t>due to the high costs of the information or to problems in identifying or interpreting the applicable data policies.</a:t>
            </a:r>
            <a:endParaRPr kumimoji="0" lang="pt-PT" sz="16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322969" y="1428736"/>
            <a:ext cx="8606749" cy="3127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rgbClr val="000099"/>
                </a:solidFill>
                <a:latin typeface="Calibri" charset="0"/>
                <a:ea typeface="ＭＳ Ｐゴシック" charset="0"/>
                <a:cs typeface="ＭＳ Ｐゴシック" charset="0"/>
              </a:defRPr>
            </a:lvl1pPr>
            <a:lvl2pPr marL="742950" indent="-285750" eaLnBrk="0" hangingPunct="0">
              <a:defRPr sz="2000">
                <a:solidFill>
                  <a:srgbClr val="000099"/>
                </a:solidFill>
                <a:latin typeface="Calibri" charset="0"/>
                <a:ea typeface="ＭＳ Ｐゴシック" charset="0"/>
              </a:defRPr>
            </a:lvl2pPr>
            <a:lvl3pPr marL="1143000" indent="-228600" eaLnBrk="0" hangingPunct="0">
              <a:defRPr sz="2000">
                <a:solidFill>
                  <a:srgbClr val="000099"/>
                </a:solidFill>
                <a:latin typeface="Calibri" charset="0"/>
                <a:ea typeface="ＭＳ Ｐゴシック" charset="0"/>
              </a:defRPr>
            </a:lvl3pPr>
            <a:lvl4pPr marL="1600200" indent="-228600" eaLnBrk="0" hangingPunct="0">
              <a:defRPr sz="2000">
                <a:solidFill>
                  <a:srgbClr val="000099"/>
                </a:solidFill>
                <a:latin typeface="Calibri" charset="0"/>
                <a:ea typeface="ＭＳ Ｐゴシック" charset="0"/>
              </a:defRPr>
            </a:lvl4pPr>
            <a:lvl5pPr marL="2057400" indent="-228600" eaLnBrk="0" hangingPunct="0">
              <a:defRPr sz="2000">
                <a:solidFill>
                  <a:srgbClr val="000099"/>
                </a:solidFill>
                <a:latin typeface="Calibri" charset="0"/>
                <a:ea typeface="ＭＳ Ｐゴシック" charset="0"/>
              </a:defRPr>
            </a:lvl5pPr>
            <a:lvl6pPr marL="2514600" indent="-228600" eaLnBrk="0" fontAlgn="base" hangingPunct="0">
              <a:spcBef>
                <a:spcPct val="20000"/>
              </a:spcBef>
              <a:spcAft>
                <a:spcPct val="0"/>
              </a:spcAft>
              <a:buChar char="•"/>
              <a:defRPr sz="2000">
                <a:solidFill>
                  <a:srgbClr val="000099"/>
                </a:solidFill>
                <a:latin typeface="Calibri" charset="0"/>
                <a:ea typeface="ＭＳ Ｐゴシック" charset="0"/>
              </a:defRPr>
            </a:lvl6pPr>
            <a:lvl7pPr marL="2971800" indent="-228600" eaLnBrk="0" fontAlgn="base" hangingPunct="0">
              <a:spcBef>
                <a:spcPct val="20000"/>
              </a:spcBef>
              <a:spcAft>
                <a:spcPct val="0"/>
              </a:spcAft>
              <a:buChar char="•"/>
              <a:defRPr sz="2000">
                <a:solidFill>
                  <a:srgbClr val="000099"/>
                </a:solidFill>
                <a:latin typeface="Calibri" charset="0"/>
                <a:ea typeface="ＭＳ Ｐゴシック" charset="0"/>
              </a:defRPr>
            </a:lvl7pPr>
            <a:lvl8pPr marL="3429000" indent="-228600" eaLnBrk="0" fontAlgn="base" hangingPunct="0">
              <a:spcBef>
                <a:spcPct val="20000"/>
              </a:spcBef>
              <a:spcAft>
                <a:spcPct val="0"/>
              </a:spcAft>
              <a:buChar char="•"/>
              <a:defRPr sz="2000">
                <a:solidFill>
                  <a:srgbClr val="000099"/>
                </a:solidFill>
                <a:latin typeface="Calibri" charset="0"/>
                <a:ea typeface="ＭＳ Ｐゴシック" charset="0"/>
              </a:defRPr>
            </a:lvl8pPr>
            <a:lvl9pPr marL="3886200" indent="-228600" eaLnBrk="0" fontAlgn="base" hangingPunct="0">
              <a:spcBef>
                <a:spcPct val="20000"/>
              </a:spcBef>
              <a:spcAft>
                <a:spcPct val="0"/>
              </a:spcAft>
              <a:buChar char="•"/>
              <a:defRPr sz="2000">
                <a:solidFill>
                  <a:srgbClr val="000099"/>
                </a:solidFill>
                <a:latin typeface="Calibri" charset="0"/>
                <a:ea typeface="ＭＳ Ｐゴシック" charset="0"/>
              </a:defRPr>
            </a:lvl9pPr>
          </a:lstStyle>
          <a:p>
            <a:pPr marL="285750" indent="-285750" eaLnBrk="1" hangingPunct="1">
              <a:lnSpc>
                <a:spcPct val="130000"/>
              </a:lnSpc>
            </a:pPr>
            <a:r>
              <a:rPr lang="pt-PT" sz="1800" dirty="0" smtClean="0">
                <a:solidFill>
                  <a:srgbClr val="000090"/>
                </a:solidFill>
              </a:rPr>
              <a:t> </a:t>
            </a:r>
            <a:r>
              <a:rPr lang="en-US" sz="1800" dirty="0" smtClean="0">
                <a:solidFill>
                  <a:srgbClr val="000090"/>
                </a:solidFill>
              </a:rPr>
              <a:t>This presentation focuses on a study on Data Policies in Portugal that performed:</a:t>
            </a:r>
          </a:p>
          <a:p>
            <a:pPr marL="285750" indent="-285750" eaLnBrk="1" hangingPunct="1">
              <a:lnSpc>
                <a:spcPct val="130000"/>
              </a:lnSpc>
            </a:pPr>
            <a:endParaRPr lang="en-US" sz="1800" dirty="0" smtClean="0">
              <a:solidFill>
                <a:srgbClr val="000090"/>
              </a:solidFill>
            </a:endParaRPr>
          </a:p>
          <a:p>
            <a:pPr marL="285750" indent="-285750" eaLnBrk="1" hangingPunct="1">
              <a:lnSpc>
                <a:spcPct val="130000"/>
              </a:lnSpc>
              <a:buFont typeface="Arial"/>
              <a:buChar char="•"/>
            </a:pPr>
            <a:r>
              <a:rPr lang="en-US" sz="1800" dirty="0" smtClean="0">
                <a:solidFill>
                  <a:srgbClr val="000090"/>
                </a:solidFill>
              </a:rPr>
              <a:t>An overview of the legal framework and best practices for data and service sharing at the national and international level</a:t>
            </a:r>
          </a:p>
          <a:p>
            <a:pPr marL="2800350" lvl="5" eaLnBrk="1" hangingPunct="1">
              <a:lnSpc>
                <a:spcPct val="130000"/>
              </a:lnSpc>
              <a:spcBef>
                <a:spcPts val="1200"/>
              </a:spcBef>
              <a:buNone/>
            </a:pPr>
            <a:r>
              <a:rPr lang="en-US" sz="1800" dirty="0" smtClean="0">
                <a:solidFill>
                  <a:srgbClr val="000090"/>
                </a:solidFill>
              </a:rPr>
              <a:t>	Special focus on </a:t>
            </a:r>
            <a:r>
              <a:rPr lang="en-US" sz="1800" b="1" dirty="0" smtClean="0">
                <a:solidFill>
                  <a:srgbClr val="000090"/>
                </a:solidFill>
              </a:rPr>
              <a:t>Open Data practices </a:t>
            </a:r>
            <a:r>
              <a:rPr lang="en-US" sz="1800" dirty="0" smtClean="0">
                <a:solidFill>
                  <a:srgbClr val="000090"/>
                </a:solidFill>
              </a:rPr>
              <a:t>was given, considering the </a:t>
            </a:r>
            <a:r>
              <a:rPr lang="en-US" sz="1800" i="1" dirty="0" smtClean="0">
                <a:solidFill>
                  <a:srgbClr val="000090"/>
                </a:solidFill>
              </a:rPr>
              <a:t>SNIG 2020 Vision </a:t>
            </a:r>
            <a:r>
              <a:rPr lang="en-US" sz="1800" dirty="0" smtClean="0">
                <a:solidFill>
                  <a:srgbClr val="000090"/>
                </a:solidFill>
              </a:rPr>
              <a:t>main orientations.</a:t>
            </a:r>
          </a:p>
          <a:p>
            <a:pPr marL="285750" indent="-285750" eaLnBrk="1" hangingPunct="1">
              <a:lnSpc>
                <a:spcPct val="130000"/>
              </a:lnSpc>
              <a:buFont typeface="Arial"/>
              <a:buChar char="•"/>
            </a:pPr>
            <a:endParaRPr lang="en-US" sz="1800" dirty="0" smtClean="0">
              <a:solidFill>
                <a:srgbClr val="000090"/>
              </a:solidFill>
            </a:endParaRPr>
          </a:p>
          <a:p>
            <a:pPr marL="285750" indent="-285750" eaLnBrk="1" hangingPunct="1">
              <a:lnSpc>
                <a:spcPct val="130000"/>
              </a:lnSpc>
              <a:buFont typeface="Arial"/>
              <a:buChar char="•"/>
            </a:pPr>
            <a:r>
              <a:rPr lang="en-US" sz="1800" dirty="0" smtClean="0">
                <a:solidFill>
                  <a:srgbClr val="000090"/>
                </a:solidFill>
              </a:rPr>
              <a:t>A </a:t>
            </a:r>
            <a:r>
              <a:rPr lang="en-US" sz="1800" i="1" dirty="0" smtClean="0">
                <a:solidFill>
                  <a:srgbClr val="000090"/>
                </a:solidFill>
              </a:rPr>
              <a:t>Survey on the present situation of SNIG entities </a:t>
            </a:r>
            <a:r>
              <a:rPr lang="en-US" sz="1800" dirty="0" smtClean="0">
                <a:solidFill>
                  <a:srgbClr val="000090"/>
                </a:solidFill>
              </a:rPr>
              <a:t>in what concerns their data policies. </a:t>
            </a:r>
            <a:endParaRPr lang="pt-PT" sz="1800" dirty="0" smtClean="0">
              <a:solidFill>
                <a:srgbClr val="000090"/>
              </a:solidFill>
            </a:endParaRPr>
          </a:p>
        </p:txBody>
      </p:sp>
      <p:sp>
        <p:nvSpPr>
          <p:cNvPr id="2" name="Rectangle 1"/>
          <p:cNvSpPr/>
          <p:nvPr/>
        </p:nvSpPr>
        <p:spPr>
          <a:xfrm>
            <a:off x="1116048" y="333043"/>
            <a:ext cx="625492" cy="423321"/>
          </a:xfrm>
          <a:prstGeom prst="rect">
            <a:avLst/>
          </a:prstGeom>
        </p:spPr>
        <p:txBody>
          <a:bodyPr wrap="none">
            <a:spAutoFit/>
          </a:bodyPr>
          <a:lstStyle/>
          <a:p>
            <a:pPr eaLnBrk="1" hangingPunct="1">
              <a:lnSpc>
                <a:spcPct val="130000"/>
              </a:lnSpc>
              <a:buFontTx/>
              <a:buNone/>
            </a:pPr>
            <a:r>
              <a:rPr lang="pt-PT" b="1" dirty="0" err="1" smtClean="0">
                <a:solidFill>
                  <a:srgbClr val="000090"/>
                </a:solidFill>
                <a:latin typeface="+mj-lt"/>
              </a:rPr>
              <a:t>Goal</a:t>
            </a:r>
            <a:endParaRPr lang="pt-PT" b="1" dirty="0">
              <a:solidFill>
                <a:srgbClr val="00009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7"/>
          <p:cNvSpPr/>
          <p:nvPr/>
        </p:nvSpPr>
        <p:spPr bwMode="auto">
          <a:xfrm>
            <a:off x="71438" y="6000768"/>
            <a:ext cx="228598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Diagrama 4"/>
          <p:cNvGraphicFramePr/>
          <p:nvPr/>
        </p:nvGraphicFramePr>
        <p:xfrm>
          <a:off x="7452320" y="357166"/>
          <a:ext cx="1440160"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7"/>
          <a:srcRect/>
          <a:stretch>
            <a:fillRect/>
          </a:stretch>
        </p:blipFill>
        <p:spPr bwMode="auto">
          <a:xfrm>
            <a:off x="142845" y="1553575"/>
            <a:ext cx="5429287" cy="5161573"/>
          </a:xfrm>
          <a:prstGeom prst="rect">
            <a:avLst/>
          </a:prstGeom>
          <a:noFill/>
          <a:ln w="9525">
            <a:noFill/>
            <a:miter lim="800000"/>
            <a:headEnd/>
            <a:tailEnd/>
          </a:ln>
          <a:effectLst/>
        </p:spPr>
      </p:pic>
      <p:sp>
        <p:nvSpPr>
          <p:cNvPr id="9" name="CaixaDeTexto 8"/>
          <p:cNvSpPr txBox="1"/>
          <p:nvPr/>
        </p:nvSpPr>
        <p:spPr>
          <a:xfrm>
            <a:off x="5572132" y="1785926"/>
            <a:ext cx="3357586" cy="3046988"/>
          </a:xfrm>
          <a:prstGeom prst="rect">
            <a:avLst/>
          </a:prstGeom>
          <a:noFill/>
        </p:spPr>
        <p:txBody>
          <a:bodyPr wrap="square" rtlCol="0">
            <a:spAutoFit/>
          </a:bodyPr>
          <a:lstStyle/>
          <a:p>
            <a:r>
              <a:rPr lang="en-US" sz="1600" dirty="0" smtClean="0">
                <a:latin typeface="+mn-lt"/>
              </a:rPr>
              <a:t>29 of the 34 INSPIRE Annex themes were identified by the entities.</a:t>
            </a:r>
          </a:p>
          <a:p>
            <a:endParaRPr lang="en-US" sz="1600" dirty="0" smtClean="0">
              <a:latin typeface="+mn-lt"/>
            </a:endParaRPr>
          </a:p>
          <a:p>
            <a:r>
              <a:rPr lang="en-US" sz="1600" dirty="0" smtClean="0">
                <a:latin typeface="+mn-lt"/>
              </a:rPr>
              <a:t>The </a:t>
            </a:r>
            <a:r>
              <a:rPr lang="en-US" sz="1600" b="1" dirty="0" smtClean="0">
                <a:latin typeface="+mn-lt"/>
              </a:rPr>
              <a:t>most referred INSPIRE Annex themes </a:t>
            </a:r>
            <a:r>
              <a:rPr lang="en-US" sz="1600" dirty="0" smtClean="0">
                <a:latin typeface="+mn-lt"/>
              </a:rPr>
              <a:t>were : </a:t>
            </a:r>
          </a:p>
          <a:p>
            <a:pPr lvl="1">
              <a:buFont typeface="Arial" pitchFamily="34" charset="0"/>
              <a:buChar char="•"/>
            </a:pPr>
            <a:r>
              <a:rPr lang="en-US" sz="1600" dirty="0" smtClean="0">
                <a:latin typeface="+mn-lt"/>
              </a:rPr>
              <a:t> Altitude (II.1) </a:t>
            </a:r>
          </a:p>
          <a:p>
            <a:pPr lvl="1">
              <a:buFont typeface="Arial" pitchFamily="34" charset="0"/>
              <a:buChar char="•"/>
            </a:pPr>
            <a:r>
              <a:rPr lang="en-US" sz="1600" dirty="0" smtClean="0">
                <a:latin typeface="+mn-lt"/>
              </a:rPr>
              <a:t> Land cover (II.2)</a:t>
            </a:r>
          </a:p>
          <a:p>
            <a:pPr lvl="1">
              <a:buFont typeface="Arial" pitchFamily="34" charset="0"/>
              <a:buChar char="•"/>
            </a:pPr>
            <a:r>
              <a:rPr lang="en-US" sz="1600" dirty="0" smtClean="0">
                <a:latin typeface="+mn-lt"/>
              </a:rPr>
              <a:t> Management / restriction / regulation areas and reference units (III.11), </a:t>
            </a:r>
          </a:p>
          <a:p>
            <a:pPr lvl="1">
              <a:buFont typeface="Arial" pitchFamily="34" charset="0"/>
              <a:buChar char="•"/>
            </a:pPr>
            <a:r>
              <a:rPr lang="en-US" sz="1600" dirty="0" smtClean="0">
                <a:latin typeface="+mn-lt"/>
              </a:rPr>
              <a:t> </a:t>
            </a:r>
            <a:r>
              <a:rPr lang="en-US" sz="1600" dirty="0" err="1" smtClean="0">
                <a:latin typeface="+mn-lt"/>
              </a:rPr>
              <a:t>Hydrography</a:t>
            </a:r>
            <a:r>
              <a:rPr lang="en-US" sz="1600" dirty="0" smtClean="0">
                <a:latin typeface="+mn-lt"/>
              </a:rPr>
              <a:t> (I.8) </a:t>
            </a:r>
          </a:p>
          <a:p>
            <a:pPr lvl="1">
              <a:buFont typeface="Arial" pitchFamily="34" charset="0"/>
              <a:buChar char="•"/>
            </a:pPr>
            <a:r>
              <a:rPr lang="en-US" sz="1600" dirty="0" smtClean="0">
                <a:latin typeface="+mn-lt"/>
              </a:rPr>
              <a:t> </a:t>
            </a:r>
            <a:r>
              <a:rPr lang="en-US" sz="1600" dirty="0" err="1" smtClean="0">
                <a:latin typeface="+mn-lt"/>
              </a:rPr>
              <a:t>Orthoimages</a:t>
            </a:r>
            <a:r>
              <a:rPr lang="en-US" sz="1600" dirty="0" smtClean="0">
                <a:latin typeface="+mn-lt"/>
              </a:rPr>
              <a:t> (II.3)</a:t>
            </a:r>
          </a:p>
        </p:txBody>
      </p:sp>
      <p:sp>
        <p:nvSpPr>
          <p:cNvPr id="10" name="CaixaDeTexto 9"/>
          <p:cNvSpPr txBox="1"/>
          <p:nvPr/>
        </p:nvSpPr>
        <p:spPr>
          <a:xfrm>
            <a:off x="142844" y="928670"/>
            <a:ext cx="7072362" cy="338554"/>
          </a:xfrm>
          <a:prstGeom prst="rect">
            <a:avLst/>
          </a:prstGeom>
          <a:noFill/>
        </p:spPr>
        <p:txBody>
          <a:bodyPr wrap="square" rtlCol="0">
            <a:spAutoFit/>
          </a:bodyPr>
          <a:lstStyle/>
          <a:p>
            <a:r>
              <a:rPr lang="pt-PT" sz="1600" b="1" dirty="0" smtClean="0">
                <a:solidFill>
                  <a:schemeClr val="bg2">
                    <a:lumMod val="75000"/>
                  </a:schemeClr>
                </a:solidFill>
                <a:latin typeface="+mn-lt"/>
              </a:rPr>
              <a:t>INSPIRE </a:t>
            </a:r>
            <a:r>
              <a:rPr lang="pt-PT" sz="1600" b="1" dirty="0" err="1" smtClean="0">
                <a:solidFill>
                  <a:schemeClr val="bg2">
                    <a:lumMod val="75000"/>
                  </a:schemeClr>
                </a:solidFill>
                <a:latin typeface="+mn-lt"/>
              </a:rPr>
              <a:t>Annex</a:t>
            </a:r>
            <a:r>
              <a:rPr lang="pt-PT" sz="1600" b="1" dirty="0" smtClean="0">
                <a:solidFill>
                  <a:schemeClr val="bg2">
                    <a:lumMod val="75000"/>
                  </a:schemeClr>
                </a:solidFill>
                <a:latin typeface="+mn-lt"/>
              </a:rPr>
              <a:t> </a:t>
            </a:r>
            <a:r>
              <a:rPr lang="pt-PT" sz="1600" b="1" dirty="0" err="1" smtClean="0">
                <a:solidFill>
                  <a:schemeClr val="bg2">
                    <a:lumMod val="75000"/>
                  </a:schemeClr>
                </a:solidFill>
                <a:latin typeface="+mn-lt"/>
              </a:rPr>
              <a:t>Themes</a:t>
            </a:r>
            <a:r>
              <a:rPr lang="pt-PT" sz="1600" b="1" dirty="0" smtClean="0">
                <a:solidFill>
                  <a:schemeClr val="bg2">
                    <a:lumMod val="75000"/>
                  </a:schemeClr>
                </a:solidFill>
                <a:latin typeface="+mn-lt"/>
              </a:rPr>
              <a:t> </a:t>
            </a:r>
            <a:r>
              <a:rPr lang="en-US" sz="1600" b="1" dirty="0" smtClean="0">
                <a:solidFill>
                  <a:schemeClr val="bg2">
                    <a:lumMod val="75000"/>
                  </a:schemeClr>
                </a:solidFill>
                <a:latin typeface="+mn-lt"/>
              </a:rPr>
              <a:t>in which fits the information most sought by third parties</a:t>
            </a:r>
            <a:endParaRPr lang="pt-PT" sz="1600" b="1" dirty="0">
              <a:solidFill>
                <a:schemeClr val="bg2">
                  <a:lumMod val="75000"/>
                </a:schemeClr>
              </a:solidFill>
              <a:latin typeface="+mn-lt"/>
            </a:endParaRPr>
          </a:p>
        </p:txBody>
      </p:sp>
      <p:sp>
        <p:nvSpPr>
          <p:cNvPr id="12"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smtClean="0">
                <a:solidFill>
                  <a:schemeClr val="accent2"/>
                </a:solidFill>
                <a:latin typeface="Calibri" pitchFamily="34" charset="0"/>
              </a:rPr>
              <a:t>RPF INSPIRE CORE </a:t>
            </a:r>
            <a:r>
              <a:rPr lang="pt-PT" b="1" dirty="0" err="1" smtClean="0">
                <a:solidFill>
                  <a:schemeClr val="accent2"/>
                </a:solidFill>
                <a:latin typeface="Calibri" pitchFamily="34" charset="0"/>
              </a:rPr>
              <a:t>Network</a:t>
            </a:r>
            <a:r>
              <a:rPr lang="pt-PT" b="1" dirty="0" smtClean="0">
                <a:solidFill>
                  <a:schemeClr val="accent2"/>
                </a:solidFill>
                <a:latin typeface="Calibri" pitchFamily="34" charset="0"/>
              </a:rPr>
              <a:t> </a:t>
            </a:r>
            <a:r>
              <a:rPr lang="pt-PT" b="1" dirty="0" err="1" smtClean="0">
                <a:solidFill>
                  <a:schemeClr val="accent2"/>
                </a:solidFill>
                <a:latin typeface="Calibri" pitchFamily="34" charset="0"/>
              </a:rPr>
              <a:t>Entities</a:t>
            </a:r>
            <a:r>
              <a:rPr lang="pt-PT" b="1" dirty="0" smtClean="0">
                <a:solidFill>
                  <a:schemeClr val="accent2"/>
                </a:solidFill>
                <a:latin typeface="Calibri" pitchFamily="34" charset="0"/>
              </a:rPr>
              <a:t> Data Policies </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68312" y="1198563"/>
            <a:ext cx="8389967" cy="5183187"/>
          </a:xfrm>
        </p:spPr>
        <p:txBody>
          <a:bodyPr/>
          <a:lstStyle/>
          <a:p>
            <a:pPr>
              <a:lnSpc>
                <a:spcPts val="2500"/>
              </a:lnSpc>
              <a:spcBef>
                <a:spcPts val="1200"/>
              </a:spcBef>
            </a:pPr>
            <a:r>
              <a:rPr lang="en-US" sz="1600" dirty="0" smtClean="0"/>
              <a:t>There are still </a:t>
            </a:r>
            <a:r>
              <a:rPr lang="en-US" sz="1600" b="1" dirty="0" smtClean="0"/>
              <a:t>many barriers</a:t>
            </a:r>
            <a:r>
              <a:rPr lang="en-US" sz="1600" dirty="0" smtClean="0"/>
              <a:t> to efficient information sharing in public administration in Portugal.</a:t>
            </a:r>
          </a:p>
          <a:p>
            <a:pPr>
              <a:lnSpc>
                <a:spcPts val="2500"/>
              </a:lnSpc>
              <a:spcBef>
                <a:spcPts val="1200"/>
              </a:spcBef>
            </a:pPr>
            <a:r>
              <a:rPr lang="en-US" sz="1600" dirty="0" smtClean="0"/>
              <a:t>The study of on legal instruments and </a:t>
            </a:r>
            <a:r>
              <a:rPr lang="en-US" sz="1600" b="1" dirty="0" smtClean="0"/>
              <a:t>good practices on data and services sharing </a:t>
            </a:r>
            <a:r>
              <a:rPr lang="en-US" sz="1600" dirty="0" smtClean="0"/>
              <a:t>under the INSPIRE Directive and other approaches has made it possible to take stock of the situation at European and world/international level and to highlight key points for effective access and sharing of data.</a:t>
            </a:r>
          </a:p>
          <a:p>
            <a:pPr>
              <a:lnSpc>
                <a:spcPts val="2500"/>
              </a:lnSpc>
              <a:spcBef>
                <a:spcPts val="1200"/>
              </a:spcBef>
            </a:pPr>
            <a:r>
              <a:rPr lang="en-US" sz="1600" dirty="0" smtClean="0"/>
              <a:t>Through the</a:t>
            </a:r>
            <a:r>
              <a:rPr lang="en-US" sz="1600" b="1" dirty="0" smtClean="0"/>
              <a:t> on-line survey </a:t>
            </a:r>
            <a:r>
              <a:rPr lang="en-US" sz="1600" dirty="0" smtClean="0"/>
              <a:t>it was verified that the SNIG entities do not evidence having a clear and meaningful data policy. Although 53% of the entities claim to be data policy holders, only a small percentage claim to have and provide a document characterizing that policy.</a:t>
            </a:r>
          </a:p>
          <a:p>
            <a:pPr>
              <a:lnSpc>
                <a:spcPts val="2500"/>
              </a:lnSpc>
              <a:spcBef>
                <a:spcPts val="1200"/>
              </a:spcBef>
            </a:pPr>
            <a:r>
              <a:rPr lang="en-US" sz="1600" b="1" dirty="0" smtClean="0"/>
              <a:t>Key points </a:t>
            </a:r>
            <a:r>
              <a:rPr lang="en-US" sz="1600" dirty="0" smtClean="0"/>
              <a:t>for effective sharing and access to geographic information are the establishment of </a:t>
            </a:r>
            <a:r>
              <a:rPr lang="en-US" sz="1600" b="1" dirty="0" smtClean="0"/>
              <a:t>agreements</a:t>
            </a:r>
            <a:r>
              <a:rPr lang="en-US" sz="1600" dirty="0" smtClean="0"/>
              <a:t>, followed by </a:t>
            </a:r>
            <a:r>
              <a:rPr lang="en-US" sz="1600" b="1" dirty="0" smtClean="0"/>
              <a:t>bilateral protocols for data sharing </a:t>
            </a:r>
            <a:r>
              <a:rPr lang="en-US" sz="1600" dirty="0" smtClean="0"/>
              <a:t>between public administration entities.</a:t>
            </a:r>
          </a:p>
          <a:p>
            <a:pPr>
              <a:lnSpc>
                <a:spcPct val="150000"/>
              </a:lnSpc>
            </a:pPr>
            <a:endParaRPr lang="en-US" sz="1600" dirty="0" smtClean="0"/>
          </a:p>
          <a:p>
            <a:pPr>
              <a:lnSpc>
                <a:spcPct val="150000"/>
              </a:lnSpc>
            </a:pPr>
            <a:endParaRPr lang="en-US" sz="1600" dirty="0" smtClean="0"/>
          </a:p>
          <a:p>
            <a:pPr>
              <a:buNone/>
            </a:pPr>
            <a:endParaRPr lang="en-US" sz="1600" dirty="0" smtClean="0"/>
          </a:p>
          <a:p>
            <a:pPr>
              <a:buNone/>
            </a:pPr>
            <a:endParaRPr lang="en-US" sz="1600" dirty="0" smtClean="0"/>
          </a:p>
        </p:txBody>
      </p:sp>
      <p:sp>
        <p:nvSpPr>
          <p:cNvPr id="5"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err="1" smtClean="0">
                <a:solidFill>
                  <a:schemeClr val="accent2"/>
                </a:solidFill>
                <a:latin typeface="Calibri" pitchFamily="34" charset="0"/>
              </a:rPr>
              <a:t>Conclusions</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a:lnSpc>
                <a:spcPts val="2500"/>
              </a:lnSpc>
              <a:spcBef>
                <a:spcPts val="1200"/>
              </a:spcBef>
            </a:pPr>
            <a:r>
              <a:rPr lang="en-US" sz="1600" dirty="0" smtClean="0"/>
              <a:t>There is a </a:t>
            </a:r>
            <a:r>
              <a:rPr lang="en-US" sz="1600" b="1" dirty="0" smtClean="0"/>
              <a:t>differentiation in the conditions of access according to the type of user and the type of information </a:t>
            </a:r>
            <a:r>
              <a:rPr lang="en-US" sz="1600" dirty="0" smtClean="0"/>
              <a:t>being the </a:t>
            </a:r>
            <a:r>
              <a:rPr lang="en-US" sz="1600" b="1" dirty="0" smtClean="0"/>
              <a:t>main criteria</a:t>
            </a:r>
            <a:r>
              <a:rPr lang="en-US" sz="1600" dirty="0" smtClean="0"/>
              <a:t> presented for the differentiation, the confidentiality and protection of personal data, the representation scale, the thematic detail and the study area.</a:t>
            </a:r>
          </a:p>
          <a:p>
            <a:pPr>
              <a:lnSpc>
                <a:spcPts val="2500"/>
              </a:lnSpc>
              <a:spcBef>
                <a:spcPts val="1200"/>
              </a:spcBef>
            </a:pPr>
            <a:r>
              <a:rPr lang="en-US" sz="1600" b="1" dirty="0" smtClean="0"/>
              <a:t>The sale of GI among public entities </a:t>
            </a:r>
            <a:r>
              <a:rPr lang="en-US" sz="1600" dirty="0" smtClean="0"/>
              <a:t>is very frequent, a situation that should be the subject of debate and ample reflection on both the GI community and CO-SNIG.</a:t>
            </a:r>
          </a:p>
          <a:p>
            <a:pPr>
              <a:lnSpc>
                <a:spcPts val="2500"/>
              </a:lnSpc>
              <a:spcBef>
                <a:spcPts val="1200"/>
              </a:spcBef>
            </a:pPr>
            <a:r>
              <a:rPr lang="en-US" sz="1600" dirty="0" smtClean="0"/>
              <a:t>The vast majority of entities reported being infrequent or occasional the availability of geographic information through </a:t>
            </a:r>
            <a:r>
              <a:rPr lang="en-US" sz="1600" b="1" dirty="0" smtClean="0"/>
              <a:t>spatial data services.</a:t>
            </a:r>
            <a:endParaRPr lang="en-US" sz="1600" dirty="0" smtClean="0"/>
          </a:p>
          <a:p>
            <a:pPr>
              <a:lnSpc>
                <a:spcPts val="2500"/>
              </a:lnSpc>
              <a:spcBef>
                <a:spcPts val="1200"/>
              </a:spcBef>
            </a:pPr>
            <a:r>
              <a:rPr lang="en-US" sz="1600" dirty="0" smtClean="0"/>
              <a:t>In general, the entities agree that it is necessary to </a:t>
            </a:r>
            <a:r>
              <a:rPr lang="en-US" sz="1600" b="1" dirty="0" smtClean="0"/>
              <a:t>create a specific legal basis for Public Administration in Portugal </a:t>
            </a:r>
            <a:r>
              <a:rPr lang="en-US" sz="1600" dirty="0" smtClean="0"/>
              <a:t>that establishes a simplified agreement for the sharing of geographic information without restrictions of access and use, free of costs, with a view to the development of public nature tasks.</a:t>
            </a:r>
          </a:p>
          <a:p>
            <a:pPr>
              <a:lnSpc>
                <a:spcPct val="150000"/>
              </a:lnSpc>
            </a:pPr>
            <a:endParaRPr lang="pt-PT" sz="1600" dirty="0"/>
          </a:p>
        </p:txBody>
      </p:sp>
      <p:sp>
        <p:nvSpPr>
          <p:cNvPr id="5"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err="1" smtClean="0">
                <a:solidFill>
                  <a:schemeClr val="accent2"/>
                </a:solidFill>
                <a:latin typeface="Calibri" pitchFamily="34" charset="0"/>
              </a:rPr>
              <a:t>Conclusions</a:t>
            </a:r>
            <a:endParaRPr kumimoji="0" lang="pt-PT" sz="1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82627" y="2460655"/>
            <a:ext cx="5318133" cy="3040047"/>
          </a:xfrm>
        </p:spPr>
        <p:txBody>
          <a:bodyPr/>
          <a:lstStyle/>
          <a:p>
            <a:pPr marL="360000"/>
            <a:r>
              <a:rPr lang="en-US" sz="1600" dirty="0" smtClean="0"/>
              <a:t>SNIG Data Policy Strategy  discussion at CO-SNIG</a:t>
            </a:r>
          </a:p>
          <a:p>
            <a:pPr marL="360000">
              <a:buNone/>
            </a:pPr>
            <a:endParaRPr lang="en-US" sz="1600" dirty="0" smtClean="0"/>
          </a:p>
          <a:p>
            <a:pPr marL="360000"/>
            <a:r>
              <a:rPr lang="en-US" sz="1600" dirty="0" smtClean="0"/>
              <a:t>Definition and adoption of a data sharing license template for SNIG</a:t>
            </a:r>
          </a:p>
          <a:p>
            <a:pPr marL="360000">
              <a:buNone/>
            </a:pPr>
            <a:endParaRPr lang="en-US" sz="1600" dirty="0" smtClean="0"/>
          </a:p>
          <a:p>
            <a:pPr marL="360000"/>
            <a:r>
              <a:rPr lang="en-US" sz="1600" dirty="0" smtClean="0"/>
              <a:t>Updating of Data Policy fields in SNIG metadata catalogue</a:t>
            </a:r>
          </a:p>
          <a:p>
            <a:pPr marL="360000">
              <a:buNone/>
            </a:pPr>
            <a:endParaRPr lang="en-US" sz="1600" dirty="0" smtClean="0"/>
          </a:p>
          <a:p>
            <a:pPr marL="360000"/>
            <a:r>
              <a:rPr lang="en-US" sz="1600" dirty="0" smtClean="0"/>
              <a:t>Survey on GI sales revenue</a:t>
            </a:r>
          </a:p>
          <a:p>
            <a:endParaRPr lang="pt-PT" sz="1800" dirty="0" smtClean="0"/>
          </a:p>
        </p:txBody>
      </p:sp>
      <p:pic>
        <p:nvPicPr>
          <p:cNvPr id="1026" name="Picture 2"/>
          <p:cNvPicPr>
            <a:picLocks noChangeAspect="1" noChangeArrowheads="1"/>
          </p:cNvPicPr>
          <p:nvPr/>
        </p:nvPicPr>
        <p:blipFill>
          <a:blip r:embed="rId3"/>
          <a:srcRect/>
          <a:stretch>
            <a:fillRect/>
          </a:stretch>
        </p:blipFill>
        <p:spPr bwMode="auto">
          <a:xfrm>
            <a:off x="3571868" y="4429132"/>
            <a:ext cx="2500330" cy="175047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286512" y="3786190"/>
            <a:ext cx="2443076" cy="1714512"/>
          </a:xfrm>
          <a:prstGeom prst="rect">
            <a:avLst/>
          </a:prstGeom>
          <a:noFill/>
          <a:ln w="9525">
            <a:noFill/>
            <a:miter lim="800000"/>
            <a:headEnd/>
            <a:tailEnd/>
          </a:ln>
          <a:effectLst/>
        </p:spPr>
      </p:pic>
      <p:sp>
        <p:nvSpPr>
          <p:cNvPr id="6" name="Título 1"/>
          <p:cNvSpPr txBox="1">
            <a:spLocks/>
          </p:cNvSpPr>
          <p:nvPr/>
        </p:nvSpPr>
        <p:spPr bwMode="auto">
          <a:xfrm>
            <a:off x="1066832" y="142852"/>
            <a:ext cx="6005498" cy="849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lang="pt-PT" b="1" dirty="0" err="1" smtClean="0">
                <a:solidFill>
                  <a:schemeClr val="accent2"/>
                </a:solidFill>
                <a:latin typeface="+mn-lt"/>
              </a:rPr>
              <a:t>Next</a:t>
            </a:r>
            <a:r>
              <a:rPr lang="pt-PT" dirty="0" smtClean="0">
                <a:latin typeface="+mn-lt"/>
              </a:rPr>
              <a:t> </a:t>
            </a:r>
            <a:r>
              <a:rPr lang="pt-PT" b="1" dirty="0" err="1" smtClean="0">
                <a:solidFill>
                  <a:schemeClr val="accent2"/>
                </a:solidFill>
                <a:latin typeface="+mn-lt"/>
              </a:rPr>
              <a:t>steps</a:t>
            </a:r>
            <a:endParaRPr kumimoji="0" lang="pt-PT" sz="1800" b="1" i="0" u="none" strike="noStrike" kern="0" cap="none" spc="0" normalizeH="0" baseline="0" noProof="0" dirty="0">
              <a:ln>
                <a:noFill/>
              </a:ln>
              <a:solidFill>
                <a:schemeClr val="tx2"/>
              </a:solidFill>
              <a:effectLst/>
              <a:uLnTx/>
              <a:uFillTx/>
              <a:latin typeface="+mn-lt"/>
              <a:ea typeface="+mj-ea"/>
              <a:cs typeface="+mj-cs"/>
            </a:endParaRPr>
          </a:p>
        </p:txBody>
      </p:sp>
      <p:pic>
        <p:nvPicPr>
          <p:cNvPr id="7" name="Picture 45"/>
          <p:cNvPicPr/>
          <p:nvPr/>
        </p:nvPicPr>
        <p:blipFill>
          <a:blip r:embed="rId5" cstate="print"/>
          <a:stretch>
            <a:fillRect/>
          </a:stretch>
        </p:blipFill>
        <p:spPr bwMode="auto">
          <a:xfrm>
            <a:off x="5857884" y="2143116"/>
            <a:ext cx="3071834" cy="1421296"/>
          </a:xfrm>
          <a:prstGeom prst="rect">
            <a:avLst/>
          </a:prstGeom>
          <a:noFill/>
          <a:ln w="9525">
            <a:noFill/>
            <a:miter lim="800000"/>
          </a:ln>
        </p:spPr>
      </p:pic>
      <p:sp>
        <p:nvSpPr>
          <p:cNvPr id="8" name="CaixaDeTexto 7"/>
          <p:cNvSpPr txBox="1"/>
          <p:nvPr/>
        </p:nvSpPr>
        <p:spPr>
          <a:xfrm>
            <a:off x="571472" y="1237363"/>
            <a:ext cx="8143932" cy="977191"/>
          </a:xfrm>
          <a:prstGeom prst="rect">
            <a:avLst/>
          </a:prstGeom>
          <a:noFill/>
        </p:spPr>
        <p:txBody>
          <a:bodyPr wrap="square" rtlCol="0">
            <a:spAutoFit/>
          </a:bodyPr>
          <a:lstStyle/>
          <a:p>
            <a:pPr>
              <a:lnSpc>
                <a:spcPts val="2300"/>
              </a:lnSpc>
            </a:pPr>
            <a:r>
              <a:rPr lang="en-US" sz="1600" dirty="0" smtClean="0">
                <a:latin typeface="+mn-lt"/>
              </a:rPr>
              <a:t>SNIG aims to continue to evolve to an open, flexible, interoperable and participated SDI, able to guarantee an effective and reliable access to spatial data and services provided by public authorities in Portugal.</a:t>
            </a:r>
            <a:endParaRPr lang="pt-PT"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650905" y="2346325"/>
            <a:ext cx="8207375" cy="1470025"/>
          </a:xfrm>
        </p:spPr>
        <p:txBody>
          <a:bodyPr/>
          <a:lstStyle/>
          <a:p>
            <a:pPr eaLnBrk="1" hangingPunct="1"/>
            <a:r>
              <a:rPr lang="pt-PT" b="1" dirty="0" smtClean="0"/>
              <a:t>THANK YOU</a:t>
            </a:r>
            <a:endParaRPr lang="pt-PT" altLang="en-US" b="1" dirty="0" smtClean="0">
              <a:sym typeface="Calibri" pitchFamily="34" charset="0"/>
            </a:endParaRPr>
          </a:p>
        </p:txBody>
      </p:sp>
      <p:sp>
        <p:nvSpPr>
          <p:cNvPr id="4099" name="Rectangle 3"/>
          <p:cNvSpPr>
            <a:spLocks noGrp="1" noChangeArrowheads="1"/>
          </p:cNvSpPr>
          <p:nvPr>
            <p:ph type="subTitle" idx="4294967295"/>
          </p:nvPr>
        </p:nvSpPr>
        <p:spPr>
          <a:xfrm>
            <a:off x="2143108" y="3714752"/>
            <a:ext cx="5072098" cy="1428760"/>
          </a:xfrm>
        </p:spPr>
        <p:txBody>
          <a:bodyPr/>
          <a:lstStyle/>
          <a:p>
            <a:pPr marL="0" indent="0" algn="ctr" eaLnBrk="1" hangingPunct="1">
              <a:buFontTx/>
              <a:buNone/>
            </a:pPr>
            <a:r>
              <a:rPr lang="pt-PT" altLang="en-US" b="1" dirty="0" smtClean="0"/>
              <a:t>Alexandra Fonseca</a:t>
            </a:r>
          </a:p>
          <a:p>
            <a:pPr marL="0" indent="0" algn="ctr" eaLnBrk="1" hangingPunct="1">
              <a:buFontTx/>
              <a:buNone/>
            </a:pPr>
            <a:r>
              <a:rPr lang="pt-PT" altLang="en-US" sz="2000" b="1" dirty="0" smtClean="0"/>
              <a:t>afonseca@dgterritorio.pt</a:t>
            </a:r>
            <a:endParaRPr lang="ru-RU" altLang="en-US" sz="2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1142977" y="214290"/>
            <a:ext cx="7643866"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rgbClr val="000099"/>
                </a:solidFill>
                <a:latin typeface="Calibri" charset="0"/>
                <a:ea typeface="ＭＳ Ｐゴシック" charset="0"/>
                <a:cs typeface="ＭＳ Ｐゴシック" charset="0"/>
              </a:defRPr>
            </a:lvl1pPr>
            <a:lvl2pPr marL="742950" indent="-285750" eaLnBrk="0" hangingPunct="0">
              <a:defRPr sz="2000">
                <a:solidFill>
                  <a:srgbClr val="000099"/>
                </a:solidFill>
                <a:latin typeface="Calibri" charset="0"/>
                <a:ea typeface="ＭＳ Ｐゴシック" charset="0"/>
              </a:defRPr>
            </a:lvl2pPr>
            <a:lvl3pPr marL="1143000" indent="-228600" eaLnBrk="0" hangingPunct="0">
              <a:defRPr sz="2000">
                <a:solidFill>
                  <a:srgbClr val="000099"/>
                </a:solidFill>
                <a:latin typeface="Calibri" charset="0"/>
                <a:ea typeface="ＭＳ Ｐゴシック" charset="0"/>
              </a:defRPr>
            </a:lvl3pPr>
            <a:lvl4pPr marL="1600200" indent="-228600" eaLnBrk="0" hangingPunct="0">
              <a:defRPr sz="2000">
                <a:solidFill>
                  <a:srgbClr val="000099"/>
                </a:solidFill>
                <a:latin typeface="Calibri" charset="0"/>
                <a:ea typeface="ＭＳ Ｐゴシック" charset="0"/>
              </a:defRPr>
            </a:lvl4pPr>
            <a:lvl5pPr marL="2057400" indent="-228600" eaLnBrk="0" hangingPunct="0">
              <a:defRPr sz="2000">
                <a:solidFill>
                  <a:srgbClr val="000099"/>
                </a:solidFill>
                <a:latin typeface="Calibri" charset="0"/>
                <a:ea typeface="ＭＳ Ｐゴシック" charset="0"/>
              </a:defRPr>
            </a:lvl5pPr>
            <a:lvl6pPr marL="2514600" indent="-228600" eaLnBrk="0" fontAlgn="base" hangingPunct="0">
              <a:spcBef>
                <a:spcPct val="20000"/>
              </a:spcBef>
              <a:spcAft>
                <a:spcPct val="0"/>
              </a:spcAft>
              <a:buChar char="•"/>
              <a:defRPr sz="2000">
                <a:solidFill>
                  <a:srgbClr val="000099"/>
                </a:solidFill>
                <a:latin typeface="Calibri" charset="0"/>
                <a:ea typeface="ＭＳ Ｐゴシック" charset="0"/>
              </a:defRPr>
            </a:lvl6pPr>
            <a:lvl7pPr marL="2971800" indent="-228600" eaLnBrk="0" fontAlgn="base" hangingPunct="0">
              <a:spcBef>
                <a:spcPct val="20000"/>
              </a:spcBef>
              <a:spcAft>
                <a:spcPct val="0"/>
              </a:spcAft>
              <a:buChar char="•"/>
              <a:defRPr sz="2000">
                <a:solidFill>
                  <a:srgbClr val="000099"/>
                </a:solidFill>
                <a:latin typeface="Calibri" charset="0"/>
                <a:ea typeface="ＭＳ Ｐゴシック" charset="0"/>
              </a:defRPr>
            </a:lvl7pPr>
            <a:lvl8pPr marL="3429000" indent="-228600" eaLnBrk="0" fontAlgn="base" hangingPunct="0">
              <a:spcBef>
                <a:spcPct val="20000"/>
              </a:spcBef>
              <a:spcAft>
                <a:spcPct val="0"/>
              </a:spcAft>
              <a:buChar char="•"/>
              <a:defRPr sz="2000">
                <a:solidFill>
                  <a:srgbClr val="000099"/>
                </a:solidFill>
                <a:latin typeface="Calibri" charset="0"/>
                <a:ea typeface="ＭＳ Ｐゴシック" charset="0"/>
              </a:defRPr>
            </a:lvl8pPr>
            <a:lvl9pPr marL="3886200" indent="-228600" eaLnBrk="0" fontAlgn="base" hangingPunct="0">
              <a:spcBef>
                <a:spcPct val="20000"/>
              </a:spcBef>
              <a:spcAft>
                <a:spcPct val="0"/>
              </a:spcAft>
              <a:buChar char="•"/>
              <a:defRPr sz="2000">
                <a:solidFill>
                  <a:srgbClr val="000099"/>
                </a:solidFill>
                <a:latin typeface="Calibri" charset="0"/>
                <a:ea typeface="ＭＳ Ｐゴシック" charset="0"/>
              </a:defRPr>
            </a:lvl9pPr>
          </a:lstStyle>
          <a:p>
            <a:pPr eaLnBrk="1" hangingPunct="1">
              <a:lnSpc>
                <a:spcPct val="130000"/>
              </a:lnSpc>
              <a:buFontTx/>
              <a:buNone/>
            </a:pPr>
            <a:r>
              <a:rPr lang="en-GB" sz="1800" b="1" dirty="0" smtClean="0"/>
              <a:t>SNIG is the Portuguese National Spatial Data Infrastructure (NSDI) which is available on the Internet since 1995.</a:t>
            </a:r>
            <a:endParaRPr lang="pt-PT" sz="1800" b="1" dirty="0" smtClean="0">
              <a:solidFill>
                <a:srgbClr val="000090"/>
              </a:solidFill>
            </a:endParaRPr>
          </a:p>
        </p:txBody>
      </p:sp>
      <p:pic>
        <p:nvPicPr>
          <p:cNvPr id="4" name="Picture 2"/>
          <p:cNvPicPr>
            <a:picLocks noChangeAspect="1" noChangeArrowheads="1"/>
          </p:cNvPicPr>
          <p:nvPr/>
        </p:nvPicPr>
        <p:blipFill>
          <a:blip r:embed="rId3" cstate="print"/>
          <a:srcRect/>
          <a:stretch>
            <a:fillRect/>
          </a:stretch>
        </p:blipFill>
        <p:spPr bwMode="auto">
          <a:xfrm>
            <a:off x="214282" y="1254247"/>
            <a:ext cx="4000528" cy="3317761"/>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714876" y="1071546"/>
            <a:ext cx="4304592" cy="2372875"/>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1857356" y="2774417"/>
            <a:ext cx="4286280" cy="3726417"/>
          </a:xfrm>
          <a:prstGeom prst="rect">
            <a:avLst/>
          </a:prstGeom>
          <a:noFill/>
          <a:ln w="9525">
            <a:noFill/>
            <a:miter lim="800000"/>
            <a:headEnd/>
            <a:tailEnd/>
          </a:ln>
        </p:spPr>
      </p:pic>
      <p:sp>
        <p:nvSpPr>
          <p:cNvPr id="8" name="TextBox 8"/>
          <p:cNvSpPr txBox="1">
            <a:spLocks noChangeArrowheads="1"/>
          </p:cNvSpPr>
          <p:nvPr/>
        </p:nvSpPr>
        <p:spPr bwMode="auto">
          <a:xfrm>
            <a:off x="5500694" y="4429132"/>
            <a:ext cx="3498218" cy="57246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99"/>
                </a:solidFill>
                <a:latin typeface="Calibri" charset="0"/>
                <a:ea typeface="ＭＳ Ｐゴシック" charset="0"/>
                <a:cs typeface="ＭＳ Ｐゴシック" charset="0"/>
              </a:defRPr>
            </a:lvl1pPr>
            <a:lvl2pPr marL="742950" indent="-285750" eaLnBrk="0" hangingPunct="0">
              <a:defRPr sz="2000">
                <a:solidFill>
                  <a:srgbClr val="000099"/>
                </a:solidFill>
                <a:latin typeface="Calibri" charset="0"/>
                <a:ea typeface="ＭＳ Ｐゴシック" charset="0"/>
              </a:defRPr>
            </a:lvl2pPr>
            <a:lvl3pPr marL="1143000" indent="-228600" eaLnBrk="0" hangingPunct="0">
              <a:defRPr sz="2000">
                <a:solidFill>
                  <a:srgbClr val="000099"/>
                </a:solidFill>
                <a:latin typeface="Calibri" charset="0"/>
                <a:ea typeface="ＭＳ Ｐゴシック" charset="0"/>
              </a:defRPr>
            </a:lvl3pPr>
            <a:lvl4pPr marL="1600200" indent="-228600" eaLnBrk="0" hangingPunct="0">
              <a:defRPr sz="2000">
                <a:solidFill>
                  <a:srgbClr val="000099"/>
                </a:solidFill>
                <a:latin typeface="Calibri" charset="0"/>
                <a:ea typeface="ＭＳ Ｐゴシック" charset="0"/>
              </a:defRPr>
            </a:lvl4pPr>
            <a:lvl5pPr marL="2057400" indent="-228600" eaLnBrk="0" hangingPunct="0">
              <a:defRPr sz="2000">
                <a:solidFill>
                  <a:srgbClr val="000099"/>
                </a:solidFill>
                <a:latin typeface="Calibri" charset="0"/>
                <a:ea typeface="ＭＳ Ｐゴシック" charset="0"/>
              </a:defRPr>
            </a:lvl5pPr>
            <a:lvl6pPr marL="2514600" indent="-228600" eaLnBrk="0" fontAlgn="base" hangingPunct="0">
              <a:spcBef>
                <a:spcPct val="20000"/>
              </a:spcBef>
              <a:spcAft>
                <a:spcPct val="0"/>
              </a:spcAft>
              <a:buChar char="•"/>
              <a:defRPr sz="2000">
                <a:solidFill>
                  <a:srgbClr val="000099"/>
                </a:solidFill>
                <a:latin typeface="Calibri" charset="0"/>
                <a:ea typeface="ＭＳ Ｐゴシック" charset="0"/>
              </a:defRPr>
            </a:lvl6pPr>
            <a:lvl7pPr marL="2971800" indent="-228600" eaLnBrk="0" fontAlgn="base" hangingPunct="0">
              <a:spcBef>
                <a:spcPct val="20000"/>
              </a:spcBef>
              <a:spcAft>
                <a:spcPct val="0"/>
              </a:spcAft>
              <a:buChar char="•"/>
              <a:defRPr sz="2000">
                <a:solidFill>
                  <a:srgbClr val="000099"/>
                </a:solidFill>
                <a:latin typeface="Calibri" charset="0"/>
                <a:ea typeface="ＭＳ Ｐゴシック" charset="0"/>
              </a:defRPr>
            </a:lvl7pPr>
            <a:lvl8pPr marL="3429000" indent="-228600" eaLnBrk="0" fontAlgn="base" hangingPunct="0">
              <a:spcBef>
                <a:spcPct val="20000"/>
              </a:spcBef>
              <a:spcAft>
                <a:spcPct val="0"/>
              </a:spcAft>
              <a:buChar char="•"/>
              <a:defRPr sz="2000">
                <a:solidFill>
                  <a:srgbClr val="000099"/>
                </a:solidFill>
                <a:latin typeface="Calibri" charset="0"/>
                <a:ea typeface="ＭＳ Ｐゴシック" charset="0"/>
              </a:defRPr>
            </a:lvl8pPr>
            <a:lvl9pPr marL="3886200" indent="-228600" eaLnBrk="0" fontAlgn="base" hangingPunct="0">
              <a:spcBef>
                <a:spcPct val="20000"/>
              </a:spcBef>
              <a:spcAft>
                <a:spcPct val="0"/>
              </a:spcAft>
              <a:buChar char="•"/>
              <a:defRPr sz="2000">
                <a:solidFill>
                  <a:srgbClr val="000099"/>
                </a:solidFill>
                <a:latin typeface="Calibri" charset="0"/>
                <a:ea typeface="ＭＳ Ｐゴシック" charset="0"/>
              </a:defRPr>
            </a:lvl9pPr>
          </a:lstStyle>
          <a:p>
            <a:pPr marL="285750" indent="-285750" eaLnBrk="1" hangingPunct="1">
              <a:lnSpc>
                <a:spcPct val="130000"/>
              </a:lnSpc>
            </a:pPr>
            <a:r>
              <a:rPr lang="pt-PT" sz="2400" b="1" dirty="0" smtClean="0">
                <a:solidFill>
                  <a:srgbClr val="000090"/>
                </a:solidFill>
              </a:rPr>
              <a:t>http://snig.dgterritorio.pt</a:t>
            </a:r>
          </a:p>
        </p:txBody>
      </p:sp>
    </p:spTree>
    <p:extLst>
      <p:ext uri="{BB962C8B-B14F-4D97-AF65-F5344CB8AC3E}">
        <p14:creationId xmlns:p14="http://schemas.microsoft.com/office/powerpoint/2010/main" xmlns="" val="207053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42844" y="1623225"/>
            <a:ext cx="2286016" cy="1943431"/>
          </a:xfrm>
          <a:prstGeom prst="rect">
            <a:avLst/>
          </a:prstGeom>
          <a:noFill/>
          <a:ln w="9525">
            <a:noFill/>
            <a:miter lim="800000"/>
            <a:headEnd/>
            <a:tailEnd/>
          </a:ln>
          <a:effectLst/>
        </p:spPr>
      </p:pic>
      <p:cxnSp>
        <p:nvCxnSpPr>
          <p:cNvPr id="22" name="Conexão recta unidireccional 21"/>
          <p:cNvCxnSpPr/>
          <p:nvPr/>
        </p:nvCxnSpPr>
        <p:spPr bwMode="auto">
          <a:xfrm>
            <a:off x="857224" y="2571744"/>
            <a:ext cx="1500198" cy="1071570"/>
          </a:xfrm>
          <a:prstGeom prst="straightConnector1">
            <a:avLst/>
          </a:prstGeom>
          <a:solidFill>
            <a:schemeClr val="accent1"/>
          </a:solidFill>
          <a:ln w="9525" cap="flat" cmpd="sng" algn="ctr">
            <a:solidFill>
              <a:schemeClr val="bg2">
                <a:lumMod val="40000"/>
                <a:lumOff val="60000"/>
              </a:schemeClr>
            </a:solidFill>
            <a:prstDash val="solid"/>
            <a:round/>
            <a:headEnd type="none" w="med" len="med"/>
            <a:tailEnd type="arrow"/>
          </a:ln>
          <a:effectLst/>
        </p:spPr>
      </p:cxnSp>
      <p:sp>
        <p:nvSpPr>
          <p:cNvPr id="3" name="CaixaDeTexto 2"/>
          <p:cNvSpPr txBox="1"/>
          <p:nvPr/>
        </p:nvSpPr>
        <p:spPr>
          <a:xfrm>
            <a:off x="5072066" y="1285860"/>
            <a:ext cx="3857652" cy="5189498"/>
          </a:xfrm>
          <a:prstGeom prst="rect">
            <a:avLst/>
          </a:prstGeom>
          <a:noFill/>
        </p:spPr>
        <p:txBody>
          <a:bodyPr wrap="square" rtlCol="0">
            <a:spAutoFit/>
          </a:bodyPr>
          <a:lstStyle/>
          <a:p>
            <a:pPr marL="285750" indent="-285750">
              <a:lnSpc>
                <a:spcPts val="2300"/>
              </a:lnSpc>
              <a:spcBef>
                <a:spcPts val="1800"/>
              </a:spcBef>
              <a:buFont typeface="Arial" pitchFamily="34" charset="0"/>
              <a:buChar char="•"/>
            </a:pPr>
            <a:r>
              <a:rPr lang="en-GB" sz="1600" dirty="0" smtClean="0">
                <a:solidFill>
                  <a:srgbClr val="000090"/>
                </a:solidFill>
                <a:latin typeface="Calibri" charset="0"/>
                <a:ea typeface="ＭＳ Ｐゴシック" charset="0"/>
                <a:cs typeface="ＭＳ Ｐゴシック" charset="0"/>
              </a:rPr>
              <a:t>Setting the main </a:t>
            </a:r>
            <a:r>
              <a:rPr lang="en-GB" sz="1600" b="1" dirty="0" smtClean="0">
                <a:solidFill>
                  <a:srgbClr val="000090"/>
                </a:solidFill>
                <a:latin typeface="Calibri" charset="0"/>
                <a:ea typeface="ＭＳ Ｐゴシック" charset="0"/>
                <a:cs typeface="ＭＳ Ｐゴシック" charset="0"/>
              </a:rPr>
              <a:t>organizational and operational structures</a:t>
            </a:r>
            <a:r>
              <a:rPr lang="en-GB" sz="1600" dirty="0" smtClean="0">
                <a:solidFill>
                  <a:srgbClr val="000090"/>
                </a:solidFill>
                <a:latin typeface="Calibri" charset="0"/>
                <a:ea typeface="ＭＳ Ｐゴシック" charset="0"/>
                <a:cs typeface="ＭＳ Ｐゴシック" charset="0"/>
              </a:rPr>
              <a:t> involving the geographic data producers and users, most of them already involved in SNIG for several years.</a:t>
            </a:r>
          </a:p>
          <a:p>
            <a:pPr marL="285750" indent="-285750">
              <a:lnSpc>
                <a:spcPts val="2300"/>
              </a:lnSpc>
              <a:spcBef>
                <a:spcPts val="1800"/>
              </a:spcBef>
              <a:buFont typeface="Arial" pitchFamily="34" charset="0"/>
              <a:buChar char="•"/>
            </a:pPr>
            <a:r>
              <a:rPr lang="en-US" sz="1600" dirty="0" smtClean="0">
                <a:solidFill>
                  <a:srgbClr val="000090"/>
                </a:solidFill>
                <a:latin typeface="Calibri" charset="0"/>
                <a:ea typeface="ＭＳ Ｐゴシック" charset="0"/>
                <a:cs typeface="ＭＳ Ｐゴシック" charset="0"/>
              </a:rPr>
              <a:t>Dissemination and </a:t>
            </a:r>
            <a:r>
              <a:rPr lang="en-US" sz="1600" b="1" dirty="0" smtClean="0">
                <a:solidFill>
                  <a:srgbClr val="000090"/>
                </a:solidFill>
                <a:latin typeface="Calibri" charset="0"/>
                <a:ea typeface="ＭＳ Ｐゴシック" charset="0"/>
                <a:cs typeface="ＭＳ Ｐゴシック" charset="0"/>
              </a:rPr>
              <a:t>capacity building </a:t>
            </a:r>
            <a:r>
              <a:rPr lang="en-US" sz="1600" dirty="0" smtClean="0">
                <a:solidFill>
                  <a:srgbClr val="000090"/>
                </a:solidFill>
                <a:latin typeface="Calibri" charset="0"/>
                <a:ea typeface="ＭＳ Ｐゴシック" charset="0"/>
                <a:cs typeface="ＭＳ Ｐゴシック" charset="0"/>
              </a:rPr>
              <a:t>on INSPIRE issues. </a:t>
            </a:r>
            <a:endParaRPr lang="en-US" sz="1600" b="1" dirty="0" smtClean="0">
              <a:solidFill>
                <a:srgbClr val="000090"/>
              </a:solidFill>
              <a:latin typeface="Calibri" charset="0"/>
              <a:ea typeface="ＭＳ Ｐゴシック" charset="0"/>
              <a:cs typeface="ＭＳ Ｐゴシック" charset="0"/>
            </a:endParaRPr>
          </a:p>
          <a:p>
            <a:pPr marL="285750" indent="-285750">
              <a:lnSpc>
                <a:spcPts val="2300"/>
              </a:lnSpc>
              <a:spcBef>
                <a:spcPts val="1800"/>
              </a:spcBef>
              <a:buFont typeface="Arial" pitchFamily="34" charset="0"/>
              <a:buChar char="•"/>
            </a:pPr>
            <a:r>
              <a:rPr lang="en-US" sz="1600" b="1" dirty="0" smtClean="0">
                <a:solidFill>
                  <a:srgbClr val="000090"/>
                </a:solidFill>
                <a:latin typeface="Calibri" charset="0"/>
                <a:ea typeface="ＭＳ Ｐゴシック" charset="0"/>
                <a:cs typeface="ＭＳ Ｐゴシック" charset="0"/>
              </a:rPr>
              <a:t>Metadata</a:t>
            </a:r>
            <a:r>
              <a:rPr lang="en-US" sz="1600" dirty="0" smtClean="0">
                <a:solidFill>
                  <a:srgbClr val="000090"/>
                </a:solidFill>
                <a:latin typeface="Calibri" charset="0"/>
                <a:ea typeface="ＭＳ Ｐゴシック" charset="0"/>
                <a:cs typeface="ＭＳ Ｐゴシック" charset="0"/>
              </a:rPr>
              <a:t> creation and compliance.</a:t>
            </a:r>
          </a:p>
          <a:p>
            <a:pPr marL="285750" indent="-285750">
              <a:lnSpc>
                <a:spcPts val="2300"/>
              </a:lnSpc>
              <a:spcBef>
                <a:spcPts val="1800"/>
              </a:spcBef>
              <a:buFont typeface="Arial" pitchFamily="34" charset="0"/>
              <a:buChar char="•"/>
            </a:pPr>
            <a:r>
              <a:rPr lang="en-US" sz="1600" b="1" dirty="0" smtClean="0">
                <a:solidFill>
                  <a:srgbClr val="000090"/>
                </a:solidFill>
                <a:latin typeface="Calibri" charset="0"/>
                <a:ea typeface="ＭＳ Ｐゴシック" charset="0"/>
                <a:cs typeface="ＭＳ Ｐゴシック" charset="0"/>
              </a:rPr>
              <a:t>INSPIRE monitoring and reporting </a:t>
            </a:r>
            <a:r>
              <a:rPr lang="en-US" sz="1600" dirty="0" smtClean="0">
                <a:solidFill>
                  <a:srgbClr val="000090"/>
                </a:solidFill>
                <a:latin typeface="Calibri" charset="0"/>
                <a:ea typeface="ＭＳ Ｐゴシック" charset="0"/>
                <a:cs typeface="ＭＳ Ｐゴシック" charset="0"/>
              </a:rPr>
              <a:t>involving annually the main national geographic information (GI) data producers progressively getting involved in the development of services and in the discussion of data harmonization requirements and problems.</a:t>
            </a:r>
            <a:endParaRPr lang="pt-PT" sz="1600" dirty="0" smtClean="0">
              <a:solidFill>
                <a:srgbClr val="000090"/>
              </a:solidFill>
              <a:latin typeface="Calibri" charset="0"/>
              <a:ea typeface="ＭＳ Ｐゴシック" charset="0"/>
              <a:cs typeface="ＭＳ Ｐゴシック" charset="0"/>
            </a:endParaRPr>
          </a:p>
        </p:txBody>
      </p:sp>
      <p:sp>
        <p:nvSpPr>
          <p:cNvPr id="5" name="TextBox 8"/>
          <p:cNvSpPr txBox="1">
            <a:spLocks noChangeArrowheads="1"/>
          </p:cNvSpPr>
          <p:nvPr/>
        </p:nvSpPr>
        <p:spPr bwMode="auto">
          <a:xfrm>
            <a:off x="1142977" y="214290"/>
            <a:ext cx="7643866"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rgbClr val="000099"/>
                </a:solidFill>
                <a:latin typeface="Calibri" charset="0"/>
                <a:ea typeface="ＭＳ Ｐゴシック" charset="0"/>
                <a:cs typeface="ＭＳ Ｐゴシック" charset="0"/>
              </a:defRPr>
            </a:lvl1pPr>
            <a:lvl2pPr marL="742950" indent="-285750" eaLnBrk="0" hangingPunct="0">
              <a:defRPr sz="2000">
                <a:solidFill>
                  <a:srgbClr val="000099"/>
                </a:solidFill>
                <a:latin typeface="Calibri" charset="0"/>
                <a:ea typeface="ＭＳ Ｐゴシック" charset="0"/>
              </a:defRPr>
            </a:lvl2pPr>
            <a:lvl3pPr marL="1143000" indent="-228600" eaLnBrk="0" hangingPunct="0">
              <a:defRPr sz="2000">
                <a:solidFill>
                  <a:srgbClr val="000099"/>
                </a:solidFill>
                <a:latin typeface="Calibri" charset="0"/>
                <a:ea typeface="ＭＳ Ｐゴシック" charset="0"/>
              </a:defRPr>
            </a:lvl3pPr>
            <a:lvl4pPr marL="1600200" indent="-228600" eaLnBrk="0" hangingPunct="0">
              <a:defRPr sz="2000">
                <a:solidFill>
                  <a:srgbClr val="000099"/>
                </a:solidFill>
                <a:latin typeface="Calibri" charset="0"/>
                <a:ea typeface="ＭＳ Ｐゴシック" charset="0"/>
              </a:defRPr>
            </a:lvl4pPr>
            <a:lvl5pPr marL="2057400" indent="-228600" eaLnBrk="0" hangingPunct="0">
              <a:defRPr sz="2000">
                <a:solidFill>
                  <a:srgbClr val="000099"/>
                </a:solidFill>
                <a:latin typeface="Calibri" charset="0"/>
                <a:ea typeface="ＭＳ Ｐゴシック" charset="0"/>
              </a:defRPr>
            </a:lvl5pPr>
            <a:lvl6pPr marL="2514600" indent="-228600" eaLnBrk="0" fontAlgn="base" hangingPunct="0">
              <a:spcBef>
                <a:spcPct val="20000"/>
              </a:spcBef>
              <a:spcAft>
                <a:spcPct val="0"/>
              </a:spcAft>
              <a:buChar char="•"/>
              <a:defRPr sz="2000">
                <a:solidFill>
                  <a:srgbClr val="000099"/>
                </a:solidFill>
                <a:latin typeface="Calibri" charset="0"/>
                <a:ea typeface="ＭＳ Ｐゴシック" charset="0"/>
              </a:defRPr>
            </a:lvl6pPr>
            <a:lvl7pPr marL="2971800" indent="-228600" eaLnBrk="0" fontAlgn="base" hangingPunct="0">
              <a:spcBef>
                <a:spcPct val="20000"/>
              </a:spcBef>
              <a:spcAft>
                <a:spcPct val="0"/>
              </a:spcAft>
              <a:buChar char="•"/>
              <a:defRPr sz="2000">
                <a:solidFill>
                  <a:srgbClr val="000099"/>
                </a:solidFill>
                <a:latin typeface="Calibri" charset="0"/>
                <a:ea typeface="ＭＳ Ｐゴシック" charset="0"/>
              </a:defRPr>
            </a:lvl7pPr>
            <a:lvl8pPr marL="3429000" indent="-228600" eaLnBrk="0" fontAlgn="base" hangingPunct="0">
              <a:spcBef>
                <a:spcPct val="20000"/>
              </a:spcBef>
              <a:spcAft>
                <a:spcPct val="0"/>
              </a:spcAft>
              <a:buChar char="•"/>
              <a:defRPr sz="2000">
                <a:solidFill>
                  <a:srgbClr val="000099"/>
                </a:solidFill>
                <a:latin typeface="Calibri" charset="0"/>
                <a:ea typeface="ＭＳ Ｐゴシック" charset="0"/>
              </a:defRPr>
            </a:lvl8pPr>
            <a:lvl9pPr marL="3886200" indent="-228600" eaLnBrk="0" fontAlgn="base" hangingPunct="0">
              <a:spcBef>
                <a:spcPct val="20000"/>
              </a:spcBef>
              <a:spcAft>
                <a:spcPct val="0"/>
              </a:spcAft>
              <a:buChar char="•"/>
              <a:defRPr sz="2000">
                <a:solidFill>
                  <a:srgbClr val="000099"/>
                </a:solidFill>
                <a:latin typeface="Calibri" charset="0"/>
                <a:ea typeface="ＭＳ Ｐゴシック" charset="0"/>
              </a:defRPr>
            </a:lvl9pPr>
          </a:lstStyle>
          <a:p>
            <a:pPr eaLnBrk="1" hangingPunct="1">
              <a:lnSpc>
                <a:spcPct val="130000"/>
              </a:lnSpc>
              <a:buFontTx/>
              <a:buNone/>
            </a:pPr>
            <a:r>
              <a:rPr lang="en-GB" sz="1800" b="1" dirty="0" smtClean="0">
                <a:solidFill>
                  <a:srgbClr val="000090"/>
                </a:solidFill>
              </a:rPr>
              <a:t>Ever since INSPIRE Directive entered into force in 2007 major efforts have been developed in Portugal to promote INSPIRE implementation activities</a:t>
            </a:r>
            <a:endParaRPr lang="pt-PT" sz="1800" b="1" dirty="0" smtClean="0">
              <a:solidFill>
                <a:srgbClr val="000090"/>
              </a:solidFill>
            </a:endParaRPr>
          </a:p>
        </p:txBody>
      </p:sp>
      <p:pic>
        <p:nvPicPr>
          <p:cNvPr id="8" name="Picture 45"/>
          <p:cNvPicPr/>
          <p:nvPr/>
        </p:nvPicPr>
        <p:blipFill>
          <a:blip r:embed="rId4" cstate="print"/>
          <a:stretch>
            <a:fillRect/>
          </a:stretch>
        </p:blipFill>
        <p:spPr bwMode="auto">
          <a:xfrm>
            <a:off x="2071670" y="1202197"/>
            <a:ext cx="2857520" cy="1322136"/>
          </a:xfrm>
          <a:prstGeom prst="rect">
            <a:avLst/>
          </a:prstGeom>
          <a:noFill/>
          <a:ln w="9525">
            <a:solidFill>
              <a:schemeClr val="accent3">
                <a:lumMod val="75000"/>
              </a:schemeClr>
            </a:solidFill>
            <a:miter lim="800000"/>
          </a:ln>
        </p:spPr>
      </p:pic>
      <p:pic>
        <p:nvPicPr>
          <p:cNvPr id="13" name="Picture 15"/>
          <p:cNvPicPr>
            <a:picLocks noChangeAspect="1" noChangeArrowheads="1"/>
          </p:cNvPicPr>
          <p:nvPr/>
        </p:nvPicPr>
        <p:blipFill>
          <a:blip r:embed="rId5"/>
          <a:srcRect/>
          <a:stretch>
            <a:fillRect/>
          </a:stretch>
        </p:blipFill>
        <p:spPr bwMode="auto">
          <a:xfrm>
            <a:off x="214282" y="4845535"/>
            <a:ext cx="4000528" cy="942402"/>
          </a:xfrm>
          <a:prstGeom prst="rect">
            <a:avLst/>
          </a:prstGeom>
          <a:noFill/>
          <a:ln w="9525">
            <a:noFill/>
            <a:miter lim="800000"/>
            <a:headEnd/>
            <a:tailEnd/>
          </a:ln>
          <a:effectLst/>
        </p:spPr>
      </p:pic>
      <p:pic>
        <p:nvPicPr>
          <p:cNvPr id="15" name="Picture 6" descr="Pedro Medeiros"/>
          <p:cNvPicPr>
            <a:picLocks noChangeAspect="1" noChangeArrowheads="1"/>
          </p:cNvPicPr>
          <p:nvPr/>
        </p:nvPicPr>
        <p:blipFill>
          <a:blip r:embed="rId6"/>
          <a:srcRect/>
          <a:stretch>
            <a:fillRect/>
          </a:stretch>
        </p:blipFill>
        <p:spPr bwMode="auto">
          <a:xfrm>
            <a:off x="1643041" y="3869389"/>
            <a:ext cx="1571636" cy="1096624"/>
          </a:xfrm>
          <a:prstGeom prst="rect">
            <a:avLst/>
          </a:prstGeom>
          <a:noFill/>
        </p:spPr>
      </p:pic>
      <p:pic>
        <p:nvPicPr>
          <p:cNvPr id="16" name="Picture 6" descr="WS Serviços"/>
          <p:cNvPicPr>
            <a:picLocks noChangeAspect="1" noChangeArrowheads="1"/>
          </p:cNvPicPr>
          <p:nvPr/>
        </p:nvPicPr>
        <p:blipFill>
          <a:blip r:embed="rId7" cstate="print"/>
          <a:srcRect/>
          <a:stretch>
            <a:fillRect/>
          </a:stretch>
        </p:blipFill>
        <p:spPr bwMode="auto">
          <a:xfrm>
            <a:off x="928661" y="3853420"/>
            <a:ext cx="1422998" cy="1123419"/>
          </a:xfrm>
          <a:prstGeom prst="rect">
            <a:avLst/>
          </a:prstGeom>
          <a:noFill/>
        </p:spPr>
      </p:pic>
      <p:pic>
        <p:nvPicPr>
          <p:cNvPr id="19" name="Imagem 18"/>
          <p:cNvPicPr/>
          <p:nvPr/>
        </p:nvPicPr>
        <p:blipFill>
          <a:blip r:embed="rId8" cstate="print"/>
          <a:srcRect/>
          <a:stretch>
            <a:fillRect/>
          </a:stretch>
        </p:blipFill>
        <p:spPr bwMode="auto">
          <a:xfrm>
            <a:off x="3143240" y="3845403"/>
            <a:ext cx="1214446" cy="1131438"/>
          </a:xfrm>
          <a:prstGeom prst="rect">
            <a:avLst/>
          </a:prstGeom>
          <a:noFill/>
          <a:ln w="9525">
            <a:noFill/>
            <a:miter lim="800000"/>
            <a:headEnd/>
            <a:tailEnd/>
          </a:ln>
        </p:spPr>
      </p:pic>
      <p:sp>
        <p:nvSpPr>
          <p:cNvPr id="21" name="Rectangle 9"/>
          <p:cNvSpPr/>
          <p:nvPr/>
        </p:nvSpPr>
        <p:spPr bwMode="auto">
          <a:xfrm>
            <a:off x="71999" y="5804967"/>
            <a:ext cx="1548042" cy="9090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12" descr="dashboard"/>
          <p:cNvPicPr>
            <a:picLocks noChangeAspect="1" noChangeArrowheads="1"/>
          </p:cNvPicPr>
          <p:nvPr/>
        </p:nvPicPr>
        <p:blipFill>
          <a:blip r:embed="rId9" cstate="print"/>
          <a:srcRect/>
          <a:stretch>
            <a:fillRect/>
          </a:stretch>
        </p:blipFill>
        <p:spPr bwMode="auto">
          <a:xfrm>
            <a:off x="1142976" y="5786454"/>
            <a:ext cx="2661599" cy="1012333"/>
          </a:xfrm>
          <a:prstGeom prst="rect">
            <a:avLst/>
          </a:prstGeom>
          <a:noFill/>
        </p:spPr>
      </p:pic>
      <p:cxnSp>
        <p:nvCxnSpPr>
          <p:cNvPr id="17" name="Conexão recta 16"/>
          <p:cNvCxnSpPr/>
          <p:nvPr/>
        </p:nvCxnSpPr>
        <p:spPr bwMode="auto">
          <a:xfrm flipV="1">
            <a:off x="857224" y="1285860"/>
            <a:ext cx="1214446" cy="857256"/>
          </a:xfrm>
          <a:prstGeom prst="line">
            <a:avLst/>
          </a:prstGeom>
          <a:solidFill>
            <a:schemeClr val="accent1"/>
          </a:solidFill>
          <a:ln w="9525" cap="flat" cmpd="sng" algn="ctr">
            <a:solidFill>
              <a:schemeClr val="bg2">
                <a:lumMod val="40000"/>
                <a:lumOff val="60000"/>
              </a:schemeClr>
            </a:solidFill>
            <a:prstDash val="solid"/>
            <a:round/>
            <a:headEnd type="none" w="med" len="med"/>
            <a:tailEnd type="none" w="med" len="med"/>
          </a:ln>
          <a:effectLst/>
        </p:spPr>
      </p:cxnSp>
      <p:sp>
        <p:nvSpPr>
          <p:cNvPr id="4" name="CaixaDeTexto 3"/>
          <p:cNvSpPr txBox="1"/>
          <p:nvPr/>
        </p:nvSpPr>
        <p:spPr>
          <a:xfrm>
            <a:off x="2285984" y="2630957"/>
            <a:ext cx="2071702" cy="1092607"/>
          </a:xfrm>
          <a:prstGeom prst="rect">
            <a:avLst/>
          </a:prstGeom>
          <a:solidFill>
            <a:schemeClr val="accent1"/>
          </a:solidFill>
          <a:effectLst/>
        </p:spPr>
        <p:txBody>
          <a:bodyPr wrap="square" rtlCol="0">
            <a:spAutoFit/>
          </a:bodyPr>
          <a:lstStyle/>
          <a:p>
            <a:pPr>
              <a:spcBef>
                <a:spcPts val="300"/>
              </a:spcBef>
            </a:pPr>
            <a:r>
              <a:rPr lang="pt-PT" sz="1100" dirty="0" smtClean="0">
                <a:solidFill>
                  <a:srgbClr val="000090"/>
                </a:solidFill>
                <a:latin typeface="Calibri" charset="0"/>
                <a:ea typeface="ＭＳ Ｐゴシック" charset="0"/>
                <a:cs typeface="ＭＳ Ｐゴシック" charset="0"/>
              </a:rPr>
              <a:t>INSPIRE Focal </a:t>
            </a:r>
            <a:r>
              <a:rPr lang="pt-PT" sz="1100" dirty="0" err="1" smtClean="0">
                <a:solidFill>
                  <a:srgbClr val="000090"/>
                </a:solidFill>
                <a:latin typeface="Calibri" charset="0"/>
                <a:ea typeface="ＭＳ Ｐゴシック" charset="0"/>
                <a:cs typeface="ＭＳ Ｐゴシック" charset="0"/>
              </a:rPr>
              <a:t>Points</a:t>
            </a:r>
            <a:r>
              <a:rPr lang="pt-PT" sz="1100" dirty="0" smtClean="0">
                <a:solidFill>
                  <a:srgbClr val="000090"/>
                </a:solidFill>
                <a:latin typeface="Calibri" charset="0"/>
                <a:ea typeface="ＭＳ Ｐゴシック" charset="0"/>
                <a:cs typeface="ＭＳ Ｐゴシック" charset="0"/>
              </a:rPr>
              <a:t> </a:t>
            </a:r>
            <a:r>
              <a:rPr lang="pt-PT" sz="1100" dirty="0" err="1" smtClean="0">
                <a:solidFill>
                  <a:srgbClr val="000090"/>
                </a:solidFill>
                <a:latin typeface="Calibri" charset="0"/>
                <a:ea typeface="ＭＳ Ｐゴシック" charset="0"/>
                <a:cs typeface="ＭＳ Ｐゴシック" charset="0"/>
              </a:rPr>
              <a:t>Network</a:t>
            </a:r>
            <a:endParaRPr lang="pt-PT" sz="1100" dirty="0" smtClean="0">
              <a:solidFill>
                <a:srgbClr val="000090"/>
              </a:solidFill>
              <a:latin typeface="Calibri" charset="0"/>
              <a:ea typeface="ＭＳ Ｐゴシック" charset="0"/>
              <a:cs typeface="ＭＳ Ｐゴシック" charset="0"/>
            </a:endParaRPr>
          </a:p>
          <a:p>
            <a:pPr>
              <a:spcBef>
                <a:spcPts val="300"/>
              </a:spcBef>
            </a:pPr>
            <a:r>
              <a:rPr lang="pt-PT" sz="1100" dirty="0" err="1" smtClean="0">
                <a:solidFill>
                  <a:srgbClr val="000090"/>
                </a:solidFill>
                <a:latin typeface="Calibri" charset="0"/>
                <a:ea typeface="ＭＳ Ｐゴシック" charset="0"/>
                <a:cs typeface="ＭＳ Ｐゴシック" charset="0"/>
              </a:rPr>
              <a:t>Metadata</a:t>
            </a:r>
            <a:r>
              <a:rPr lang="pt-PT" sz="1100" dirty="0" smtClean="0">
                <a:solidFill>
                  <a:srgbClr val="000090"/>
                </a:solidFill>
                <a:latin typeface="Calibri" charset="0"/>
                <a:ea typeface="ＭＳ Ｐゴシック" charset="0"/>
                <a:cs typeface="ＭＳ Ｐゴシック" charset="0"/>
              </a:rPr>
              <a:t> </a:t>
            </a:r>
            <a:r>
              <a:rPr lang="pt-PT" sz="1100" dirty="0" err="1" smtClean="0">
                <a:solidFill>
                  <a:srgbClr val="000090"/>
                </a:solidFill>
                <a:latin typeface="Calibri" charset="0"/>
                <a:ea typeface="ＭＳ Ｐゴシック" charset="0"/>
                <a:cs typeface="ＭＳ Ｐゴシック" charset="0"/>
              </a:rPr>
              <a:t>Managers</a:t>
            </a:r>
            <a:r>
              <a:rPr lang="pt-PT" sz="1100" dirty="0" smtClean="0">
                <a:solidFill>
                  <a:srgbClr val="000090"/>
                </a:solidFill>
                <a:latin typeface="Calibri" charset="0"/>
                <a:ea typeface="ＭＳ Ｐゴシック" charset="0"/>
                <a:cs typeface="ＭＳ Ｐゴシック" charset="0"/>
              </a:rPr>
              <a:t> </a:t>
            </a:r>
            <a:r>
              <a:rPr lang="pt-PT" sz="1100" dirty="0" err="1" smtClean="0">
                <a:solidFill>
                  <a:srgbClr val="000090"/>
                </a:solidFill>
                <a:latin typeface="Calibri" charset="0"/>
                <a:ea typeface="ＭＳ Ｐゴシック" charset="0"/>
                <a:cs typeface="ＭＳ Ｐゴシック" charset="0"/>
              </a:rPr>
              <a:t>Network</a:t>
            </a:r>
            <a:endParaRPr lang="pt-PT" sz="1100" dirty="0" smtClean="0">
              <a:solidFill>
                <a:srgbClr val="000090"/>
              </a:solidFill>
              <a:latin typeface="Calibri" charset="0"/>
              <a:ea typeface="ＭＳ Ｐゴシック" charset="0"/>
              <a:cs typeface="ＭＳ Ｐゴシック" charset="0"/>
            </a:endParaRPr>
          </a:p>
          <a:p>
            <a:pPr>
              <a:spcBef>
                <a:spcPts val="300"/>
              </a:spcBef>
            </a:pPr>
            <a:r>
              <a:rPr lang="pt-PT" sz="1100" dirty="0" err="1" smtClean="0">
                <a:solidFill>
                  <a:srgbClr val="000090"/>
                </a:solidFill>
                <a:latin typeface="Calibri" charset="0"/>
                <a:ea typeface="ＭＳ Ｐゴシック" charset="0"/>
                <a:cs typeface="ＭＳ Ｐゴシック" charset="0"/>
              </a:rPr>
              <a:t>Thematic</a:t>
            </a:r>
            <a:r>
              <a:rPr lang="pt-PT" sz="1100" dirty="0" smtClean="0">
                <a:solidFill>
                  <a:srgbClr val="000090"/>
                </a:solidFill>
                <a:latin typeface="Calibri" charset="0"/>
                <a:ea typeface="ＭＳ Ｐゴシック" charset="0"/>
                <a:cs typeface="ＭＳ Ｐゴシック" charset="0"/>
              </a:rPr>
              <a:t> </a:t>
            </a:r>
            <a:r>
              <a:rPr lang="pt-PT" sz="1100" dirty="0" err="1" smtClean="0">
                <a:solidFill>
                  <a:srgbClr val="000090"/>
                </a:solidFill>
                <a:latin typeface="Calibri" charset="0"/>
                <a:ea typeface="ＭＳ Ｐゴシック" charset="0"/>
                <a:cs typeface="ＭＳ Ｐゴシック" charset="0"/>
              </a:rPr>
              <a:t>Working</a:t>
            </a:r>
            <a:r>
              <a:rPr lang="pt-PT" sz="1100" dirty="0" smtClean="0">
                <a:solidFill>
                  <a:srgbClr val="000090"/>
                </a:solidFill>
                <a:latin typeface="Calibri" charset="0"/>
                <a:ea typeface="ＭＳ Ｐゴシック" charset="0"/>
                <a:cs typeface="ＭＳ Ｐゴシック" charset="0"/>
              </a:rPr>
              <a:t> </a:t>
            </a:r>
            <a:r>
              <a:rPr lang="pt-PT" sz="1100" dirty="0" err="1" smtClean="0">
                <a:solidFill>
                  <a:srgbClr val="000090"/>
                </a:solidFill>
                <a:latin typeface="Calibri" charset="0"/>
                <a:ea typeface="ＭＳ Ｐゴシック" charset="0"/>
                <a:cs typeface="ＭＳ Ｐゴシック" charset="0"/>
              </a:rPr>
              <a:t>Groups</a:t>
            </a:r>
            <a:endParaRPr lang="pt-PT" sz="1100" dirty="0" smtClean="0">
              <a:solidFill>
                <a:srgbClr val="000090"/>
              </a:solidFill>
              <a:latin typeface="Calibri" charset="0"/>
              <a:ea typeface="ＭＳ Ｐゴシック" charset="0"/>
              <a:cs typeface="ＭＳ Ｐゴシック" charset="0"/>
            </a:endParaRPr>
          </a:p>
          <a:p>
            <a:pPr>
              <a:spcBef>
                <a:spcPts val="300"/>
              </a:spcBef>
            </a:pPr>
            <a:r>
              <a:rPr lang="pt-PT" sz="1100" dirty="0" smtClean="0">
                <a:solidFill>
                  <a:srgbClr val="000090"/>
                </a:solidFill>
                <a:latin typeface="Calibri" charset="0"/>
                <a:ea typeface="ＭＳ Ｐゴシック" charset="0"/>
                <a:cs typeface="ＭＳ Ｐゴシック" charset="0"/>
              </a:rPr>
              <a:t>Horizontal </a:t>
            </a:r>
            <a:r>
              <a:rPr lang="pt-PT" sz="1100" dirty="0" err="1" smtClean="0">
                <a:solidFill>
                  <a:srgbClr val="000090"/>
                </a:solidFill>
                <a:latin typeface="Calibri" charset="0"/>
                <a:ea typeface="ＭＳ Ｐゴシック" charset="0"/>
                <a:cs typeface="ＭＳ Ｐゴシック" charset="0"/>
              </a:rPr>
              <a:t>Working</a:t>
            </a:r>
            <a:r>
              <a:rPr lang="pt-PT" sz="1100" dirty="0" smtClean="0">
                <a:solidFill>
                  <a:srgbClr val="000090"/>
                </a:solidFill>
                <a:latin typeface="Calibri" charset="0"/>
                <a:ea typeface="ＭＳ Ｐゴシック" charset="0"/>
                <a:cs typeface="ＭＳ Ｐゴシック" charset="0"/>
              </a:rPr>
              <a:t> </a:t>
            </a:r>
            <a:r>
              <a:rPr lang="pt-PT" sz="1100" dirty="0" err="1" smtClean="0">
                <a:solidFill>
                  <a:srgbClr val="000090"/>
                </a:solidFill>
                <a:latin typeface="Calibri" charset="0"/>
                <a:ea typeface="ＭＳ Ｐゴシック" charset="0"/>
                <a:cs typeface="ＭＳ Ｐゴシック" charset="0"/>
              </a:rPr>
              <a:t>Group</a:t>
            </a:r>
            <a:endParaRPr lang="pt-PT" sz="1100" dirty="0" smtClean="0">
              <a:solidFill>
                <a:srgbClr val="000090"/>
              </a:solidFill>
              <a:latin typeface="Calibri" charset="0"/>
              <a:ea typeface="ＭＳ Ｐゴシック" charset="0"/>
              <a:cs typeface="ＭＳ Ｐゴシック" charset="0"/>
            </a:endParaRPr>
          </a:p>
          <a:p>
            <a:pPr>
              <a:spcBef>
                <a:spcPts val="300"/>
              </a:spcBef>
            </a:pPr>
            <a:r>
              <a:rPr lang="pt-PT" sz="1100" dirty="0" smtClean="0">
                <a:solidFill>
                  <a:srgbClr val="000090"/>
                </a:solidFill>
                <a:latin typeface="Calibri" charset="0"/>
                <a:ea typeface="ＭＳ Ｐゴシック" charset="0"/>
                <a:cs typeface="ＭＳ Ｐゴシック" charset="0"/>
              </a:rPr>
              <a:t>M&amp;R </a:t>
            </a:r>
            <a:r>
              <a:rPr lang="pt-PT" sz="1100" dirty="0" err="1" smtClean="0">
                <a:solidFill>
                  <a:srgbClr val="000090"/>
                </a:solidFill>
                <a:latin typeface="Calibri" charset="0"/>
                <a:ea typeface="ＭＳ Ｐゴシック" charset="0"/>
                <a:cs typeface="ＭＳ Ｐゴシック" charset="0"/>
              </a:rPr>
              <a:t>Working</a:t>
            </a:r>
            <a:r>
              <a:rPr lang="pt-PT" sz="1100" dirty="0" smtClean="0">
                <a:solidFill>
                  <a:srgbClr val="000090"/>
                </a:solidFill>
                <a:latin typeface="Calibri" charset="0"/>
                <a:ea typeface="ＭＳ Ｐゴシック" charset="0"/>
                <a:cs typeface="ＭＳ Ｐゴシック" charset="0"/>
              </a:rPr>
              <a:t> </a:t>
            </a:r>
            <a:r>
              <a:rPr lang="pt-PT" sz="1100" dirty="0" err="1" smtClean="0">
                <a:solidFill>
                  <a:srgbClr val="000090"/>
                </a:solidFill>
                <a:latin typeface="Calibri" charset="0"/>
                <a:ea typeface="ＭＳ Ｐゴシック" charset="0"/>
                <a:cs typeface="ＭＳ Ｐゴシック" charset="0"/>
              </a:rPr>
              <a:t>Group</a:t>
            </a:r>
            <a:endParaRPr lang="pt-PT" sz="1100" dirty="0">
              <a:solidFill>
                <a:srgbClr val="00009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207053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13"/>
          <p:cNvSpPr>
            <a:spLocks noChangeShapeType="1"/>
          </p:cNvSpPr>
          <p:nvPr/>
        </p:nvSpPr>
        <p:spPr bwMode="auto">
          <a:xfrm flipV="1">
            <a:off x="6587009" y="4097958"/>
            <a:ext cx="0" cy="411162"/>
          </a:xfrm>
          <a:prstGeom prst="line">
            <a:avLst/>
          </a:prstGeom>
          <a:noFill/>
          <a:ln w="19050">
            <a:solidFill>
              <a:srgbClr val="333333"/>
            </a:solidFill>
            <a:round/>
            <a:headEnd/>
            <a:tailEnd/>
          </a:ln>
        </p:spPr>
        <p:txBody>
          <a:bodyPr/>
          <a:lstStyle/>
          <a:p>
            <a:endParaRPr lang="pt-PT"/>
          </a:p>
        </p:txBody>
      </p:sp>
      <p:sp>
        <p:nvSpPr>
          <p:cNvPr id="10" name="Line 7"/>
          <p:cNvSpPr>
            <a:spLocks noChangeShapeType="1"/>
          </p:cNvSpPr>
          <p:nvPr/>
        </p:nvSpPr>
        <p:spPr bwMode="auto">
          <a:xfrm flipV="1">
            <a:off x="1504950" y="4097338"/>
            <a:ext cx="0" cy="411162"/>
          </a:xfrm>
          <a:prstGeom prst="line">
            <a:avLst/>
          </a:prstGeom>
          <a:noFill/>
          <a:ln w="19050">
            <a:solidFill>
              <a:srgbClr val="333333"/>
            </a:solidFill>
            <a:round/>
            <a:headEnd/>
            <a:tailEnd/>
          </a:ln>
        </p:spPr>
        <p:txBody>
          <a:bodyPr/>
          <a:lstStyle/>
          <a:p>
            <a:endParaRPr lang="pt-PT"/>
          </a:p>
        </p:txBody>
      </p:sp>
      <p:sp>
        <p:nvSpPr>
          <p:cNvPr id="39" name="Line 17"/>
          <p:cNvSpPr>
            <a:spLocks noChangeShapeType="1"/>
          </p:cNvSpPr>
          <p:nvPr/>
        </p:nvSpPr>
        <p:spPr bwMode="auto">
          <a:xfrm flipV="1">
            <a:off x="8100392" y="4097958"/>
            <a:ext cx="0" cy="411162"/>
          </a:xfrm>
          <a:prstGeom prst="line">
            <a:avLst/>
          </a:prstGeom>
          <a:noFill/>
          <a:ln w="19050">
            <a:solidFill>
              <a:srgbClr val="000099"/>
            </a:solidFill>
            <a:round/>
            <a:headEnd/>
            <a:tailEnd/>
          </a:ln>
        </p:spPr>
        <p:txBody>
          <a:bodyPr/>
          <a:lstStyle/>
          <a:p>
            <a:endParaRPr lang="pt-PT"/>
          </a:p>
        </p:txBody>
      </p:sp>
      <p:sp>
        <p:nvSpPr>
          <p:cNvPr id="38" name="Line 17"/>
          <p:cNvSpPr>
            <a:spLocks noChangeShapeType="1"/>
          </p:cNvSpPr>
          <p:nvPr/>
        </p:nvSpPr>
        <p:spPr bwMode="auto">
          <a:xfrm flipV="1">
            <a:off x="8676456" y="4097958"/>
            <a:ext cx="0" cy="1635298"/>
          </a:xfrm>
          <a:prstGeom prst="line">
            <a:avLst/>
          </a:prstGeom>
          <a:noFill/>
          <a:ln w="19050">
            <a:solidFill>
              <a:srgbClr val="000099"/>
            </a:solidFill>
            <a:round/>
            <a:headEnd/>
            <a:tailEnd/>
          </a:ln>
        </p:spPr>
        <p:txBody>
          <a:bodyPr/>
          <a:lstStyle/>
          <a:p>
            <a:endParaRPr lang="pt-PT"/>
          </a:p>
        </p:txBody>
      </p:sp>
      <p:sp>
        <p:nvSpPr>
          <p:cNvPr id="5" name="Text Box 24"/>
          <p:cNvSpPr txBox="1">
            <a:spLocks noChangeArrowheads="1"/>
          </p:cNvSpPr>
          <p:nvPr/>
        </p:nvSpPr>
        <p:spPr bwMode="auto">
          <a:xfrm>
            <a:off x="8028384" y="5715253"/>
            <a:ext cx="1200472" cy="954107"/>
          </a:xfrm>
          <a:prstGeom prst="rect">
            <a:avLst/>
          </a:prstGeom>
          <a:noFill/>
          <a:ln w="19050">
            <a:noFill/>
            <a:miter lim="800000"/>
            <a:headEnd/>
            <a:tailEnd/>
          </a:ln>
        </p:spPr>
        <p:txBody>
          <a:bodyPr wrap="square">
            <a:spAutoFit/>
          </a:bodyPr>
          <a:lstStyle/>
          <a:p>
            <a:pPr algn="ctr">
              <a:spcBef>
                <a:spcPct val="50000"/>
              </a:spcBef>
            </a:pPr>
            <a:r>
              <a:rPr lang="pt-PT" sz="1600" b="1" dirty="0" smtClean="0">
                <a:solidFill>
                  <a:srgbClr val="000099"/>
                </a:solidFill>
                <a:latin typeface="Calibri" pitchFamily="34" charset="0"/>
              </a:rPr>
              <a:t>2017</a:t>
            </a:r>
            <a:endParaRPr lang="pt-PT" sz="1600" b="1" dirty="0">
              <a:solidFill>
                <a:srgbClr val="000099"/>
              </a:solidFill>
              <a:latin typeface="Calibri" pitchFamily="34" charset="0"/>
            </a:endParaRPr>
          </a:p>
          <a:p>
            <a:pPr algn="ctr">
              <a:spcBef>
                <a:spcPct val="50000"/>
              </a:spcBef>
            </a:pPr>
            <a:r>
              <a:rPr lang="pt-PT" sz="1600" dirty="0" err="1" smtClean="0">
                <a:solidFill>
                  <a:srgbClr val="000099"/>
                </a:solidFill>
                <a:latin typeface="Calibri" pitchFamily="34" charset="0"/>
              </a:rPr>
              <a:t>New</a:t>
            </a:r>
            <a:r>
              <a:rPr lang="pt-PT" sz="1600" dirty="0" smtClean="0">
                <a:solidFill>
                  <a:srgbClr val="000099"/>
                </a:solidFill>
                <a:latin typeface="Calibri" pitchFamily="34" charset="0"/>
              </a:rPr>
              <a:t> </a:t>
            </a:r>
            <a:r>
              <a:rPr lang="pt-PT" sz="1600" dirty="0" err="1" smtClean="0">
                <a:solidFill>
                  <a:srgbClr val="000099"/>
                </a:solidFill>
                <a:latin typeface="Calibri" pitchFamily="34" charset="0"/>
              </a:rPr>
              <a:t>Geoportal</a:t>
            </a:r>
            <a:endParaRPr lang="en-GB" sz="1600" dirty="0">
              <a:solidFill>
                <a:srgbClr val="000099"/>
              </a:solidFill>
              <a:latin typeface="Calibri" pitchFamily="34" charset="0"/>
            </a:endParaRPr>
          </a:p>
        </p:txBody>
      </p:sp>
      <p:sp>
        <p:nvSpPr>
          <p:cNvPr id="6" name="Rectangle 3"/>
          <p:cNvSpPr>
            <a:spLocks noChangeArrowheads="1"/>
          </p:cNvSpPr>
          <p:nvPr/>
        </p:nvSpPr>
        <p:spPr bwMode="auto">
          <a:xfrm>
            <a:off x="141288" y="3902075"/>
            <a:ext cx="8894762" cy="212725"/>
          </a:xfrm>
          <a:prstGeom prst="rect">
            <a:avLst/>
          </a:prstGeom>
          <a:solidFill>
            <a:schemeClr val="accent1"/>
          </a:solidFill>
          <a:ln w="19050">
            <a:solidFill>
              <a:srgbClr val="000099"/>
            </a:solidFill>
            <a:miter lim="800000"/>
            <a:headEnd/>
            <a:tailEnd/>
          </a:ln>
        </p:spPr>
        <p:txBody>
          <a:bodyPr wrap="none" anchor="ctr"/>
          <a:lstStyle/>
          <a:p>
            <a:endParaRPr lang="pt-PT"/>
          </a:p>
        </p:txBody>
      </p:sp>
      <p:sp>
        <p:nvSpPr>
          <p:cNvPr id="7" name="Line 4"/>
          <p:cNvSpPr>
            <a:spLocks noChangeShapeType="1"/>
          </p:cNvSpPr>
          <p:nvPr/>
        </p:nvSpPr>
        <p:spPr bwMode="auto">
          <a:xfrm flipV="1">
            <a:off x="539750" y="3500438"/>
            <a:ext cx="0" cy="411162"/>
          </a:xfrm>
          <a:prstGeom prst="line">
            <a:avLst/>
          </a:prstGeom>
          <a:noFill/>
          <a:ln w="19050">
            <a:solidFill>
              <a:srgbClr val="000099"/>
            </a:solidFill>
            <a:round/>
            <a:headEnd/>
            <a:tailEnd/>
          </a:ln>
        </p:spPr>
        <p:txBody>
          <a:bodyPr/>
          <a:lstStyle/>
          <a:p>
            <a:endParaRPr lang="pt-PT"/>
          </a:p>
        </p:txBody>
      </p:sp>
      <p:sp>
        <p:nvSpPr>
          <p:cNvPr id="8" name="Text Box 5"/>
          <p:cNvSpPr txBox="1">
            <a:spLocks noChangeArrowheads="1"/>
          </p:cNvSpPr>
          <p:nvPr/>
        </p:nvSpPr>
        <p:spPr bwMode="auto">
          <a:xfrm>
            <a:off x="-107950" y="2205038"/>
            <a:ext cx="1223963" cy="1308050"/>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1986</a:t>
            </a:r>
          </a:p>
          <a:p>
            <a:pPr algn="ctr">
              <a:spcBef>
                <a:spcPct val="50000"/>
              </a:spcBef>
            </a:pPr>
            <a:r>
              <a:rPr lang="pt-PT" sz="1400" dirty="0" err="1" smtClean="0">
                <a:solidFill>
                  <a:srgbClr val="000099"/>
                </a:solidFill>
                <a:latin typeface="Calibri" pitchFamily="34" charset="0"/>
              </a:rPr>
              <a:t>Working</a:t>
            </a:r>
            <a:r>
              <a:rPr lang="pt-PT" sz="1400" dirty="0" smtClean="0">
                <a:solidFill>
                  <a:srgbClr val="000099"/>
                </a:solidFill>
                <a:latin typeface="Calibri" pitchFamily="34" charset="0"/>
              </a:rPr>
              <a:t> </a:t>
            </a:r>
            <a:r>
              <a:rPr lang="pt-PT" sz="1400" dirty="0" err="1" smtClean="0">
                <a:solidFill>
                  <a:srgbClr val="000099"/>
                </a:solidFill>
                <a:latin typeface="Calibri" pitchFamily="34" charset="0"/>
              </a:rPr>
              <a:t>Group</a:t>
            </a:r>
            <a:r>
              <a:rPr lang="pt-PT" sz="1400" dirty="0" smtClean="0">
                <a:solidFill>
                  <a:srgbClr val="000099"/>
                </a:solidFill>
                <a:latin typeface="Calibri" pitchFamily="34" charset="0"/>
              </a:rPr>
              <a:t> for </a:t>
            </a:r>
            <a:r>
              <a:rPr lang="pt-PT" sz="1400" dirty="0" err="1" smtClean="0">
                <a:solidFill>
                  <a:srgbClr val="000099"/>
                </a:solidFill>
                <a:latin typeface="Calibri" pitchFamily="34" charset="0"/>
              </a:rPr>
              <a:t>the</a:t>
            </a:r>
            <a:r>
              <a:rPr lang="pt-PT" sz="1400" dirty="0" smtClean="0">
                <a:solidFill>
                  <a:srgbClr val="000099"/>
                </a:solidFill>
                <a:latin typeface="Calibri" pitchFamily="34" charset="0"/>
              </a:rPr>
              <a:t> </a:t>
            </a:r>
            <a:r>
              <a:rPr lang="pt-PT" sz="1400" dirty="0" err="1" smtClean="0">
                <a:solidFill>
                  <a:srgbClr val="000099"/>
                </a:solidFill>
                <a:latin typeface="Calibri" pitchFamily="34" charset="0"/>
              </a:rPr>
              <a:t>creation</a:t>
            </a:r>
            <a:r>
              <a:rPr lang="pt-PT" sz="1400" dirty="0" smtClean="0">
                <a:solidFill>
                  <a:srgbClr val="000099"/>
                </a:solidFill>
                <a:latin typeface="Calibri" pitchFamily="34" charset="0"/>
              </a:rPr>
              <a:t> </a:t>
            </a:r>
            <a:r>
              <a:rPr lang="pt-PT" sz="1400" dirty="0" err="1" smtClean="0">
                <a:solidFill>
                  <a:srgbClr val="000099"/>
                </a:solidFill>
                <a:latin typeface="Calibri" pitchFamily="34" charset="0"/>
              </a:rPr>
              <a:t>of</a:t>
            </a:r>
            <a:r>
              <a:rPr lang="pt-PT" sz="1400" dirty="0" smtClean="0">
                <a:solidFill>
                  <a:srgbClr val="000099"/>
                </a:solidFill>
                <a:latin typeface="Calibri" pitchFamily="34" charset="0"/>
              </a:rPr>
              <a:t> </a:t>
            </a:r>
            <a:r>
              <a:rPr lang="en-GB" sz="1400" dirty="0" smtClean="0">
                <a:solidFill>
                  <a:srgbClr val="000099"/>
                </a:solidFill>
                <a:latin typeface="Calibri" pitchFamily="34" charset="0"/>
              </a:rPr>
              <a:t>CNIG</a:t>
            </a:r>
            <a:endParaRPr lang="en-GB" sz="1400" dirty="0">
              <a:solidFill>
                <a:srgbClr val="000099"/>
              </a:solidFill>
              <a:latin typeface="Calibri" pitchFamily="34" charset="0"/>
            </a:endParaRPr>
          </a:p>
        </p:txBody>
      </p:sp>
      <p:sp>
        <p:nvSpPr>
          <p:cNvPr id="9" name="Text Box 6"/>
          <p:cNvSpPr txBox="1">
            <a:spLocks noChangeArrowheads="1"/>
          </p:cNvSpPr>
          <p:nvPr/>
        </p:nvSpPr>
        <p:spPr bwMode="auto">
          <a:xfrm>
            <a:off x="744538" y="4525963"/>
            <a:ext cx="1524000" cy="655637"/>
          </a:xfrm>
          <a:prstGeom prst="rect">
            <a:avLst/>
          </a:prstGeom>
          <a:noFill/>
          <a:ln w="19050">
            <a:noFill/>
            <a:miter lim="800000"/>
            <a:headEnd/>
            <a:tailEnd/>
          </a:ln>
        </p:spPr>
        <p:txBody>
          <a:bodyPr>
            <a:spAutoFit/>
          </a:bodyPr>
          <a:lstStyle/>
          <a:p>
            <a:pPr algn="ctr">
              <a:spcBef>
                <a:spcPct val="50000"/>
              </a:spcBef>
            </a:pPr>
            <a:r>
              <a:rPr lang="pt-PT" sz="1600" b="1" dirty="0">
                <a:solidFill>
                  <a:srgbClr val="333333"/>
                </a:solidFill>
                <a:latin typeface="Calibri" pitchFamily="34" charset="0"/>
              </a:rPr>
              <a:t>1990</a:t>
            </a:r>
          </a:p>
          <a:p>
            <a:pPr algn="ctr">
              <a:spcBef>
                <a:spcPct val="50000"/>
              </a:spcBef>
            </a:pPr>
            <a:r>
              <a:rPr lang="pt-PT" sz="1400" dirty="0" err="1" smtClean="0">
                <a:solidFill>
                  <a:srgbClr val="333333"/>
                </a:solidFill>
                <a:latin typeface="Calibri" pitchFamily="34" charset="0"/>
              </a:rPr>
              <a:t>Creation</a:t>
            </a:r>
            <a:r>
              <a:rPr lang="pt-PT" sz="1400" dirty="0" smtClean="0">
                <a:solidFill>
                  <a:srgbClr val="333333"/>
                </a:solidFill>
                <a:latin typeface="Calibri" pitchFamily="34" charset="0"/>
              </a:rPr>
              <a:t> </a:t>
            </a:r>
            <a:r>
              <a:rPr lang="pt-PT" sz="1400" dirty="0" err="1" smtClean="0">
                <a:solidFill>
                  <a:srgbClr val="333333"/>
                </a:solidFill>
                <a:latin typeface="Calibri" pitchFamily="34" charset="0"/>
              </a:rPr>
              <a:t>of</a:t>
            </a:r>
            <a:r>
              <a:rPr lang="pt-PT" sz="1400" dirty="0" smtClean="0">
                <a:solidFill>
                  <a:srgbClr val="333333"/>
                </a:solidFill>
                <a:latin typeface="Calibri" pitchFamily="34" charset="0"/>
              </a:rPr>
              <a:t> CNIG</a:t>
            </a:r>
            <a:endParaRPr lang="en-GB" sz="1400" dirty="0">
              <a:solidFill>
                <a:srgbClr val="333333"/>
              </a:solidFill>
              <a:latin typeface="Calibri" pitchFamily="34" charset="0"/>
            </a:endParaRPr>
          </a:p>
        </p:txBody>
      </p:sp>
      <p:sp>
        <p:nvSpPr>
          <p:cNvPr id="11" name="Text Box 8"/>
          <p:cNvSpPr txBox="1">
            <a:spLocks noChangeArrowheads="1"/>
          </p:cNvSpPr>
          <p:nvPr/>
        </p:nvSpPr>
        <p:spPr bwMode="auto">
          <a:xfrm>
            <a:off x="1855788" y="2565400"/>
            <a:ext cx="1276350" cy="877163"/>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1995</a:t>
            </a:r>
          </a:p>
          <a:p>
            <a:pPr algn="ctr">
              <a:spcBef>
                <a:spcPct val="50000"/>
              </a:spcBef>
            </a:pPr>
            <a:r>
              <a:rPr lang="pt-PT" sz="1400" dirty="0">
                <a:solidFill>
                  <a:srgbClr val="000099"/>
                </a:solidFill>
                <a:latin typeface="Calibri" pitchFamily="34" charset="0"/>
              </a:rPr>
              <a:t>SNIG </a:t>
            </a:r>
            <a:r>
              <a:rPr lang="pt-PT" sz="1400" dirty="0" err="1" smtClean="0">
                <a:solidFill>
                  <a:srgbClr val="000099"/>
                </a:solidFill>
                <a:latin typeface="Calibri" pitchFamily="34" charset="0"/>
              </a:rPr>
              <a:t>on</a:t>
            </a:r>
            <a:r>
              <a:rPr lang="pt-PT" sz="1400" dirty="0" smtClean="0">
                <a:solidFill>
                  <a:srgbClr val="000099"/>
                </a:solidFill>
                <a:latin typeface="Calibri" pitchFamily="34" charset="0"/>
              </a:rPr>
              <a:t> </a:t>
            </a:r>
            <a:r>
              <a:rPr lang="pt-PT" sz="1400" dirty="0" err="1" smtClean="0">
                <a:solidFill>
                  <a:srgbClr val="000099"/>
                </a:solidFill>
                <a:latin typeface="Calibri" pitchFamily="34" charset="0"/>
              </a:rPr>
              <a:t>the</a:t>
            </a:r>
            <a:r>
              <a:rPr lang="pt-PT" sz="1400" dirty="0" smtClean="0">
                <a:solidFill>
                  <a:srgbClr val="000099"/>
                </a:solidFill>
                <a:latin typeface="Calibri" pitchFamily="34" charset="0"/>
              </a:rPr>
              <a:t> </a:t>
            </a:r>
            <a:r>
              <a:rPr lang="pt-PT" sz="1400" dirty="0">
                <a:solidFill>
                  <a:srgbClr val="000099"/>
                </a:solidFill>
                <a:latin typeface="Calibri" pitchFamily="34" charset="0"/>
              </a:rPr>
              <a:t>Internet</a:t>
            </a:r>
            <a:endParaRPr lang="en-GB" sz="1400" dirty="0">
              <a:solidFill>
                <a:srgbClr val="000099"/>
              </a:solidFill>
              <a:latin typeface="Calibri" pitchFamily="34" charset="0"/>
            </a:endParaRPr>
          </a:p>
        </p:txBody>
      </p:sp>
      <p:sp>
        <p:nvSpPr>
          <p:cNvPr id="12" name="Line 9"/>
          <p:cNvSpPr>
            <a:spLocks noChangeShapeType="1"/>
          </p:cNvSpPr>
          <p:nvPr/>
        </p:nvSpPr>
        <p:spPr bwMode="auto">
          <a:xfrm flipV="1">
            <a:off x="2484438" y="3500438"/>
            <a:ext cx="0" cy="411162"/>
          </a:xfrm>
          <a:prstGeom prst="line">
            <a:avLst/>
          </a:prstGeom>
          <a:noFill/>
          <a:ln w="19050">
            <a:solidFill>
              <a:srgbClr val="000099"/>
            </a:solidFill>
            <a:round/>
            <a:headEnd/>
            <a:tailEnd/>
          </a:ln>
        </p:spPr>
        <p:txBody>
          <a:bodyPr/>
          <a:lstStyle/>
          <a:p>
            <a:endParaRPr lang="pt-PT"/>
          </a:p>
        </p:txBody>
      </p:sp>
      <p:sp>
        <p:nvSpPr>
          <p:cNvPr id="13" name="Text Box 10"/>
          <p:cNvSpPr txBox="1">
            <a:spLocks noChangeArrowheads="1"/>
          </p:cNvSpPr>
          <p:nvPr/>
        </p:nvSpPr>
        <p:spPr bwMode="auto">
          <a:xfrm>
            <a:off x="3367088" y="4525963"/>
            <a:ext cx="1524000" cy="655637"/>
          </a:xfrm>
          <a:prstGeom prst="rect">
            <a:avLst/>
          </a:prstGeom>
          <a:noFill/>
          <a:ln w="19050">
            <a:noFill/>
            <a:miter lim="800000"/>
            <a:headEnd/>
            <a:tailEnd/>
          </a:ln>
        </p:spPr>
        <p:txBody>
          <a:bodyPr>
            <a:spAutoFit/>
          </a:bodyPr>
          <a:lstStyle/>
          <a:p>
            <a:pPr algn="ctr">
              <a:spcBef>
                <a:spcPct val="50000"/>
              </a:spcBef>
            </a:pPr>
            <a:r>
              <a:rPr lang="pt-PT" sz="1600" b="1" dirty="0">
                <a:solidFill>
                  <a:srgbClr val="333333"/>
                </a:solidFill>
                <a:latin typeface="Calibri" pitchFamily="34" charset="0"/>
              </a:rPr>
              <a:t>2002</a:t>
            </a:r>
          </a:p>
          <a:p>
            <a:pPr algn="ctr">
              <a:spcBef>
                <a:spcPct val="50000"/>
              </a:spcBef>
            </a:pPr>
            <a:r>
              <a:rPr lang="pt-PT" sz="1400" dirty="0" err="1" smtClean="0">
                <a:solidFill>
                  <a:srgbClr val="333333"/>
                </a:solidFill>
                <a:latin typeface="Calibri" pitchFamily="34" charset="0"/>
              </a:rPr>
              <a:t>Creation</a:t>
            </a:r>
            <a:r>
              <a:rPr lang="pt-PT" sz="1400" dirty="0" smtClean="0">
                <a:solidFill>
                  <a:srgbClr val="333333"/>
                </a:solidFill>
                <a:latin typeface="Calibri" pitchFamily="34" charset="0"/>
              </a:rPr>
              <a:t> </a:t>
            </a:r>
            <a:r>
              <a:rPr lang="pt-PT" sz="1400" dirty="0" err="1" smtClean="0">
                <a:solidFill>
                  <a:srgbClr val="333333"/>
                </a:solidFill>
                <a:latin typeface="Calibri" pitchFamily="34" charset="0"/>
              </a:rPr>
              <a:t>of</a:t>
            </a:r>
            <a:r>
              <a:rPr lang="pt-PT" sz="1400" dirty="0" smtClean="0">
                <a:solidFill>
                  <a:srgbClr val="333333"/>
                </a:solidFill>
                <a:latin typeface="Calibri" pitchFamily="34" charset="0"/>
              </a:rPr>
              <a:t> IGP</a:t>
            </a:r>
            <a:endParaRPr lang="en-GB" sz="1400" dirty="0">
              <a:solidFill>
                <a:srgbClr val="333333"/>
              </a:solidFill>
              <a:latin typeface="Calibri" pitchFamily="34" charset="0"/>
            </a:endParaRPr>
          </a:p>
        </p:txBody>
      </p:sp>
      <p:sp>
        <p:nvSpPr>
          <p:cNvPr id="14" name="Line 11"/>
          <p:cNvSpPr>
            <a:spLocks noChangeShapeType="1"/>
          </p:cNvSpPr>
          <p:nvPr/>
        </p:nvSpPr>
        <p:spPr bwMode="auto">
          <a:xfrm flipV="1">
            <a:off x="4129088" y="4114800"/>
            <a:ext cx="0" cy="411163"/>
          </a:xfrm>
          <a:prstGeom prst="line">
            <a:avLst/>
          </a:prstGeom>
          <a:noFill/>
          <a:ln w="19050">
            <a:solidFill>
              <a:srgbClr val="333333"/>
            </a:solidFill>
            <a:round/>
            <a:headEnd/>
            <a:tailEnd/>
          </a:ln>
        </p:spPr>
        <p:txBody>
          <a:bodyPr/>
          <a:lstStyle/>
          <a:p>
            <a:endParaRPr lang="pt-PT"/>
          </a:p>
        </p:txBody>
      </p:sp>
      <p:sp>
        <p:nvSpPr>
          <p:cNvPr id="15" name="Text Box 12"/>
          <p:cNvSpPr txBox="1">
            <a:spLocks noChangeArrowheads="1"/>
          </p:cNvSpPr>
          <p:nvPr/>
        </p:nvSpPr>
        <p:spPr bwMode="auto">
          <a:xfrm>
            <a:off x="5929322" y="4489822"/>
            <a:ext cx="1274762" cy="877163"/>
          </a:xfrm>
          <a:prstGeom prst="rect">
            <a:avLst/>
          </a:prstGeom>
          <a:noFill/>
          <a:ln w="19050">
            <a:noFill/>
            <a:miter lim="800000"/>
            <a:headEnd/>
            <a:tailEnd/>
          </a:ln>
        </p:spPr>
        <p:txBody>
          <a:bodyPr>
            <a:spAutoFit/>
          </a:bodyPr>
          <a:lstStyle/>
          <a:p>
            <a:pPr algn="ctr">
              <a:spcBef>
                <a:spcPct val="50000"/>
              </a:spcBef>
            </a:pPr>
            <a:r>
              <a:rPr lang="pt-PT" sz="1600" b="1" dirty="0">
                <a:solidFill>
                  <a:srgbClr val="333333"/>
                </a:solidFill>
                <a:latin typeface="Calibri" pitchFamily="34" charset="0"/>
              </a:rPr>
              <a:t>2012</a:t>
            </a:r>
          </a:p>
          <a:p>
            <a:pPr algn="ctr">
              <a:spcBef>
                <a:spcPct val="50000"/>
              </a:spcBef>
            </a:pPr>
            <a:r>
              <a:rPr lang="pt-PT" sz="1400" dirty="0" smtClean="0">
                <a:solidFill>
                  <a:srgbClr val="333333"/>
                </a:solidFill>
                <a:latin typeface="Calibri" pitchFamily="34" charset="0"/>
              </a:rPr>
              <a:t>  </a:t>
            </a:r>
            <a:r>
              <a:rPr lang="pt-PT" sz="1400" dirty="0" err="1" smtClean="0">
                <a:solidFill>
                  <a:srgbClr val="333333"/>
                </a:solidFill>
                <a:latin typeface="Calibri" pitchFamily="34" charset="0"/>
              </a:rPr>
              <a:t>Creation</a:t>
            </a:r>
            <a:r>
              <a:rPr lang="pt-PT" sz="1400" dirty="0" smtClean="0">
                <a:solidFill>
                  <a:srgbClr val="333333"/>
                </a:solidFill>
                <a:latin typeface="Calibri" pitchFamily="34" charset="0"/>
              </a:rPr>
              <a:t> </a:t>
            </a:r>
            <a:r>
              <a:rPr lang="pt-PT" sz="1400" dirty="0" err="1" smtClean="0">
                <a:solidFill>
                  <a:srgbClr val="333333"/>
                </a:solidFill>
                <a:latin typeface="Calibri" pitchFamily="34" charset="0"/>
              </a:rPr>
              <a:t>of</a:t>
            </a:r>
            <a:r>
              <a:rPr lang="pt-PT" sz="1400" dirty="0" smtClean="0">
                <a:solidFill>
                  <a:srgbClr val="333333"/>
                </a:solidFill>
                <a:latin typeface="Calibri" pitchFamily="34" charset="0"/>
              </a:rPr>
              <a:t> </a:t>
            </a:r>
            <a:r>
              <a:rPr lang="pt-PT" sz="1400" dirty="0">
                <a:solidFill>
                  <a:srgbClr val="333333"/>
                </a:solidFill>
                <a:latin typeface="Calibri" pitchFamily="34" charset="0"/>
              </a:rPr>
              <a:t>DGT</a:t>
            </a:r>
            <a:endParaRPr lang="en-GB" sz="1400" dirty="0">
              <a:solidFill>
                <a:srgbClr val="333333"/>
              </a:solidFill>
              <a:latin typeface="Calibri" pitchFamily="34" charset="0"/>
            </a:endParaRPr>
          </a:p>
        </p:txBody>
      </p:sp>
      <p:sp>
        <p:nvSpPr>
          <p:cNvPr id="17" name="Text Box 14"/>
          <p:cNvSpPr txBox="1">
            <a:spLocks noChangeArrowheads="1"/>
          </p:cNvSpPr>
          <p:nvPr/>
        </p:nvSpPr>
        <p:spPr bwMode="auto">
          <a:xfrm>
            <a:off x="2909888" y="2636838"/>
            <a:ext cx="1157287" cy="877163"/>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2001</a:t>
            </a:r>
          </a:p>
          <a:p>
            <a:pPr algn="ctr">
              <a:spcBef>
                <a:spcPct val="50000"/>
              </a:spcBef>
            </a:pPr>
            <a:r>
              <a:rPr lang="pt-PT" sz="1400" dirty="0" smtClean="0">
                <a:solidFill>
                  <a:srgbClr val="000099"/>
                </a:solidFill>
                <a:latin typeface="Calibri" pitchFamily="34" charset="0"/>
              </a:rPr>
              <a:t>ESDI </a:t>
            </a:r>
            <a:r>
              <a:rPr lang="pt-PT" sz="1400" dirty="0" err="1" smtClean="0">
                <a:solidFill>
                  <a:srgbClr val="000099"/>
                </a:solidFill>
                <a:latin typeface="Calibri" pitchFamily="34" charset="0"/>
              </a:rPr>
              <a:t>Initiative</a:t>
            </a:r>
            <a:endParaRPr lang="en-GB" sz="1400" dirty="0">
              <a:solidFill>
                <a:srgbClr val="000099"/>
              </a:solidFill>
              <a:latin typeface="Calibri" pitchFamily="34" charset="0"/>
            </a:endParaRPr>
          </a:p>
        </p:txBody>
      </p:sp>
      <p:sp>
        <p:nvSpPr>
          <p:cNvPr id="18" name="Line 15"/>
          <p:cNvSpPr>
            <a:spLocks noChangeShapeType="1"/>
          </p:cNvSpPr>
          <p:nvPr/>
        </p:nvSpPr>
        <p:spPr bwMode="auto">
          <a:xfrm flipV="1">
            <a:off x="3492500" y="3500438"/>
            <a:ext cx="0" cy="411162"/>
          </a:xfrm>
          <a:prstGeom prst="line">
            <a:avLst/>
          </a:prstGeom>
          <a:noFill/>
          <a:ln w="19050">
            <a:solidFill>
              <a:srgbClr val="000099"/>
            </a:solidFill>
            <a:round/>
            <a:headEnd/>
            <a:tailEnd/>
          </a:ln>
        </p:spPr>
        <p:txBody>
          <a:bodyPr/>
          <a:lstStyle/>
          <a:p>
            <a:endParaRPr lang="pt-PT"/>
          </a:p>
        </p:txBody>
      </p:sp>
      <p:sp>
        <p:nvSpPr>
          <p:cNvPr id="19" name="Text Box 16"/>
          <p:cNvSpPr txBox="1">
            <a:spLocks noChangeArrowheads="1"/>
          </p:cNvSpPr>
          <p:nvPr/>
        </p:nvSpPr>
        <p:spPr bwMode="auto">
          <a:xfrm>
            <a:off x="6012160" y="1412875"/>
            <a:ext cx="1524000" cy="1092607"/>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2014</a:t>
            </a:r>
          </a:p>
          <a:p>
            <a:pPr algn="ctr">
              <a:spcBef>
                <a:spcPct val="50000"/>
              </a:spcBef>
            </a:pPr>
            <a:r>
              <a:rPr lang="pt-PT" sz="1400" dirty="0" smtClean="0">
                <a:solidFill>
                  <a:srgbClr val="000099"/>
                </a:solidFill>
                <a:latin typeface="Calibri" pitchFamily="34" charset="0"/>
              </a:rPr>
              <a:t>SNIG </a:t>
            </a:r>
            <a:r>
              <a:rPr lang="pt-PT" sz="1400" dirty="0" err="1" smtClean="0">
                <a:solidFill>
                  <a:srgbClr val="000099"/>
                </a:solidFill>
                <a:latin typeface="Calibri" pitchFamily="34" charset="0"/>
              </a:rPr>
              <a:t>Geoportal</a:t>
            </a:r>
            <a:r>
              <a:rPr lang="pt-PT" sz="1400" dirty="0" smtClean="0">
                <a:solidFill>
                  <a:srgbClr val="000099"/>
                </a:solidFill>
                <a:latin typeface="Calibri" pitchFamily="34" charset="0"/>
              </a:rPr>
              <a:t> </a:t>
            </a:r>
            <a:r>
              <a:rPr lang="pt-PT" sz="1400" dirty="0" err="1" smtClean="0">
                <a:solidFill>
                  <a:srgbClr val="000099"/>
                </a:solidFill>
                <a:latin typeface="Calibri" pitchFamily="34" charset="0"/>
              </a:rPr>
              <a:t>Renovation</a:t>
            </a:r>
            <a:r>
              <a:rPr lang="pt-PT" sz="1400" dirty="0" smtClean="0">
                <a:solidFill>
                  <a:srgbClr val="000099"/>
                </a:solidFill>
                <a:latin typeface="Calibri" pitchFamily="34" charset="0"/>
              </a:rPr>
              <a:t> / </a:t>
            </a:r>
            <a:r>
              <a:rPr lang="pt-PT" sz="1400" dirty="0" err="1" smtClean="0">
                <a:solidFill>
                  <a:srgbClr val="000099"/>
                </a:solidFill>
                <a:latin typeface="Calibri" pitchFamily="34" charset="0"/>
              </a:rPr>
              <a:t>iGEO</a:t>
            </a:r>
            <a:r>
              <a:rPr lang="pt-PT" sz="1400" dirty="0" smtClean="0">
                <a:solidFill>
                  <a:srgbClr val="000099"/>
                </a:solidFill>
                <a:latin typeface="Calibri" pitchFamily="34" charset="0"/>
              </a:rPr>
              <a:t> Portal </a:t>
            </a:r>
            <a:endParaRPr lang="en-GB" sz="1400" dirty="0">
              <a:solidFill>
                <a:srgbClr val="000099"/>
              </a:solidFill>
              <a:latin typeface="Calibri" pitchFamily="34" charset="0"/>
            </a:endParaRPr>
          </a:p>
        </p:txBody>
      </p:sp>
      <p:sp>
        <p:nvSpPr>
          <p:cNvPr id="20" name="Text Box 18"/>
          <p:cNvSpPr txBox="1">
            <a:spLocks noChangeArrowheads="1"/>
          </p:cNvSpPr>
          <p:nvPr/>
        </p:nvSpPr>
        <p:spPr bwMode="auto">
          <a:xfrm>
            <a:off x="3900488" y="2590800"/>
            <a:ext cx="1385892" cy="877163"/>
          </a:xfrm>
          <a:prstGeom prst="rect">
            <a:avLst/>
          </a:prstGeom>
          <a:noFill/>
          <a:ln w="19050">
            <a:noFill/>
            <a:miter lim="800000"/>
            <a:headEnd/>
            <a:tailEnd/>
          </a:ln>
        </p:spPr>
        <p:txBody>
          <a:bodyPr wrap="square">
            <a:spAutoFit/>
          </a:bodyPr>
          <a:lstStyle/>
          <a:p>
            <a:pPr algn="ctr">
              <a:spcBef>
                <a:spcPct val="50000"/>
              </a:spcBef>
            </a:pPr>
            <a:r>
              <a:rPr lang="pt-PT" sz="1600" b="1" dirty="0">
                <a:solidFill>
                  <a:srgbClr val="000099"/>
                </a:solidFill>
                <a:latin typeface="Calibri" pitchFamily="34" charset="0"/>
              </a:rPr>
              <a:t>2004</a:t>
            </a:r>
          </a:p>
          <a:p>
            <a:pPr algn="ctr">
              <a:spcBef>
                <a:spcPct val="50000"/>
              </a:spcBef>
            </a:pPr>
            <a:r>
              <a:rPr lang="pt-PT" sz="1400" dirty="0" err="1" smtClean="0">
                <a:solidFill>
                  <a:srgbClr val="000099"/>
                </a:solidFill>
                <a:latin typeface="Calibri" pitchFamily="34" charset="0"/>
              </a:rPr>
              <a:t>Metadados</a:t>
            </a:r>
            <a:r>
              <a:rPr lang="pt-PT" sz="1400" dirty="0" smtClean="0">
                <a:solidFill>
                  <a:srgbClr val="000099"/>
                </a:solidFill>
                <a:latin typeface="Calibri" pitchFamily="34" charset="0"/>
              </a:rPr>
              <a:t> Editor</a:t>
            </a:r>
            <a:endParaRPr lang="en-GB" sz="1400" dirty="0">
              <a:solidFill>
                <a:srgbClr val="000099"/>
              </a:solidFill>
              <a:latin typeface="Calibri" pitchFamily="34" charset="0"/>
            </a:endParaRPr>
          </a:p>
        </p:txBody>
      </p:sp>
      <p:sp>
        <p:nvSpPr>
          <p:cNvPr id="21" name="Line 19"/>
          <p:cNvSpPr>
            <a:spLocks noChangeShapeType="1"/>
          </p:cNvSpPr>
          <p:nvPr/>
        </p:nvSpPr>
        <p:spPr bwMode="auto">
          <a:xfrm flipV="1">
            <a:off x="4662488" y="3505200"/>
            <a:ext cx="0" cy="411163"/>
          </a:xfrm>
          <a:prstGeom prst="line">
            <a:avLst/>
          </a:prstGeom>
          <a:noFill/>
          <a:ln w="19050">
            <a:solidFill>
              <a:srgbClr val="000099"/>
            </a:solidFill>
            <a:round/>
            <a:headEnd/>
            <a:tailEnd/>
          </a:ln>
        </p:spPr>
        <p:txBody>
          <a:bodyPr/>
          <a:lstStyle/>
          <a:p>
            <a:endParaRPr lang="pt-PT"/>
          </a:p>
        </p:txBody>
      </p:sp>
      <p:sp>
        <p:nvSpPr>
          <p:cNvPr id="22" name="Text Box 20"/>
          <p:cNvSpPr txBox="1">
            <a:spLocks noChangeArrowheads="1"/>
          </p:cNvSpPr>
          <p:nvPr/>
        </p:nvSpPr>
        <p:spPr bwMode="auto">
          <a:xfrm>
            <a:off x="4510088" y="1935163"/>
            <a:ext cx="1524000" cy="655637"/>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2006</a:t>
            </a:r>
          </a:p>
          <a:p>
            <a:pPr algn="ctr">
              <a:spcBef>
                <a:spcPct val="50000"/>
              </a:spcBef>
            </a:pPr>
            <a:r>
              <a:rPr lang="pt-PT" sz="1400" dirty="0" smtClean="0">
                <a:solidFill>
                  <a:srgbClr val="000099"/>
                </a:solidFill>
                <a:latin typeface="Calibri" pitchFamily="34" charset="0"/>
              </a:rPr>
              <a:t>SNIG </a:t>
            </a:r>
            <a:r>
              <a:rPr lang="pt-PT" sz="1400" dirty="0" err="1" smtClean="0">
                <a:solidFill>
                  <a:srgbClr val="000099"/>
                </a:solidFill>
                <a:latin typeface="Calibri" pitchFamily="34" charset="0"/>
              </a:rPr>
              <a:t>Geoportal</a:t>
            </a:r>
            <a:r>
              <a:rPr lang="pt-PT" sz="1400" dirty="0" smtClean="0">
                <a:solidFill>
                  <a:srgbClr val="000099"/>
                </a:solidFill>
                <a:latin typeface="Calibri" pitchFamily="34" charset="0"/>
              </a:rPr>
              <a:t> </a:t>
            </a:r>
            <a:endParaRPr lang="en-GB" sz="1400" dirty="0">
              <a:solidFill>
                <a:srgbClr val="000099"/>
              </a:solidFill>
              <a:latin typeface="Calibri" pitchFamily="34" charset="0"/>
            </a:endParaRPr>
          </a:p>
        </p:txBody>
      </p:sp>
      <p:sp>
        <p:nvSpPr>
          <p:cNvPr id="23" name="Line 21"/>
          <p:cNvSpPr>
            <a:spLocks noChangeShapeType="1"/>
          </p:cNvSpPr>
          <p:nvPr/>
        </p:nvSpPr>
        <p:spPr bwMode="auto">
          <a:xfrm flipV="1">
            <a:off x="5272088" y="2590800"/>
            <a:ext cx="0" cy="1325563"/>
          </a:xfrm>
          <a:prstGeom prst="line">
            <a:avLst/>
          </a:prstGeom>
          <a:noFill/>
          <a:ln w="19050">
            <a:solidFill>
              <a:srgbClr val="000099"/>
            </a:solidFill>
            <a:round/>
            <a:headEnd/>
            <a:tailEnd/>
          </a:ln>
        </p:spPr>
        <p:txBody>
          <a:bodyPr/>
          <a:lstStyle/>
          <a:p>
            <a:endParaRPr lang="pt-PT"/>
          </a:p>
        </p:txBody>
      </p:sp>
      <p:sp>
        <p:nvSpPr>
          <p:cNvPr id="24" name="Text Box 22"/>
          <p:cNvSpPr txBox="1">
            <a:spLocks noChangeArrowheads="1"/>
          </p:cNvSpPr>
          <p:nvPr/>
        </p:nvSpPr>
        <p:spPr bwMode="auto">
          <a:xfrm>
            <a:off x="4662488" y="4525963"/>
            <a:ext cx="1524000" cy="655637"/>
          </a:xfrm>
          <a:prstGeom prst="rect">
            <a:avLst/>
          </a:prstGeom>
          <a:noFill/>
          <a:ln w="19050">
            <a:noFill/>
            <a:miter lim="800000"/>
            <a:headEnd/>
            <a:tailEnd/>
          </a:ln>
        </p:spPr>
        <p:txBody>
          <a:bodyPr>
            <a:spAutoFit/>
          </a:bodyPr>
          <a:lstStyle/>
          <a:p>
            <a:pPr algn="ctr">
              <a:spcBef>
                <a:spcPct val="50000"/>
              </a:spcBef>
            </a:pPr>
            <a:r>
              <a:rPr lang="pt-PT" sz="1600" b="1" dirty="0">
                <a:solidFill>
                  <a:srgbClr val="800000"/>
                </a:solidFill>
                <a:latin typeface="Calibri" pitchFamily="34" charset="0"/>
              </a:rPr>
              <a:t>2007</a:t>
            </a:r>
          </a:p>
          <a:p>
            <a:pPr algn="ctr">
              <a:spcBef>
                <a:spcPct val="50000"/>
              </a:spcBef>
            </a:pPr>
            <a:r>
              <a:rPr lang="pt-PT" sz="1400" dirty="0" smtClean="0">
                <a:solidFill>
                  <a:srgbClr val="800000"/>
                </a:solidFill>
                <a:latin typeface="Calibri" pitchFamily="34" charset="0"/>
              </a:rPr>
              <a:t>INSPIRE </a:t>
            </a:r>
            <a:r>
              <a:rPr lang="pt-PT" sz="1400" dirty="0" err="1" smtClean="0">
                <a:solidFill>
                  <a:srgbClr val="800000"/>
                </a:solidFill>
                <a:latin typeface="Calibri" pitchFamily="34" charset="0"/>
              </a:rPr>
              <a:t>Directive</a:t>
            </a:r>
            <a:endParaRPr lang="en-GB" sz="1400" dirty="0">
              <a:solidFill>
                <a:srgbClr val="800000"/>
              </a:solidFill>
              <a:latin typeface="Calibri" pitchFamily="34" charset="0"/>
            </a:endParaRPr>
          </a:p>
        </p:txBody>
      </p:sp>
      <p:sp>
        <p:nvSpPr>
          <p:cNvPr id="25" name="Line 23"/>
          <p:cNvSpPr>
            <a:spLocks noChangeShapeType="1"/>
          </p:cNvSpPr>
          <p:nvPr/>
        </p:nvSpPr>
        <p:spPr bwMode="auto">
          <a:xfrm flipV="1">
            <a:off x="5424488" y="4113213"/>
            <a:ext cx="0" cy="411162"/>
          </a:xfrm>
          <a:prstGeom prst="line">
            <a:avLst/>
          </a:prstGeom>
          <a:noFill/>
          <a:ln w="19050">
            <a:solidFill>
              <a:srgbClr val="800000"/>
            </a:solidFill>
            <a:round/>
            <a:headEnd/>
            <a:tailEnd/>
          </a:ln>
        </p:spPr>
        <p:txBody>
          <a:bodyPr/>
          <a:lstStyle/>
          <a:p>
            <a:endParaRPr lang="pt-PT"/>
          </a:p>
        </p:txBody>
      </p:sp>
      <p:sp>
        <p:nvSpPr>
          <p:cNvPr id="26" name="Text Box 24"/>
          <p:cNvSpPr txBox="1">
            <a:spLocks noChangeArrowheads="1"/>
          </p:cNvSpPr>
          <p:nvPr/>
        </p:nvSpPr>
        <p:spPr bwMode="auto">
          <a:xfrm>
            <a:off x="5424488" y="5303838"/>
            <a:ext cx="1524000" cy="868362"/>
          </a:xfrm>
          <a:prstGeom prst="rect">
            <a:avLst/>
          </a:prstGeom>
          <a:noFill/>
          <a:ln w="19050">
            <a:noFill/>
            <a:miter lim="800000"/>
            <a:headEnd/>
            <a:tailEnd/>
          </a:ln>
        </p:spPr>
        <p:txBody>
          <a:bodyPr>
            <a:spAutoFit/>
          </a:bodyPr>
          <a:lstStyle/>
          <a:p>
            <a:pPr algn="ctr">
              <a:spcBef>
                <a:spcPct val="50000"/>
              </a:spcBef>
            </a:pPr>
            <a:r>
              <a:rPr lang="pt-PT" sz="1600" b="1" dirty="0">
                <a:solidFill>
                  <a:srgbClr val="800000"/>
                </a:solidFill>
                <a:latin typeface="Calibri" pitchFamily="34" charset="0"/>
              </a:rPr>
              <a:t>2009</a:t>
            </a:r>
          </a:p>
          <a:p>
            <a:pPr algn="ctr">
              <a:spcBef>
                <a:spcPct val="50000"/>
              </a:spcBef>
            </a:pPr>
            <a:r>
              <a:rPr lang="pt-PT" sz="1400" dirty="0">
                <a:solidFill>
                  <a:srgbClr val="800000"/>
                </a:solidFill>
                <a:latin typeface="Calibri" pitchFamily="34" charset="0"/>
              </a:rPr>
              <a:t>Transposição Diretiva INSPIRE</a:t>
            </a:r>
            <a:endParaRPr lang="en-GB" sz="1400" dirty="0">
              <a:solidFill>
                <a:srgbClr val="800000"/>
              </a:solidFill>
              <a:latin typeface="Calibri" pitchFamily="34" charset="0"/>
            </a:endParaRPr>
          </a:p>
        </p:txBody>
      </p:sp>
      <p:sp>
        <p:nvSpPr>
          <p:cNvPr id="27" name="Line 25"/>
          <p:cNvSpPr>
            <a:spLocks noChangeShapeType="1"/>
          </p:cNvSpPr>
          <p:nvPr/>
        </p:nvSpPr>
        <p:spPr bwMode="auto">
          <a:xfrm flipV="1">
            <a:off x="6186488" y="4130675"/>
            <a:ext cx="0" cy="1143000"/>
          </a:xfrm>
          <a:prstGeom prst="line">
            <a:avLst/>
          </a:prstGeom>
          <a:noFill/>
          <a:ln w="19050">
            <a:solidFill>
              <a:srgbClr val="800000"/>
            </a:solidFill>
            <a:round/>
            <a:headEnd/>
            <a:tailEnd/>
          </a:ln>
        </p:spPr>
        <p:txBody>
          <a:bodyPr/>
          <a:lstStyle/>
          <a:p>
            <a:endParaRPr lang="pt-PT"/>
          </a:p>
        </p:txBody>
      </p:sp>
      <p:sp>
        <p:nvSpPr>
          <p:cNvPr id="28" name="Text Box 26"/>
          <p:cNvSpPr txBox="1">
            <a:spLocks noChangeArrowheads="1"/>
          </p:cNvSpPr>
          <p:nvPr/>
        </p:nvSpPr>
        <p:spPr bwMode="auto">
          <a:xfrm>
            <a:off x="5119688" y="2849563"/>
            <a:ext cx="1447800" cy="655637"/>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2008</a:t>
            </a:r>
          </a:p>
          <a:p>
            <a:pPr algn="ctr">
              <a:spcBef>
                <a:spcPct val="50000"/>
              </a:spcBef>
            </a:pPr>
            <a:r>
              <a:rPr lang="pt-PT" sz="1400" dirty="0" err="1" smtClean="0">
                <a:solidFill>
                  <a:srgbClr val="000099"/>
                </a:solidFill>
                <a:latin typeface="Calibri" pitchFamily="34" charset="0"/>
              </a:rPr>
              <a:t>Reformulation</a:t>
            </a:r>
            <a:endParaRPr lang="en-GB" sz="1400" i="1" dirty="0">
              <a:solidFill>
                <a:srgbClr val="000099"/>
              </a:solidFill>
              <a:latin typeface="Calibri" pitchFamily="34" charset="0"/>
            </a:endParaRPr>
          </a:p>
        </p:txBody>
      </p:sp>
      <p:sp>
        <p:nvSpPr>
          <p:cNvPr id="29" name="Line 27"/>
          <p:cNvSpPr>
            <a:spLocks noChangeShapeType="1"/>
          </p:cNvSpPr>
          <p:nvPr/>
        </p:nvSpPr>
        <p:spPr bwMode="auto">
          <a:xfrm flipV="1">
            <a:off x="5881688" y="3505200"/>
            <a:ext cx="0" cy="411163"/>
          </a:xfrm>
          <a:prstGeom prst="line">
            <a:avLst/>
          </a:prstGeom>
          <a:noFill/>
          <a:ln w="19050">
            <a:solidFill>
              <a:srgbClr val="000099"/>
            </a:solidFill>
            <a:round/>
            <a:headEnd/>
            <a:tailEnd/>
          </a:ln>
        </p:spPr>
        <p:txBody>
          <a:bodyPr/>
          <a:lstStyle/>
          <a:p>
            <a:endParaRPr lang="pt-PT"/>
          </a:p>
        </p:txBody>
      </p:sp>
      <p:sp>
        <p:nvSpPr>
          <p:cNvPr id="31" name="Text Box 31"/>
          <p:cNvSpPr txBox="1">
            <a:spLocks noChangeArrowheads="1"/>
          </p:cNvSpPr>
          <p:nvPr/>
        </p:nvSpPr>
        <p:spPr bwMode="auto">
          <a:xfrm>
            <a:off x="847725" y="2492375"/>
            <a:ext cx="1276350" cy="877163"/>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1990</a:t>
            </a:r>
          </a:p>
          <a:p>
            <a:pPr algn="ctr">
              <a:spcBef>
                <a:spcPct val="50000"/>
              </a:spcBef>
            </a:pPr>
            <a:r>
              <a:rPr lang="pt-PT" sz="1400" dirty="0" err="1" smtClean="0">
                <a:solidFill>
                  <a:srgbClr val="000099"/>
                </a:solidFill>
                <a:latin typeface="Calibri" pitchFamily="34" charset="0"/>
              </a:rPr>
              <a:t>Creation</a:t>
            </a:r>
            <a:r>
              <a:rPr lang="pt-PT" sz="1400" dirty="0" smtClean="0">
                <a:solidFill>
                  <a:srgbClr val="000099"/>
                </a:solidFill>
                <a:latin typeface="Calibri" pitchFamily="34" charset="0"/>
              </a:rPr>
              <a:t> </a:t>
            </a:r>
            <a:r>
              <a:rPr lang="pt-PT" sz="1400" dirty="0" err="1" smtClean="0">
                <a:solidFill>
                  <a:srgbClr val="000099"/>
                </a:solidFill>
                <a:latin typeface="Calibri" pitchFamily="34" charset="0"/>
              </a:rPr>
              <a:t>of</a:t>
            </a:r>
            <a:r>
              <a:rPr lang="pt-PT" sz="1400" dirty="0" smtClean="0">
                <a:solidFill>
                  <a:srgbClr val="000099"/>
                </a:solidFill>
                <a:latin typeface="Calibri" pitchFamily="34" charset="0"/>
              </a:rPr>
              <a:t> SNIG</a:t>
            </a:r>
            <a:endParaRPr lang="en-GB" sz="1400" dirty="0">
              <a:solidFill>
                <a:srgbClr val="000099"/>
              </a:solidFill>
              <a:latin typeface="Calibri" pitchFamily="34" charset="0"/>
            </a:endParaRPr>
          </a:p>
        </p:txBody>
      </p:sp>
      <p:sp>
        <p:nvSpPr>
          <p:cNvPr id="32" name="Line 32"/>
          <p:cNvSpPr>
            <a:spLocks noChangeShapeType="1"/>
          </p:cNvSpPr>
          <p:nvPr/>
        </p:nvSpPr>
        <p:spPr bwMode="auto">
          <a:xfrm flipV="1">
            <a:off x="1504950" y="3500438"/>
            <a:ext cx="0" cy="411162"/>
          </a:xfrm>
          <a:prstGeom prst="line">
            <a:avLst/>
          </a:prstGeom>
          <a:noFill/>
          <a:ln w="19050">
            <a:solidFill>
              <a:srgbClr val="000099"/>
            </a:solidFill>
            <a:round/>
            <a:headEnd/>
            <a:tailEnd/>
          </a:ln>
        </p:spPr>
        <p:txBody>
          <a:bodyPr/>
          <a:lstStyle/>
          <a:p>
            <a:endParaRPr lang="pt-PT"/>
          </a:p>
        </p:txBody>
      </p:sp>
      <p:sp>
        <p:nvSpPr>
          <p:cNvPr id="33" name="Line 17"/>
          <p:cNvSpPr>
            <a:spLocks noChangeShapeType="1"/>
          </p:cNvSpPr>
          <p:nvPr/>
        </p:nvSpPr>
        <p:spPr bwMode="auto">
          <a:xfrm flipV="1">
            <a:off x="7379494" y="3500438"/>
            <a:ext cx="0" cy="411162"/>
          </a:xfrm>
          <a:prstGeom prst="line">
            <a:avLst/>
          </a:prstGeom>
          <a:noFill/>
          <a:ln w="19050">
            <a:solidFill>
              <a:srgbClr val="000099"/>
            </a:solidFill>
            <a:round/>
            <a:headEnd/>
            <a:tailEnd/>
          </a:ln>
        </p:spPr>
        <p:txBody>
          <a:bodyPr/>
          <a:lstStyle/>
          <a:p>
            <a:endParaRPr lang="pt-PT"/>
          </a:p>
        </p:txBody>
      </p:sp>
      <p:sp>
        <p:nvSpPr>
          <p:cNvPr id="34" name="Line 17"/>
          <p:cNvSpPr>
            <a:spLocks noChangeShapeType="1"/>
          </p:cNvSpPr>
          <p:nvPr/>
        </p:nvSpPr>
        <p:spPr bwMode="auto">
          <a:xfrm flipV="1">
            <a:off x="7956376" y="2276872"/>
            <a:ext cx="0" cy="1635298"/>
          </a:xfrm>
          <a:prstGeom prst="line">
            <a:avLst/>
          </a:prstGeom>
          <a:noFill/>
          <a:ln w="19050">
            <a:solidFill>
              <a:srgbClr val="000099"/>
            </a:solidFill>
            <a:round/>
            <a:headEnd/>
            <a:tailEnd/>
          </a:ln>
        </p:spPr>
        <p:txBody>
          <a:bodyPr/>
          <a:lstStyle/>
          <a:p>
            <a:endParaRPr lang="pt-PT"/>
          </a:p>
        </p:txBody>
      </p:sp>
      <p:sp>
        <p:nvSpPr>
          <p:cNvPr id="35" name="Text Box 16"/>
          <p:cNvSpPr txBox="1">
            <a:spLocks noChangeArrowheads="1"/>
          </p:cNvSpPr>
          <p:nvPr/>
        </p:nvSpPr>
        <p:spPr bwMode="auto">
          <a:xfrm>
            <a:off x="6876256" y="2565400"/>
            <a:ext cx="1008063" cy="877163"/>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2015</a:t>
            </a:r>
          </a:p>
          <a:p>
            <a:pPr algn="ctr">
              <a:spcBef>
                <a:spcPct val="50000"/>
              </a:spcBef>
            </a:pPr>
            <a:r>
              <a:rPr lang="pt-PT" sz="1400" dirty="0" smtClean="0">
                <a:solidFill>
                  <a:srgbClr val="000099"/>
                </a:solidFill>
                <a:latin typeface="Calibri" pitchFamily="34" charset="0"/>
              </a:rPr>
              <a:t>SNIG 2020 </a:t>
            </a:r>
            <a:r>
              <a:rPr lang="pt-PT" sz="1400" dirty="0" err="1" smtClean="0">
                <a:solidFill>
                  <a:srgbClr val="000099"/>
                </a:solidFill>
                <a:latin typeface="Calibri" pitchFamily="34" charset="0"/>
              </a:rPr>
              <a:t>Vision</a:t>
            </a:r>
            <a:endParaRPr lang="en-GB" sz="1400" dirty="0">
              <a:solidFill>
                <a:srgbClr val="000099"/>
              </a:solidFill>
              <a:latin typeface="Calibri" pitchFamily="34" charset="0"/>
            </a:endParaRPr>
          </a:p>
        </p:txBody>
      </p:sp>
      <p:sp>
        <p:nvSpPr>
          <p:cNvPr id="36" name="Line 21"/>
          <p:cNvSpPr>
            <a:spLocks noChangeShapeType="1"/>
          </p:cNvSpPr>
          <p:nvPr/>
        </p:nvSpPr>
        <p:spPr bwMode="auto">
          <a:xfrm flipV="1">
            <a:off x="6732885" y="2565400"/>
            <a:ext cx="0" cy="1325563"/>
          </a:xfrm>
          <a:prstGeom prst="line">
            <a:avLst/>
          </a:prstGeom>
          <a:noFill/>
          <a:ln w="19050">
            <a:solidFill>
              <a:srgbClr val="000099"/>
            </a:solidFill>
            <a:round/>
            <a:headEnd/>
            <a:tailEnd/>
          </a:ln>
        </p:spPr>
        <p:txBody>
          <a:bodyPr/>
          <a:lstStyle/>
          <a:p>
            <a:endParaRPr lang="pt-PT"/>
          </a:p>
        </p:txBody>
      </p:sp>
      <p:sp>
        <p:nvSpPr>
          <p:cNvPr id="37" name="Text Box 16"/>
          <p:cNvSpPr txBox="1">
            <a:spLocks noChangeArrowheads="1"/>
          </p:cNvSpPr>
          <p:nvPr/>
        </p:nvSpPr>
        <p:spPr bwMode="auto">
          <a:xfrm>
            <a:off x="7452320" y="1196752"/>
            <a:ext cx="1008062" cy="877163"/>
          </a:xfrm>
          <a:prstGeom prst="rect">
            <a:avLst/>
          </a:prstGeom>
          <a:noFill/>
          <a:ln w="19050">
            <a:noFill/>
            <a:miter lim="800000"/>
            <a:headEnd/>
            <a:tailEnd/>
          </a:ln>
        </p:spPr>
        <p:txBody>
          <a:bodyPr>
            <a:spAutoFit/>
          </a:bodyPr>
          <a:lstStyle/>
          <a:p>
            <a:pPr algn="ctr">
              <a:spcBef>
                <a:spcPct val="50000"/>
              </a:spcBef>
            </a:pPr>
            <a:r>
              <a:rPr lang="pt-PT" sz="1600" b="1" dirty="0">
                <a:solidFill>
                  <a:srgbClr val="000099"/>
                </a:solidFill>
                <a:latin typeface="Calibri" pitchFamily="34" charset="0"/>
              </a:rPr>
              <a:t>2016</a:t>
            </a:r>
          </a:p>
          <a:p>
            <a:pPr algn="ctr">
              <a:spcBef>
                <a:spcPct val="50000"/>
              </a:spcBef>
            </a:pPr>
            <a:r>
              <a:rPr lang="pt-PT" sz="1400" dirty="0" smtClean="0">
                <a:solidFill>
                  <a:srgbClr val="000099"/>
                </a:solidFill>
                <a:latin typeface="Calibri" pitchFamily="34" charset="0"/>
              </a:rPr>
              <a:t>SNIG 2020 </a:t>
            </a:r>
            <a:r>
              <a:rPr lang="pt-PT" sz="1400" dirty="0" err="1" smtClean="0">
                <a:solidFill>
                  <a:srgbClr val="000099"/>
                </a:solidFill>
                <a:latin typeface="Calibri" pitchFamily="34" charset="0"/>
              </a:rPr>
              <a:t>Action</a:t>
            </a:r>
            <a:r>
              <a:rPr lang="pt-PT" sz="1400" dirty="0" smtClean="0">
                <a:solidFill>
                  <a:srgbClr val="000099"/>
                </a:solidFill>
                <a:latin typeface="Calibri" pitchFamily="34" charset="0"/>
              </a:rPr>
              <a:t> </a:t>
            </a:r>
            <a:r>
              <a:rPr lang="pt-PT" sz="1400" dirty="0" err="1" smtClean="0">
                <a:solidFill>
                  <a:srgbClr val="000099"/>
                </a:solidFill>
                <a:latin typeface="Calibri" pitchFamily="34" charset="0"/>
              </a:rPr>
              <a:t>Plan</a:t>
            </a:r>
            <a:r>
              <a:rPr lang="pt-PT" sz="1400" dirty="0" smtClean="0">
                <a:solidFill>
                  <a:srgbClr val="000099"/>
                </a:solidFill>
                <a:latin typeface="Calibri" pitchFamily="34" charset="0"/>
              </a:rPr>
              <a:t> </a:t>
            </a:r>
            <a:endParaRPr lang="en-GB" sz="1400" dirty="0">
              <a:solidFill>
                <a:srgbClr val="000099"/>
              </a:solidFill>
              <a:latin typeface="Calibri" pitchFamily="34" charset="0"/>
            </a:endParaRPr>
          </a:p>
        </p:txBody>
      </p:sp>
      <p:sp>
        <p:nvSpPr>
          <p:cNvPr id="40" name="Text Box 24"/>
          <p:cNvSpPr txBox="1">
            <a:spLocks noChangeArrowheads="1"/>
          </p:cNvSpPr>
          <p:nvPr/>
        </p:nvSpPr>
        <p:spPr bwMode="auto">
          <a:xfrm>
            <a:off x="7308304" y="4509120"/>
            <a:ext cx="1524000" cy="954107"/>
          </a:xfrm>
          <a:prstGeom prst="rect">
            <a:avLst/>
          </a:prstGeom>
          <a:noFill/>
          <a:ln w="19050">
            <a:noFill/>
            <a:miter lim="800000"/>
            <a:headEnd/>
            <a:tailEnd/>
          </a:ln>
        </p:spPr>
        <p:txBody>
          <a:bodyPr>
            <a:spAutoFit/>
          </a:bodyPr>
          <a:lstStyle/>
          <a:p>
            <a:pPr algn="ctr">
              <a:spcBef>
                <a:spcPct val="50000"/>
              </a:spcBef>
            </a:pPr>
            <a:r>
              <a:rPr lang="pt-PT" sz="1600" b="1" dirty="0" smtClean="0">
                <a:solidFill>
                  <a:srgbClr val="000099"/>
                </a:solidFill>
                <a:latin typeface="Calibri" pitchFamily="34" charset="0"/>
              </a:rPr>
              <a:t>2017</a:t>
            </a:r>
            <a:endParaRPr lang="pt-PT" sz="1600" b="1" dirty="0">
              <a:solidFill>
                <a:srgbClr val="000099"/>
              </a:solidFill>
              <a:latin typeface="Calibri" pitchFamily="34" charset="0"/>
            </a:endParaRPr>
          </a:p>
          <a:p>
            <a:pPr algn="ctr">
              <a:spcBef>
                <a:spcPct val="50000"/>
              </a:spcBef>
            </a:pPr>
            <a:r>
              <a:rPr lang="pt-PT" sz="1600" dirty="0" smtClean="0">
                <a:solidFill>
                  <a:srgbClr val="000099"/>
                </a:solidFill>
                <a:latin typeface="Calibri" pitchFamily="34" charset="0"/>
              </a:rPr>
              <a:t>Decreto-Lei 29/2017</a:t>
            </a:r>
            <a:endParaRPr lang="en-GB" sz="1600" dirty="0">
              <a:solidFill>
                <a:srgbClr val="000099"/>
              </a:solidFill>
              <a:latin typeface="Calibri" pitchFamily="34" charset="0"/>
            </a:endParaRPr>
          </a:p>
        </p:txBody>
      </p:sp>
      <p:sp>
        <p:nvSpPr>
          <p:cNvPr id="41" name="Rectângulo arredondado 40"/>
          <p:cNvSpPr/>
          <p:nvPr/>
        </p:nvSpPr>
        <p:spPr>
          <a:xfrm>
            <a:off x="6948264" y="2564904"/>
            <a:ext cx="864096" cy="9361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Rectângulo arredondado 41"/>
          <p:cNvSpPr/>
          <p:nvPr/>
        </p:nvSpPr>
        <p:spPr>
          <a:xfrm>
            <a:off x="7452320" y="1196752"/>
            <a:ext cx="1008112" cy="10801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Rectângulo arredondado 42"/>
          <p:cNvSpPr/>
          <p:nvPr/>
        </p:nvSpPr>
        <p:spPr>
          <a:xfrm>
            <a:off x="7524328" y="4509120"/>
            <a:ext cx="1080120" cy="10801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Rectângulo arredondado 43"/>
          <p:cNvSpPr/>
          <p:nvPr/>
        </p:nvSpPr>
        <p:spPr>
          <a:xfrm>
            <a:off x="8100392" y="5733256"/>
            <a:ext cx="971600" cy="100811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2" name="TextBox 8"/>
          <p:cNvSpPr txBox="1">
            <a:spLocks noChangeArrowheads="1"/>
          </p:cNvSpPr>
          <p:nvPr/>
        </p:nvSpPr>
        <p:spPr bwMode="auto">
          <a:xfrm>
            <a:off x="1142977" y="214290"/>
            <a:ext cx="7643866" cy="812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rgbClr val="000099"/>
                </a:solidFill>
                <a:latin typeface="Calibri" charset="0"/>
                <a:ea typeface="ＭＳ Ｐゴシック" charset="0"/>
                <a:cs typeface="ＭＳ Ｐゴシック" charset="0"/>
              </a:defRPr>
            </a:lvl1pPr>
            <a:lvl2pPr marL="742950" indent="-285750" eaLnBrk="0" hangingPunct="0">
              <a:defRPr sz="2000">
                <a:solidFill>
                  <a:srgbClr val="000099"/>
                </a:solidFill>
                <a:latin typeface="Calibri" charset="0"/>
                <a:ea typeface="ＭＳ Ｐゴシック" charset="0"/>
              </a:defRPr>
            </a:lvl2pPr>
            <a:lvl3pPr marL="1143000" indent="-228600" eaLnBrk="0" hangingPunct="0">
              <a:defRPr sz="2000">
                <a:solidFill>
                  <a:srgbClr val="000099"/>
                </a:solidFill>
                <a:latin typeface="Calibri" charset="0"/>
                <a:ea typeface="ＭＳ Ｐゴシック" charset="0"/>
              </a:defRPr>
            </a:lvl3pPr>
            <a:lvl4pPr marL="1600200" indent="-228600" eaLnBrk="0" hangingPunct="0">
              <a:defRPr sz="2000">
                <a:solidFill>
                  <a:srgbClr val="000099"/>
                </a:solidFill>
                <a:latin typeface="Calibri" charset="0"/>
                <a:ea typeface="ＭＳ Ｐゴシック" charset="0"/>
              </a:defRPr>
            </a:lvl4pPr>
            <a:lvl5pPr marL="2057400" indent="-228600" eaLnBrk="0" hangingPunct="0">
              <a:defRPr sz="2000">
                <a:solidFill>
                  <a:srgbClr val="000099"/>
                </a:solidFill>
                <a:latin typeface="Calibri" charset="0"/>
                <a:ea typeface="ＭＳ Ｐゴシック" charset="0"/>
              </a:defRPr>
            </a:lvl5pPr>
            <a:lvl6pPr marL="2514600" indent="-228600" eaLnBrk="0" fontAlgn="base" hangingPunct="0">
              <a:spcBef>
                <a:spcPct val="20000"/>
              </a:spcBef>
              <a:spcAft>
                <a:spcPct val="0"/>
              </a:spcAft>
              <a:buChar char="•"/>
              <a:defRPr sz="2000">
                <a:solidFill>
                  <a:srgbClr val="000099"/>
                </a:solidFill>
                <a:latin typeface="Calibri" charset="0"/>
                <a:ea typeface="ＭＳ Ｐゴシック" charset="0"/>
              </a:defRPr>
            </a:lvl6pPr>
            <a:lvl7pPr marL="2971800" indent="-228600" eaLnBrk="0" fontAlgn="base" hangingPunct="0">
              <a:spcBef>
                <a:spcPct val="20000"/>
              </a:spcBef>
              <a:spcAft>
                <a:spcPct val="0"/>
              </a:spcAft>
              <a:buChar char="•"/>
              <a:defRPr sz="2000">
                <a:solidFill>
                  <a:srgbClr val="000099"/>
                </a:solidFill>
                <a:latin typeface="Calibri" charset="0"/>
                <a:ea typeface="ＭＳ Ｐゴシック" charset="0"/>
              </a:defRPr>
            </a:lvl7pPr>
            <a:lvl8pPr marL="3429000" indent="-228600" eaLnBrk="0" fontAlgn="base" hangingPunct="0">
              <a:spcBef>
                <a:spcPct val="20000"/>
              </a:spcBef>
              <a:spcAft>
                <a:spcPct val="0"/>
              </a:spcAft>
              <a:buChar char="•"/>
              <a:defRPr sz="2000">
                <a:solidFill>
                  <a:srgbClr val="000099"/>
                </a:solidFill>
                <a:latin typeface="Calibri" charset="0"/>
                <a:ea typeface="ＭＳ Ｐゴシック" charset="0"/>
              </a:defRPr>
            </a:lvl8pPr>
            <a:lvl9pPr marL="3886200" indent="-228600" eaLnBrk="0" fontAlgn="base" hangingPunct="0">
              <a:spcBef>
                <a:spcPct val="20000"/>
              </a:spcBef>
              <a:spcAft>
                <a:spcPct val="0"/>
              </a:spcAft>
              <a:buChar char="•"/>
              <a:defRPr sz="2000">
                <a:solidFill>
                  <a:srgbClr val="000099"/>
                </a:solidFill>
                <a:latin typeface="Calibri" charset="0"/>
                <a:ea typeface="ＭＳ Ｐゴシック" charset="0"/>
              </a:defRPr>
            </a:lvl9pPr>
          </a:lstStyle>
          <a:p>
            <a:pPr eaLnBrk="1" hangingPunct="1">
              <a:lnSpc>
                <a:spcPct val="130000"/>
              </a:lnSpc>
              <a:buFontTx/>
              <a:buNone/>
            </a:pPr>
            <a:r>
              <a:rPr lang="en-US" sz="1800" b="1" dirty="0" smtClean="0">
                <a:solidFill>
                  <a:srgbClr val="000090"/>
                </a:solidFill>
              </a:rPr>
              <a:t>Since 2015 a strong emphasis is being given to participated and collaborative processes for SNIG development and INSPIRE implementation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ox(i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i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ox(i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ox(in)">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280986" y="3000372"/>
            <a:ext cx="4076700" cy="27146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3571868" y="2857495"/>
            <a:ext cx="5388784" cy="3857653"/>
          </a:xfrm>
          <a:prstGeom prst="rect">
            <a:avLst/>
          </a:prstGeom>
          <a:noFill/>
          <a:ln w="9525">
            <a:noFill/>
            <a:miter lim="800000"/>
            <a:headEnd/>
            <a:tailEnd/>
          </a:ln>
          <a:effectLst/>
        </p:spPr>
      </p:pic>
      <p:pic>
        <p:nvPicPr>
          <p:cNvPr id="4098" name="Picture 2"/>
          <p:cNvPicPr>
            <a:picLocks noChangeAspect="1" noChangeArrowheads="1"/>
          </p:cNvPicPr>
          <p:nvPr/>
        </p:nvPicPr>
        <p:blipFill>
          <a:blip r:embed="rId5"/>
          <a:srcRect/>
          <a:stretch>
            <a:fillRect/>
          </a:stretch>
        </p:blipFill>
        <p:spPr bwMode="auto">
          <a:xfrm>
            <a:off x="214282" y="857232"/>
            <a:ext cx="4143404" cy="1697828"/>
          </a:xfrm>
          <a:prstGeom prst="rect">
            <a:avLst/>
          </a:prstGeom>
          <a:noFill/>
          <a:ln w="9525">
            <a:noFill/>
            <a:miter lim="800000"/>
            <a:headEnd/>
            <a:tailEnd/>
          </a:ln>
          <a:effectLst/>
        </p:spPr>
      </p:pic>
      <p:pic>
        <p:nvPicPr>
          <p:cNvPr id="4100" name="Picture 4"/>
          <p:cNvPicPr>
            <a:picLocks noChangeAspect="1" noChangeArrowheads="1"/>
          </p:cNvPicPr>
          <p:nvPr/>
        </p:nvPicPr>
        <p:blipFill>
          <a:blip r:embed="rId6"/>
          <a:srcRect/>
          <a:stretch>
            <a:fillRect/>
          </a:stretch>
        </p:blipFill>
        <p:spPr bwMode="auto">
          <a:xfrm>
            <a:off x="4714876" y="357166"/>
            <a:ext cx="4095749" cy="2719761"/>
          </a:xfrm>
          <a:prstGeom prst="rect">
            <a:avLst/>
          </a:prstGeom>
          <a:noFill/>
          <a:ln w="9525">
            <a:noFill/>
            <a:miter lim="800000"/>
            <a:headEnd/>
            <a:tailEnd/>
          </a:ln>
          <a:effectLst/>
        </p:spPr>
      </p:pic>
      <p:sp>
        <p:nvSpPr>
          <p:cNvPr id="7" name="Rectângulo 6"/>
          <p:cNvSpPr/>
          <p:nvPr/>
        </p:nvSpPr>
        <p:spPr bwMode="auto">
          <a:xfrm>
            <a:off x="3643306" y="4429132"/>
            <a:ext cx="2571768" cy="285752"/>
          </a:xfrm>
          <a:prstGeom prst="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pt-PT"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Conexão recta 9"/>
          <p:cNvCxnSpPr/>
          <p:nvPr/>
        </p:nvCxnSpPr>
        <p:spPr bwMode="auto">
          <a:xfrm rot="10800000">
            <a:off x="3643312" y="4429132"/>
            <a:ext cx="857251" cy="571504"/>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13" name="Conexão recta 12"/>
          <p:cNvCxnSpPr/>
          <p:nvPr/>
        </p:nvCxnSpPr>
        <p:spPr bwMode="auto">
          <a:xfrm>
            <a:off x="6215074" y="4429132"/>
            <a:ext cx="2571768" cy="571504"/>
          </a:xfrm>
          <a:prstGeom prst="line">
            <a:avLst/>
          </a:prstGeom>
          <a:solidFill>
            <a:schemeClr val="accent1"/>
          </a:solidFill>
          <a:ln w="19050" cap="flat" cmpd="sng" algn="ctr">
            <a:solidFill>
              <a:srgbClr val="00B050"/>
            </a:solidFill>
            <a:prstDash val="solid"/>
            <a:round/>
            <a:headEnd type="none" w="med" len="med"/>
            <a:tailEnd type="none" w="med" len="med"/>
          </a:ln>
          <a:effectLst/>
        </p:spPr>
      </p:cxnSp>
      <p:sp>
        <p:nvSpPr>
          <p:cNvPr id="12" name="TextBox 8"/>
          <p:cNvSpPr txBox="1">
            <a:spLocks noChangeArrowheads="1"/>
          </p:cNvSpPr>
          <p:nvPr/>
        </p:nvSpPr>
        <p:spPr bwMode="auto">
          <a:xfrm>
            <a:off x="1142977" y="214290"/>
            <a:ext cx="7643866" cy="423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rgbClr val="000099"/>
                </a:solidFill>
                <a:latin typeface="Calibri" charset="0"/>
                <a:ea typeface="ＭＳ Ｐゴシック" charset="0"/>
                <a:cs typeface="ＭＳ Ｐゴシック" charset="0"/>
              </a:defRPr>
            </a:lvl1pPr>
            <a:lvl2pPr marL="742950" indent="-285750" eaLnBrk="0" hangingPunct="0">
              <a:defRPr sz="2000">
                <a:solidFill>
                  <a:srgbClr val="000099"/>
                </a:solidFill>
                <a:latin typeface="Calibri" charset="0"/>
                <a:ea typeface="ＭＳ Ｐゴシック" charset="0"/>
              </a:defRPr>
            </a:lvl2pPr>
            <a:lvl3pPr marL="1143000" indent="-228600" eaLnBrk="0" hangingPunct="0">
              <a:defRPr sz="2000">
                <a:solidFill>
                  <a:srgbClr val="000099"/>
                </a:solidFill>
                <a:latin typeface="Calibri" charset="0"/>
                <a:ea typeface="ＭＳ Ｐゴシック" charset="0"/>
              </a:defRPr>
            </a:lvl3pPr>
            <a:lvl4pPr marL="1600200" indent="-228600" eaLnBrk="0" hangingPunct="0">
              <a:defRPr sz="2000">
                <a:solidFill>
                  <a:srgbClr val="000099"/>
                </a:solidFill>
                <a:latin typeface="Calibri" charset="0"/>
                <a:ea typeface="ＭＳ Ｐゴシック" charset="0"/>
              </a:defRPr>
            </a:lvl4pPr>
            <a:lvl5pPr marL="2057400" indent="-228600" eaLnBrk="0" hangingPunct="0">
              <a:defRPr sz="2000">
                <a:solidFill>
                  <a:srgbClr val="000099"/>
                </a:solidFill>
                <a:latin typeface="Calibri" charset="0"/>
                <a:ea typeface="ＭＳ Ｐゴシック" charset="0"/>
              </a:defRPr>
            </a:lvl5pPr>
            <a:lvl6pPr marL="2514600" indent="-228600" eaLnBrk="0" fontAlgn="base" hangingPunct="0">
              <a:spcBef>
                <a:spcPct val="20000"/>
              </a:spcBef>
              <a:spcAft>
                <a:spcPct val="0"/>
              </a:spcAft>
              <a:buChar char="•"/>
              <a:defRPr sz="2000">
                <a:solidFill>
                  <a:srgbClr val="000099"/>
                </a:solidFill>
                <a:latin typeface="Calibri" charset="0"/>
                <a:ea typeface="ＭＳ Ｐゴシック" charset="0"/>
              </a:defRPr>
            </a:lvl6pPr>
            <a:lvl7pPr marL="2971800" indent="-228600" eaLnBrk="0" fontAlgn="base" hangingPunct="0">
              <a:spcBef>
                <a:spcPct val="20000"/>
              </a:spcBef>
              <a:spcAft>
                <a:spcPct val="0"/>
              </a:spcAft>
              <a:buChar char="•"/>
              <a:defRPr sz="2000">
                <a:solidFill>
                  <a:srgbClr val="000099"/>
                </a:solidFill>
                <a:latin typeface="Calibri" charset="0"/>
                <a:ea typeface="ＭＳ Ｐゴシック" charset="0"/>
              </a:defRPr>
            </a:lvl7pPr>
            <a:lvl8pPr marL="3429000" indent="-228600" eaLnBrk="0" fontAlgn="base" hangingPunct="0">
              <a:spcBef>
                <a:spcPct val="20000"/>
              </a:spcBef>
              <a:spcAft>
                <a:spcPct val="0"/>
              </a:spcAft>
              <a:buChar char="•"/>
              <a:defRPr sz="2000">
                <a:solidFill>
                  <a:srgbClr val="000099"/>
                </a:solidFill>
                <a:latin typeface="Calibri" charset="0"/>
                <a:ea typeface="ＭＳ Ｐゴシック" charset="0"/>
              </a:defRPr>
            </a:lvl8pPr>
            <a:lvl9pPr marL="3886200" indent="-228600" eaLnBrk="0" fontAlgn="base" hangingPunct="0">
              <a:spcBef>
                <a:spcPct val="20000"/>
              </a:spcBef>
              <a:spcAft>
                <a:spcPct val="0"/>
              </a:spcAft>
              <a:buChar char="•"/>
              <a:defRPr sz="2000">
                <a:solidFill>
                  <a:srgbClr val="000099"/>
                </a:solidFill>
                <a:latin typeface="Calibri" charset="0"/>
                <a:ea typeface="ＭＳ Ｐゴシック" charset="0"/>
              </a:defRPr>
            </a:lvl9pPr>
          </a:lstStyle>
          <a:p>
            <a:pPr eaLnBrk="1" hangingPunct="1">
              <a:lnSpc>
                <a:spcPct val="130000"/>
              </a:lnSpc>
              <a:buFontTx/>
              <a:buNone/>
            </a:pPr>
            <a:r>
              <a:rPr lang="en-GB" sz="1800" b="1" dirty="0" smtClean="0">
                <a:solidFill>
                  <a:srgbClr val="000090"/>
                </a:solidFill>
              </a:rPr>
              <a:t>SNIG 2020 vision</a:t>
            </a:r>
            <a:endParaRPr lang="pt-PT" sz="1800" b="1" dirty="0" smtClean="0">
              <a:solidFill>
                <a:srgbClr val="000090"/>
              </a:solidFill>
            </a:endParaRPr>
          </a:p>
        </p:txBody>
      </p:sp>
      <p:sp>
        <p:nvSpPr>
          <p:cNvPr id="15" name="Rectângulo 14"/>
          <p:cNvSpPr/>
          <p:nvPr/>
        </p:nvSpPr>
        <p:spPr>
          <a:xfrm>
            <a:off x="6500826" y="3214686"/>
            <a:ext cx="2357454" cy="452432"/>
          </a:xfrm>
          <a:prstGeom prst="rect">
            <a:avLst/>
          </a:prstGeom>
          <a:solidFill>
            <a:srgbClr val="FFFF99"/>
          </a:solidFill>
        </p:spPr>
        <p:txBody>
          <a:bodyPr wrap="square">
            <a:spAutoFit/>
          </a:bodyPr>
          <a:lstStyle/>
          <a:p>
            <a:pPr eaLnBrk="1" hangingPunct="1">
              <a:lnSpc>
                <a:spcPct val="130000"/>
              </a:lnSpc>
            </a:pPr>
            <a:r>
              <a:rPr lang="en-US" b="1" dirty="0" smtClean="0">
                <a:latin typeface="+mn-lt"/>
              </a:rPr>
              <a:t>Approved by CO-SNIG</a:t>
            </a:r>
          </a:p>
        </p:txBody>
      </p:sp>
      <p:sp>
        <p:nvSpPr>
          <p:cNvPr id="11" name="CaixaDeTexto 10"/>
          <p:cNvSpPr txBox="1"/>
          <p:nvPr/>
        </p:nvSpPr>
        <p:spPr>
          <a:xfrm>
            <a:off x="4500562" y="4994988"/>
            <a:ext cx="4286280" cy="1077218"/>
          </a:xfrm>
          <a:prstGeom prst="rect">
            <a:avLst/>
          </a:prstGeom>
          <a:solidFill>
            <a:schemeClr val="accent5"/>
          </a:solidFill>
          <a:ln>
            <a:solidFill>
              <a:srgbClr val="00B050"/>
            </a:solidFill>
          </a:ln>
        </p:spPr>
        <p:txBody>
          <a:bodyPr wrap="square" rtlCol="0">
            <a:spAutoFit/>
          </a:bodyPr>
          <a:lstStyle/>
          <a:p>
            <a:pPr algn="just"/>
            <a:r>
              <a:rPr lang="en-US" sz="1600" dirty="0" smtClean="0">
                <a:latin typeface="+mn-lt"/>
              </a:rPr>
              <a:t>A Spatial Data infrastructure based on an </a:t>
            </a:r>
            <a:r>
              <a:rPr lang="en-US" sz="1600" b="1" dirty="0" smtClean="0">
                <a:latin typeface="+mn-lt"/>
              </a:rPr>
              <a:t>open data policy </a:t>
            </a:r>
            <a:r>
              <a:rPr lang="en-US" sz="1600" dirty="0" smtClean="0">
                <a:latin typeface="+mn-lt"/>
              </a:rPr>
              <a:t>ensuring the free of costs sharing of geographic information produced by public administration entities.</a:t>
            </a:r>
            <a:endParaRPr lang="pt-PT" sz="16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32" y="134938"/>
            <a:ext cx="8148638" cy="849312"/>
          </a:xfrm>
        </p:spPr>
        <p:txBody>
          <a:bodyPr/>
          <a:lstStyle/>
          <a:p>
            <a:pPr algn="l"/>
            <a:r>
              <a:rPr lang="en-US" sz="1800" b="1" dirty="0" smtClean="0">
                <a:solidFill>
                  <a:srgbClr val="000099"/>
                </a:solidFill>
                <a:latin typeface="Calibri" pitchFamily="34" charset="0"/>
                <a:cs typeface="Arial" pitchFamily="34" charset="0"/>
              </a:rPr>
              <a:t>A Study on Data Policies in the Portuguese Public Administration in the context of SNIG</a:t>
            </a:r>
            <a:endParaRPr lang="pt-PT" dirty="0"/>
          </a:p>
        </p:txBody>
      </p:sp>
      <p:sp>
        <p:nvSpPr>
          <p:cNvPr id="3" name="Marcador de Posição de Conteúdo 2"/>
          <p:cNvSpPr>
            <a:spLocks noGrp="1"/>
          </p:cNvSpPr>
          <p:nvPr>
            <p:ph idx="1"/>
          </p:nvPr>
        </p:nvSpPr>
        <p:spPr>
          <a:xfrm>
            <a:off x="4286248" y="1531961"/>
            <a:ext cx="4643470" cy="5183187"/>
          </a:xfrm>
        </p:spPr>
        <p:txBody>
          <a:bodyPr/>
          <a:lstStyle/>
          <a:p>
            <a:pPr>
              <a:buNone/>
            </a:pPr>
            <a:r>
              <a:rPr lang="en-GB" sz="1800" dirty="0" smtClean="0"/>
              <a:t>	</a:t>
            </a:r>
            <a:r>
              <a:rPr lang="en-GB" sz="1800" kern="1200" dirty="0" smtClean="0">
                <a:latin typeface="Calibri" charset="0"/>
                <a:cs typeface="ＭＳ Ｐゴシック" charset="0"/>
              </a:rPr>
              <a:t>A </a:t>
            </a:r>
            <a:r>
              <a:rPr lang="en-GB" sz="1800" b="1" kern="1200" dirty="0" smtClean="0">
                <a:latin typeface="Calibri" charset="0"/>
                <a:cs typeface="ＭＳ Ｐゴシック" charset="0"/>
              </a:rPr>
              <a:t>Study on Data Policies in Public Administration </a:t>
            </a:r>
            <a:r>
              <a:rPr lang="en-GB" sz="1800" kern="1200" dirty="0" smtClean="0">
                <a:latin typeface="Calibri" charset="0"/>
                <a:cs typeface="ＭＳ Ｐゴシック" charset="0"/>
              </a:rPr>
              <a:t>was developed, which aims to support the definition of a Data Policy for SNIG to be adopted by SNIG entities.</a:t>
            </a:r>
            <a:endParaRPr lang="pt-PT" sz="1800" kern="1200" dirty="0" smtClean="0">
              <a:latin typeface="Calibri" charset="0"/>
              <a:cs typeface="ＭＳ Ｐゴシック" charset="0"/>
            </a:endParaRPr>
          </a:p>
        </p:txBody>
      </p:sp>
      <p:pic>
        <p:nvPicPr>
          <p:cNvPr id="1027" name="Picture 3"/>
          <p:cNvPicPr>
            <a:picLocks noChangeAspect="1" noChangeArrowheads="1"/>
          </p:cNvPicPr>
          <p:nvPr/>
        </p:nvPicPr>
        <p:blipFill>
          <a:blip r:embed="rId3"/>
          <a:srcRect/>
          <a:stretch>
            <a:fillRect/>
          </a:stretch>
        </p:blipFill>
        <p:spPr bwMode="auto">
          <a:xfrm>
            <a:off x="714348" y="1214446"/>
            <a:ext cx="3663504" cy="471488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4572000" y="3053936"/>
            <a:ext cx="4357686" cy="2803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32" y="134938"/>
            <a:ext cx="8148638" cy="849312"/>
          </a:xfrm>
        </p:spPr>
        <p:txBody>
          <a:bodyPr/>
          <a:lstStyle/>
          <a:p>
            <a:pPr algn="l"/>
            <a:r>
              <a:rPr lang="en-US" sz="1800" b="1" dirty="0" smtClean="0">
                <a:solidFill>
                  <a:srgbClr val="000099"/>
                </a:solidFill>
                <a:latin typeface="Calibri" pitchFamily="34" charset="0"/>
                <a:cs typeface="Arial" pitchFamily="34" charset="0"/>
              </a:rPr>
              <a:t>A Study on Data Policies in the Portuguese Public Administration in the context of SNIG</a:t>
            </a:r>
            <a:endParaRPr lang="pt-PT" dirty="0"/>
          </a:p>
        </p:txBody>
      </p:sp>
      <p:grpSp>
        <p:nvGrpSpPr>
          <p:cNvPr id="3" name="Grupo 5"/>
          <p:cNvGrpSpPr/>
          <p:nvPr/>
        </p:nvGrpSpPr>
        <p:grpSpPr>
          <a:xfrm>
            <a:off x="2982743" y="2717557"/>
            <a:ext cx="3142995" cy="2475642"/>
            <a:chOff x="2910746" y="1804389"/>
            <a:chExt cx="3142995" cy="2475642"/>
          </a:xfrm>
          <a:scene3d>
            <a:camera prst="orthographicFront">
              <a:rot lat="0" lon="0" rev="0"/>
            </a:camera>
            <a:lightRig rig="contrasting" dir="t">
              <a:rot lat="0" lon="0" rev="1200000"/>
            </a:lightRig>
          </a:scene3d>
        </p:grpSpPr>
        <p:sp>
          <p:nvSpPr>
            <p:cNvPr id="16" name="Oval 15"/>
            <p:cNvSpPr/>
            <p:nvPr/>
          </p:nvSpPr>
          <p:spPr>
            <a:xfrm>
              <a:off x="2910746" y="1804389"/>
              <a:ext cx="3142995" cy="2475642"/>
            </a:xfrm>
            <a:prstGeom prst="ellipse">
              <a:avLst/>
            </a:prstGeom>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7" name="Oval 4"/>
            <p:cNvSpPr/>
            <p:nvPr/>
          </p:nvSpPr>
          <p:spPr>
            <a:xfrm>
              <a:off x="3371027" y="2166938"/>
              <a:ext cx="2222433" cy="1750544"/>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PT" sz="2400" b="1" kern="1200" dirty="0" smtClean="0">
                  <a:solidFill>
                    <a:schemeClr val="accent2"/>
                  </a:solidFill>
                  <a:latin typeface="Calibri" pitchFamily="34" charset="0"/>
                </a:rPr>
                <a:t>Data </a:t>
              </a:r>
              <a:r>
                <a:rPr lang="pt-PT" sz="2400" b="1" kern="1200" dirty="0" err="1" smtClean="0">
                  <a:solidFill>
                    <a:schemeClr val="accent2"/>
                  </a:solidFill>
                  <a:latin typeface="Calibri" pitchFamily="34" charset="0"/>
                </a:rPr>
                <a:t>Policy</a:t>
              </a:r>
              <a:endParaRPr lang="pt-PT" sz="2400" b="1" kern="1200" dirty="0" smtClean="0">
                <a:solidFill>
                  <a:schemeClr val="accent2"/>
                </a:solidFill>
                <a:latin typeface="Calibri" pitchFamily="34" charset="0"/>
              </a:endParaRPr>
            </a:p>
          </p:txBody>
        </p:sp>
      </p:grpSp>
      <p:grpSp>
        <p:nvGrpSpPr>
          <p:cNvPr id="5" name="Grupo 6"/>
          <p:cNvGrpSpPr/>
          <p:nvPr/>
        </p:nvGrpSpPr>
        <p:grpSpPr>
          <a:xfrm>
            <a:off x="3240351" y="1443748"/>
            <a:ext cx="2627779" cy="1842376"/>
            <a:chOff x="3168354" y="103570"/>
            <a:chExt cx="2627779" cy="1842376"/>
          </a:xfrm>
          <a:scene3d>
            <a:camera prst="orthographicFront">
              <a:rot lat="0" lon="0" rev="0"/>
            </a:camera>
            <a:lightRig rig="contrasting" dir="t">
              <a:rot lat="0" lon="0" rev="1200000"/>
            </a:lightRig>
          </a:scene3d>
        </p:grpSpPr>
        <p:sp>
          <p:nvSpPr>
            <p:cNvPr id="14" name="Oval 13"/>
            <p:cNvSpPr/>
            <p:nvPr/>
          </p:nvSpPr>
          <p:spPr>
            <a:xfrm>
              <a:off x="3168354" y="103570"/>
              <a:ext cx="2627779" cy="1842376"/>
            </a:xfrm>
            <a:prstGeom prst="ellipse">
              <a:avLst/>
            </a:prstGeom>
            <a:solidFill>
              <a:schemeClr val="accent1">
                <a:lumMod val="75000"/>
                <a:alpha val="50000"/>
              </a:schemeClr>
            </a:solidFill>
            <a:sp3d contourW="12700" prstMaterial="clear">
              <a:bevelT w="177800" h="254000"/>
              <a:bevelB w="152400"/>
            </a:sp3d>
          </p:spPr>
          <p:style>
            <a:lnRef idx="0">
              <a:schemeClr val="lt1">
                <a:hueOff val="0"/>
                <a:satOff val="0"/>
                <a:lumOff val="0"/>
                <a:alphaOff val="0"/>
              </a:schemeClr>
            </a:lnRef>
            <a:fillRef idx="1">
              <a:scrgbClr r="0" g="0" b="0"/>
            </a:fillRef>
            <a:effectRef idx="0">
              <a:schemeClr val="accent2">
                <a:alpha val="50000"/>
                <a:hueOff val="-4800000"/>
                <a:satOff val="-16668"/>
                <a:lumOff val="20000"/>
                <a:alphaOff val="0"/>
              </a:schemeClr>
            </a:effectRef>
            <a:fontRef idx="minor">
              <a:schemeClr val="tx1"/>
            </a:fontRef>
          </p:style>
        </p:sp>
        <p:sp>
          <p:nvSpPr>
            <p:cNvPr id="15" name="Oval 6"/>
            <p:cNvSpPr/>
            <p:nvPr/>
          </p:nvSpPr>
          <p:spPr>
            <a:xfrm>
              <a:off x="3553184" y="373380"/>
              <a:ext cx="1858119" cy="130275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pt-PT" sz="1600" kern="1200" dirty="0" smtClean="0">
                  <a:solidFill>
                    <a:schemeClr val="accent2"/>
                  </a:solidFill>
                  <a:latin typeface="Calibri" pitchFamily="34" charset="0"/>
                </a:rPr>
                <a:t>Legal </a:t>
              </a:r>
              <a:r>
                <a:rPr lang="pt-PT" sz="1600" kern="1200" dirty="0" err="1" smtClean="0">
                  <a:solidFill>
                    <a:schemeClr val="accent2"/>
                  </a:solidFill>
                  <a:latin typeface="Calibri" pitchFamily="34" charset="0"/>
                </a:rPr>
                <a:t>Instruments</a:t>
              </a:r>
              <a:endParaRPr lang="pt-PT" sz="1600" kern="1200" dirty="0" smtClean="0">
                <a:solidFill>
                  <a:schemeClr val="accent2"/>
                </a:solidFill>
                <a:latin typeface="Calibri" pitchFamily="34" charset="0"/>
              </a:endParaRPr>
            </a:p>
          </p:txBody>
        </p:sp>
      </p:grpSp>
      <p:grpSp>
        <p:nvGrpSpPr>
          <p:cNvPr id="6" name="Grupo 7"/>
          <p:cNvGrpSpPr/>
          <p:nvPr/>
        </p:nvGrpSpPr>
        <p:grpSpPr>
          <a:xfrm>
            <a:off x="5500694" y="3786190"/>
            <a:ext cx="2627779" cy="1842376"/>
            <a:chOff x="5428697" y="3743661"/>
            <a:chExt cx="2627779" cy="1842376"/>
          </a:xfrm>
          <a:scene3d>
            <a:camera prst="orthographicFront">
              <a:rot lat="0" lon="0" rev="0"/>
            </a:camera>
            <a:lightRig rig="contrasting" dir="t">
              <a:rot lat="0" lon="0" rev="1200000"/>
            </a:lightRig>
          </a:scene3d>
        </p:grpSpPr>
        <p:sp>
          <p:nvSpPr>
            <p:cNvPr id="12" name="Oval 11"/>
            <p:cNvSpPr/>
            <p:nvPr/>
          </p:nvSpPr>
          <p:spPr>
            <a:xfrm>
              <a:off x="5428697" y="3743661"/>
              <a:ext cx="2627779" cy="1842376"/>
            </a:xfrm>
            <a:prstGeom prst="ellipse">
              <a:avLst/>
            </a:prstGeom>
            <a:solidFill>
              <a:schemeClr val="accent1">
                <a:lumMod val="75000"/>
              </a:schemeClr>
            </a:solidFill>
            <a:sp3d contourW="12700" prstMaterial="clear">
              <a:bevelT w="177800" h="254000"/>
              <a:bevelB w="152400"/>
            </a:sp3d>
          </p:spPr>
          <p:style>
            <a:lnRef idx="0">
              <a:schemeClr val="lt1">
                <a:hueOff val="0"/>
                <a:satOff val="0"/>
                <a:lumOff val="0"/>
                <a:alphaOff val="0"/>
              </a:schemeClr>
            </a:lnRef>
            <a:fillRef idx="1">
              <a:scrgbClr r="0" g="0" b="0"/>
            </a:fillRef>
            <a:effectRef idx="0">
              <a:schemeClr val="accent2">
                <a:alpha val="50000"/>
                <a:hueOff val="-9600000"/>
                <a:satOff val="-33335"/>
                <a:lumOff val="40001"/>
                <a:alphaOff val="0"/>
              </a:schemeClr>
            </a:effectRef>
            <a:fontRef idx="minor">
              <a:schemeClr val="tx1"/>
            </a:fontRef>
          </p:style>
        </p:sp>
        <p:sp>
          <p:nvSpPr>
            <p:cNvPr id="13" name="Oval 8"/>
            <p:cNvSpPr/>
            <p:nvPr/>
          </p:nvSpPr>
          <p:spPr>
            <a:xfrm>
              <a:off x="5929461" y="3997529"/>
              <a:ext cx="1858119" cy="130275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pt-PT" sz="1600" kern="1200" dirty="0" smtClean="0">
                  <a:solidFill>
                    <a:schemeClr val="accent2"/>
                  </a:solidFill>
                  <a:latin typeface="Calibri" pitchFamily="34" charset="0"/>
                </a:rPr>
                <a:t>Data Sharing </a:t>
              </a:r>
              <a:r>
                <a:rPr lang="pt-PT" sz="1600" kern="1200" dirty="0" err="1" smtClean="0">
                  <a:solidFill>
                    <a:schemeClr val="accent2"/>
                  </a:solidFill>
                  <a:latin typeface="Calibri" pitchFamily="34" charset="0"/>
                </a:rPr>
                <a:t>G</a:t>
              </a:r>
              <a:r>
                <a:rPr lang="pt-PT" sz="1600" dirty="0" err="1" smtClean="0">
                  <a:solidFill>
                    <a:schemeClr val="accent2"/>
                  </a:solidFill>
                  <a:latin typeface="Calibri" pitchFamily="34" charset="0"/>
                </a:rPr>
                <a:t>ood</a:t>
              </a:r>
              <a:r>
                <a:rPr lang="pt-PT" sz="1600" dirty="0" smtClean="0">
                  <a:solidFill>
                    <a:schemeClr val="accent2"/>
                  </a:solidFill>
                  <a:latin typeface="Calibri" pitchFamily="34" charset="0"/>
                </a:rPr>
                <a:t> </a:t>
              </a:r>
              <a:r>
                <a:rPr lang="pt-PT" sz="1600" dirty="0" err="1" smtClean="0">
                  <a:solidFill>
                    <a:schemeClr val="accent2"/>
                  </a:solidFill>
                  <a:latin typeface="Calibri" pitchFamily="34" charset="0"/>
                </a:rPr>
                <a:t>P</a:t>
              </a:r>
              <a:r>
                <a:rPr lang="pt-PT" sz="1600" kern="1200" dirty="0" err="1" smtClean="0">
                  <a:solidFill>
                    <a:schemeClr val="accent2"/>
                  </a:solidFill>
                  <a:latin typeface="Calibri" pitchFamily="34" charset="0"/>
                </a:rPr>
                <a:t>ractices</a:t>
              </a:r>
              <a:endParaRPr lang="pt-PT" sz="1600" kern="1200" dirty="0">
                <a:solidFill>
                  <a:schemeClr val="accent2"/>
                </a:solidFill>
                <a:latin typeface="Calibri" pitchFamily="34" charset="0"/>
              </a:endParaRPr>
            </a:p>
          </p:txBody>
        </p:sp>
      </p:grpSp>
      <p:grpSp>
        <p:nvGrpSpPr>
          <p:cNvPr id="7" name="Grupo 8"/>
          <p:cNvGrpSpPr/>
          <p:nvPr/>
        </p:nvGrpSpPr>
        <p:grpSpPr>
          <a:xfrm>
            <a:off x="1229841" y="3872640"/>
            <a:ext cx="2627779" cy="1842376"/>
            <a:chOff x="827595" y="3085718"/>
            <a:chExt cx="2627779" cy="1842376"/>
          </a:xfrm>
          <a:scene3d>
            <a:camera prst="orthographicFront">
              <a:rot lat="0" lon="0" rev="0"/>
            </a:camera>
            <a:lightRig rig="contrasting" dir="t">
              <a:rot lat="0" lon="0" rev="1200000"/>
            </a:lightRig>
          </a:scene3d>
        </p:grpSpPr>
        <p:sp>
          <p:nvSpPr>
            <p:cNvPr id="10" name="Oval 9"/>
            <p:cNvSpPr/>
            <p:nvPr/>
          </p:nvSpPr>
          <p:spPr>
            <a:xfrm>
              <a:off x="827595" y="3085718"/>
              <a:ext cx="2627779" cy="1842376"/>
            </a:xfrm>
            <a:prstGeom prst="ellipse">
              <a:avLst/>
            </a:prstGeom>
            <a:solidFill>
              <a:schemeClr val="accent1">
                <a:lumMod val="75000"/>
              </a:schemeClr>
            </a:solidFill>
            <a:sp3d contourW="12700" prstMaterial="clear">
              <a:bevelT w="177800" h="254000"/>
              <a:bevelB w="152400"/>
            </a:sp3d>
          </p:spPr>
          <p:style>
            <a:lnRef idx="0">
              <a:schemeClr val="lt1">
                <a:hueOff val="0"/>
                <a:satOff val="0"/>
                <a:lumOff val="0"/>
                <a:alphaOff val="0"/>
              </a:schemeClr>
            </a:lnRef>
            <a:fillRef idx="1">
              <a:scrgbClr r="0" g="0" b="0"/>
            </a:fillRef>
            <a:effectRef idx="0">
              <a:schemeClr val="accent2">
                <a:alpha val="50000"/>
                <a:hueOff val="-14400000"/>
                <a:satOff val="-50003"/>
                <a:lumOff val="60001"/>
                <a:alphaOff val="0"/>
              </a:schemeClr>
            </a:effectRef>
            <a:fontRef idx="minor">
              <a:schemeClr val="tx1"/>
            </a:fontRef>
          </p:style>
        </p:sp>
        <p:sp>
          <p:nvSpPr>
            <p:cNvPr id="11" name="Oval 10"/>
            <p:cNvSpPr/>
            <p:nvPr/>
          </p:nvSpPr>
          <p:spPr>
            <a:xfrm>
              <a:off x="1212425" y="3355528"/>
              <a:ext cx="1858119" cy="130275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pt-PT" sz="1600" kern="1200" dirty="0" smtClean="0">
                  <a:solidFill>
                    <a:schemeClr val="accent2"/>
                  </a:solidFill>
                  <a:latin typeface="Calibri" pitchFamily="34" charset="0"/>
                </a:rPr>
                <a:t>Data Policies </a:t>
              </a:r>
              <a:r>
                <a:rPr lang="pt-PT" sz="1600" kern="1200" dirty="0" err="1" smtClean="0">
                  <a:solidFill>
                    <a:schemeClr val="accent2"/>
                  </a:solidFill>
                  <a:latin typeface="Calibri" pitchFamily="34" charset="0"/>
                </a:rPr>
                <a:t>from</a:t>
              </a:r>
              <a:r>
                <a:rPr lang="pt-PT" sz="1600" kern="1200" dirty="0" smtClean="0">
                  <a:solidFill>
                    <a:schemeClr val="accent2"/>
                  </a:solidFill>
                  <a:latin typeface="Calibri" pitchFamily="34" charset="0"/>
                </a:rPr>
                <a:t> </a:t>
              </a:r>
              <a:r>
                <a:rPr lang="pt-PT" sz="1600" kern="1200" dirty="0" err="1" smtClean="0">
                  <a:solidFill>
                    <a:schemeClr val="accent2"/>
                  </a:solidFill>
                  <a:latin typeface="Calibri" pitchFamily="34" charset="0"/>
                </a:rPr>
                <a:t>the</a:t>
              </a:r>
              <a:r>
                <a:rPr lang="pt-PT" sz="1600" kern="1200" dirty="0" smtClean="0">
                  <a:solidFill>
                    <a:schemeClr val="accent2"/>
                  </a:solidFill>
                  <a:latin typeface="Calibri" pitchFamily="34" charset="0"/>
                </a:rPr>
                <a:t> RPF INSPIRE CORE </a:t>
              </a:r>
              <a:r>
                <a:rPr lang="pt-PT" sz="1600" kern="1200" dirty="0" err="1" smtClean="0">
                  <a:solidFill>
                    <a:schemeClr val="accent2"/>
                  </a:solidFill>
                  <a:latin typeface="Calibri" pitchFamily="34" charset="0"/>
                </a:rPr>
                <a:t>NetworK</a:t>
              </a:r>
              <a:r>
                <a:rPr lang="pt-PT" sz="1600" kern="1200" dirty="0" smtClean="0">
                  <a:solidFill>
                    <a:schemeClr val="accent2"/>
                  </a:solidFill>
                  <a:latin typeface="Calibri" pitchFamily="34" charset="0"/>
                </a:rPr>
                <a:t> </a:t>
              </a:r>
              <a:r>
                <a:rPr lang="pt-PT" sz="1600" kern="1200" dirty="0" err="1" smtClean="0">
                  <a:solidFill>
                    <a:schemeClr val="accent2"/>
                  </a:solidFill>
                  <a:latin typeface="Calibri" pitchFamily="34" charset="0"/>
                </a:rPr>
                <a:t>Entities</a:t>
              </a:r>
              <a:endParaRPr lang="pt-PT" sz="1600" kern="1200" dirty="0">
                <a:solidFill>
                  <a:schemeClr val="accent2"/>
                </a:solidFill>
                <a:latin typeface="Calibri"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40"/>
          <p:cNvGrpSpPr/>
          <p:nvPr/>
        </p:nvGrpSpPr>
        <p:grpSpPr>
          <a:xfrm>
            <a:off x="0" y="857232"/>
            <a:ext cx="9144000" cy="5353050"/>
            <a:chOff x="0" y="857232"/>
            <a:chExt cx="9144000" cy="5353050"/>
          </a:xfrm>
        </p:grpSpPr>
        <p:pic>
          <p:nvPicPr>
            <p:cNvPr id="7" name="Imagem 6" descr="IL_Acesso_Protecao_v4.jpg"/>
            <p:cNvPicPr>
              <a:picLocks noChangeAspect="1"/>
            </p:cNvPicPr>
            <p:nvPr/>
          </p:nvPicPr>
          <p:blipFill>
            <a:blip r:embed="rId3"/>
            <a:srcRect/>
            <a:stretch>
              <a:fillRect/>
            </a:stretch>
          </p:blipFill>
          <p:spPr bwMode="auto">
            <a:xfrm>
              <a:off x="0" y="857232"/>
              <a:ext cx="9144000" cy="5353050"/>
            </a:xfrm>
            <a:prstGeom prst="rect">
              <a:avLst/>
            </a:prstGeom>
            <a:noFill/>
          </p:spPr>
        </p:pic>
        <p:sp>
          <p:nvSpPr>
            <p:cNvPr id="23" name="CaixaDeTexto 22"/>
            <p:cNvSpPr txBox="1"/>
            <p:nvPr/>
          </p:nvSpPr>
          <p:spPr>
            <a:xfrm>
              <a:off x="2714612" y="2759094"/>
              <a:ext cx="753796" cy="461665"/>
            </a:xfrm>
            <a:prstGeom prst="rect">
              <a:avLst/>
            </a:prstGeom>
            <a:noFill/>
          </p:spPr>
          <p:txBody>
            <a:bodyPr wrap="none" rtlCol="0">
              <a:spAutoFit/>
            </a:bodyPr>
            <a:lstStyle/>
            <a:p>
              <a:r>
                <a:rPr lang="pt-PT" sz="1200" b="1" dirty="0" smtClean="0">
                  <a:solidFill>
                    <a:schemeClr val="accent2"/>
                  </a:solidFill>
                  <a:latin typeface="+mn-lt"/>
                </a:rPr>
                <a:t>INSPIRE</a:t>
              </a:r>
            </a:p>
            <a:p>
              <a:r>
                <a:rPr lang="pt-PT" sz="1200" b="1" dirty="0" err="1" smtClean="0">
                  <a:solidFill>
                    <a:schemeClr val="accent2"/>
                  </a:solidFill>
                  <a:latin typeface="+mn-lt"/>
                </a:rPr>
                <a:t>Directive</a:t>
              </a:r>
              <a:endParaRPr lang="pt-PT" sz="1200" b="1" dirty="0">
                <a:solidFill>
                  <a:schemeClr val="accent2"/>
                </a:solidFill>
                <a:latin typeface="+mn-lt"/>
              </a:endParaRPr>
            </a:p>
          </p:txBody>
        </p:sp>
        <p:sp>
          <p:nvSpPr>
            <p:cNvPr id="25" name="CaixaDeTexto 24"/>
            <p:cNvSpPr txBox="1"/>
            <p:nvPr/>
          </p:nvSpPr>
          <p:spPr>
            <a:xfrm>
              <a:off x="3143240" y="5487431"/>
              <a:ext cx="984629" cy="461665"/>
            </a:xfrm>
            <a:prstGeom prst="rect">
              <a:avLst/>
            </a:prstGeom>
            <a:noFill/>
          </p:spPr>
          <p:txBody>
            <a:bodyPr wrap="none" rtlCol="0">
              <a:spAutoFit/>
            </a:bodyPr>
            <a:lstStyle/>
            <a:p>
              <a:pPr algn="ctr"/>
              <a:r>
                <a:rPr lang="pt-PT" sz="1200" b="1" dirty="0" err="1" smtClean="0">
                  <a:solidFill>
                    <a:schemeClr val="accent2"/>
                  </a:solidFill>
                  <a:latin typeface="+mn-lt"/>
                </a:rPr>
                <a:t>Re-use</a:t>
              </a:r>
              <a:r>
                <a:rPr lang="pt-PT" sz="1200" b="1" dirty="0" smtClean="0">
                  <a:solidFill>
                    <a:schemeClr val="accent2"/>
                  </a:solidFill>
                  <a:latin typeface="+mn-lt"/>
                </a:rPr>
                <a:t> </a:t>
              </a:r>
              <a:r>
                <a:rPr lang="pt-PT" sz="1200" b="1" dirty="0" err="1" smtClean="0">
                  <a:solidFill>
                    <a:schemeClr val="accent2"/>
                  </a:solidFill>
                  <a:latin typeface="+mn-lt"/>
                </a:rPr>
                <a:t>of</a:t>
              </a:r>
              <a:r>
                <a:rPr lang="pt-PT" sz="1200" b="1" dirty="0" smtClean="0">
                  <a:solidFill>
                    <a:schemeClr val="accent2"/>
                  </a:solidFill>
                  <a:latin typeface="+mn-lt"/>
                </a:rPr>
                <a:t> </a:t>
              </a:r>
            </a:p>
            <a:p>
              <a:pPr algn="ctr"/>
              <a:r>
                <a:rPr lang="pt-PT" sz="1200" b="1" dirty="0" smtClean="0">
                  <a:solidFill>
                    <a:schemeClr val="accent2"/>
                  </a:solidFill>
                  <a:latin typeface="+mn-lt"/>
                </a:rPr>
                <a:t>PSI </a:t>
              </a:r>
              <a:r>
                <a:rPr lang="pt-PT" sz="1200" b="1" dirty="0" err="1" smtClean="0">
                  <a:solidFill>
                    <a:schemeClr val="accent2"/>
                  </a:solidFill>
                  <a:latin typeface="+mn-lt"/>
                </a:rPr>
                <a:t>Directive</a:t>
              </a:r>
              <a:endParaRPr lang="pt-PT" sz="1200" b="1" dirty="0">
                <a:solidFill>
                  <a:schemeClr val="accent2"/>
                </a:solidFill>
                <a:latin typeface="+mn-lt"/>
              </a:endParaRPr>
            </a:p>
          </p:txBody>
        </p:sp>
        <p:sp>
          <p:nvSpPr>
            <p:cNvPr id="26" name="CaixaDeTexto 25"/>
            <p:cNvSpPr txBox="1"/>
            <p:nvPr/>
          </p:nvSpPr>
          <p:spPr>
            <a:xfrm>
              <a:off x="5357818" y="2711231"/>
              <a:ext cx="1119089" cy="646331"/>
            </a:xfrm>
            <a:prstGeom prst="rect">
              <a:avLst/>
            </a:prstGeom>
            <a:noFill/>
          </p:spPr>
          <p:txBody>
            <a:bodyPr wrap="none" rtlCol="0">
              <a:spAutoFit/>
            </a:bodyPr>
            <a:lstStyle/>
            <a:p>
              <a:pPr algn="ctr"/>
              <a:r>
                <a:rPr lang="pt-PT" sz="1200" b="1" dirty="0" smtClean="0">
                  <a:solidFill>
                    <a:srgbClr val="FF9900"/>
                  </a:solidFill>
                  <a:latin typeface="+mn-lt"/>
                </a:rPr>
                <a:t>IPR</a:t>
              </a:r>
            </a:p>
            <a:p>
              <a:pPr algn="ctr"/>
              <a:r>
                <a:rPr lang="pt-PT" sz="1200" b="1" dirty="0" err="1" smtClean="0">
                  <a:solidFill>
                    <a:srgbClr val="FF9900"/>
                  </a:solidFill>
                  <a:latin typeface="+mn-lt"/>
                </a:rPr>
                <a:t>harmonization</a:t>
              </a:r>
              <a:endParaRPr lang="pt-PT" sz="1200" b="1" dirty="0" smtClean="0">
                <a:solidFill>
                  <a:srgbClr val="FF9900"/>
                </a:solidFill>
                <a:latin typeface="+mn-lt"/>
              </a:endParaRPr>
            </a:p>
            <a:p>
              <a:pPr algn="ctr"/>
              <a:r>
                <a:rPr lang="pt-PT" sz="1200" b="1" dirty="0" err="1" smtClean="0">
                  <a:solidFill>
                    <a:srgbClr val="FF9900"/>
                  </a:solidFill>
                  <a:latin typeface="+mn-lt"/>
                </a:rPr>
                <a:t>Directive</a:t>
              </a:r>
              <a:endParaRPr lang="pt-PT" sz="1200" b="1" dirty="0">
                <a:solidFill>
                  <a:srgbClr val="FF9900"/>
                </a:solidFill>
                <a:latin typeface="+mn-lt"/>
              </a:endParaRPr>
            </a:p>
          </p:txBody>
        </p:sp>
        <p:sp>
          <p:nvSpPr>
            <p:cNvPr id="27" name="CaixaDeTexto 26"/>
            <p:cNvSpPr txBox="1"/>
            <p:nvPr/>
          </p:nvSpPr>
          <p:spPr>
            <a:xfrm>
              <a:off x="2555485" y="895633"/>
              <a:ext cx="1445011" cy="461665"/>
            </a:xfrm>
            <a:prstGeom prst="rect">
              <a:avLst/>
            </a:prstGeom>
            <a:noFill/>
          </p:spPr>
          <p:txBody>
            <a:bodyPr wrap="none" rtlCol="0">
              <a:spAutoFit/>
            </a:bodyPr>
            <a:lstStyle/>
            <a:p>
              <a:pPr algn="ctr"/>
              <a:r>
                <a:rPr lang="pt-PT" sz="1200" b="1" dirty="0" smtClean="0">
                  <a:solidFill>
                    <a:srgbClr val="FF9900"/>
                  </a:solidFill>
                  <a:latin typeface="+mn-lt"/>
                </a:rPr>
                <a:t>Legal </a:t>
              </a:r>
              <a:r>
                <a:rPr lang="pt-PT" sz="1200" b="1" dirty="0" err="1" smtClean="0">
                  <a:solidFill>
                    <a:srgbClr val="FF9900"/>
                  </a:solidFill>
                  <a:latin typeface="+mn-lt"/>
                </a:rPr>
                <a:t>Protection</a:t>
              </a:r>
              <a:r>
                <a:rPr lang="pt-PT" sz="1200" b="1" dirty="0" smtClean="0">
                  <a:solidFill>
                    <a:srgbClr val="FF9900"/>
                  </a:solidFill>
                  <a:latin typeface="+mn-lt"/>
                </a:rPr>
                <a:t> </a:t>
              </a:r>
              <a:r>
                <a:rPr lang="pt-PT" sz="1200" b="1" dirty="0" err="1" smtClean="0">
                  <a:solidFill>
                    <a:srgbClr val="FF9900"/>
                  </a:solidFill>
                  <a:latin typeface="+mn-lt"/>
                </a:rPr>
                <a:t>of</a:t>
              </a:r>
              <a:r>
                <a:rPr lang="pt-PT" sz="1200" b="1" dirty="0" smtClean="0">
                  <a:solidFill>
                    <a:srgbClr val="FF9900"/>
                  </a:solidFill>
                  <a:latin typeface="+mn-lt"/>
                </a:rPr>
                <a:t> </a:t>
              </a:r>
            </a:p>
            <a:p>
              <a:pPr algn="ctr"/>
              <a:r>
                <a:rPr lang="pt-PT" sz="1200" b="1" dirty="0" err="1" smtClean="0">
                  <a:solidFill>
                    <a:srgbClr val="FF9900"/>
                  </a:solidFill>
                  <a:latin typeface="+mn-lt"/>
                </a:rPr>
                <a:t>Databases</a:t>
              </a:r>
              <a:r>
                <a:rPr lang="pt-PT" sz="1200" b="1" dirty="0" smtClean="0">
                  <a:solidFill>
                    <a:srgbClr val="FF9900"/>
                  </a:solidFill>
                  <a:latin typeface="+mn-lt"/>
                </a:rPr>
                <a:t> </a:t>
              </a:r>
              <a:r>
                <a:rPr lang="pt-PT" sz="1200" b="1" dirty="0" err="1" smtClean="0">
                  <a:solidFill>
                    <a:srgbClr val="FF9900"/>
                  </a:solidFill>
                  <a:latin typeface="+mn-lt"/>
                </a:rPr>
                <a:t>Directive</a:t>
              </a:r>
              <a:endParaRPr lang="pt-PT" sz="1200" b="1" dirty="0" smtClean="0">
                <a:solidFill>
                  <a:srgbClr val="FF9900"/>
                </a:solidFill>
                <a:latin typeface="+mn-lt"/>
              </a:endParaRPr>
            </a:p>
          </p:txBody>
        </p:sp>
        <p:sp>
          <p:nvSpPr>
            <p:cNvPr id="28" name="CaixaDeTexto 27"/>
            <p:cNvSpPr txBox="1"/>
            <p:nvPr/>
          </p:nvSpPr>
          <p:spPr>
            <a:xfrm>
              <a:off x="4714876" y="4572008"/>
              <a:ext cx="1285883" cy="830997"/>
            </a:xfrm>
            <a:prstGeom prst="rect">
              <a:avLst/>
            </a:prstGeom>
            <a:noFill/>
          </p:spPr>
          <p:txBody>
            <a:bodyPr wrap="square" rtlCol="0">
              <a:spAutoFit/>
            </a:bodyPr>
            <a:lstStyle/>
            <a:p>
              <a:pPr algn="ctr"/>
              <a:r>
                <a:rPr lang="en-US" sz="1200" b="1" dirty="0" smtClean="0">
                  <a:solidFill>
                    <a:srgbClr val="FF9900"/>
                  </a:solidFill>
                  <a:latin typeface="+mn-lt"/>
                </a:rPr>
                <a:t>Protection of individuals personal data </a:t>
              </a:r>
              <a:r>
                <a:rPr lang="pt-PT" sz="1200" b="1" dirty="0" err="1" smtClean="0">
                  <a:solidFill>
                    <a:srgbClr val="FF9900"/>
                  </a:solidFill>
                  <a:latin typeface="+mn-lt"/>
                </a:rPr>
                <a:t>Directive</a:t>
              </a:r>
              <a:endParaRPr lang="pt-PT" sz="1200" b="1" dirty="0">
                <a:solidFill>
                  <a:srgbClr val="FF9900"/>
                </a:solidFill>
                <a:latin typeface="+mn-lt"/>
              </a:endParaRPr>
            </a:p>
          </p:txBody>
        </p:sp>
        <p:sp>
          <p:nvSpPr>
            <p:cNvPr id="29" name="CaixaDeTexto 28"/>
            <p:cNvSpPr txBox="1"/>
            <p:nvPr/>
          </p:nvSpPr>
          <p:spPr>
            <a:xfrm>
              <a:off x="4429124" y="1071546"/>
              <a:ext cx="1928826" cy="830997"/>
            </a:xfrm>
            <a:prstGeom prst="rect">
              <a:avLst/>
            </a:prstGeom>
            <a:noFill/>
          </p:spPr>
          <p:txBody>
            <a:bodyPr wrap="square" rtlCol="0">
              <a:spAutoFit/>
            </a:bodyPr>
            <a:lstStyle/>
            <a:p>
              <a:pPr algn="ctr"/>
              <a:r>
                <a:rPr lang="pt-PT" sz="1200" b="1" dirty="0" err="1" smtClean="0">
                  <a:solidFill>
                    <a:schemeClr val="accent2"/>
                  </a:solidFill>
                  <a:latin typeface="+mn-lt"/>
                </a:rPr>
                <a:t>Public</a:t>
              </a:r>
              <a:r>
                <a:rPr lang="pt-PT" sz="1200" b="1" dirty="0" smtClean="0">
                  <a:solidFill>
                    <a:schemeClr val="accent2"/>
                  </a:solidFill>
                  <a:latin typeface="+mn-lt"/>
                </a:rPr>
                <a:t> Access to</a:t>
              </a:r>
            </a:p>
            <a:p>
              <a:pPr algn="ctr"/>
              <a:r>
                <a:rPr lang="pt-PT" sz="1200" b="1" dirty="0" err="1" smtClean="0">
                  <a:solidFill>
                    <a:schemeClr val="accent2"/>
                  </a:solidFill>
                  <a:latin typeface="+mn-lt"/>
                </a:rPr>
                <a:t>Environmental</a:t>
              </a:r>
              <a:endParaRPr lang="pt-PT" sz="1200" b="1" dirty="0" smtClean="0">
                <a:solidFill>
                  <a:schemeClr val="accent2"/>
                </a:solidFill>
                <a:latin typeface="+mn-lt"/>
              </a:endParaRPr>
            </a:p>
            <a:p>
              <a:pPr algn="ctr"/>
              <a:r>
                <a:rPr lang="pt-PT" sz="1200" b="1" dirty="0" err="1" smtClean="0">
                  <a:solidFill>
                    <a:schemeClr val="accent2"/>
                  </a:solidFill>
                  <a:latin typeface="+mn-lt"/>
                </a:rPr>
                <a:t>Information</a:t>
              </a:r>
              <a:r>
                <a:rPr lang="pt-PT" sz="1200" b="1" dirty="0" smtClean="0">
                  <a:solidFill>
                    <a:schemeClr val="accent2"/>
                  </a:solidFill>
                  <a:latin typeface="+mn-lt"/>
                </a:rPr>
                <a:t> </a:t>
              </a:r>
              <a:r>
                <a:rPr lang="pt-PT" sz="1200" b="1" dirty="0" err="1" smtClean="0">
                  <a:solidFill>
                    <a:schemeClr val="accent2"/>
                  </a:solidFill>
                  <a:latin typeface="+mn-lt"/>
                </a:rPr>
                <a:t>Directive</a:t>
              </a:r>
              <a:r>
                <a:rPr lang="pt-PT" sz="1200" b="1" dirty="0" smtClean="0">
                  <a:solidFill>
                    <a:schemeClr val="accent2"/>
                  </a:solidFill>
                  <a:latin typeface="+mn-lt"/>
                </a:rPr>
                <a:t> </a:t>
              </a:r>
            </a:p>
            <a:p>
              <a:pPr algn="ctr"/>
              <a:r>
                <a:rPr lang="pt-PT" sz="1200" b="1" dirty="0" smtClean="0">
                  <a:solidFill>
                    <a:schemeClr val="accent2"/>
                  </a:solidFill>
                  <a:latin typeface="+mn-lt"/>
                </a:rPr>
                <a:t>(</a:t>
              </a:r>
              <a:r>
                <a:rPr lang="pt-PT" sz="1200" b="1" dirty="0" err="1" smtClean="0">
                  <a:solidFill>
                    <a:schemeClr val="accent2"/>
                  </a:solidFill>
                  <a:latin typeface="+mn-lt"/>
                </a:rPr>
                <a:t>Aarhus</a:t>
              </a:r>
              <a:r>
                <a:rPr lang="pt-PT" sz="1200" b="1" dirty="0" smtClean="0">
                  <a:solidFill>
                    <a:schemeClr val="accent2"/>
                  </a:solidFill>
                  <a:latin typeface="+mn-lt"/>
                </a:rPr>
                <a:t>) </a:t>
              </a:r>
              <a:endParaRPr lang="pt-PT" sz="1200" b="1" dirty="0">
                <a:solidFill>
                  <a:schemeClr val="accent2"/>
                </a:solidFill>
                <a:latin typeface="+mn-lt"/>
              </a:endParaRPr>
            </a:p>
          </p:txBody>
        </p:sp>
        <p:sp>
          <p:nvSpPr>
            <p:cNvPr id="30" name="CaixaDeTexto 29"/>
            <p:cNvSpPr txBox="1"/>
            <p:nvPr/>
          </p:nvSpPr>
          <p:spPr>
            <a:xfrm>
              <a:off x="2808687" y="4000504"/>
              <a:ext cx="984629" cy="461665"/>
            </a:xfrm>
            <a:prstGeom prst="rect">
              <a:avLst/>
            </a:prstGeom>
            <a:noFill/>
          </p:spPr>
          <p:txBody>
            <a:bodyPr wrap="none" rtlCol="0">
              <a:spAutoFit/>
            </a:bodyPr>
            <a:lstStyle/>
            <a:p>
              <a:pPr algn="ctr"/>
              <a:r>
                <a:rPr lang="pt-PT" sz="1200" b="1" dirty="0" err="1" smtClean="0">
                  <a:solidFill>
                    <a:schemeClr val="accent2"/>
                  </a:solidFill>
                  <a:latin typeface="+mn-lt"/>
                </a:rPr>
                <a:t>Re-use</a:t>
              </a:r>
              <a:r>
                <a:rPr lang="pt-PT" sz="1200" b="1" dirty="0" smtClean="0">
                  <a:solidFill>
                    <a:schemeClr val="accent2"/>
                  </a:solidFill>
                  <a:latin typeface="+mn-lt"/>
                </a:rPr>
                <a:t> </a:t>
              </a:r>
              <a:r>
                <a:rPr lang="pt-PT" sz="1200" b="1" dirty="0" err="1" smtClean="0">
                  <a:solidFill>
                    <a:schemeClr val="accent2"/>
                  </a:solidFill>
                  <a:latin typeface="+mn-lt"/>
                </a:rPr>
                <a:t>of</a:t>
              </a:r>
              <a:r>
                <a:rPr lang="pt-PT" sz="1200" b="1" dirty="0" smtClean="0">
                  <a:solidFill>
                    <a:schemeClr val="accent2"/>
                  </a:solidFill>
                  <a:latin typeface="+mn-lt"/>
                </a:rPr>
                <a:t> </a:t>
              </a:r>
            </a:p>
            <a:p>
              <a:pPr algn="ctr"/>
              <a:r>
                <a:rPr lang="pt-PT" sz="1200" b="1" dirty="0" smtClean="0">
                  <a:solidFill>
                    <a:schemeClr val="accent2"/>
                  </a:solidFill>
                  <a:latin typeface="+mn-lt"/>
                </a:rPr>
                <a:t>PSI </a:t>
              </a:r>
              <a:r>
                <a:rPr lang="pt-PT" sz="1200" b="1" dirty="0" err="1" smtClean="0">
                  <a:solidFill>
                    <a:schemeClr val="accent2"/>
                  </a:solidFill>
                  <a:latin typeface="+mn-lt"/>
                </a:rPr>
                <a:t>Directive</a:t>
              </a:r>
              <a:endParaRPr lang="pt-PT" sz="1200" b="1" dirty="0">
                <a:solidFill>
                  <a:schemeClr val="accent2"/>
                </a:solidFill>
                <a:latin typeface="+mn-lt"/>
              </a:endParaRPr>
            </a:p>
          </p:txBody>
        </p:sp>
      </p:grpSp>
      <p:sp>
        <p:nvSpPr>
          <p:cNvPr id="8" name="Rectângulo 7"/>
          <p:cNvSpPr>
            <a:spLocks noChangeArrowheads="1"/>
          </p:cNvSpPr>
          <p:nvPr/>
        </p:nvSpPr>
        <p:spPr bwMode="auto">
          <a:xfrm>
            <a:off x="6948488" y="1571612"/>
            <a:ext cx="1099981" cy="307777"/>
          </a:xfrm>
          <a:prstGeom prst="rect">
            <a:avLst/>
          </a:prstGeom>
          <a:noFill/>
          <a:ln w="9525">
            <a:noFill/>
            <a:miter lim="800000"/>
            <a:headEnd/>
            <a:tailEnd/>
          </a:ln>
        </p:spPr>
        <p:txBody>
          <a:bodyPr wrap="none">
            <a:spAutoFit/>
          </a:bodyPr>
          <a:lstStyle/>
          <a:p>
            <a:r>
              <a:rPr lang="pt-PT" sz="1400" b="1" dirty="0">
                <a:solidFill>
                  <a:srgbClr val="00B050"/>
                </a:solidFill>
                <a:latin typeface="Calibri" pitchFamily="34" charset="0"/>
              </a:rPr>
              <a:t>Lei 19/2006 </a:t>
            </a:r>
            <a:endParaRPr lang="pt-PT" sz="1400" b="1" dirty="0">
              <a:solidFill>
                <a:srgbClr val="00B050"/>
              </a:solidFill>
            </a:endParaRPr>
          </a:p>
        </p:txBody>
      </p:sp>
      <p:sp>
        <p:nvSpPr>
          <p:cNvPr id="9" name="Rectângulo 8"/>
          <p:cNvSpPr/>
          <p:nvPr/>
        </p:nvSpPr>
        <p:spPr>
          <a:xfrm>
            <a:off x="250825" y="4337075"/>
            <a:ext cx="1059906" cy="307777"/>
          </a:xfrm>
          <a:prstGeom prst="rect">
            <a:avLst/>
          </a:prstGeom>
          <a:solidFill>
            <a:schemeClr val="bg1">
              <a:lumMod val="95000"/>
            </a:schemeClr>
          </a:solidFill>
        </p:spPr>
        <p:txBody>
          <a:bodyPr wrap="none">
            <a:spAutoFit/>
          </a:bodyPr>
          <a:lstStyle/>
          <a:p>
            <a:pPr>
              <a:defRPr/>
            </a:pPr>
            <a:r>
              <a:rPr lang="pt-PT" sz="1400" b="1" dirty="0">
                <a:solidFill>
                  <a:srgbClr val="00B050"/>
                </a:solidFill>
                <a:latin typeface="Calibri" pitchFamily="34" charset="0"/>
              </a:rPr>
              <a:t>Lei 46/2007</a:t>
            </a:r>
          </a:p>
        </p:txBody>
      </p:sp>
      <p:sp>
        <p:nvSpPr>
          <p:cNvPr id="10" name="Rectângulo 9"/>
          <p:cNvSpPr/>
          <p:nvPr/>
        </p:nvSpPr>
        <p:spPr>
          <a:xfrm>
            <a:off x="206059" y="2883755"/>
            <a:ext cx="1130438" cy="738664"/>
          </a:xfrm>
          <a:prstGeom prst="rect">
            <a:avLst/>
          </a:prstGeom>
          <a:solidFill>
            <a:schemeClr val="bg1">
              <a:lumMod val="95000"/>
            </a:schemeClr>
          </a:solidFill>
        </p:spPr>
        <p:txBody>
          <a:bodyPr wrap="none">
            <a:spAutoFit/>
          </a:bodyPr>
          <a:lstStyle/>
          <a:p>
            <a:pPr algn="r">
              <a:defRPr/>
            </a:pPr>
            <a:r>
              <a:rPr lang="pt-PT" sz="1400" b="1" dirty="0" smtClean="0">
                <a:solidFill>
                  <a:srgbClr val="00B050"/>
                </a:solidFill>
                <a:latin typeface="Calibri" pitchFamily="34" charset="0"/>
              </a:rPr>
              <a:t>DL 180/2009</a:t>
            </a:r>
          </a:p>
          <a:p>
            <a:pPr algn="r">
              <a:defRPr/>
            </a:pPr>
            <a:r>
              <a:rPr lang="pt-BR" sz="1400" b="1" dirty="0" smtClean="0">
                <a:solidFill>
                  <a:srgbClr val="00B050"/>
                </a:solidFill>
                <a:latin typeface="Calibri" pitchFamily="34" charset="0"/>
              </a:rPr>
              <a:t>DL 84/2015</a:t>
            </a:r>
            <a:endParaRPr lang="pt-PT" sz="1400" b="1" dirty="0" smtClean="0">
              <a:solidFill>
                <a:srgbClr val="00B050"/>
              </a:solidFill>
              <a:latin typeface="Calibri" pitchFamily="34" charset="0"/>
            </a:endParaRPr>
          </a:p>
          <a:p>
            <a:pPr algn="r">
              <a:defRPr/>
            </a:pPr>
            <a:r>
              <a:rPr lang="pt-PT" sz="1400" b="1" dirty="0" smtClean="0">
                <a:solidFill>
                  <a:srgbClr val="00B050"/>
                </a:solidFill>
                <a:latin typeface="Calibri" pitchFamily="34" charset="0"/>
              </a:rPr>
              <a:t>DL 29/2017</a:t>
            </a:r>
            <a:endParaRPr lang="pt-PT" sz="1400" b="1" dirty="0">
              <a:solidFill>
                <a:srgbClr val="00B050"/>
              </a:solidFill>
            </a:endParaRPr>
          </a:p>
        </p:txBody>
      </p:sp>
      <p:sp>
        <p:nvSpPr>
          <p:cNvPr id="11" name="Rectângulo 10"/>
          <p:cNvSpPr/>
          <p:nvPr/>
        </p:nvSpPr>
        <p:spPr>
          <a:xfrm>
            <a:off x="7786710" y="2857496"/>
            <a:ext cx="1099981" cy="307777"/>
          </a:xfrm>
          <a:prstGeom prst="rect">
            <a:avLst/>
          </a:prstGeom>
          <a:solidFill>
            <a:schemeClr val="bg1">
              <a:lumMod val="95000"/>
            </a:schemeClr>
          </a:solidFill>
        </p:spPr>
        <p:txBody>
          <a:bodyPr wrap="none">
            <a:spAutoFit/>
          </a:bodyPr>
          <a:lstStyle/>
          <a:p>
            <a:pPr>
              <a:defRPr/>
            </a:pPr>
            <a:r>
              <a:rPr lang="pt-PT" sz="1400" b="1" dirty="0">
                <a:solidFill>
                  <a:srgbClr val="FF0000"/>
                </a:solidFill>
                <a:latin typeface="Calibri" pitchFamily="34" charset="0"/>
              </a:rPr>
              <a:t>Lei 50/2004 </a:t>
            </a:r>
            <a:endParaRPr lang="pt-PT" sz="1400" b="1" dirty="0">
              <a:solidFill>
                <a:srgbClr val="FF0000"/>
              </a:solidFill>
            </a:endParaRPr>
          </a:p>
        </p:txBody>
      </p:sp>
      <p:sp>
        <p:nvSpPr>
          <p:cNvPr id="12" name="Rectângulo 11"/>
          <p:cNvSpPr>
            <a:spLocks noChangeArrowheads="1"/>
          </p:cNvSpPr>
          <p:nvPr/>
        </p:nvSpPr>
        <p:spPr bwMode="auto">
          <a:xfrm>
            <a:off x="7627967" y="4786322"/>
            <a:ext cx="1099981" cy="307777"/>
          </a:xfrm>
          <a:prstGeom prst="rect">
            <a:avLst/>
          </a:prstGeom>
          <a:noFill/>
          <a:ln w="9525">
            <a:noFill/>
            <a:miter lim="800000"/>
            <a:headEnd/>
            <a:tailEnd/>
          </a:ln>
        </p:spPr>
        <p:txBody>
          <a:bodyPr wrap="none">
            <a:spAutoFit/>
          </a:bodyPr>
          <a:lstStyle/>
          <a:p>
            <a:r>
              <a:rPr lang="pt-PT" sz="1400" b="1" dirty="0">
                <a:solidFill>
                  <a:srgbClr val="FF0000"/>
                </a:solidFill>
                <a:latin typeface="Calibri" pitchFamily="34" charset="0"/>
              </a:rPr>
              <a:t>Lei 67/1998 </a:t>
            </a:r>
            <a:endParaRPr lang="pt-PT" sz="1400" b="1" dirty="0">
              <a:solidFill>
                <a:srgbClr val="FF0000"/>
              </a:solidFill>
            </a:endParaRPr>
          </a:p>
        </p:txBody>
      </p:sp>
      <p:sp>
        <p:nvSpPr>
          <p:cNvPr id="13" name="Rectângulo 12"/>
          <p:cNvSpPr>
            <a:spLocks noChangeArrowheads="1"/>
          </p:cNvSpPr>
          <p:nvPr/>
        </p:nvSpPr>
        <p:spPr bwMode="auto">
          <a:xfrm>
            <a:off x="561838" y="1168425"/>
            <a:ext cx="1130438" cy="307777"/>
          </a:xfrm>
          <a:prstGeom prst="rect">
            <a:avLst/>
          </a:prstGeom>
          <a:noFill/>
          <a:ln w="9525">
            <a:noFill/>
            <a:miter lim="800000"/>
            <a:headEnd/>
            <a:tailEnd/>
          </a:ln>
        </p:spPr>
        <p:txBody>
          <a:bodyPr wrap="none">
            <a:spAutoFit/>
          </a:bodyPr>
          <a:lstStyle/>
          <a:p>
            <a:pPr algn="r"/>
            <a:r>
              <a:rPr lang="pt-PT" sz="1400" b="1" dirty="0">
                <a:solidFill>
                  <a:srgbClr val="FF0000"/>
                </a:solidFill>
                <a:latin typeface="Calibri" pitchFamily="34" charset="0"/>
              </a:rPr>
              <a:t>DL 122/2000</a:t>
            </a:r>
            <a:endParaRPr lang="pt-PT" sz="1400" b="1" dirty="0">
              <a:solidFill>
                <a:srgbClr val="FF0000"/>
              </a:solidFill>
            </a:endParaRPr>
          </a:p>
        </p:txBody>
      </p:sp>
      <p:grpSp>
        <p:nvGrpSpPr>
          <p:cNvPr id="3" name="Grupo 13"/>
          <p:cNvGrpSpPr>
            <a:grpSpLocks/>
          </p:cNvGrpSpPr>
          <p:nvPr/>
        </p:nvGrpSpPr>
        <p:grpSpPr bwMode="auto">
          <a:xfrm>
            <a:off x="5643572" y="6143644"/>
            <a:ext cx="2466002" cy="650875"/>
            <a:chOff x="7020272" y="6207115"/>
            <a:chExt cx="2466488" cy="650885"/>
          </a:xfrm>
        </p:grpSpPr>
        <p:sp>
          <p:nvSpPr>
            <p:cNvPr id="15" name="Rectângulo 14"/>
            <p:cNvSpPr/>
            <p:nvPr/>
          </p:nvSpPr>
          <p:spPr>
            <a:xfrm>
              <a:off x="7020272" y="6237278"/>
              <a:ext cx="360434" cy="21590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6" name="Fluxograma: decisão 15"/>
            <p:cNvSpPr/>
            <p:nvPr/>
          </p:nvSpPr>
          <p:spPr>
            <a:xfrm>
              <a:off x="7020272" y="6524620"/>
              <a:ext cx="360434" cy="333380"/>
            </a:xfrm>
            <a:prstGeom prst="flowChartDecisi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7" name="CaixaDeTexto 18"/>
            <p:cNvSpPr txBox="1">
              <a:spLocks noChangeArrowheads="1"/>
            </p:cNvSpPr>
            <p:nvPr/>
          </p:nvSpPr>
          <p:spPr bwMode="auto">
            <a:xfrm>
              <a:off x="7380313" y="6207115"/>
              <a:ext cx="1614093" cy="307782"/>
            </a:xfrm>
            <a:prstGeom prst="rect">
              <a:avLst/>
            </a:prstGeom>
            <a:noFill/>
            <a:ln w="9525">
              <a:noFill/>
              <a:miter lim="800000"/>
              <a:headEnd/>
              <a:tailEnd/>
            </a:ln>
          </p:spPr>
          <p:txBody>
            <a:bodyPr wrap="none">
              <a:spAutoFit/>
            </a:bodyPr>
            <a:lstStyle/>
            <a:p>
              <a:r>
                <a:rPr lang="pt-PT" sz="1400" dirty="0" smtClean="0">
                  <a:latin typeface="+mn-lt"/>
                </a:rPr>
                <a:t>LI  </a:t>
              </a:r>
              <a:r>
                <a:rPr lang="pt-PT" sz="1400" dirty="0" err="1" smtClean="0">
                  <a:latin typeface="+mn-lt"/>
                </a:rPr>
                <a:t>access</a:t>
              </a:r>
              <a:r>
                <a:rPr lang="pt-PT" sz="1400" dirty="0" smtClean="0">
                  <a:latin typeface="+mn-lt"/>
                </a:rPr>
                <a:t> </a:t>
              </a:r>
              <a:r>
                <a:rPr lang="pt-PT" sz="1400" dirty="0" err="1" smtClean="0">
                  <a:latin typeface="+mn-lt"/>
                </a:rPr>
                <a:t>and</a:t>
              </a:r>
              <a:r>
                <a:rPr lang="pt-PT" sz="1400" dirty="0" smtClean="0">
                  <a:latin typeface="+mn-lt"/>
                </a:rPr>
                <a:t> </a:t>
              </a:r>
              <a:r>
                <a:rPr lang="pt-PT" sz="1400" dirty="0" err="1" smtClean="0">
                  <a:latin typeface="+mn-lt"/>
                </a:rPr>
                <a:t>reuse</a:t>
              </a:r>
              <a:endParaRPr lang="pt-PT" sz="1400" dirty="0">
                <a:latin typeface="+mn-lt"/>
              </a:endParaRPr>
            </a:p>
          </p:txBody>
        </p:sp>
        <p:sp>
          <p:nvSpPr>
            <p:cNvPr id="18" name="CaixaDeTexto 19"/>
            <p:cNvSpPr txBox="1">
              <a:spLocks noChangeArrowheads="1"/>
            </p:cNvSpPr>
            <p:nvPr/>
          </p:nvSpPr>
          <p:spPr bwMode="auto">
            <a:xfrm>
              <a:off x="7380319" y="6525344"/>
              <a:ext cx="2106441" cy="307782"/>
            </a:xfrm>
            <a:prstGeom prst="rect">
              <a:avLst/>
            </a:prstGeom>
            <a:noFill/>
            <a:ln w="9525">
              <a:noFill/>
              <a:miter lim="800000"/>
              <a:headEnd/>
              <a:tailEnd/>
            </a:ln>
          </p:spPr>
          <p:txBody>
            <a:bodyPr wrap="none">
              <a:spAutoFit/>
            </a:bodyPr>
            <a:lstStyle/>
            <a:p>
              <a:r>
                <a:rPr lang="pt-PT" sz="1400" dirty="0" smtClean="0">
                  <a:latin typeface="+mn-lt"/>
                </a:rPr>
                <a:t>LI  data </a:t>
              </a:r>
              <a:r>
                <a:rPr lang="pt-PT" sz="1400" dirty="0" err="1" smtClean="0">
                  <a:latin typeface="+mn-lt"/>
                </a:rPr>
                <a:t>protection</a:t>
              </a:r>
              <a:r>
                <a:rPr lang="pt-PT" sz="1400" dirty="0" smtClean="0">
                  <a:latin typeface="+mn-lt"/>
                </a:rPr>
                <a:t> </a:t>
              </a:r>
              <a:r>
                <a:rPr lang="pt-PT" sz="1400" dirty="0" err="1" smtClean="0">
                  <a:latin typeface="+mn-lt"/>
                </a:rPr>
                <a:t>and</a:t>
              </a:r>
              <a:r>
                <a:rPr lang="pt-PT" sz="1400" dirty="0" smtClean="0">
                  <a:latin typeface="+mn-lt"/>
                </a:rPr>
                <a:t> IPR</a:t>
              </a:r>
              <a:endParaRPr lang="pt-PT" sz="1400" dirty="0">
                <a:latin typeface="+mn-lt"/>
              </a:endParaRPr>
            </a:p>
          </p:txBody>
        </p:sp>
      </p:grpSp>
      <p:sp>
        <p:nvSpPr>
          <p:cNvPr id="19" name="Rectângulo 18"/>
          <p:cNvSpPr/>
          <p:nvPr/>
        </p:nvSpPr>
        <p:spPr>
          <a:xfrm>
            <a:off x="518528" y="5429264"/>
            <a:ext cx="1338828" cy="307777"/>
          </a:xfrm>
          <a:prstGeom prst="rect">
            <a:avLst/>
          </a:prstGeom>
          <a:solidFill>
            <a:schemeClr val="bg1">
              <a:lumMod val="95000"/>
            </a:schemeClr>
          </a:solidFill>
        </p:spPr>
        <p:txBody>
          <a:bodyPr wrap="none">
            <a:spAutoFit/>
          </a:bodyPr>
          <a:lstStyle/>
          <a:p>
            <a:pPr algn="r">
              <a:defRPr/>
            </a:pPr>
            <a:r>
              <a:rPr lang="pt-PT" sz="1400" b="1" dirty="0">
                <a:solidFill>
                  <a:srgbClr val="00B050"/>
                </a:solidFill>
                <a:latin typeface="Calibri" pitchFamily="34" charset="0"/>
              </a:rPr>
              <a:t>DL  214-G/2015</a:t>
            </a:r>
            <a:endParaRPr lang="pt-PT" sz="1400" b="1" dirty="0">
              <a:solidFill>
                <a:srgbClr val="00B050"/>
              </a:solidFill>
            </a:endParaRPr>
          </a:p>
        </p:txBody>
      </p:sp>
      <p:graphicFrame>
        <p:nvGraphicFramePr>
          <p:cNvPr id="5" name="Diagrama 4"/>
          <p:cNvGraphicFramePr/>
          <p:nvPr/>
        </p:nvGraphicFramePr>
        <p:xfrm>
          <a:off x="7452320" y="285728"/>
          <a:ext cx="1440160" cy="1124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Título 1"/>
          <p:cNvSpPr>
            <a:spLocks noGrp="1"/>
          </p:cNvSpPr>
          <p:nvPr>
            <p:ph type="title"/>
          </p:nvPr>
        </p:nvSpPr>
        <p:spPr>
          <a:xfrm>
            <a:off x="1066832" y="134938"/>
            <a:ext cx="8148638" cy="849312"/>
          </a:xfrm>
        </p:spPr>
        <p:txBody>
          <a:bodyPr/>
          <a:lstStyle/>
          <a:p>
            <a:pPr lvl="0" algn="l">
              <a:defRPr/>
            </a:pPr>
            <a:r>
              <a:rPr lang="pt-PT" sz="1800" b="1" kern="1200" dirty="0" smtClean="0">
                <a:solidFill>
                  <a:schemeClr val="accent2"/>
                </a:solidFill>
                <a:latin typeface="Calibri" pitchFamily="34" charset="0"/>
                <a:ea typeface="ＭＳ Ｐゴシック" charset="0"/>
              </a:rPr>
              <a:t>Legal </a:t>
            </a:r>
            <a:r>
              <a:rPr lang="pt-PT" sz="1800" b="1" kern="1200" dirty="0" err="1" smtClean="0">
                <a:solidFill>
                  <a:schemeClr val="accent2"/>
                </a:solidFill>
                <a:latin typeface="Calibri" pitchFamily="34" charset="0"/>
                <a:ea typeface="ＭＳ Ｐゴシック" charset="0"/>
              </a:rPr>
              <a:t>Instruments</a:t>
            </a:r>
            <a:endParaRPr lang="pt-PT" sz="1800" b="1" dirty="0">
              <a:solidFill>
                <a:schemeClr val="accent2"/>
              </a:solidFill>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bg/>
                                          </p:spTgt>
                                        </p:tgtEl>
                                        <p:attrNameLst>
                                          <p:attrName>style.visibility</p:attrName>
                                        </p:attrNameLst>
                                      </p:cBhvr>
                                      <p:to>
                                        <p:strVal val="visible"/>
                                      </p:to>
                                    </p:set>
                                    <p:anim calcmode="lin" valueType="num">
                                      <p:cBhvr additive="base">
                                        <p:cTn id="20"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9">
                                            <p:bg/>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bg/>
                                          </p:spTgt>
                                        </p:tgtEl>
                                        <p:attrNameLst>
                                          <p:attrName>style.visibility</p:attrName>
                                        </p:attrNameLst>
                                      </p:cBhvr>
                                      <p:to>
                                        <p:strVal val="visible"/>
                                      </p:to>
                                    </p:set>
                                    <p:anim calcmode="lin" valueType="num">
                                      <p:cBhvr additive="base">
                                        <p:cTn id="28"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additive="base">
                                        <p:cTn id="3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 calcmode="lin" valueType="num">
                                      <p:cBhvr additive="base">
                                        <p:cTn id="3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anim calcmode="lin" valueType="num">
                                      <p:cBhvr additive="base">
                                        <p:cTn id="4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9">
                                            <p:bg/>
                                          </p:spTgt>
                                        </p:tgtEl>
                                        <p:attrNameLst>
                                          <p:attrName>style.visibility</p:attrName>
                                        </p:attrNameLst>
                                      </p:cBhvr>
                                      <p:to>
                                        <p:strVal val="visible"/>
                                      </p:to>
                                    </p:set>
                                    <p:anim calcmode="lin" valueType="num">
                                      <p:cBhvr additive="base">
                                        <p:cTn id="48"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49" dur="500" fill="hold"/>
                                        <p:tgtEl>
                                          <p:spTgt spid="19">
                                            <p:bg/>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 calcmode="lin" valueType="num">
                                      <p:cBhvr additive="base">
                                        <p:cTn id="5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 calcmode="lin" valueType="num">
                                      <p:cBhvr additive="base">
                                        <p:cTn id="5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
                                            <p:txEl>
                                              <p:pRg st="0" end="0"/>
                                            </p:txEl>
                                          </p:spTgt>
                                        </p:tgtEl>
                                        <p:attrNameLst>
                                          <p:attrName>style.visibility</p:attrName>
                                        </p:attrNameLst>
                                      </p:cBhvr>
                                      <p:to>
                                        <p:strVal val="visible"/>
                                      </p:to>
                                    </p:set>
                                    <p:anim calcmode="lin" valueType="num">
                                      <p:cBhvr additive="base">
                                        <p:cTn id="6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1">
                                            <p:bg/>
                                          </p:spTgt>
                                        </p:tgtEl>
                                        <p:attrNameLst>
                                          <p:attrName>style.visibility</p:attrName>
                                        </p:attrNameLst>
                                      </p:cBhvr>
                                      <p:to>
                                        <p:strVal val="visible"/>
                                      </p:to>
                                    </p:set>
                                    <p:anim calcmode="lin" valueType="num">
                                      <p:cBhvr additive="base">
                                        <p:cTn id="64"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65" dur="500" fill="hold"/>
                                        <p:tgtEl>
                                          <p:spTgt spid="11">
                                            <p:bg/>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 calcmode="lin" valueType="num">
                                      <p:cBhvr additive="base">
                                        <p:cTn id="6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animBg="1"/>
      <p:bldP spid="10" grpId="0" build="p" animBg="1"/>
      <p:bldP spid="11" grpId="0" build="p" animBg="1"/>
      <p:bldP spid="12" grpId="0" build="p"/>
      <p:bldP spid="13" grpId="0" build="p"/>
      <p:bldP spid="19" grpId="0" build="p" animBg="1"/>
      <p:bldGraphic spid="5" grpId="0">
        <p:bldAsOne/>
      </p:bldGraphic>
    </p:bldLst>
  </p:timing>
</p:sld>
</file>

<file path=ppt/theme/theme1.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pt-P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pt-P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elo de apresentação predefinido">
  <a:themeElements>
    <a:clrScheme name="1_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elo de apresentação predefini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pt-P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pt-P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4402</TotalTime>
  <Pages>0</Pages>
  <Words>2080</Words>
  <Characters>0</Characters>
  <Application>Microsoft Office PowerPoint</Application>
  <DocSecurity>0</DocSecurity>
  <PresentationFormat>Apresentação no Ecrã (4:3)</PresentationFormat>
  <Lines>0</Lines>
  <Paragraphs>380</Paragraphs>
  <Slides>24</Slides>
  <Notes>24</Notes>
  <HiddenSlides>0</HiddenSlides>
  <MMClips>0</MMClips>
  <ScaleCrop>false</ScaleCrop>
  <HeadingPairs>
    <vt:vector size="4" baseType="variant">
      <vt:variant>
        <vt:lpstr>Tema</vt:lpstr>
      </vt:variant>
      <vt:variant>
        <vt:i4>2</vt:i4>
      </vt:variant>
      <vt:variant>
        <vt:lpstr>Títulos dos diapositivos</vt:lpstr>
      </vt:variant>
      <vt:variant>
        <vt:i4>24</vt:i4>
      </vt:variant>
    </vt:vector>
  </HeadingPairs>
  <TitlesOfParts>
    <vt:vector size="26" baseType="lpstr">
      <vt:lpstr>Modelo de apresentação predefinido</vt:lpstr>
      <vt:lpstr>1_Modelo de apresentação predefinido</vt:lpstr>
      <vt:lpstr>A Study on Data Policies in the Portuguese Public Administration in the context of SNIG</vt:lpstr>
      <vt:lpstr>Diapositivo 2</vt:lpstr>
      <vt:lpstr>Diapositivo 3</vt:lpstr>
      <vt:lpstr>Diapositivo 4</vt:lpstr>
      <vt:lpstr>Diapositivo 5</vt:lpstr>
      <vt:lpstr>Diapositivo 6</vt:lpstr>
      <vt:lpstr>A Study on Data Policies in the Portuguese Public Administration in the context of SNIG</vt:lpstr>
      <vt:lpstr>A Study on Data Policies in the Portuguese Public Administration in the context of SNIG</vt:lpstr>
      <vt:lpstr>Legal Instruments</vt:lpstr>
      <vt:lpstr>Diapositivo 10</vt:lpstr>
      <vt:lpstr>Diapositivo 11</vt:lpstr>
      <vt:lpstr>Data Sharing Good Practices</vt:lpstr>
      <vt:lpstr>Diapositivo 13</vt:lpstr>
      <vt:lpstr>Data Sharing Good Practices</vt:lpstr>
      <vt:lpstr>Diapositivo 15</vt:lpstr>
      <vt:lpstr>Diapositivo 16</vt:lpstr>
      <vt:lpstr>Diapositivo 17</vt:lpstr>
      <vt:lpstr>Diapositivo 18</vt:lpstr>
      <vt:lpstr>Diapositivo 19</vt:lpstr>
      <vt:lpstr>Diapositivo 20</vt:lpstr>
      <vt:lpstr>Diapositivo 21</vt:lpstr>
      <vt:lpstr>Diapositivo 22</vt:lpstr>
      <vt:lpstr>Diapositivo 23</vt:lpstr>
      <vt:lpstr>THANK YOU</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Serviços de Dados Geográficos INSPIRE</dc:title>
  <dc:creator>Danilo Furtado</dc:creator>
  <cp:lastModifiedBy>afonseca</cp:lastModifiedBy>
  <cp:revision>308</cp:revision>
  <dcterms:created xsi:type="dcterms:W3CDTF">2015-11-30T11:40:37Z</dcterms:created>
  <dcterms:modified xsi:type="dcterms:W3CDTF">2017-08-18T18:21:31Z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1033-9.1.0.4674</vt:lpwstr>
  </property>
</Properties>
</file>