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gif" ContentType="image/gif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52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3E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61"/>
    <p:restoredTop sz="92346"/>
  </p:normalViewPr>
  <p:slideViewPr>
    <p:cSldViewPr snapToGrid="0" snapToObjects="1" showGuides="1">
      <p:cViewPr>
        <p:scale>
          <a:sx n="86" d="100"/>
          <a:sy n="86" d="100"/>
        </p:scale>
        <p:origin x="1824" y="288"/>
      </p:cViewPr>
      <p:guideLst>
        <p:guide orient="horz" pos="175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FD359-72AB-8740-9EAB-6A96FF3554CE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C33F39-6CF5-464B-8040-8AAD0E473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07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24AC4-2E75-1649-BFFB-28DAB0B03618}" type="datetimeFigureOut">
              <a:rPr lang="en-US" smtClean="0"/>
              <a:t>10/19/20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8621-B8EE-2143-A0EB-556CCBA9D90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96034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24AC4-2E75-1649-BFFB-28DAB0B03618}" type="datetimeFigureOut">
              <a:rPr lang="en-US" smtClean="0"/>
              <a:t>10/19/20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8621-B8EE-2143-A0EB-556CCBA9D90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667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24AC4-2E75-1649-BFFB-28DAB0B03618}" type="datetimeFigureOut">
              <a:rPr lang="en-US" smtClean="0"/>
              <a:t>10/19/20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8621-B8EE-2143-A0EB-556CCBA9D90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64135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24AC4-2E75-1649-BFFB-28DAB0B03618}" type="datetimeFigureOut">
              <a:rPr lang="en-US" smtClean="0"/>
              <a:t>10/19/20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8621-B8EE-2143-A0EB-556CCBA9D90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5431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24AC4-2E75-1649-BFFB-28DAB0B03618}" type="datetimeFigureOut">
              <a:rPr lang="en-US" smtClean="0"/>
              <a:t>10/19/20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8621-B8EE-2143-A0EB-556CCBA9D90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5106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24AC4-2E75-1649-BFFB-28DAB0B03618}" type="datetimeFigureOut">
              <a:rPr lang="en-US" smtClean="0"/>
              <a:t>10/19/20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8621-B8EE-2143-A0EB-556CCBA9D90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6766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24AC4-2E75-1649-BFFB-28DAB0B03618}" type="datetimeFigureOut">
              <a:rPr lang="en-US" smtClean="0"/>
              <a:t>10/19/20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8621-B8EE-2143-A0EB-556CCBA9D90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1276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24AC4-2E75-1649-BFFB-28DAB0B03618}" type="datetimeFigureOut">
              <a:rPr lang="en-US" smtClean="0"/>
              <a:t>10/19/20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8621-B8EE-2143-A0EB-556CCBA9D90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9671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24AC4-2E75-1649-BFFB-28DAB0B03618}" type="datetimeFigureOut">
              <a:rPr lang="en-US" smtClean="0"/>
              <a:t>10/19/20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8621-B8EE-2143-A0EB-556CCBA9D90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621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24AC4-2E75-1649-BFFB-28DAB0B03618}" type="datetimeFigureOut">
              <a:rPr lang="en-US" smtClean="0"/>
              <a:t>10/19/20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8621-B8EE-2143-A0EB-556CCBA9D90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5225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24AC4-2E75-1649-BFFB-28DAB0B03618}" type="datetimeFigureOut">
              <a:rPr lang="en-US" smtClean="0"/>
              <a:t>10/19/20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8621-B8EE-2143-A0EB-556CCBA9D90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11373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24AC4-2E75-1649-BFFB-28DAB0B03618}" type="datetimeFigureOut">
              <a:rPr lang="en-US" smtClean="0"/>
              <a:t>10/19/20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A8621-B8EE-2143-A0EB-556CCBA9D90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9155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gif"/><Relationship Id="rId3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5286" y="768626"/>
            <a:ext cx="8786191" cy="6003235"/>
          </a:xfrm>
          <a:prstGeom prst="rect">
            <a:avLst/>
          </a:prstGeom>
          <a:solidFill>
            <a:srgbClr val="D6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646582" y="114457"/>
            <a:ext cx="579119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2700" contourW="12700">
              <a:contourClr>
                <a:srgbClr val="66FFCC"/>
              </a:contourClr>
            </a:sp3d>
          </a:bodyPr>
          <a:lstStyle/>
          <a:p>
            <a:pPr algn="ctr"/>
            <a:r>
              <a:rPr lang="pt-PT" altLang="en-US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Química </a:t>
            </a:r>
            <a:r>
              <a:rPr lang="pt-PT" altLang="en-US" sz="2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Orgânica (Biologia e EBB) </a:t>
            </a:r>
            <a:r>
              <a:rPr lang="pt-PT" altLang="en-US" sz="2000" b="1" dirty="0">
                <a:solidFill>
                  <a:srgbClr val="0000FF"/>
                </a:solidFill>
              </a:rPr>
              <a:t/>
            </a:r>
            <a:br>
              <a:rPr lang="pt-PT" altLang="en-US" sz="2000" b="1" dirty="0">
                <a:solidFill>
                  <a:srgbClr val="0000FF"/>
                </a:solidFill>
              </a:rPr>
            </a:br>
            <a:r>
              <a:rPr lang="pt-PT" altLang="en-US" sz="2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alt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Teórico-Prática</a:t>
            </a:r>
            <a:endParaRPr lang="en-GB" sz="2000" dirty="0"/>
          </a:p>
        </p:txBody>
      </p:sp>
      <p:sp>
        <p:nvSpPr>
          <p:cNvPr id="6" name="Rectangle 5"/>
          <p:cNvSpPr/>
          <p:nvPr/>
        </p:nvSpPr>
        <p:spPr>
          <a:xfrm>
            <a:off x="225286" y="755374"/>
            <a:ext cx="878619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1 – Escreva a estrutura química dos seguintes compostos: a) 3,3,4-trimetilhexano; b) </a:t>
            </a:r>
            <a:r>
              <a:rPr lang="pt-PT" altLang="en-US" sz="1600" b="1" i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cis</a:t>
            </a:r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-1,2-dimetilciclopentano; c) 6-bromo-3-propilhexino; d) 2-metilpropanol; e) ácido (</a:t>
            </a:r>
            <a:r>
              <a:rPr lang="pt-PT" altLang="en-US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9</a:t>
            </a:r>
            <a:r>
              <a:rPr lang="pt-PT" altLang="en-US" sz="1600" b="1" i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Z</a:t>
            </a:r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)-</a:t>
            </a:r>
            <a:r>
              <a:rPr lang="pt-PT" altLang="en-US" sz="1600" b="1" dirty="0" err="1" smtClean="0">
                <a:solidFill>
                  <a:srgbClr val="003399"/>
                </a:solidFill>
                <a:latin typeface="Arial Narrow" panose="020B0606020202030204" pitchFamily="34" charset="0"/>
              </a:rPr>
              <a:t>octadecenóico</a:t>
            </a:r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 (nome comum, ácido oleico, 18:1); f</a:t>
            </a:r>
            <a:r>
              <a:rPr lang="pt-PT" altLang="en-US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) acetato de etilo; </a:t>
            </a:r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g)  </a:t>
            </a:r>
            <a:r>
              <a:rPr lang="pt-PT" altLang="en-US" sz="1600" b="1" i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N</a:t>
            </a:r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-</a:t>
            </a:r>
            <a:r>
              <a:rPr lang="pt-PT" altLang="en-US" sz="1600" b="1" dirty="0" err="1" smtClean="0">
                <a:solidFill>
                  <a:srgbClr val="003399"/>
                </a:solidFill>
                <a:latin typeface="Arial Narrow" panose="020B0606020202030204" pitchFamily="34" charset="0"/>
              </a:rPr>
              <a:t>butiletanamida</a:t>
            </a:r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; h) </a:t>
            </a:r>
            <a:r>
              <a:rPr lang="pt-PT" altLang="en-US" sz="1600" b="1" dirty="0" err="1" smtClean="0">
                <a:solidFill>
                  <a:srgbClr val="003399"/>
                </a:solidFill>
                <a:latin typeface="Arial Narrow" panose="020B0606020202030204" pitchFamily="34" charset="0"/>
              </a:rPr>
              <a:t>benzaldeído</a:t>
            </a:r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; i) </a:t>
            </a:r>
            <a:r>
              <a:rPr lang="pt-PT" altLang="en-US" sz="1600" b="1" dirty="0" err="1" smtClean="0">
                <a:solidFill>
                  <a:srgbClr val="003399"/>
                </a:solidFill>
                <a:latin typeface="Arial Narrow" panose="020B0606020202030204" pitchFamily="34" charset="0"/>
              </a:rPr>
              <a:t>bromobenzeno</a:t>
            </a:r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.</a:t>
            </a:r>
          </a:p>
          <a:p>
            <a:pPr algn="just"/>
            <a:endParaRPr lang="pt-PT" altLang="en-US" sz="1200" b="1" dirty="0" smtClean="0">
              <a:solidFill>
                <a:srgbClr val="003399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2 </a:t>
            </a:r>
            <a:r>
              <a:rPr lang="pt-PT" altLang="en-US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– </a:t>
            </a:r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Escreva </a:t>
            </a:r>
            <a:r>
              <a:rPr lang="pt-PT" altLang="en-US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os </a:t>
            </a:r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isómeros constitucionais de </a:t>
            </a:r>
            <a:r>
              <a:rPr lang="pt-PT" altLang="en-US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C</a:t>
            </a:r>
            <a:r>
              <a:rPr lang="pt-PT" altLang="en-US" sz="1600" b="1" baseline="-25000" dirty="0">
                <a:solidFill>
                  <a:srgbClr val="003399"/>
                </a:solidFill>
                <a:latin typeface="Arial Narrow" panose="020B0606020202030204" pitchFamily="34" charset="0"/>
              </a:rPr>
              <a:t>4</a:t>
            </a:r>
            <a:r>
              <a:rPr lang="pt-PT" altLang="en-US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H</a:t>
            </a:r>
            <a:r>
              <a:rPr lang="pt-PT" altLang="en-US" sz="1600" b="1" baseline="-25000" dirty="0">
                <a:solidFill>
                  <a:srgbClr val="003399"/>
                </a:solidFill>
                <a:latin typeface="Arial Narrow" panose="020B0606020202030204" pitchFamily="34" charset="0"/>
              </a:rPr>
              <a:t>8</a:t>
            </a:r>
            <a:r>
              <a:rPr lang="pt-PT" altLang="en-US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O e indique os grupos funcionais presentes em cada um deles</a:t>
            </a:r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.</a:t>
            </a:r>
          </a:p>
          <a:p>
            <a:pPr algn="just"/>
            <a:endParaRPr lang="pt-PT" altLang="en-US" sz="1200" b="1" dirty="0">
              <a:solidFill>
                <a:srgbClr val="003399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pt-PT" altLang="en-US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3 – </a:t>
            </a:r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indique </a:t>
            </a:r>
            <a:r>
              <a:rPr lang="pt-PT" altLang="en-US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as fórmulas dos isómeros constitucionais de C</a:t>
            </a:r>
            <a:r>
              <a:rPr lang="pt-PT" altLang="en-US" sz="1600" b="1" baseline="-25000" dirty="0">
                <a:solidFill>
                  <a:srgbClr val="003399"/>
                </a:solidFill>
                <a:latin typeface="Arial Narrow" panose="020B0606020202030204" pitchFamily="34" charset="0"/>
              </a:rPr>
              <a:t>3</a:t>
            </a:r>
            <a:r>
              <a:rPr lang="pt-PT" altLang="en-US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H</a:t>
            </a:r>
            <a:r>
              <a:rPr lang="pt-PT" altLang="en-US" sz="1600" b="1" baseline="-25000" dirty="0">
                <a:solidFill>
                  <a:srgbClr val="003399"/>
                </a:solidFill>
                <a:latin typeface="Arial Narrow" panose="020B0606020202030204" pitchFamily="34" charset="0"/>
              </a:rPr>
              <a:t>6</a:t>
            </a:r>
            <a:r>
              <a:rPr lang="pt-PT" altLang="en-US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O e identifique o tipo de isomerismo que existe entre eles.</a:t>
            </a:r>
            <a:endParaRPr lang="pt-BR" altLang="en-US" sz="1600" b="1" dirty="0">
              <a:solidFill>
                <a:srgbClr val="003399"/>
              </a:solidFill>
              <a:latin typeface="Arial Narrow" panose="020B0606020202030204" pitchFamily="34" charset="0"/>
            </a:endParaRPr>
          </a:p>
          <a:p>
            <a:pPr algn="just"/>
            <a:endParaRPr lang="pt-PT" altLang="en-US" sz="1200" b="1" dirty="0" smtClean="0">
              <a:solidFill>
                <a:srgbClr val="003399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4 </a:t>
            </a:r>
            <a:r>
              <a:rPr lang="pt-PT" altLang="en-US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– Classifique os seguintes alcenos como (E) ou (Z). Justifique a sua atribuição. Explique o tipo de  isomeria em causa.</a:t>
            </a:r>
          </a:p>
          <a:p>
            <a:pPr algn="just"/>
            <a:r>
              <a:rPr lang="pt-PT" altLang="en-US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a) </a:t>
            </a:r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                                        b</a:t>
            </a:r>
            <a:r>
              <a:rPr lang="pt-PT" altLang="en-US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)	</a:t>
            </a:r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                                 c</a:t>
            </a:r>
            <a:r>
              <a:rPr lang="pt-PT" altLang="en-US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)	</a:t>
            </a:r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                                              d</a:t>
            </a:r>
            <a:r>
              <a:rPr lang="pt-PT" altLang="en-US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)</a:t>
            </a:r>
          </a:p>
          <a:p>
            <a:pPr algn="just"/>
            <a:endParaRPr lang="pt-PT" altLang="en-US" sz="1600" b="1" dirty="0" smtClean="0">
              <a:solidFill>
                <a:srgbClr val="003399"/>
              </a:solidFill>
              <a:latin typeface="Arial Narrow" panose="020B0606020202030204" pitchFamily="34" charset="0"/>
            </a:endParaRPr>
          </a:p>
          <a:p>
            <a:pPr algn="just"/>
            <a:endParaRPr lang="pt-PT" altLang="en-US" sz="1600" b="1" dirty="0">
              <a:solidFill>
                <a:srgbClr val="003399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5 – Em cada uma </a:t>
            </a:r>
            <a:r>
              <a:rPr lang="pt-PT" altLang="en-US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das moléculas </a:t>
            </a:r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orgânicas assinale </a:t>
            </a:r>
            <a:r>
              <a:rPr lang="pt-PT" altLang="en-US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os centros </a:t>
            </a:r>
            <a:r>
              <a:rPr lang="pt-PT" altLang="en-US" sz="1600" b="1" dirty="0" err="1" smtClean="0">
                <a:solidFill>
                  <a:srgbClr val="003399"/>
                </a:solidFill>
                <a:latin typeface="Arial Narrow" panose="020B0606020202030204" pitchFamily="34" charset="0"/>
              </a:rPr>
              <a:t>estereogénicos</a:t>
            </a:r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. Diga quantos estereoisómeros tem cada uma delas.</a:t>
            </a:r>
          </a:p>
          <a:p>
            <a:pPr marL="342900" indent="-342900" algn="just">
              <a:buAutoNum type="alphaLcParenR"/>
            </a:pPr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1-bromo-2-metilbutan-2-ol</a:t>
            </a:r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; b) ácido </a:t>
            </a:r>
            <a:r>
              <a:rPr lang="pt-PT" altLang="en-US" sz="1600" b="1" dirty="0" err="1" smtClean="0">
                <a:solidFill>
                  <a:srgbClr val="003399"/>
                </a:solidFill>
                <a:latin typeface="Arial Narrow" panose="020B0606020202030204" pitchFamily="34" charset="0"/>
              </a:rPr>
              <a:t>butenodióico</a:t>
            </a:r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; c) 2-hidroxipropanóico; d) 2-cloro-2-metilpentano; </a:t>
            </a:r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e</a:t>
            </a:r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) 3-fluoropentano.</a:t>
            </a:r>
          </a:p>
          <a:p>
            <a:pPr algn="just"/>
            <a:endParaRPr lang="pt-PT" altLang="en-US" sz="1200" b="1" dirty="0">
              <a:solidFill>
                <a:srgbClr val="003399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pt-PT" altLang="en-US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6 – Escreva a estrutura do 2,3-butanodiol. Identifique o grupo funcional que existe nesta molécula e diga se a molécula é quiral.</a:t>
            </a:r>
          </a:p>
          <a:p>
            <a:pPr algn="just"/>
            <a:endParaRPr lang="pt-PT" altLang="en-US" sz="1200" b="1" dirty="0">
              <a:solidFill>
                <a:srgbClr val="003399"/>
              </a:solidFill>
              <a:latin typeface="Arial Narrow" panose="020B0606020202030204" pitchFamily="34" charset="0"/>
            </a:endParaRPr>
          </a:p>
          <a:p>
            <a:r>
              <a:rPr lang="pt-PT" altLang="en-US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7 – </a:t>
            </a:r>
            <a:r>
              <a:rPr lang="pt-PT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Ordene os compostos </a:t>
            </a:r>
            <a:r>
              <a:rPr lang="pt-PT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por </a:t>
            </a:r>
            <a:r>
              <a:rPr lang="pt-PT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ordem crescente do ponto de ebulição:</a:t>
            </a:r>
          </a:p>
          <a:p>
            <a:r>
              <a:rPr lang="pt-PT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a</a:t>
            </a:r>
            <a:r>
              <a:rPr lang="pt-PT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) </a:t>
            </a:r>
            <a:r>
              <a:rPr lang="pt-PT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ácido </a:t>
            </a:r>
            <a:r>
              <a:rPr lang="pt-PT" sz="1600" b="1" dirty="0" err="1">
                <a:solidFill>
                  <a:srgbClr val="003399"/>
                </a:solidFill>
                <a:latin typeface="Arial Narrow" panose="020B0606020202030204" pitchFamily="34" charset="0"/>
              </a:rPr>
              <a:t>propanóico</a:t>
            </a:r>
            <a:r>
              <a:rPr lang="pt-PT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, </a:t>
            </a:r>
            <a:r>
              <a:rPr lang="pt-PT" sz="1600" b="1" dirty="0" err="1">
                <a:solidFill>
                  <a:srgbClr val="003399"/>
                </a:solidFill>
                <a:latin typeface="Arial Narrow" panose="020B0606020202030204" pitchFamily="34" charset="0"/>
              </a:rPr>
              <a:t>pentanol</a:t>
            </a:r>
            <a:r>
              <a:rPr lang="pt-PT" sz="1600" b="1" dirty="0">
                <a:solidFill>
                  <a:srgbClr val="003399"/>
                </a:solidFill>
                <a:latin typeface="Arial Narrow" panose="020B0606020202030204" pitchFamily="34" charset="0"/>
              </a:rPr>
              <a:t>, </a:t>
            </a:r>
            <a:r>
              <a:rPr lang="pt-PT" sz="1600" b="1" dirty="0" err="1" smtClean="0">
                <a:solidFill>
                  <a:srgbClr val="003399"/>
                </a:solidFill>
                <a:latin typeface="Arial Narrow" panose="020B0606020202030204" pitchFamily="34" charset="0"/>
              </a:rPr>
              <a:t>etóxietano</a:t>
            </a:r>
            <a:r>
              <a:rPr lang="pt-PT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 (éter </a:t>
            </a:r>
            <a:r>
              <a:rPr lang="pt-PT" sz="1600" b="1" dirty="0" err="1" smtClean="0">
                <a:solidFill>
                  <a:srgbClr val="003399"/>
                </a:solidFill>
                <a:latin typeface="Arial Narrow" panose="020B0606020202030204" pitchFamily="34" charset="0"/>
              </a:rPr>
              <a:t>dietílico</a:t>
            </a:r>
            <a:r>
              <a:rPr lang="pt-PT" sz="16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).</a:t>
            </a:r>
            <a:endParaRPr lang="pt-PT" sz="1600" b="1" dirty="0">
              <a:solidFill>
                <a:srgbClr val="003399"/>
              </a:solidFill>
              <a:latin typeface="Arial Narrow" panose="020B0606020202030204" pitchFamily="34" charset="0"/>
            </a:endParaRPr>
          </a:p>
          <a:p>
            <a:pPr algn="just"/>
            <a:endParaRPr lang="pt-PT" altLang="en-US" sz="1600" b="1" dirty="0" smtClean="0">
              <a:solidFill>
                <a:srgbClr val="003399"/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730" y="3788992"/>
            <a:ext cx="960120" cy="4953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2116" y="3601343"/>
            <a:ext cx="967740" cy="7543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2181" y="3716961"/>
            <a:ext cx="1645920" cy="4495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39719" y="3678502"/>
            <a:ext cx="1120140" cy="35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02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910"/>
            <a:ext cx="8229600" cy="694626"/>
          </a:xfrm>
        </p:spPr>
        <p:txBody>
          <a:bodyPr>
            <a:noAutofit/>
          </a:bodyPr>
          <a:lstStyle/>
          <a:p>
            <a:r>
              <a:rPr lang="pt-PT" altLang="en-US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Química (Biologia e EBB) </a:t>
            </a:r>
            <a:r>
              <a:rPr lang="pt-PT" altLang="en-US" sz="2000" b="1" dirty="0">
                <a:solidFill>
                  <a:srgbClr val="0000FF"/>
                </a:solidFill>
              </a:rPr>
              <a:t/>
            </a:r>
            <a:br>
              <a:rPr lang="pt-PT" altLang="en-US" sz="2000" b="1" dirty="0">
                <a:solidFill>
                  <a:srgbClr val="0000FF"/>
                </a:solidFill>
              </a:rPr>
            </a:br>
            <a:r>
              <a:rPr lang="pt-PT" altLang="en-US" sz="20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altLang="en-US" sz="200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Teórico-Prática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210720" y="806528"/>
            <a:ext cx="8814010" cy="5938829"/>
          </a:xfrm>
          <a:prstGeom prst="rect">
            <a:avLst/>
          </a:prstGeom>
          <a:solidFill>
            <a:srgbClr val="D6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t-BR" altLang="en-US" b="1" dirty="0">
              <a:solidFill>
                <a:srgbClr val="003399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2876" y="840774"/>
            <a:ext cx="877185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altLang="en-US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8 </a:t>
            </a:r>
            <a:r>
              <a:rPr lang="pt-PT" altLang="en-US" b="1" dirty="0">
                <a:solidFill>
                  <a:srgbClr val="003399"/>
                </a:solidFill>
                <a:latin typeface="Arial Narrow" panose="020B0606020202030204" pitchFamily="34" charset="0"/>
              </a:rPr>
              <a:t>– As proteínas são constituídas por aminoácidos (aa). Na figura abaixo encontram-se </a:t>
            </a:r>
            <a:endParaRPr lang="pt-PT" altLang="en-US" b="1" dirty="0" smtClean="0">
              <a:solidFill>
                <a:srgbClr val="003399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pt-PT" altLang="en-US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representados quatro aminoácidos, L-alanina, L-</a:t>
            </a:r>
            <a:r>
              <a:rPr lang="pt-PT" altLang="en-US" b="1" dirty="0" err="1" smtClean="0">
                <a:solidFill>
                  <a:srgbClr val="003399"/>
                </a:solidFill>
                <a:latin typeface="Arial Narrow" panose="020B0606020202030204" pitchFamily="34" charset="0"/>
              </a:rPr>
              <a:t>císteina</a:t>
            </a:r>
            <a:r>
              <a:rPr lang="pt-PT" altLang="en-US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, L-metionina e L-asparagina:</a:t>
            </a:r>
            <a:endParaRPr lang="pt-PT" altLang="en-US" b="1" dirty="0">
              <a:solidFill>
                <a:srgbClr val="003399"/>
              </a:solidFill>
              <a:latin typeface="Arial Narrow" panose="020B0606020202030204" pitchFamily="34" charset="0"/>
            </a:endParaRPr>
          </a:p>
          <a:p>
            <a:pPr algn="just"/>
            <a:endParaRPr lang="pt-PT" altLang="en-US" b="1" dirty="0">
              <a:solidFill>
                <a:srgbClr val="003399"/>
              </a:solidFill>
              <a:latin typeface="Arial Narrow" panose="020B0606020202030204" pitchFamily="34" charset="0"/>
            </a:endParaRPr>
          </a:p>
          <a:p>
            <a:pPr algn="just"/>
            <a:endParaRPr lang="pt-PT" altLang="en-US" b="1" dirty="0">
              <a:solidFill>
                <a:srgbClr val="003399"/>
              </a:solidFill>
              <a:latin typeface="Arial Narrow" panose="020B0606020202030204" pitchFamily="34" charset="0"/>
            </a:endParaRPr>
          </a:p>
          <a:p>
            <a:pPr algn="just"/>
            <a:endParaRPr lang="pt-PT" altLang="en-US" b="1" dirty="0">
              <a:solidFill>
                <a:srgbClr val="003399"/>
              </a:solidFill>
              <a:latin typeface="Arial Narrow" panose="020B0606020202030204" pitchFamily="34" charset="0"/>
            </a:endParaRPr>
          </a:p>
          <a:p>
            <a:pPr algn="just"/>
            <a:endParaRPr lang="pt-PT" altLang="en-US" b="1" dirty="0">
              <a:solidFill>
                <a:srgbClr val="003399"/>
              </a:solidFill>
              <a:latin typeface="Arial Narrow" panose="020B0606020202030204" pitchFamily="34" charset="0"/>
            </a:endParaRPr>
          </a:p>
          <a:p>
            <a:pPr algn="just"/>
            <a:endParaRPr lang="pt-PT" altLang="en-US" b="1" dirty="0">
              <a:solidFill>
                <a:srgbClr val="003399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AutoNum type="alphaLcParenR"/>
            </a:pPr>
            <a:r>
              <a:rPr lang="pt-PT" altLang="en-US" b="1" dirty="0">
                <a:solidFill>
                  <a:srgbClr val="003399"/>
                </a:solidFill>
                <a:latin typeface="Arial Narrow" panose="020B0606020202030204" pitchFamily="34" charset="0"/>
              </a:rPr>
              <a:t>Identifique os grupos funcionais existente em cada um deles. </a:t>
            </a:r>
            <a:endParaRPr lang="pt-PT" altLang="en-US" b="1" dirty="0" smtClean="0">
              <a:solidFill>
                <a:srgbClr val="003399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AutoNum type="alphaLcParenR"/>
            </a:pPr>
            <a:r>
              <a:rPr lang="pt-PT" altLang="en-US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Construa um peptídeo que inclua os </a:t>
            </a:r>
            <a:r>
              <a:rPr lang="pt-PT" altLang="en-US" b="1" dirty="0">
                <a:solidFill>
                  <a:srgbClr val="003399"/>
                </a:solidFill>
                <a:latin typeface="Arial Narrow" panose="020B0606020202030204" pitchFamily="34" charset="0"/>
              </a:rPr>
              <a:t>4 aa.</a:t>
            </a:r>
          </a:p>
          <a:p>
            <a:pPr marL="342900" indent="-342900" algn="just">
              <a:buAutoNum type="alphaLcParenR"/>
            </a:pPr>
            <a:r>
              <a:rPr lang="pt-PT" altLang="en-US" b="1" dirty="0">
                <a:solidFill>
                  <a:srgbClr val="003399"/>
                </a:solidFill>
                <a:latin typeface="Arial Narrow" panose="020B0606020202030204" pitchFamily="34" charset="0"/>
              </a:rPr>
              <a:t>Indique o carbono quiral e a configuração absoluta (R ou S) dos </a:t>
            </a:r>
            <a:r>
              <a:rPr lang="pt-PT" altLang="en-US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aa.</a:t>
            </a:r>
          </a:p>
          <a:p>
            <a:pPr algn="just"/>
            <a:endParaRPr lang="en-US" sz="1200" dirty="0" smtClean="0"/>
          </a:p>
          <a:p>
            <a:r>
              <a:rPr lang="pt-PT" altLang="en-US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9 – </a:t>
            </a:r>
            <a:r>
              <a:rPr lang="pt-PT" altLang="en-US" b="1" dirty="0">
                <a:solidFill>
                  <a:srgbClr val="003399"/>
                </a:solidFill>
                <a:latin typeface="Arial Narrow" panose="020B0606020202030204" pitchFamily="34" charset="0"/>
              </a:rPr>
              <a:t>A</a:t>
            </a:r>
            <a:r>
              <a:rPr lang="pt-PT" b="1" dirty="0">
                <a:solidFill>
                  <a:srgbClr val="003399"/>
                </a:solidFill>
                <a:latin typeface="Arial Narrow" panose="020B0606020202030204" pitchFamily="34" charset="0"/>
              </a:rPr>
              <a:t>s feromonas são </a:t>
            </a:r>
            <a:r>
              <a:rPr lang="pt-PT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usualmente </a:t>
            </a:r>
            <a:r>
              <a:rPr lang="pt-PT" b="1" dirty="0">
                <a:solidFill>
                  <a:srgbClr val="003399"/>
                </a:solidFill>
                <a:latin typeface="Arial Narrow" panose="020B0606020202030204" pitchFamily="34" charset="0"/>
              </a:rPr>
              <a:t>chamados de compostos da atração sexual, embora eles também tenham funções de sinalização mais complexas.</a:t>
            </a:r>
          </a:p>
          <a:p>
            <a:r>
              <a:rPr lang="pt-PT" b="1" dirty="0">
                <a:solidFill>
                  <a:srgbClr val="003399"/>
                </a:solidFill>
                <a:latin typeface="Arial Narrow" panose="020B0606020202030204" pitchFamily="34" charset="0"/>
              </a:rPr>
              <a:t>A estrutura </a:t>
            </a:r>
            <a:r>
              <a:rPr lang="pt-PT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seguinte representa uma feromona </a:t>
            </a:r>
            <a:r>
              <a:rPr lang="pt-PT" b="1" dirty="0">
                <a:solidFill>
                  <a:srgbClr val="003399"/>
                </a:solidFill>
                <a:latin typeface="Arial Narrow" panose="020B0606020202030204" pitchFamily="34" charset="0"/>
              </a:rPr>
              <a:t>da abelha </a:t>
            </a:r>
            <a:r>
              <a:rPr lang="pt-PT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rainha:</a:t>
            </a:r>
          </a:p>
          <a:p>
            <a:endParaRPr lang="pt-PT" sz="1200" b="1" dirty="0">
              <a:solidFill>
                <a:srgbClr val="003399"/>
              </a:solidFill>
              <a:latin typeface="Arial Narrow" panose="020B0606020202030204" pitchFamily="34" charset="0"/>
            </a:endParaRPr>
          </a:p>
          <a:p>
            <a:r>
              <a:rPr lang="pt-PT" b="1" dirty="0">
                <a:solidFill>
                  <a:srgbClr val="003399"/>
                </a:solidFill>
                <a:latin typeface="Arial Narrow" panose="020B0606020202030204" pitchFamily="34" charset="0"/>
              </a:rPr>
              <a:t>a) Identifique </a:t>
            </a:r>
            <a:r>
              <a:rPr lang="pt-PT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duas </a:t>
            </a:r>
            <a:r>
              <a:rPr lang="pt-PT" b="1" dirty="0">
                <a:solidFill>
                  <a:srgbClr val="003399"/>
                </a:solidFill>
                <a:latin typeface="Arial Narrow" panose="020B0606020202030204" pitchFamily="34" charset="0"/>
              </a:rPr>
              <a:t>funções orgânicas presentes na molécula.</a:t>
            </a:r>
          </a:p>
          <a:p>
            <a:r>
              <a:rPr lang="pt-PT" b="1" dirty="0">
                <a:solidFill>
                  <a:srgbClr val="003399"/>
                </a:solidFill>
                <a:latin typeface="Arial Narrow" panose="020B0606020202030204" pitchFamily="34" charset="0"/>
              </a:rPr>
              <a:t>b) Aponte o tipo de isomeria que ocorre na estrutura </a:t>
            </a:r>
            <a:r>
              <a:rPr lang="pt-PT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da feromona.</a:t>
            </a:r>
            <a:endParaRPr lang="pt-PT" b="1" dirty="0">
              <a:solidFill>
                <a:srgbClr val="003399"/>
              </a:solidFill>
              <a:latin typeface="Arial Narrow" panose="020B0606020202030204" pitchFamily="34" charset="0"/>
            </a:endParaRPr>
          </a:p>
          <a:p>
            <a:r>
              <a:rPr lang="pt-PT" b="1" dirty="0">
                <a:solidFill>
                  <a:srgbClr val="003399"/>
                </a:solidFill>
                <a:latin typeface="Arial Narrow" panose="020B0606020202030204" pitchFamily="34" charset="0"/>
              </a:rPr>
              <a:t>c) Escreva as fórmulas estruturais dos </a:t>
            </a:r>
            <a:r>
              <a:rPr lang="pt-PT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isómeros da feromona.</a:t>
            </a:r>
          </a:p>
          <a:p>
            <a:endParaRPr lang="pt-PT" sz="1200" b="1" dirty="0">
              <a:solidFill>
                <a:srgbClr val="003399"/>
              </a:solidFill>
              <a:latin typeface="Arial Narrow" panose="020B0606020202030204" pitchFamily="34" charset="0"/>
            </a:endParaRPr>
          </a:p>
          <a:p>
            <a:r>
              <a:rPr lang="pt-PT" altLang="en-US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10 – Ordene os ácidos por ordem crescente da sua força. </a:t>
            </a:r>
            <a:r>
              <a:rPr lang="pt-PT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Justifique </a:t>
            </a:r>
            <a:r>
              <a:rPr lang="pt-PT" b="1" dirty="0">
                <a:solidFill>
                  <a:srgbClr val="003399"/>
                </a:solidFill>
                <a:latin typeface="Arial Narrow" panose="020B0606020202030204" pitchFamily="34" charset="0"/>
              </a:rPr>
              <a:t>os diferentes valores de </a:t>
            </a:r>
            <a:r>
              <a:rPr lang="pt-PT" b="1" dirty="0" err="1">
                <a:solidFill>
                  <a:srgbClr val="003399"/>
                </a:solidFill>
                <a:latin typeface="Arial Narrow" panose="020B0606020202030204" pitchFamily="34" charset="0"/>
              </a:rPr>
              <a:t>pKa</a:t>
            </a:r>
            <a:r>
              <a:rPr lang="pt-PT" b="1" dirty="0">
                <a:solidFill>
                  <a:srgbClr val="003399"/>
                </a:solidFill>
                <a:latin typeface="Arial Narrow" panose="020B0606020202030204" pitchFamily="34" charset="0"/>
              </a:rPr>
              <a:t> para os ácidos: </a:t>
            </a:r>
            <a:r>
              <a:rPr lang="pt-PT" b="1" dirty="0" err="1" smtClean="0">
                <a:solidFill>
                  <a:srgbClr val="003399"/>
                </a:solidFill>
                <a:latin typeface="Arial Narrow" panose="020B0606020202030204" pitchFamily="34" charset="0"/>
              </a:rPr>
              <a:t>benzóico</a:t>
            </a:r>
            <a:r>
              <a:rPr lang="pt-PT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 (</a:t>
            </a:r>
            <a:r>
              <a:rPr lang="pt-PT" b="1" dirty="0" err="1" smtClean="0">
                <a:solidFill>
                  <a:srgbClr val="003399"/>
                </a:solidFill>
                <a:latin typeface="Arial Narrow" panose="020B0606020202030204" pitchFamily="34" charset="0"/>
              </a:rPr>
              <a:t>p</a:t>
            </a:r>
            <a:r>
              <a:rPr lang="pt-PT" b="1" baseline="-25000" dirty="0" err="1" smtClean="0">
                <a:solidFill>
                  <a:srgbClr val="003399"/>
                </a:solidFill>
                <a:latin typeface="Arial Narrow" panose="020B0606020202030204" pitchFamily="34" charset="0"/>
              </a:rPr>
              <a:t>Ka</a:t>
            </a:r>
            <a:r>
              <a:rPr lang="pt-PT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 = 4,2); fórmico (</a:t>
            </a:r>
            <a:r>
              <a:rPr lang="pt-PT" b="1" dirty="0" err="1">
                <a:solidFill>
                  <a:srgbClr val="003399"/>
                </a:solidFill>
                <a:latin typeface="Arial Narrow" panose="020B0606020202030204" pitchFamily="34" charset="0"/>
              </a:rPr>
              <a:t>p</a:t>
            </a:r>
            <a:r>
              <a:rPr lang="pt-PT" b="1" baseline="-25000" dirty="0" err="1">
                <a:solidFill>
                  <a:srgbClr val="003399"/>
                </a:solidFill>
                <a:latin typeface="Arial Narrow" panose="020B0606020202030204" pitchFamily="34" charset="0"/>
              </a:rPr>
              <a:t>Ka</a:t>
            </a:r>
            <a:r>
              <a:rPr lang="pt-PT" b="1" dirty="0">
                <a:solidFill>
                  <a:srgbClr val="003399"/>
                </a:solidFill>
                <a:latin typeface="Arial Narrow" panose="020B0606020202030204" pitchFamily="34" charset="0"/>
              </a:rPr>
              <a:t> </a:t>
            </a:r>
            <a:r>
              <a:rPr lang="pt-PT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= 3,8); </a:t>
            </a:r>
            <a:r>
              <a:rPr lang="pt-PT" b="1" dirty="0" err="1" smtClean="0">
                <a:solidFill>
                  <a:srgbClr val="003399"/>
                </a:solidFill>
                <a:latin typeface="Arial Narrow" panose="020B0606020202030204" pitchFamily="34" charset="0"/>
              </a:rPr>
              <a:t>tricloracético</a:t>
            </a:r>
            <a:r>
              <a:rPr lang="pt-PT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 (</a:t>
            </a:r>
            <a:r>
              <a:rPr lang="pt-PT" b="1" dirty="0" err="1">
                <a:solidFill>
                  <a:srgbClr val="003399"/>
                </a:solidFill>
                <a:latin typeface="Arial Narrow" panose="020B0606020202030204" pitchFamily="34" charset="0"/>
              </a:rPr>
              <a:t>p</a:t>
            </a:r>
            <a:r>
              <a:rPr lang="pt-PT" b="1" baseline="-25000" dirty="0" err="1">
                <a:solidFill>
                  <a:srgbClr val="003399"/>
                </a:solidFill>
                <a:latin typeface="Arial Narrow" panose="020B0606020202030204" pitchFamily="34" charset="0"/>
              </a:rPr>
              <a:t>Ka</a:t>
            </a:r>
            <a:r>
              <a:rPr lang="pt-PT" b="1" baseline="-25000" dirty="0">
                <a:solidFill>
                  <a:srgbClr val="003399"/>
                </a:solidFill>
                <a:latin typeface="Arial Narrow" panose="020B0606020202030204" pitchFamily="34" charset="0"/>
              </a:rPr>
              <a:t> </a:t>
            </a:r>
            <a:r>
              <a:rPr lang="pt-PT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= 0,6).</a:t>
            </a:r>
            <a:endParaRPr lang="pt-PT" b="1" dirty="0">
              <a:solidFill>
                <a:srgbClr val="003399"/>
              </a:solidFill>
              <a:latin typeface="Arial Narrow" panose="020B0606020202030204" pitchFamily="34" charset="0"/>
            </a:endParaRPr>
          </a:p>
          <a:p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b="16725"/>
          <a:stretch/>
        </p:blipFill>
        <p:spPr>
          <a:xfrm>
            <a:off x="1725958" y="1679323"/>
            <a:ext cx="4885631" cy="10972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6312" y="4219010"/>
            <a:ext cx="2795341" cy="81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10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64910"/>
            <a:ext cx="8229600" cy="694626"/>
          </a:xfrm>
        </p:spPr>
        <p:txBody>
          <a:bodyPr>
            <a:noAutofit/>
          </a:bodyPr>
          <a:lstStyle/>
          <a:p>
            <a:r>
              <a:rPr lang="pt-PT" altLang="en-US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Química (Biologia e EBB) </a:t>
            </a:r>
            <a:r>
              <a:rPr lang="pt-PT" altLang="en-US" sz="2000" b="1" dirty="0">
                <a:solidFill>
                  <a:srgbClr val="0000FF"/>
                </a:solidFill>
              </a:rPr>
              <a:t/>
            </a:r>
            <a:br>
              <a:rPr lang="pt-PT" altLang="en-US" sz="2000" b="1" dirty="0">
                <a:solidFill>
                  <a:srgbClr val="0000FF"/>
                </a:solidFill>
              </a:rPr>
            </a:br>
            <a:r>
              <a:rPr lang="pt-PT" alt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altLang="en-US" sz="2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Teórico-Prática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90404" y="859536"/>
            <a:ext cx="8814010" cy="5751126"/>
          </a:xfrm>
          <a:prstGeom prst="rect">
            <a:avLst/>
          </a:prstGeom>
          <a:solidFill>
            <a:srgbClr val="D6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t-BR" altLang="en-US" b="1" dirty="0">
              <a:solidFill>
                <a:srgbClr val="003399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9586" y="1053880"/>
            <a:ext cx="86648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11- A pH neutro, os aminoácidos existem como iões dipolares. Usando a glicina como exemplo, e sabendo que o </a:t>
            </a:r>
            <a:r>
              <a:rPr lang="pt-PT" dirty="0" err="1" smtClean="0"/>
              <a:t>pk</a:t>
            </a:r>
            <a:r>
              <a:rPr lang="pt-PT" baseline="-25000" dirty="0" err="1" smtClean="0"/>
              <a:t>a</a:t>
            </a:r>
            <a:r>
              <a:rPr lang="pt-PT" dirty="0" smtClean="0"/>
              <a:t> do grupo carboxilo é 2,3 e o do grupo amónio é 9,6, preveja a forma predominante da molécula a pH= 1,7 e a pH= </a:t>
            </a:r>
            <a:r>
              <a:rPr lang="pt-PT" dirty="0" smtClean="0"/>
              <a:t>12,0. </a:t>
            </a:r>
            <a:r>
              <a:rPr lang="pt-PT" dirty="0" smtClean="0"/>
              <a:t>Justifique as suas respostas.</a:t>
            </a:r>
          </a:p>
          <a:p>
            <a:endParaRPr lang="pt-PT" dirty="0" smtClean="0"/>
          </a:p>
          <a:p>
            <a:r>
              <a:rPr lang="pt-PT" dirty="0" smtClean="0"/>
              <a:t>12- Considere o aminoácido completamente </a:t>
            </a:r>
            <a:r>
              <a:rPr lang="pt-PT" dirty="0" err="1" smtClean="0"/>
              <a:t>protonado</a:t>
            </a:r>
            <a:r>
              <a:rPr lang="pt-PT" dirty="0" smtClean="0"/>
              <a:t>, valina</a:t>
            </a:r>
            <a:r>
              <a:rPr lang="en-GB" dirty="0" smtClean="0"/>
              <a:t>: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pt-PT" dirty="0" smtClean="0"/>
              <a:t>onde os números indicam os valores de </a:t>
            </a:r>
            <a:r>
              <a:rPr lang="pt-PT" dirty="0" err="1" smtClean="0"/>
              <a:t>pk</a:t>
            </a:r>
            <a:r>
              <a:rPr lang="pt-PT" baseline="-25000" dirty="0" err="1" smtClean="0"/>
              <a:t>a</a:t>
            </a:r>
            <a:r>
              <a:rPr lang="pt-PT" dirty="0" smtClean="0"/>
              <a:t>. </a:t>
            </a:r>
          </a:p>
          <a:p>
            <a:pPr marL="342900" indent="-342900">
              <a:buAutoNum type="alphaLcParenR"/>
            </a:pPr>
            <a:r>
              <a:rPr lang="pt-PT" dirty="0" smtClean="0"/>
              <a:t>Qual dos dois grupos (</a:t>
            </a:r>
            <a:r>
              <a:rPr lang="pt-PT" baseline="30000" dirty="0" smtClean="0"/>
              <a:t>+</a:t>
            </a:r>
            <a:r>
              <a:rPr lang="pt-PT" dirty="0" smtClean="0"/>
              <a:t>NH</a:t>
            </a:r>
            <a:r>
              <a:rPr lang="pt-PT" baseline="-25000" dirty="0" smtClean="0"/>
              <a:t>3</a:t>
            </a:r>
            <a:r>
              <a:rPr lang="pt-PT" dirty="0" smtClean="0"/>
              <a:t> ou COOH) é mais ácido?</a:t>
            </a:r>
          </a:p>
          <a:p>
            <a:pPr marL="342900" indent="-342900">
              <a:buAutoNum type="alphaLcParenR"/>
            </a:pPr>
            <a:r>
              <a:rPr lang="pt-PT" dirty="0" smtClean="0"/>
              <a:t>Calcule a forma predominante da valina a pH 1,0, 7,0 e 12?</a:t>
            </a: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2626" y="1992649"/>
            <a:ext cx="1406943" cy="126178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H="1">
            <a:off x="6391433" y="2654851"/>
            <a:ext cx="504496" cy="105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42885" y="2530770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9,62</a:t>
            </a:r>
            <a:endParaRPr lang="en-GB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8278230" y="2700047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2,32</a:t>
            </a:r>
            <a:endParaRPr lang="en-GB" sz="1600" dirty="0"/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7966661" y="2700047"/>
            <a:ext cx="311569" cy="1692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553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91864" y="392772"/>
            <a:ext cx="358546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altLang="x-none" smtClean="0">
                <a:latin typeface="Arial" charset="0"/>
              </a:rPr>
              <a:t>Á</a:t>
            </a:r>
            <a:r>
              <a:rPr kumimoji="0" lang="x-none" altLang="x-non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cido </a:t>
            </a:r>
            <a:r>
              <a:rPr kumimoji="0" lang="x-none" altLang="x-non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α-hidróxi-β-metil-succínico: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</a:t>
            </a:r>
            <a:endParaRPr kumimoji="0" lang="x-none" altLang="x-none" sz="7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26" name="Picture 2" descr="ext Box:                H     H                  |       |  HOOC – C* – C* – COOH  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88" y="1146903"/>
            <a:ext cx="268605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47737" y="1288388"/>
            <a:ext cx="5576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Nesta substância, temos dois carbonos assimétricos </a:t>
            </a:r>
          </a:p>
          <a:p>
            <a:r>
              <a:rPr lang="pt-PT" dirty="0" smtClean="0"/>
              <a:t>e diferentes entre si.</a:t>
            </a:r>
            <a:endParaRPr lang="pt-PT" dirty="0"/>
          </a:p>
        </p:txBody>
      </p:sp>
      <p:sp>
        <p:nvSpPr>
          <p:cNvPr id="7" name="Rectangle 6"/>
          <p:cNvSpPr/>
          <p:nvPr/>
        </p:nvSpPr>
        <p:spPr>
          <a:xfrm>
            <a:off x="440804" y="2392796"/>
            <a:ext cx="84608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 smtClean="0">
                <a:solidFill>
                  <a:srgbClr val="000000"/>
                </a:solidFill>
                <a:latin typeface="Helvetica" charset="0"/>
              </a:rPr>
              <a:t>Este composto apresenta quatro isómeros oticamente ativos e distintos entre si, que podem ser representados desta forma:</a:t>
            </a:r>
            <a:endParaRPr lang="pt-PT" dirty="0">
              <a:solidFill>
                <a:srgbClr val="000000"/>
              </a:solidFill>
              <a:latin typeface="Helvetica" charset="0"/>
            </a:endParaRPr>
          </a:p>
        </p:txBody>
      </p:sp>
      <p:pic>
        <p:nvPicPr>
          <p:cNvPr id="1028" name="Picture 4" descr="ext Box:   COOH                     COOH                     COOH                  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5" y="3201152"/>
            <a:ext cx="554355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79882" y="5201176"/>
            <a:ext cx="89641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>
                <a:solidFill>
                  <a:srgbClr val="000000"/>
                </a:solidFill>
                <a:latin typeface="Helvetica" charset="0"/>
              </a:rPr>
              <a:t>Observe que A e B; C e D são imagens especulares uma da outra, é como se houvesse um espelho na frente de A e de C ....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23047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490</Words>
  <Application>Microsoft Macintosh PowerPoint</Application>
  <PresentationFormat>On-screen Show (4:3)</PresentationFormat>
  <Paragraphs>55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Calibri</vt:lpstr>
      <vt:lpstr>Helvetica</vt:lpstr>
      <vt:lpstr>Office Theme</vt:lpstr>
      <vt:lpstr>PowerPoint Presentation</vt:lpstr>
      <vt:lpstr>Química (Biologia e EBB)   Teórico-Prática</vt:lpstr>
      <vt:lpstr>Química (Biologia e EBB)   Teórico-Prática</vt:lpstr>
      <vt:lpstr>PowerPoint Presentation</vt:lpstr>
    </vt:vector>
  </TitlesOfParts>
  <Company>fcul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Química Orgânica  Biologia  e  Eng. Biomédica e Biofísica  Teórico-Prática</dc:title>
  <dc:creator>cristina moiteiro</dc:creator>
  <cp:lastModifiedBy>Microsoft Office User</cp:lastModifiedBy>
  <cp:revision>70</cp:revision>
  <dcterms:created xsi:type="dcterms:W3CDTF">2014-12-18T14:43:31Z</dcterms:created>
  <dcterms:modified xsi:type="dcterms:W3CDTF">2020-10-19T18:15:27Z</dcterms:modified>
</cp:coreProperties>
</file>