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3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1"/>
    <p:restoredTop sz="92346"/>
  </p:normalViewPr>
  <p:slideViewPr>
    <p:cSldViewPr snapToGrid="0" snapToObjects="1" showGuides="1">
      <p:cViewPr>
        <p:scale>
          <a:sx n="86" d="100"/>
          <a:sy n="86" d="100"/>
        </p:scale>
        <p:origin x="1824" y="288"/>
      </p:cViewPr>
      <p:guideLst>
        <p:guide orient="horz" pos="17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FD359-72AB-8740-9EAB-6A96FF3554CE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33F39-6CF5-464B-8040-8AAD0E473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0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603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6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413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431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106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766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27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67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621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225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137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4AC4-2E75-1649-BFFB-28DAB0B03618}" type="datetimeFigureOut">
              <a:rPr lang="en-US" smtClean="0"/>
              <a:t>10/19/20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A8621-B8EE-2143-A0EB-556CCBA9D90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155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286" y="768626"/>
            <a:ext cx="8786191" cy="6003235"/>
          </a:xfrm>
          <a:prstGeom prst="rect">
            <a:avLst/>
          </a:prstGeom>
          <a:solidFill>
            <a:srgbClr val="D6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46582" y="114457"/>
            <a:ext cx="57911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2700" contourW="12700">
              <a:contourClr>
                <a:srgbClr val="66FFCC"/>
              </a:contourClr>
            </a:sp3d>
          </a:bodyPr>
          <a:lstStyle/>
          <a:p>
            <a:pPr algn="ctr"/>
            <a:r>
              <a:rPr lang="pt-PT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Química </a:t>
            </a:r>
            <a:r>
              <a:rPr lang="pt-PT" alt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Orgânica (Biologia e EBB) </a:t>
            </a:r>
            <a:r>
              <a:rPr lang="pt-PT" altLang="en-US" sz="2000" b="1" dirty="0">
                <a:solidFill>
                  <a:srgbClr val="0000FF"/>
                </a:solidFill>
              </a:rPr>
              <a:t/>
            </a:r>
            <a:br>
              <a:rPr lang="pt-PT" altLang="en-US" sz="2000" b="1" dirty="0">
                <a:solidFill>
                  <a:srgbClr val="0000FF"/>
                </a:solidFill>
              </a:rPr>
            </a:br>
            <a:r>
              <a:rPr lang="pt-PT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Teórico-Prática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25286" y="755374"/>
            <a:ext cx="87861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1 – Escreva a estrutura química dos seguintes compostos: a) 3,3,4-trimetilhexano; b) </a:t>
            </a:r>
            <a:r>
              <a:rPr lang="pt-PT" altLang="en-US" sz="1600" b="1" i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cis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-1,2-dimetilciclopentano; c) 6-bromo-3-propilhexino; d) 2-metilpropanol; e) ácido (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9</a:t>
            </a:r>
            <a:r>
              <a:rPr lang="pt-PT" altLang="en-US" sz="1600" b="1" i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Z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)-</a:t>
            </a:r>
            <a:r>
              <a:rPr lang="pt-PT" altLang="en-US" sz="1600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octadecenóico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(nome comum, ácido oleico, 18:1); f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) acetato de etilo; 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g)  </a:t>
            </a:r>
            <a:r>
              <a:rPr lang="pt-PT" altLang="en-US" sz="1600" b="1" i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N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-</a:t>
            </a:r>
            <a:r>
              <a:rPr lang="pt-PT" altLang="en-US" sz="1600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butiletanamida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; h) </a:t>
            </a:r>
            <a:r>
              <a:rPr lang="pt-PT" altLang="en-US" sz="1600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benzaldeído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; i) </a:t>
            </a:r>
            <a:r>
              <a:rPr lang="pt-PT" altLang="en-US" sz="1600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bromobenzeno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endParaRPr lang="pt-PT" altLang="en-US" sz="1200" b="1" dirty="0" smtClean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2 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– 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Escreva 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os 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isómeros constitucionais de 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C</a:t>
            </a:r>
            <a:r>
              <a:rPr lang="pt-PT" altLang="en-US" sz="1600" b="1" baseline="-25000" dirty="0">
                <a:solidFill>
                  <a:srgbClr val="003399"/>
                </a:solidFill>
                <a:latin typeface="Arial Narrow" panose="020B0606020202030204" pitchFamily="34" charset="0"/>
              </a:rPr>
              <a:t>4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H</a:t>
            </a:r>
            <a:r>
              <a:rPr lang="pt-PT" altLang="en-US" sz="1600" b="1" baseline="-25000" dirty="0">
                <a:solidFill>
                  <a:srgbClr val="003399"/>
                </a:solidFill>
                <a:latin typeface="Arial Narrow" panose="020B0606020202030204" pitchFamily="34" charset="0"/>
              </a:rPr>
              <a:t>8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O e indique os grupos funcionais presentes em cada um deles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endParaRPr lang="pt-PT" altLang="en-US" sz="12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3 – 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indique 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as fórmulas dos isómeros constitucionais de C</a:t>
            </a:r>
            <a:r>
              <a:rPr lang="pt-PT" altLang="en-US" sz="1600" b="1" baseline="-25000" dirty="0">
                <a:solidFill>
                  <a:srgbClr val="003399"/>
                </a:solidFill>
                <a:latin typeface="Arial Narrow" panose="020B0606020202030204" pitchFamily="34" charset="0"/>
              </a:rPr>
              <a:t>3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H</a:t>
            </a:r>
            <a:r>
              <a:rPr lang="pt-PT" altLang="en-US" sz="1600" b="1" baseline="-25000" dirty="0">
                <a:solidFill>
                  <a:srgbClr val="003399"/>
                </a:solidFill>
                <a:latin typeface="Arial Narrow" panose="020B0606020202030204" pitchFamily="34" charset="0"/>
              </a:rPr>
              <a:t>6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O e identifique o tipo de isomerismo que existe entre eles.</a:t>
            </a:r>
            <a:endParaRPr lang="pt-BR" altLang="en-US" sz="16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endParaRPr lang="pt-PT" altLang="en-US" sz="1200" b="1" dirty="0" smtClean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4 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– Classifique os seguintes alcenos como (E) ou (Z). Justifique a sua atribuição. Explique o tipo de  isomeria em causa.</a:t>
            </a:r>
          </a:p>
          <a:p>
            <a:pPr algn="just"/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a) 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                                       b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)	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                                c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)	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                                             d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)</a:t>
            </a:r>
          </a:p>
          <a:p>
            <a:pPr algn="just"/>
            <a:endParaRPr lang="pt-PT" altLang="en-US" sz="1600" b="1" dirty="0" smtClean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endParaRPr lang="pt-PT" altLang="en-US" sz="16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5 – Em cada uma 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das moléculas 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orgânicas assinale </a:t>
            </a:r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os centros </a:t>
            </a:r>
            <a:r>
              <a:rPr lang="pt-PT" altLang="en-US" sz="1600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estereogénicos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. Diga quantos estereoisómeros tem cada uma delas.</a:t>
            </a:r>
          </a:p>
          <a:p>
            <a:pPr marL="342900" indent="-342900" algn="just">
              <a:buAutoNum type="alphaLcParenR"/>
            </a:pP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1-bromo-2-metilbutan-2-ol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; b) ácido </a:t>
            </a:r>
            <a:r>
              <a:rPr lang="pt-PT" altLang="en-US" sz="1600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butenodióico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; c) 2-hidroxipropanóico; d) 2-cloro-2-metilpentano; 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e</a:t>
            </a:r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) 3-fluoropentano.</a:t>
            </a:r>
          </a:p>
          <a:p>
            <a:pPr algn="just"/>
            <a:endParaRPr lang="pt-PT" altLang="en-US" sz="12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PT" altLang="en-US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6 – Escreva a estrutura do 2,3-butanodiol. Identifique o grupo funcional que existe nesta molécula e diga se a molécula é quiral.</a:t>
            </a:r>
          </a:p>
          <a:p>
            <a:pPr algn="just"/>
            <a:endParaRPr lang="pt-PT" altLang="en-US" sz="12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r>
              <a:rPr lang="pt-PT" altLang="en-US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7 – </a:t>
            </a:r>
            <a:r>
              <a:rPr lang="pt-PT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Ordene os compostos </a:t>
            </a:r>
            <a:r>
              <a:rPr lang="pt-PT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por </a:t>
            </a:r>
            <a:r>
              <a:rPr lang="pt-PT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ordem crescente do ponto de ebulição:</a:t>
            </a:r>
          </a:p>
          <a:p>
            <a:r>
              <a:rPr lang="pt-PT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a</a:t>
            </a:r>
            <a:r>
              <a:rPr lang="pt-PT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) </a:t>
            </a:r>
            <a:r>
              <a:rPr lang="pt-PT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ácido </a:t>
            </a:r>
            <a:r>
              <a:rPr lang="pt-PT" sz="1600" b="1" dirty="0" err="1">
                <a:solidFill>
                  <a:srgbClr val="003399"/>
                </a:solidFill>
                <a:latin typeface="Arial Narrow" panose="020B0606020202030204" pitchFamily="34" charset="0"/>
              </a:rPr>
              <a:t>propanóico</a:t>
            </a:r>
            <a:r>
              <a:rPr lang="pt-PT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, </a:t>
            </a:r>
            <a:r>
              <a:rPr lang="pt-PT" sz="1600" b="1" dirty="0" err="1">
                <a:solidFill>
                  <a:srgbClr val="003399"/>
                </a:solidFill>
                <a:latin typeface="Arial Narrow" panose="020B0606020202030204" pitchFamily="34" charset="0"/>
              </a:rPr>
              <a:t>pentanol</a:t>
            </a:r>
            <a:r>
              <a:rPr lang="pt-PT" sz="1600" b="1" dirty="0">
                <a:solidFill>
                  <a:srgbClr val="003399"/>
                </a:solidFill>
                <a:latin typeface="Arial Narrow" panose="020B0606020202030204" pitchFamily="34" charset="0"/>
              </a:rPr>
              <a:t>, </a:t>
            </a:r>
            <a:r>
              <a:rPr lang="pt-PT" sz="1600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etóxietano</a:t>
            </a:r>
            <a:r>
              <a:rPr lang="pt-PT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(éter </a:t>
            </a:r>
            <a:r>
              <a:rPr lang="pt-PT" sz="1600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dietílico</a:t>
            </a:r>
            <a:r>
              <a:rPr lang="pt-PT" sz="16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).</a:t>
            </a:r>
            <a:endParaRPr lang="pt-PT" sz="16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endParaRPr lang="pt-PT" altLang="en-US" sz="1600" b="1" dirty="0" smtClean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30" y="3788992"/>
            <a:ext cx="960120" cy="495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116" y="3601343"/>
            <a:ext cx="967740" cy="7543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2181" y="3716961"/>
            <a:ext cx="1645920" cy="4495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9719" y="3678502"/>
            <a:ext cx="1120140" cy="35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0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910"/>
            <a:ext cx="8229600" cy="694626"/>
          </a:xfrm>
        </p:spPr>
        <p:txBody>
          <a:bodyPr>
            <a:noAutofit/>
          </a:bodyPr>
          <a:lstStyle/>
          <a:p>
            <a:r>
              <a:rPr lang="pt-PT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Química (Biologia e EBB) </a:t>
            </a:r>
            <a:r>
              <a:rPr lang="pt-PT" altLang="en-US" sz="2000" b="1" dirty="0">
                <a:solidFill>
                  <a:srgbClr val="0000FF"/>
                </a:solidFill>
              </a:rPr>
              <a:t/>
            </a:r>
            <a:br>
              <a:rPr lang="pt-PT" altLang="en-US" sz="2000" b="1" dirty="0">
                <a:solidFill>
                  <a:srgbClr val="0000FF"/>
                </a:solidFill>
              </a:rPr>
            </a:br>
            <a:r>
              <a:rPr lang="pt-PT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altLang="en-US" sz="20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Teórico-Prática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0720" y="806528"/>
            <a:ext cx="8814010" cy="5938829"/>
          </a:xfrm>
          <a:prstGeom prst="rect">
            <a:avLst/>
          </a:prstGeom>
          <a:solidFill>
            <a:srgbClr val="D6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altLang="en-US" b="1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876" y="840774"/>
            <a:ext cx="877185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8 </a:t>
            </a:r>
            <a:r>
              <a:rPr lang="pt-PT" altLang="en-US" b="1" dirty="0">
                <a:solidFill>
                  <a:srgbClr val="003399"/>
                </a:solidFill>
                <a:latin typeface="Arial Narrow" panose="020B0606020202030204" pitchFamily="34" charset="0"/>
              </a:rPr>
              <a:t>– As proteínas são constituídas por aminoácidos (aa). Na figura abaixo encontram-se </a:t>
            </a:r>
            <a:endParaRPr lang="pt-PT" altLang="en-US" b="1" dirty="0" smtClean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PT" altLang="en-US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representados quatro aminoácidos, L-alanina, L-</a:t>
            </a:r>
            <a:r>
              <a:rPr lang="pt-PT" altLang="en-US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císteina</a:t>
            </a:r>
            <a:r>
              <a:rPr lang="pt-PT" altLang="en-US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, L-metionina e L-asparagina:</a:t>
            </a:r>
            <a:endParaRPr lang="pt-PT" altLang="en-US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endParaRPr lang="pt-PT" altLang="en-US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endParaRPr lang="pt-PT" altLang="en-US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endParaRPr lang="pt-PT" altLang="en-US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endParaRPr lang="pt-PT" altLang="en-US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algn="just"/>
            <a:endParaRPr lang="pt-PT" altLang="en-US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AutoNum type="alphaLcParenR"/>
            </a:pPr>
            <a:r>
              <a:rPr lang="pt-PT" altLang="en-US" b="1" dirty="0">
                <a:solidFill>
                  <a:srgbClr val="003399"/>
                </a:solidFill>
                <a:latin typeface="Arial Narrow" panose="020B0606020202030204" pitchFamily="34" charset="0"/>
              </a:rPr>
              <a:t>Identifique os grupos funcionais existente em cada um deles. </a:t>
            </a:r>
            <a:endParaRPr lang="pt-PT" altLang="en-US" b="1" dirty="0" smtClean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AutoNum type="alphaLcParenR"/>
            </a:pPr>
            <a:r>
              <a:rPr lang="pt-PT" altLang="en-US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Construa um peptídeo que inclua os </a:t>
            </a:r>
            <a:r>
              <a:rPr lang="pt-PT" altLang="en-US" b="1" dirty="0">
                <a:solidFill>
                  <a:srgbClr val="003399"/>
                </a:solidFill>
                <a:latin typeface="Arial Narrow" panose="020B0606020202030204" pitchFamily="34" charset="0"/>
              </a:rPr>
              <a:t>4 aa.</a:t>
            </a:r>
          </a:p>
          <a:p>
            <a:pPr marL="342900" indent="-342900" algn="just">
              <a:buAutoNum type="alphaLcParenR"/>
            </a:pPr>
            <a:r>
              <a:rPr lang="pt-PT" altLang="en-US" b="1" dirty="0">
                <a:solidFill>
                  <a:srgbClr val="003399"/>
                </a:solidFill>
                <a:latin typeface="Arial Narrow" panose="020B0606020202030204" pitchFamily="34" charset="0"/>
              </a:rPr>
              <a:t>Indique o carbono quiral e a configuração absoluta (R ou S) dos </a:t>
            </a:r>
            <a:r>
              <a:rPr lang="pt-PT" altLang="en-US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aa.</a:t>
            </a:r>
          </a:p>
          <a:p>
            <a:pPr algn="just"/>
            <a:endParaRPr lang="en-US" sz="1200" dirty="0" smtClean="0"/>
          </a:p>
          <a:p>
            <a:r>
              <a:rPr lang="pt-PT" altLang="en-US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9 – </a:t>
            </a:r>
            <a:r>
              <a:rPr lang="pt-PT" altLang="en-US" b="1" dirty="0">
                <a:solidFill>
                  <a:srgbClr val="003399"/>
                </a:solidFill>
                <a:latin typeface="Arial Narrow" panose="020B0606020202030204" pitchFamily="34" charset="0"/>
              </a:rPr>
              <a:t>A</a:t>
            </a:r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s feromonas são 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usualmente </a:t>
            </a:r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chamados de compostos da atração sexual, embora eles também tenham funções de sinalização mais complexas.</a:t>
            </a:r>
          </a:p>
          <a:p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A estrutura 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seguinte representa uma feromona </a:t>
            </a:r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da abelha 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rainha:</a:t>
            </a:r>
          </a:p>
          <a:p>
            <a:endParaRPr lang="pt-PT" sz="12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a) Identifique 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duas </a:t>
            </a:r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funções orgânicas presentes na molécula.</a:t>
            </a:r>
          </a:p>
          <a:p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b) Aponte o tipo de isomeria que ocorre na estrutura 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da feromona.</a:t>
            </a:r>
            <a:endParaRPr lang="pt-PT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c) Escreva as fórmulas estruturais dos 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isómeros da feromona.</a:t>
            </a:r>
          </a:p>
          <a:p>
            <a:endParaRPr lang="pt-PT" sz="12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r>
              <a:rPr lang="pt-PT" altLang="en-US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10 – Ordene os ácidos por ordem crescente da sua força. 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Justifique </a:t>
            </a:r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os diferentes valores de </a:t>
            </a:r>
            <a:r>
              <a:rPr lang="pt-PT" b="1" dirty="0" err="1">
                <a:solidFill>
                  <a:srgbClr val="003399"/>
                </a:solidFill>
                <a:latin typeface="Arial Narrow" panose="020B0606020202030204" pitchFamily="34" charset="0"/>
              </a:rPr>
              <a:t>pKa</a:t>
            </a:r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 para os ácidos: </a:t>
            </a:r>
            <a:r>
              <a:rPr lang="pt-PT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benzóico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(</a:t>
            </a:r>
            <a:r>
              <a:rPr lang="pt-PT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p</a:t>
            </a:r>
            <a:r>
              <a:rPr lang="pt-PT" b="1" baseline="-25000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Ka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= 4,2); fórmico (</a:t>
            </a:r>
            <a:r>
              <a:rPr lang="pt-PT" b="1" dirty="0" err="1">
                <a:solidFill>
                  <a:srgbClr val="003399"/>
                </a:solidFill>
                <a:latin typeface="Arial Narrow" panose="020B0606020202030204" pitchFamily="34" charset="0"/>
              </a:rPr>
              <a:t>p</a:t>
            </a:r>
            <a:r>
              <a:rPr lang="pt-PT" b="1" baseline="-25000" dirty="0" err="1">
                <a:solidFill>
                  <a:srgbClr val="003399"/>
                </a:solidFill>
                <a:latin typeface="Arial Narrow" panose="020B0606020202030204" pitchFamily="34" charset="0"/>
              </a:rPr>
              <a:t>Ka</a:t>
            </a:r>
            <a:r>
              <a:rPr lang="pt-PT" b="1" dirty="0">
                <a:solidFill>
                  <a:srgbClr val="003399"/>
                </a:solidFill>
                <a:latin typeface="Arial Narrow" panose="020B0606020202030204" pitchFamily="34" charset="0"/>
              </a:rPr>
              <a:t> 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= 3,8); </a:t>
            </a:r>
            <a:r>
              <a:rPr lang="pt-PT" b="1" dirty="0" err="1" smtClean="0">
                <a:solidFill>
                  <a:srgbClr val="003399"/>
                </a:solidFill>
                <a:latin typeface="Arial Narrow" panose="020B0606020202030204" pitchFamily="34" charset="0"/>
              </a:rPr>
              <a:t>tricloracético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(</a:t>
            </a:r>
            <a:r>
              <a:rPr lang="pt-PT" b="1" dirty="0" err="1">
                <a:solidFill>
                  <a:srgbClr val="003399"/>
                </a:solidFill>
                <a:latin typeface="Arial Narrow" panose="020B0606020202030204" pitchFamily="34" charset="0"/>
              </a:rPr>
              <a:t>p</a:t>
            </a:r>
            <a:r>
              <a:rPr lang="pt-PT" b="1" baseline="-25000" dirty="0" err="1">
                <a:solidFill>
                  <a:srgbClr val="003399"/>
                </a:solidFill>
                <a:latin typeface="Arial Narrow" panose="020B0606020202030204" pitchFamily="34" charset="0"/>
              </a:rPr>
              <a:t>Ka</a:t>
            </a:r>
            <a:r>
              <a:rPr lang="pt-PT" b="1" baseline="-25000" dirty="0">
                <a:solidFill>
                  <a:srgbClr val="003399"/>
                </a:solidFill>
                <a:latin typeface="Arial Narrow" panose="020B0606020202030204" pitchFamily="34" charset="0"/>
              </a:rPr>
              <a:t> </a:t>
            </a:r>
            <a:r>
              <a:rPr lang="pt-PT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= 0,6).</a:t>
            </a:r>
            <a:endParaRPr lang="pt-PT" b="1" dirty="0">
              <a:solidFill>
                <a:srgbClr val="003399"/>
              </a:solidFill>
              <a:latin typeface="Arial Narrow" panose="020B0606020202030204" pitchFamily="34" charset="0"/>
            </a:endParaRP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16725"/>
          <a:stretch/>
        </p:blipFill>
        <p:spPr>
          <a:xfrm>
            <a:off x="1725958" y="1679323"/>
            <a:ext cx="4885631" cy="10972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12" y="4219010"/>
            <a:ext cx="2795341" cy="81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64910"/>
            <a:ext cx="8229600" cy="694626"/>
          </a:xfrm>
        </p:spPr>
        <p:txBody>
          <a:bodyPr>
            <a:noAutofit/>
          </a:bodyPr>
          <a:lstStyle/>
          <a:p>
            <a:r>
              <a:rPr lang="pt-PT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Química (Biologia e EBB) </a:t>
            </a:r>
            <a:r>
              <a:rPr lang="pt-PT" altLang="en-US" sz="2000" b="1" dirty="0">
                <a:solidFill>
                  <a:srgbClr val="0000FF"/>
                </a:solidFill>
              </a:rPr>
              <a:t/>
            </a:r>
            <a:br>
              <a:rPr lang="pt-PT" altLang="en-US" sz="2000" b="1" dirty="0">
                <a:solidFill>
                  <a:srgbClr val="0000FF"/>
                </a:solidFill>
              </a:rPr>
            </a:br>
            <a:r>
              <a:rPr lang="pt-PT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Teórico-Prática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90404" y="859536"/>
            <a:ext cx="8814010" cy="5751126"/>
          </a:xfrm>
          <a:prstGeom prst="rect">
            <a:avLst/>
          </a:prstGeom>
          <a:solidFill>
            <a:srgbClr val="D6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altLang="en-US" b="1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586" y="1053880"/>
            <a:ext cx="86648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11- A pH neutro, os aminoácidos existem como iões dipolares. Usando a glicina como exemplo, e sabendo que o </a:t>
            </a:r>
            <a:r>
              <a:rPr lang="pt-PT" dirty="0" err="1" smtClean="0"/>
              <a:t>pk</a:t>
            </a:r>
            <a:r>
              <a:rPr lang="pt-PT" baseline="-25000" dirty="0" err="1" smtClean="0"/>
              <a:t>a</a:t>
            </a:r>
            <a:r>
              <a:rPr lang="pt-PT" dirty="0" smtClean="0"/>
              <a:t> do grupo carboxilo é 2,3 e o do grupo amónio é 9,6, preveja a forma predominante da molécula a pH= 1,7 e a pH= </a:t>
            </a:r>
            <a:r>
              <a:rPr lang="pt-PT" dirty="0" smtClean="0"/>
              <a:t>12,0. </a:t>
            </a:r>
            <a:r>
              <a:rPr lang="pt-PT" dirty="0" smtClean="0"/>
              <a:t>Justifique as suas respostas.</a:t>
            </a:r>
          </a:p>
          <a:p>
            <a:endParaRPr lang="pt-PT" dirty="0" smtClean="0"/>
          </a:p>
          <a:p>
            <a:r>
              <a:rPr lang="pt-PT" dirty="0" smtClean="0"/>
              <a:t>12- Considere o aminoácido completamente </a:t>
            </a:r>
            <a:r>
              <a:rPr lang="pt-PT" dirty="0" err="1" smtClean="0"/>
              <a:t>protonado</a:t>
            </a:r>
            <a:r>
              <a:rPr lang="pt-PT" dirty="0" smtClean="0"/>
              <a:t>, valina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pt-PT" dirty="0" smtClean="0"/>
              <a:t>onde os números indicam os valores de </a:t>
            </a:r>
            <a:r>
              <a:rPr lang="pt-PT" dirty="0" err="1" smtClean="0"/>
              <a:t>pk</a:t>
            </a:r>
            <a:r>
              <a:rPr lang="pt-PT" baseline="-25000" dirty="0" err="1" smtClean="0"/>
              <a:t>a</a:t>
            </a:r>
            <a:r>
              <a:rPr lang="pt-PT" dirty="0" smtClean="0"/>
              <a:t>. </a:t>
            </a:r>
          </a:p>
          <a:p>
            <a:pPr marL="342900" indent="-342900">
              <a:buAutoNum type="alphaLcParenR"/>
            </a:pPr>
            <a:r>
              <a:rPr lang="pt-PT" dirty="0" smtClean="0"/>
              <a:t>Qual dos dois grupos (</a:t>
            </a:r>
            <a:r>
              <a:rPr lang="pt-PT" baseline="30000" dirty="0" smtClean="0"/>
              <a:t>+</a:t>
            </a:r>
            <a:r>
              <a:rPr lang="pt-PT" dirty="0" smtClean="0"/>
              <a:t>NH</a:t>
            </a:r>
            <a:r>
              <a:rPr lang="pt-PT" baseline="-25000" dirty="0" smtClean="0"/>
              <a:t>3</a:t>
            </a:r>
            <a:r>
              <a:rPr lang="pt-PT" dirty="0" smtClean="0"/>
              <a:t> ou COOH) é mais ácido?</a:t>
            </a:r>
          </a:p>
          <a:p>
            <a:pPr marL="342900" indent="-342900">
              <a:buAutoNum type="alphaLcParenR"/>
            </a:pPr>
            <a:r>
              <a:rPr lang="pt-PT" dirty="0" smtClean="0"/>
              <a:t>Calcule a forma predominante da valina a pH 1,0, 7,0 e 12?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26" y="1992649"/>
            <a:ext cx="1406943" cy="126178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6391433" y="2654851"/>
            <a:ext cx="504496" cy="105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42885" y="253077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9,62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8230" y="2700047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2,32</a:t>
            </a:r>
            <a:endParaRPr lang="en-GB" sz="1600" dirty="0"/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7966661" y="2700047"/>
            <a:ext cx="311569" cy="1692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5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1864" y="392772"/>
            <a:ext cx="35854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x-none" smtClean="0">
                <a:latin typeface="Arial" charset="0"/>
              </a:rPr>
              <a:t>Á</a:t>
            </a:r>
            <a:r>
              <a:rPr kumimoji="0" lang="x-none" altLang="x-non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cido </a:t>
            </a: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α-hidróxi-β-metil-succínico: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endParaRPr kumimoji="0" lang="x-none" altLang="x-none" sz="7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ext Box:                H     H                  |       |  HOOC – C* – C* – COOH 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88" y="1146903"/>
            <a:ext cx="26860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47737" y="1288388"/>
            <a:ext cx="5576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Nesta substância, temos dois carbonos assimétricos </a:t>
            </a:r>
          </a:p>
          <a:p>
            <a:r>
              <a:rPr lang="pt-PT" dirty="0" smtClean="0"/>
              <a:t>e diferentes entre si.</a:t>
            </a: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440804" y="2392796"/>
            <a:ext cx="8460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rgbClr val="000000"/>
                </a:solidFill>
                <a:latin typeface="Helvetica" charset="0"/>
              </a:rPr>
              <a:t>Este composto apresenta quatro isómeros oticamente ativos e distintos entre si, que podem ser representados desta forma:</a:t>
            </a:r>
            <a:endParaRPr lang="pt-PT" dirty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1028" name="Picture 4" descr="ext Box:   COOH                     COOH                     COOH                  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201152"/>
            <a:ext cx="55435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79882" y="5201176"/>
            <a:ext cx="8964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solidFill>
                  <a:srgbClr val="000000"/>
                </a:solidFill>
                <a:latin typeface="Helvetica" charset="0"/>
              </a:rPr>
              <a:t>Observe que A e B; C e D são imagens especulares uma da outra, é como se houvesse um espelho na frente de A e de C ....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2304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490</Words>
  <Application>Microsoft Macintosh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Helvetica</vt:lpstr>
      <vt:lpstr>Office Theme</vt:lpstr>
      <vt:lpstr>PowerPoint Presentation</vt:lpstr>
      <vt:lpstr>Química (Biologia e EBB)   Teórico-Prática</vt:lpstr>
      <vt:lpstr>Química (Biologia e EBB)   Teórico-Prática</vt:lpstr>
      <vt:lpstr>PowerPoint Presentation</vt:lpstr>
    </vt:vector>
  </TitlesOfParts>
  <Company>fcul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Orgânica  Biologia  e  Eng. Biomédica e Biofísica  Teórico-Prática</dc:title>
  <dc:creator>cristina moiteiro</dc:creator>
  <cp:lastModifiedBy>Microsoft Office User</cp:lastModifiedBy>
  <cp:revision>70</cp:revision>
  <dcterms:created xsi:type="dcterms:W3CDTF">2014-12-18T14:43:31Z</dcterms:created>
  <dcterms:modified xsi:type="dcterms:W3CDTF">2020-10-19T18:15:27Z</dcterms:modified>
</cp:coreProperties>
</file>