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724" r:id="rId2"/>
    <p:sldId id="702" r:id="rId3"/>
    <p:sldId id="664" r:id="rId4"/>
    <p:sldId id="731" r:id="rId5"/>
    <p:sldId id="732" r:id="rId6"/>
    <p:sldId id="716" r:id="rId7"/>
    <p:sldId id="653" r:id="rId8"/>
    <p:sldId id="714" r:id="rId9"/>
    <p:sldId id="681" r:id="rId10"/>
    <p:sldId id="682" r:id="rId11"/>
    <p:sldId id="706" r:id="rId12"/>
    <p:sldId id="684" r:id="rId13"/>
    <p:sldId id="708" r:id="rId14"/>
    <p:sldId id="709" r:id="rId15"/>
    <p:sldId id="686" r:id="rId16"/>
    <p:sldId id="687" r:id="rId17"/>
    <p:sldId id="710" r:id="rId18"/>
    <p:sldId id="711" r:id="rId19"/>
    <p:sldId id="688" r:id="rId20"/>
    <p:sldId id="689" r:id="rId21"/>
    <p:sldId id="690" r:id="rId22"/>
    <p:sldId id="691" r:id="rId23"/>
    <p:sldId id="725" r:id="rId24"/>
    <p:sldId id="726" r:id="rId25"/>
    <p:sldId id="698" r:id="rId26"/>
    <p:sldId id="712" r:id="rId27"/>
    <p:sldId id="699" r:id="rId28"/>
    <p:sldId id="700" r:id="rId29"/>
    <p:sldId id="707" r:id="rId30"/>
    <p:sldId id="730" r:id="rId31"/>
    <p:sldId id="733" r:id="rId32"/>
    <p:sldId id="734" r:id="rId33"/>
    <p:sldId id="742" r:id="rId34"/>
    <p:sldId id="743" r:id="rId35"/>
    <p:sldId id="735" r:id="rId36"/>
    <p:sldId id="736" r:id="rId37"/>
    <p:sldId id="737" r:id="rId38"/>
    <p:sldId id="738" r:id="rId39"/>
    <p:sldId id="739" r:id="rId40"/>
    <p:sldId id="740" r:id="rId41"/>
    <p:sldId id="741" r:id="rId42"/>
    <p:sldId id="744" r:id="rId43"/>
    <p:sldId id="745" r:id="rId44"/>
    <p:sldId id="746" r:id="rId45"/>
    <p:sldId id="747" r:id="rId46"/>
    <p:sldId id="748" r:id="rId47"/>
    <p:sldId id="749" r:id="rId48"/>
    <p:sldId id="750" r:id="rId49"/>
    <p:sldId id="751" r:id="rId50"/>
    <p:sldId id="752" r:id="rId51"/>
    <p:sldId id="753" r:id="rId52"/>
    <p:sldId id="754" r:id="rId53"/>
    <p:sldId id="75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go Marques" initials="TM" lastIdx="1" clrIdx="0">
    <p:extLst>
      <p:ext uri="{19B8F6BF-5375-455C-9EA6-DF929625EA0E}">
        <p15:presenceInfo xmlns:p15="http://schemas.microsoft.com/office/powerpoint/2012/main" userId="bf9cac248411b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92" autoAdjust="0"/>
  </p:normalViewPr>
  <p:slideViewPr>
    <p:cSldViewPr snapToGrid="0">
      <p:cViewPr varScale="1">
        <p:scale>
          <a:sx n="57" d="100"/>
          <a:sy n="57" d="100"/>
        </p:scale>
        <p:origin x="15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realidade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é um </a:t>
            </a:r>
            <a:r>
              <a:rPr lang="en-US" dirty="0" err="1"/>
              <a:t>diagrama</a:t>
            </a:r>
            <a:r>
              <a:rPr lang="en-US" dirty="0"/>
              <a:t> de </a:t>
            </a:r>
            <a:r>
              <a:rPr lang="en-US" dirty="0" err="1"/>
              <a:t>dispersão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42C64-7517-4CD6-9B19-926D48B437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4310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323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3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8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9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6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qVKaq81vms" TargetMode="External"/><Relationship Id="rId6" Type="http://schemas.openxmlformats.org/officeDocument/2006/relationships/hyperlink" Target="https://www.youtube.com/watch?v=DqVKaq81vms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time_continue=7&amp;v=2iTVhyG62e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A8BE62-16CC-4D58-8977-74AA6708C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74C52-0239-4717-9302-C70D721087DA}"/>
              </a:ext>
            </a:extLst>
          </p:cNvPr>
          <p:cNvSpPr txBox="1"/>
          <p:nvPr/>
        </p:nvSpPr>
        <p:spPr>
          <a:xfrm>
            <a:off x="1318098" y="243192"/>
            <a:ext cx="65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DD700-2773-4B0F-92D6-E66D4107B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0FC8E-DAA3-4E3B-AD66-CB5BBC758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210FC-0C00-4753-9270-48589074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4E456-3BF6-4987-B8E8-5E156606B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EAF91-C297-4E07-B2B0-D8B53C457E4E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31193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A4AB3174-9446-4014-927E-38C50E7D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C2BB26-EEB8-4B65-8C96-2287DFCFC4D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105">
            <a:extLst>
              <a:ext uri="{FF2B5EF4-FFF2-40B4-BE49-F238E27FC236}">
                <a16:creationId xmlns:a16="http://schemas.microsoft.com/office/drawing/2014/main" id="{C499E8FE-4090-426F-896B-67E234AD5CF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2872E9D-7358-4AB9-A419-F3137A5BBD3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3A1592-A013-4920-9C09-F7D5E4F1E6BF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6B09FB-F6CE-4BE6-AD8D-51C5F308DDE6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C8E660-A626-40DE-A9CE-1F8121DDE5F8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08B9EE-78FB-4FF1-A362-DB70EB89FB06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661B78-DA8E-4572-855E-CC483B2581B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098C3D-6ACA-48BD-911F-E780D8ADC6D2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A57D7A7-16F7-4A02-A0B9-26B2E20AFD8D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348A58-3227-4DB4-BB6A-9CF7DFB97333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90404E-4E4B-4ED7-875D-E8B37D67989C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1BAB53-C71E-4871-9600-194721B6B1E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6CFCD9-358C-47C8-819D-3EA972452662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947F37-E7CD-4E53-A40C-ED1AAB573432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ADF2B72-076E-4BEC-9824-E7B3A9A6A3B5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401B50-20D6-4F4C-BA3C-225F5163BB8F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ABCB56-736F-4DCB-BFC6-5199E214234C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C74990-FB0B-4B38-A178-52770811DE18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533" name="Picture 14">
            <a:extLst>
              <a:ext uri="{FF2B5EF4-FFF2-40B4-BE49-F238E27FC236}">
                <a16:creationId xmlns:a16="http://schemas.microsoft.com/office/drawing/2014/main" id="{A40116D7-E9B2-4554-AB37-0B4D8029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33550"/>
            <a:ext cx="72009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6EBBE6F7-97F5-4F22-8E84-56EE754E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087438"/>
            <a:ext cx="5126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sector circular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EA5D2C-883C-4A4D-97CE-A445790124E6}"/>
              </a:ext>
            </a:extLst>
          </p:cNvPr>
          <p:cNvSpPr txBox="1"/>
          <p:nvPr/>
        </p:nvSpPr>
        <p:spPr>
          <a:xfrm>
            <a:off x="721895" y="529389"/>
            <a:ext cx="784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Deceiving pie charts…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B0E8A-46A1-42A9-AF6C-628921C93A2F}"/>
              </a:ext>
            </a:extLst>
          </p:cNvPr>
          <p:cNvSpPr txBox="1"/>
          <p:nvPr/>
        </p:nvSpPr>
        <p:spPr>
          <a:xfrm>
            <a:off x="2683043" y="117169"/>
            <a:ext cx="69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https://www.businessinsider.com/pie-charts-are-the-worst-2013-6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98A22-7D87-482F-B14A-746BF1DF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64" y="3421709"/>
            <a:ext cx="4633161" cy="3396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4F6D6B-1CFF-47E7-895C-AD67DAC9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0" y="1452719"/>
            <a:ext cx="64293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EF27B28-67C0-49FE-808B-25F39F81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5BDE6-F3D1-46F0-BA60-69E018274AA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0" name="Group 105">
            <a:extLst>
              <a:ext uri="{FF2B5EF4-FFF2-40B4-BE49-F238E27FC236}">
                <a16:creationId xmlns:a16="http://schemas.microsoft.com/office/drawing/2014/main" id="{78089BC8-BB63-456E-86C8-66E6DC510161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6DE656E-02F5-4722-B01D-34D35D7C8DE0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DAE9D6-F425-4A1B-BD58-A1AFFA7F950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E676D7-E2D7-475B-8690-7050103BD6BC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26213C-DA8F-4649-ADFC-DA75EDF03117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02BDA7-B7C6-463F-8B52-244D80952297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81EA8F-0022-453C-AF25-762EB163C7E8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6EF33D-8D0C-49CF-AAE5-9C3C6C70FED6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8C2B43-CB71-450F-A42E-60F2E0C6A1D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D55E49-DCF6-4257-B25F-0ED5B1259B8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2A8151-D7B4-4FC2-A757-F19F093F8190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6B7B5F-FDA0-4420-A7D4-CDB5A6E57956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876BA3-DDD6-4FB0-BFCB-4D1B0934CC3F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E23338-17A8-408F-996A-592B7658F1E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ADF13B5-3BFE-44A2-9444-7F5D57009797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D2D4A7-DC76-40FD-A3D2-76AF1484C9C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D0603C-30C0-4815-BF25-BB1177683093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C9C495-20EF-4E5A-B012-76EB55A9D80F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582" name="TextBox 6">
            <a:extLst>
              <a:ext uri="{FF2B5EF4-FFF2-40B4-BE49-F238E27FC236}">
                <a16:creationId xmlns:a16="http://schemas.microsoft.com/office/drawing/2014/main" id="{F36A5DAC-4D21-46DA-A90A-F2E806E4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412875"/>
            <a:ext cx="3636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barras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E0007-0074-4B76-A667-1A5782ED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135187"/>
            <a:ext cx="4552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89D50-80CA-48BD-A0FD-557B74FE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74" y="562689"/>
            <a:ext cx="703558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barplot(c(10,3,4,6),names.arg=c("A","B","C","D"),col=2:5)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34FF5-CC82-4755-BE50-3CFFD7824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45" y="1901236"/>
            <a:ext cx="5772447" cy="3416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AF55A-984A-47DE-AE8E-03B4BACA8A0E}"/>
              </a:ext>
            </a:extLst>
          </p:cNvPr>
          <p:cNvSpPr txBox="1"/>
          <p:nvPr/>
        </p:nvSpPr>
        <p:spPr>
          <a:xfrm>
            <a:off x="3077737" y="5798634"/>
            <a:ext cx="753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https://www.r-graph-gallery.com/barplot/</a:t>
            </a:r>
          </a:p>
        </p:txBody>
      </p:sp>
    </p:spTree>
    <p:extLst>
      <p:ext uri="{BB962C8B-B14F-4D97-AF65-F5344CB8AC3E}">
        <p14:creationId xmlns:p14="http://schemas.microsoft.com/office/powerpoint/2010/main" val="399174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1AD70-25DC-4C0B-95B1-86CA8088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65" y="1710813"/>
            <a:ext cx="6321335" cy="51516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6F3DDF-24BE-4419-87F4-B2899B5897E6}"/>
              </a:ext>
            </a:extLst>
          </p:cNvPr>
          <p:cNvSpPr/>
          <p:nvPr/>
        </p:nvSpPr>
        <p:spPr>
          <a:xfrm>
            <a:off x="241681" y="182992"/>
            <a:ext cx="831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=c(2,2),mar=c(4,4,2.5,0.5))</a:t>
            </a:r>
          </a:p>
          <a:p>
            <a:r>
              <a:rPr lang="en-US" dirty="0"/>
              <a:t>#default, with names</a:t>
            </a:r>
          </a:p>
          <a:p>
            <a:r>
              <a:rPr lang="en-US" dirty="0" err="1"/>
              <a:t>barplot</a:t>
            </a:r>
            <a:r>
              <a:rPr lang="en-US" dirty="0"/>
              <a:t>(matrix(1:9,3,3),col=rep(2:4,times=3),</a:t>
            </a:r>
            <a:r>
              <a:rPr lang="en-US" dirty="0" err="1"/>
              <a:t>names.arg</a:t>
            </a:r>
            <a:r>
              <a:rPr lang="en-US" dirty="0"/>
              <a:t> =c("C1","C2","C3"))</a:t>
            </a:r>
          </a:p>
          <a:p>
            <a:r>
              <a:rPr lang="en-US" dirty="0"/>
              <a:t>#</a:t>
            </a:r>
            <a:r>
              <a:rPr lang="en-US" dirty="0" err="1"/>
              <a:t>na</a:t>
            </a:r>
            <a:r>
              <a:rPr lang="en-US" dirty="0"/>
              <a:t> horizontal</a:t>
            </a:r>
          </a:p>
          <a:p>
            <a:r>
              <a:rPr lang="en-US" dirty="0" err="1"/>
              <a:t>barplot</a:t>
            </a:r>
            <a:r>
              <a:rPr lang="en-US" dirty="0"/>
              <a:t>(matrix(1:9,3,3),col=rep(2:4,times=3),</a:t>
            </a:r>
            <a:r>
              <a:rPr lang="en-US" dirty="0" err="1"/>
              <a:t>horiz</a:t>
            </a:r>
            <a:r>
              <a:rPr lang="en-US" dirty="0"/>
              <a:t>=TRUE)</a:t>
            </a:r>
          </a:p>
          <a:p>
            <a:r>
              <a:rPr lang="en-US" dirty="0"/>
              <a:t>#com </a:t>
            </a:r>
            <a:r>
              <a:rPr lang="en-US" dirty="0" err="1"/>
              <a:t>proporções</a:t>
            </a:r>
            <a:endParaRPr lang="en-US" dirty="0"/>
          </a:p>
          <a:p>
            <a:r>
              <a:rPr lang="en-US" dirty="0" err="1"/>
              <a:t>barplot</a:t>
            </a:r>
            <a:r>
              <a:rPr lang="en-US" dirty="0"/>
              <a:t>(</a:t>
            </a:r>
            <a:r>
              <a:rPr lang="en-US" dirty="0" err="1"/>
              <a:t>prop.table</a:t>
            </a:r>
            <a:r>
              <a:rPr lang="en-US" dirty="0"/>
              <a:t>(matrix(1:9,3,3),2),density=40)</a:t>
            </a:r>
          </a:p>
          <a:p>
            <a:r>
              <a:rPr lang="en-US" dirty="0"/>
              <a:t>#</a:t>
            </a:r>
            <a:r>
              <a:rPr lang="en-US" dirty="0" err="1"/>
              <a:t>lado</a:t>
            </a:r>
            <a:r>
              <a:rPr lang="en-US" dirty="0"/>
              <a:t> a </a:t>
            </a:r>
            <a:r>
              <a:rPr lang="en-US" dirty="0" err="1"/>
              <a:t>lado</a:t>
            </a:r>
            <a:endParaRPr lang="en-US" dirty="0"/>
          </a:p>
          <a:p>
            <a:r>
              <a:rPr lang="en-US" dirty="0" err="1"/>
              <a:t>barplot</a:t>
            </a:r>
            <a:r>
              <a:rPr lang="en-US" dirty="0"/>
              <a:t>(matrix(1:9,3,3),</a:t>
            </a:r>
          </a:p>
          <a:p>
            <a:r>
              <a:rPr lang="en-US" dirty="0"/>
              <a:t>	beside=TRUE)</a:t>
            </a:r>
          </a:p>
        </p:txBody>
      </p:sp>
    </p:spTree>
    <p:extLst>
      <p:ext uri="{BB962C8B-B14F-4D97-AF65-F5344CB8AC3E}">
        <p14:creationId xmlns:p14="http://schemas.microsoft.com/office/powerpoint/2010/main" val="363790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9607798C-103C-476C-810B-6188966EC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DE6073-F916-4267-A431-4A15839F746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8" name="Group 105">
            <a:extLst>
              <a:ext uri="{FF2B5EF4-FFF2-40B4-BE49-F238E27FC236}">
                <a16:creationId xmlns:a16="http://schemas.microsoft.com/office/drawing/2014/main" id="{8F1189A1-66E2-4CD4-9FD0-4CA8115B741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6A7A638-48EB-419D-8DD1-1C9D1FD1B03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B433D8-53DD-462D-A7CE-A85AD80786C4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7F47CB-45D1-438D-A3C6-BD7236C74516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6C5F21-A25D-449A-86B7-6A6310CA82BD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CC649BA-23C3-4E4F-8E67-6E052C79871A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04B4B3-9132-4BEB-8794-F1B8A93A525C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E6AC95-AE76-47F1-914A-8744D8E8472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DA9FC7-B3D1-4D24-A44C-96D84C22564A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7B58E2-D8D7-4E35-BD8B-C53E0AFC48C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B6327C-5304-471A-84C8-BB4A6D68A2B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1EF8EE-6F86-4F7F-8E2E-CFEF833A04C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573CA4-EBFD-4EAC-A7EB-4ABBCE672FF3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E88F15-4B47-4861-AF84-7B0E55B397AE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89468DA-DB2B-4A67-ACAE-70C134533397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E7C457-E412-4F58-A25C-6F1D08888475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62724F-4596-42BD-BF4C-9EB7FA8A492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8A2B02-6458-4364-958D-5CC3D361B68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6629" name="Picture 6">
            <a:extLst>
              <a:ext uri="{FF2B5EF4-FFF2-40B4-BE49-F238E27FC236}">
                <a16:creationId xmlns:a16="http://schemas.microsoft.com/office/drawing/2014/main" id="{5C64E251-8AFD-4E3C-8301-13367DFF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79600"/>
            <a:ext cx="70135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>
            <a:extLst>
              <a:ext uri="{FF2B5EF4-FFF2-40B4-BE49-F238E27FC236}">
                <a16:creationId xmlns:a16="http://schemas.microsoft.com/office/drawing/2014/main" id="{7427B695-75D8-4D1D-A06F-4C084B24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236663"/>
            <a:ext cx="3636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barras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229D83D-BE88-43C2-9F57-1FDD9D41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CFD4FA-DDCB-4D41-BDCD-99CD3C21CC1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2" name="Group 105">
            <a:extLst>
              <a:ext uri="{FF2B5EF4-FFF2-40B4-BE49-F238E27FC236}">
                <a16:creationId xmlns:a16="http://schemas.microsoft.com/office/drawing/2014/main" id="{49AF06DA-2192-4E4A-BAF5-BCF2ABDD1425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3EB54D-1CA9-4F50-B509-4750A7D11DD4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5AB774-BB06-4DA7-9DF6-F719B0BA6EBA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2D770F-CB1D-4CBC-9C7D-DC97DADF65B2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1DC22CF-67C7-4645-8846-E509629E05A6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F074A4-27B5-4E35-8CDC-D40092CF6DA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7808B2-E3E7-45E7-B7CC-79F4EF4AD122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10D875-152F-48DF-9645-58B6C3229EA1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5D269C-AF4B-4C64-848C-39CA98F7C5C6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9895B3-B543-4E8A-96CD-A96DC9389E04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255EC8-D20A-40F9-89E1-E49CCA97D92C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A7E4F5-6A34-4F53-9D40-B9A50691D0C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E9498D9-A589-4050-B166-6A349792A8D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D51186-FE5C-4FC7-AEC9-89531C820B6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5C02732-FA9B-46C9-A8B2-4713990CC7B9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8C31DD1-24B8-421D-A970-5CC1BDE40854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D5B406-BF2E-41C9-8DA6-A7257D4AD57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6B48ED-2D2E-40B3-8DDF-607F84B0B161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7653" name="Picture 4">
            <a:extLst>
              <a:ext uri="{FF2B5EF4-FFF2-40B4-BE49-F238E27FC236}">
                <a16:creationId xmlns:a16="http://schemas.microsoft.com/office/drawing/2014/main" id="{3C32C7A5-3903-4778-B5CE-0D8CD040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817245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6">
            <a:extLst>
              <a:ext uri="{FF2B5EF4-FFF2-40B4-BE49-F238E27FC236}">
                <a16:creationId xmlns:a16="http://schemas.microsoft.com/office/drawing/2014/main" id="{C12A0DDE-1A4A-4305-B59C-D6E0E547C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343025"/>
            <a:ext cx="356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linhas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14AE0-7B74-457C-88AF-17314743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3" y="281238"/>
            <a:ext cx="3848100" cy="131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55450-D2BC-464B-8F9D-E225F492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081" y="1829045"/>
            <a:ext cx="7460124" cy="44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1FBC6-4516-4588-82ED-F3C58A5D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8442"/>
            <a:ext cx="69342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D5D102-F2F8-4688-9568-1B0A0EEF8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69" y="2177962"/>
            <a:ext cx="7362790" cy="45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DE199E44-F073-4091-BDAF-EA6830BA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599D66-5625-40DA-B309-EFD7709D233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6" name="Group 105">
            <a:extLst>
              <a:ext uri="{FF2B5EF4-FFF2-40B4-BE49-F238E27FC236}">
                <a16:creationId xmlns:a16="http://schemas.microsoft.com/office/drawing/2014/main" id="{6AA511B3-9643-4645-AC94-5E30F610642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FD0110-0909-4419-B2A8-61E2799CEF5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A386E5-C2F5-4626-803B-3F9148EB147B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F2069A-5525-46B3-9F00-785FE653AB59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67ACDE-34B8-421D-9ED7-6168F5B32E6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4FA7AC-B9FA-43E5-B6E2-AEC949E0E784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6F97BC-9B65-485B-8A5B-62D2BD1412E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B6BF8C-ABE4-4085-95AF-5136988E379F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2D170A-0E20-4750-A508-465516B6B8D2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6B9CD88-8E00-4B3A-B481-8FD1303D7ECB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24487A-84E9-4589-96B2-2566D1BE128C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1C4FAB-5645-4CA0-BC8F-BF58E607F47F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51F043-2ECF-4EDA-96A2-4AB9902A8F48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1687C-0F47-44C6-B254-B447BF4A6707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8C9DC3-B81C-4824-B833-8EF5BACDD43D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DA28F7-0491-4D75-AC7E-FC14C2063890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F4A026-EF67-42CA-A27B-7522FE23CF6F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660297-CB3C-40B2-9305-AC16887562F1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8677" name="Picture 8">
            <a:extLst>
              <a:ext uri="{FF2B5EF4-FFF2-40B4-BE49-F238E27FC236}">
                <a16:creationId xmlns:a16="http://schemas.microsoft.com/office/drawing/2014/main" id="{34A706C5-AF5D-4E47-99EC-829EA64B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6391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>
            <a:extLst>
              <a:ext uri="{FF2B5EF4-FFF2-40B4-BE49-F238E27FC236}">
                <a16:creationId xmlns:a16="http://schemas.microsoft.com/office/drawing/2014/main" id="{1A02E285-1F82-48F6-B622-A9A709800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01738"/>
            <a:ext cx="3568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linhas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AB49ED-CA86-4F32-AD08-2AAFA1B26D88}"/>
              </a:ext>
            </a:extLst>
          </p:cNvPr>
          <p:cNvSpPr/>
          <p:nvPr/>
        </p:nvSpPr>
        <p:spPr>
          <a:xfrm>
            <a:off x="0" y="2073"/>
            <a:ext cx="5048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https://gguilleraresearch.wordpress.com/page/1/</a:t>
            </a:r>
          </a:p>
        </p:txBody>
      </p:sp>
      <p:pic>
        <p:nvPicPr>
          <p:cNvPr id="3" name="Online Media 2" title="Now you see it, now you don't! Imperfect detection and species distributions (EDG Video)">
            <a:hlinkClick r:id="" action="ppaction://media"/>
            <a:extLst>
              <a:ext uri="{FF2B5EF4-FFF2-40B4-BE49-F238E27FC236}">
                <a16:creationId xmlns:a16="http://schemas.microsoft.com/office/drawing/2014/main" id="{421F2C3C-D2DF-4AD4-A064-4E1E752F73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4041" y="2123343"/>
            <a:ext cx="6433224" cy="3618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0F0653-F3A3-4D13-A748-64A051579D15}"/>
              </a:ext>
            </a:extLst>
          </p:cNvPr>
          <p:cNvSpPr txBox="1"/>
          <p:nvPr/>
        </p:nvSpPr>
        <p:spPr>
          <a:xfrm>
            <a:off x="359923" y="6460443"/>
            <a:ext cx="901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Great science does not need to be boring, see also: </a:t>
            </a:r>
            <a:r>
              <a:rPr lang="en-US" sz="1400" dirty="0">
                <a:hlinkClick r:id="rId4"/>
              </a:rPr>
              <a:t>Funny moments in the making of "Now you see it, now you don't</a:t>
            </a:r>
            <a:r>
              <a:rPr lang="en-US" sz="1400" dirty="0"/>
              <a:t>"</a:t>
            </a:r>
          </a:p>
          <a:p>
            <a:r>
              <a:rPr lang="en-US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5D88E-A4F8-4F14-9EED-1ADD332BC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107" y="243760"/>
            <a:ext cx="3939803" cy="1637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1A8369-2E38-4BD6-A501-33BD6CDBF5DF}"/>
              </a:ext>
            </a:extLst>
          </p:cNvPr>
          <p:cNvSpPr/>
          <p:nvPr/>
        </p:nvSpPr>
        <p:spPr>
          <a:xfrm>
            <a:off x="278887" y="5870405"/>
            <a:ext cx="880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Lahoz-Monfort</a:t>
            </a:r>
            <a:r>
              <a:rPr lang="en-US" sz="1200" dirty="0"/>
              <a:t>, J. J.; </a:t>
            </a:r>
            <a:r>
              <a:rPr lang="en-US" sz="1200" dirty="0" err="1"/>
              <a:t>Guillera-Arroita</a:t>
            </a:r>
            <a:r>
              <a:rPr lang="en-US" sz="1200" dirty="0"/>
              <a:t>, G. &amp; </a:t>
            </a:r>
            <a:r>
              <a:rPr lang="en-US" sz="1200" dirty="0" err="1"/>
              <a:t>Wintle</a:t>
            </a:r>
            <a:r>
              <a:rPr lang="en-US" sz="1200" dirty="0"/>
              <a:t>, B. A. 2014 Imperfect detection impacts the performance of species distribution models  </a:t>
            </a:r>
            <a:r>
              <a:rPr lang="en-US" sz="1200" i="1" dirty="0"/>
              <a:t>Global Ecology and Biogeography </a:t>
            </a:r>
            <a:r>
              <a:rPr lang="en-US" sz="1200" b="1" dirty="0"/>
              <a:t>23</a:t>
            </a:r>
            <a:r>
              <a:rPr lang="en-US" sz="1200" dirty="0"/>
              <a:t>: 505-515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B7614-DA60-4513-B33D-C9D419131E9B}"/>
              </a:ext>
            </a:extLst>
          </p:cNvPr>
          <p:cNvSpPr txBox="1"/>
          <p:nvPr/>
        </p:nvSpPr>
        <p:spPr>
          <a:xfrm>
            <a:off x="278887" y="1583473"/>
            <a:ext cx="375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Now you see it, now you don’t!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2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9564DBD-2905-4B89-8444-2321BC6E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14D9F8-5941-4F21-A20C-DADD2D5242C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0" name="Group 105">
            <a:extLst>
              <a:ext uri="{FF2B5EF4-FFF2-40B4-BE49-F238E27FC236}">
                <a16:creationId xmlns:a16="http://schemas.microsoft.com/office/drawing/2014/main" id="{3E5754AA-D4D8-470B-A790-24AC2139F14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46F155C-4166-43AB-9107-8C90C7442793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34C248-229C-4413-A1C9-15BDF8ABCE1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7FFD74-1D21-42B4-87F5-8DF1188B187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612E3B-A050-40A1-BE77-A1C1EED170E0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398F06-74C9-4608-8852-93D4FB6A438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53FCF9-9BAB-4CBC-BED2-C05C57B9FEE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6043BA-CD59-40FD-A8F6-7D8F3B8BA1C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AB4E23-4441-4E6C-86B6-6FA3EF2C2461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9594CF-170B-4F66-BE81-0873B8D9BAC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2D8AEB-BBA1-417F-A6E5-F24DDBD75786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72C96F-4188-4221-9302-C6B9CA301F9B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EAEE3D-EDE1-4EED-8284-8C5141DD9267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FB7731-B07F-4C60-8B18-23D4B2573052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84DBE6-3B7E-44C5-9D54-3F52D9CC576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4B9BBF-27E6-4B05-9469-42744CBBBE38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F7D322-A61F-4F8D-BF62-5C5BC1407CF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DDD163-E964-420D-BE62-13B92A9D0963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9701" name="Picture 6">
            <a:extLst>
              <a:ext uri="{FF2B5EF4-FFF2-40B4-BE49-F238E27FC236}">
                <a16:creationId xmlns:a16="http://schemas.microsoft.com/office/drawing/2014/main" id="{AD0035C6-C409-4B4D-85B4-A3808F57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71663"/>
            <a:ext cx="813435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1D772656-173D-443F-8D4E-5C639DC59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3568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linhas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31A89365-4292-4250-8CAA-7DA9F7FFB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D7625B-80BA-42C1-8F0A-726FA9C3D23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4" name="Group 105">
            <a:extLst>
              <a:ext uri="{FF2B5EF4-FFF2-40B4-BE49-F238E27FC236}">
                <a16:creationId xmlns:a16="http://schemas.microsoft.com/office/drawing/2014/main" id="{C26CB3FF-B725-4A5D-B0CC-AAE9D3D8535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6564BD-D037-4359-AB25-8EE7FB15796E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2540C3-6F4B-420B-A13E-DA7D6656D98A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CF5761-8467-4A61-8D68-2A47F52E106E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C73AD9-75BF-4091-92FD-9A24D72A31BC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0EF92B-4225-4F1F-9BB5-1A63A31AF5B4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FCCD03-06B4-4FCC-AA89-E961E19B90F3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CB832C-A781-493A-B9EB-E5C6681A7A6D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66F3D4-A9F8-4558-991F-E879942DC0CF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33C990-5460-4B2E-865A-883AE1497FB2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69880B-CCD1-4A2A-850D-DD384F55FB8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E3BC74-CF47-4E08-A568-5DD3AE4FE110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FD46D8-2231-42D0-9168-0ABDAD89E98F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CE80BF-4EA9-4F6C-9CE1-55D72CB8DBA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FE579-509F-40FE-B0FD-15093728C0BC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B8EA8B-C42D-4810-9AF7-E5DF26D19606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760E2C-99EF-4B0E-A0F3-24DACE87E61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31DAB0-CD81-44DC-BA2B-0658FCEA722A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725" name="Picture 6">
            <a:extLst>
              <a:ext uri="{FF2B5EF4-FFF2-40B4-BE49-F238E27FC236}">
                <a16:creationId xmlns:a16="http://schemas.microsoft.com/office/drawing/2014/main" id="{F229BAD0-3B1F-40ED-8B34-382031F1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73238"/>
            <a:ext cx="8534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>
            <a:extLst>
              <a:ext uri="{FF2B5EF4-FFF2-40B4-BE49-F238E27FC236}">
                <a16:creationId xmlns:a16="http://schemas.microsoft.com/office/drawing/2014/main" id="{522A89E5-94D9-43AD-A1C6-DAF293B4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127125"/>
            <a:ext cx="356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linhas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BE085FAE-AA1D-4222-AEAF-3212242DB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C96A06-DAAF-480A-9F06-23FBED5831F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48" name="Group 105">
            <a:extLst>
              <a:ext uri="{FF2B5EF4-FFF2-40B4-BE49-F238E27FC236}">
                <a16:creationId xmlns:a16="http://schemas.microsoft.com/office/drawing/2014/main" id="{311623E0-1078-459D-AD3D-A8D35358CF7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44753C9-500B-4EFF-8046-3B8E45EC3AE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64E3B8-FC27-4ADD-8967-05789D1E7A18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9889D1-A3F1-4E2E-86C6-0AD48BE23B1D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E42FB4-C87B-4283-8FAA-64FAA629023B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944917-0210-4C31-95BB-20E37F8A95F9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68FCC9-608A-45F0-B6BF-434CEFC624DF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25117E-EA8B-40A7-97F2-C4768B5E535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E045F2-DB40-4CDE-A69F-F9E1D4FBAD7D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3166BD-46F7-426F-AE04-0D873D520702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7593229-064D-4E1B-A3A5-38D782913C8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20115C-9060-4DFA-8D0A-1801C606410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F9DF68-7046-4224-820A-FE16B18FCD52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4C85C0-05E9-4AFF-A809-39E2CAB26305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CCF11-320E-4FBF-A690-99E5AEA2060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CAAA0B-BF3C-4882-ACD6-AC3AB9BDDA62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CD18217-535C-441B-AA98-C47EE6B15C64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F8C97E-C350-4A62-B017-ABEE72BF6C21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750" name="TextBox 6">
            <a:extLst>
              <a:ext uri="{FF2B5EF4-FFF2-40B4-BE49-F238E27FC236}">
                <a16:creationId xmlns:a16="http://schemas.microsoft.com/office/drawing/2014/main" id="{E8BFBA58-6928-4342-9694-CC0CB84E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427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dispersão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C04049-A349-4EE9-98D8-8E7CB954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9" y="1914525"/>
            <a:ext cx="6153150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227BC-168C-46AD-84FA-E331983FC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34" y="3179003"/>
            <a:ext cx="5575587" cy="34164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08676-D71A-4888-A586-E7FB00659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203"/>
            <a:ext cx="9144000" cy="63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6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E123AA-D813-4F61-B928-2718BA3A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0504"/>
            <a:ext cx="8077200" cy="6181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7FBADA-137A-481D-BD2E-ABE848B0769D}"/>
              </a:ext>
            </a:extLst>
          </p:cNvPr>
          <p:cNvSpPr txBox="1"/>
          <p:nvPr/>
        </p:nvSpPr>
        <p:spPr>
          <a:xfrm>
            <a:off x="1" y="62856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Langrock, R.; Marques, T. A.; Thomas, L. &amp; Baird, R. W. 2014  Modeling the diving behavior of whales: a latent-variable approach with feedback and semi-Markovian components  </a:t>
            </a:r>
            <a:r>
              <a:rPr lang="en-US" sz="1350" i="1" dirty="0"/>
              <a:t>Journal of Agricultural, Biological, and Environmental Statistics</a:t>
            </a:r>
            <a:r>
              <a:rPr lang="en-US" sz="1350" dirty="0"/>
              <a:t> </a:t>
            </a:r>
            <a:r>
              <a:rPr lang="en-US" sz="1350" b="1" dirty="0"/>
              <a:t>19</a:t>
            </a:r>
            <a:r>
              <a:rPr lang="en-US" sz="1350" dirty="0"/>
              <a:t>: 82-100</a:t>
            </a:r>
          </a:p>
        </p:txBody>
      </p:sp>
    </p:spTree>
    <p:extLst>
      <p:ext uri="{BB962C8B-B14F-4D97-AF65-F5344CB8AC3E}">
        <p14:creationId xmlns:p14="http://schemas.microsoft.com/office/powerpoint/2010/main" val="2852366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BCCDFCC6-8278-4E0A-809A-967A10A7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33018-D30C-43B3-94E5-FB6703724B7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16" name="Group 105">
            <a:extLst>
              <a:ext uri="{FF2B5EF4-FFF2-40B4-BE49-F238E27FC236}">
                <a16:creationId xmlns:a16="http://schemas.microsoft.com/office/drawing/2014/main" id="{5948D05C-05CB-4B3F-862A-A6C6AAAA8BAB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9AA321-925B-4B64-92F0-21AFB56E96BF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1A68E1-904E-4AF1-8AB6-9BDC28BDE1E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98EB92-0EE3-483E-9B0F-1ADB186974C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9ED363-C202-49CE-8417-DA4C66A1FFF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4FC7D0-4771-4328-8201-77C0E6ED39AD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568088-84C4-4838-8C8B-46CAA9F6E5C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DA0D88-573A-41D7-94E3-977039B4B5F6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A5D19C-2B1B-4C28-982A-79218979924B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64D84E-F35F-4FF3-B47D-740ECEFDB4F7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183275-A684-4C30-8122-DC374E5C353D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AE4EC-A539-4B14-8A1E-CF8D714B148A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5EB159-FA05-4677-9F4E-27C9373AD728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3F1E9-56AA-416C-9F60-CFB0D5627DB0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E217EA3-74A6-4C52-B714-D3183F817F11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93C6999-EECA-4F46-9B0A-B0B51B51178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9E131D-4B47-47A8-9475-205E006B9159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A63070-8B09-4739-A44A-204DFC6E4E2C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8917" name="Rectangle 5">
            <a:extLst>
              <a:ext uri="{FF2B5EF4-FFF2-40B4-BE49-F238E27FC236}">
                <a16:creationId xmlns:a16="http://schemas.microsoft.com/office/drawing/2014/main" id="{20DFE624-0E6C-4EA5-AC00-3D1755DD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312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400"/>
          </a:p>
        </p:txBody>
      </p:sp>
      <p:sp>
        <p:nvSpPr>
          <p:cNvPr id="38918" name="TextBox 8">
            <a:extLst>
              <a:ext uri="{FF2B5EF4-FFF2-40B4-BE49-F238E27FC236}">
                <a16:creationId xmlns:a16="http://schemas.microsoft.com/office/drawing/2014/main" id="{0E152FE0-0A15-4461-A7BE-E59288FB3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341438"/>
            <a:ext cx="2622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Q-Q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325C4-36A2-4C64-8071-B715539A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9" y="1987550"/>
            <a:ext cx="3695700" cy="216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643F0-EC3D-4EA4-B1DF-3DC6901D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3" y="3087599"/>
            <a:ext cx="5575587" cy="3416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BB4E4-3910-4381-860D-32211939BAE7}"/>
              </a:ext>
            </a:extLst>
          </p:cNvPr>
          <p:cNvSpPr txBox="1"/>
          <p:nvPr/>
        </p:nvSpPr>
        <p:spPr>
          <a:xfrm>
            <a:off x="4592638" y="2189747"/>
            <a:ext cx="381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Permitem-nos</a:t>
            </a:r>
            <a:r>
              <a:rPr lang="en-US" dirty="0"/>
              <a:t> </a:t>
            </a:r>
            <a:r>
              <a:rPr lang="en-US" dirty="0" err="1"/>
              <a:t>avaliar</a:t>
            </a:r>
            <a:r>
              <a:rPr lang="en-US" dirty="0"/>
              <a:t> a </a:t>
            </a:r>
            <a:r>
              <a:rPr lang="en-US" dirty="0" err="1"/>
              <a:t>qualidade</a:t>
            </a:r>
            <a:r>
              <a:rPr lang="en-US" dirty="0"/>
              <a:t> do </a:t>
            </a:r>
            <a:r>
              <a:rPr lang="en-US" dirty="0" err="1"/>
              <a:t>ajustamento</a:t>
            </a:r>
            <a:r>
              <a:rPr lang="en-US" dirty="0"/>
              <a:t> de um conjunto de dados a um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teórico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EC386-99D1-455F-B70C-4D9BEFEF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64" y="2262183"/>
            <a:ext cx="7500236" cy="4595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91DAD-414C-4826-9DB3-12126C22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3" y="108284"/>
            <a:ext cx="4162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1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29323EA6-79D4-4AD6-A2DB-DDB9EAEF9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4A8B93-D2BD-42E8-B762-9FC1A0F9E79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0" name="Group 105">
            <a:extLst>
              <a:ext uri="{FF2B5EF4-FFF2-40B4-BE49-F238E27FC236}">
                <a16:creationId xmlns:a16="http://schemas.microsoft.com/office/drawing/2014/main" id="{2EC11601-7777-4E62-897B-62C9C8690C02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FA03129-B89E-4143-A4FD-297F584A6ACC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D8193C-ED3B-423E-AB00-9E10208AAF86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93B0F1-1D57-478E-A272-90E803EE3D1A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ACE04AB-3185-4B84-9B0D-4095D77DF44D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D60E81-0DB7-4487-BFA2-660286A7FC2A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23AB8BC-38F3-4A5B-B760-37614A9E438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24EEDB1-D478-47E2-87EC-9FF17416BBD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DA3862-93ED-4D03-A668-263147901522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DFE7EE-6586-48A3-B47D-AE099F368B3D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CD7281-1AB6-4E14-898A-B939BC6863C3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DF7739-3774-431A-A233-417A6B3A0DE1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FDB671-B2A2-47E9-9A58-202A2F4D3558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8184B7-13E0-40BB-BF78-2753CC3ACB8E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EE81DC-2E76-4850-B366-29839C42489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96E415-B8EF-417F-A1E6-B97EF1FF811E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557C34-F25B-401B-BD46-040BFC3ED33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6A5706-06DD-4804-A13B-53C5A479A63A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941" name="Rectangle 1">
            <a:extLst>
              <a:ext uri="{FF2B5EF4-FFF2-40B4-BE49-F238E27FC236}">
                <a16:creationId xmlns:a16="http://schemas.microsoft.com/office/drawing/2014/main" id="{82B1AD84-220B-4FC8-A366-44C5BA1A7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806575"/>
            <a:ext cx="7518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sz="2800">
                <a:latin typeface="Calibri" panose="020F0502020204030204" pitchFamily="34" charset="0"/>
              </a:rPr>
              <a:t>Observações discrepantes </a:t>
            </a:r>
            <a:r>
              <a:rPr lang="pt-PT" altLang="en-US" b="0">
                <a:latin typeface="Calibri" panose="020F0502020204030204" pitchFamily="34" charset="0"/>
              </a:rPr>
              <a:t>(outliers) - observações que apresentam um grande afastamento das restantes ou inconsistentes com as restantes observações.</a:t>
            </a:r>
            <a:endParaRPr lang="en-US" altLang="en-US" b="0">
              <a:latin typeface="Calibri" panose="020F0502020204030204" pitchFamily="34" charset="0"/>
            </a:endParaRPr>
          </a:p>
        </p:txBody>
      </p:sp>
      <p:sp>
        <p:nvSpPr>
          <p:cNvPr id="39942" name="Rectangle 25">
            <a:extLst>
              <a:ext uri="{FF2B5EF4-FFF2-40B4-BE49-F238E27FC236}">
                <a16:creationId xmlns:a16="http://schemas.microsoft.com/office/drawing/2014/main" id="{7C2D7860-E8B8-4230-A654-293D8583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3822700"/>
            <a:ext cx="751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b="0">
                <a:latin typeface="Calibri" panose="020F0502020204030204" pitchFamily="34" charset="0"/>
              </a:rPr>
              <a:t>Podem ser devidos a erros de medição, erros de processamento dos dados ou variabilidade intrínseca aos dados.</a:t>
            </a:r>
            <a:endParaRPr lang="en-US" altLang="en-US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43049C63-E8E8-4147-AA6A-A9B4DF30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0B5D73-0C84-47EF-85B6-AADFED86DC6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4" name="Group 105">
            <a:extLst>
              <a:ext uri="{FF2B5EF4-FFF2-40B4-BE49-F238E27FC236}">
                <a16:creationId xmlns:a16="http://schemas.microsoft.com/office/drawing/2014/main" id="{622F902F-3642-4818-982F-D2649F86E1E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DFB696-0533-4AC2-B528-296F7CA1F5F0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BEBBC6-0421-46F9-97BA-20FD2CB7D9F1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EBAE28-1F4B-4CD0-AE55-D45C38FBB06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2B63A2-C0C0-400C-B99A-901A4AE5275D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721341-926A-48EC-A57D-C640D62BFCB9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EB68E0-1CDC-4788-975F-656AFA442C43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E12948-0293-4509-A446-4B331592CD24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6EB20C-319F-4523-9139-1ACA166C3CD7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7C789A-ED4B-4F70-9D31-BABEEA2A39E4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B92DF7-FF8D-4DBF-B806-DC8826F3100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CF524-BD45-433D-A7FE-F01508A42798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DD8698-72A7-43E3-90A7-52E2A1774BF4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2C04EDA-6104-44A5-9F85-DF6EECBF815B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9C07F8-C960-4D85-8791-C26C5FA2C60F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CC7C40-89D9-450E-9A0B-FE936F4682D0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722F19-2936-47BA-AD56-3161D6E45C8A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08D13D-72AC-4EEC-A9BA-73B8755C735F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5" name="Rectangle 3">
            <a:extLst>
              <a:ext uri="{FF2B5EF4-FFF2-40B4-BE49-F238E27FC236}">
                <a16:creationId xmlns:a16="http://schemas.microsoft.com/office/drawing/2014/main" id="{E72C984C-8B74-4563-AC93-53561B685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255837"/>
            <a:ext cx="85542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latin typeface="Calibri" panose="020F0502020204030204" pitchFamily="34" charset="0"/>
              </a:rPr>
              <a:t>1º </a:t>
            </a:r>
            <a:r>
              <a:rPr lang="en-US" altLang="en-US" sz="2800" b="0" dirty="0" err="1">
                <a:latin typeface="Calibri" panose="020F0502020204030204" pitchFamily="34" charset="0"/>
              </a:rPr>
              <a:t>Tentar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explicar</a:t>
            </a:r>
            <a:r>
              <a:rPr lang="en-US" altLang="en-US" sz="2800" b="0" dirty="0">
                <a:latin typeface="Calibri" panose="020F0502020204030204" pitchFamily="34" charset="0"/>
              </a:rPr>
              <a:t> o </a:t>
            </a:r>
            <a:r>
              <a:rPr lang="en-US" altLang="en-US" sz="2800" b="0" dirty="0" err="1">
                <a:latin typeface="Calibri" panose="020F0502020204030204" pitchFamily="34" charset="0"/>
              </a:rPr>
              <a:t>porquê</a:t>
            </a:r>
            <a:r>
              <a:rPr lang="en-US" altLang="en-US" sz="2800" b="0" dirty="0">
                <a:latin typeface="Calibri" panose="020F0502020204030204" pitchFamily="34" charset="0"/>
              </a:rPr>
              <a:t> de se </a:t>
            </a:r>
            <a:r>
              <a:rPr lang="en-US" altLang="en-US" sz="2800" b="0" dirty="0" err="1">
                <a:latin typeface="Calibri" panose="020F0502020204030204" pitchFamily="34" charset="0"/>
              </a:rPr>
              <a:t>ter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obtido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aquele</a:t>
            </a:r>
            <a:r>
              <a:rPr lang="en-US" altLang="en-US" sz="2800" b="0" dirty="0">
                <a:latin typeface="Calibri" panose="020F0502020204030204" pitchFamily="34" charset="0"/>
              </a:rPr>
              <a:t> valor.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 err="1">
                <a:latin typeface="Calibri" panose="020F0502020204030204" pitchFamily="34" charset="0"/>
              </a:rPr>
              <a:t>Depois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podemos</a:t>
            </a:r>
            <a:r>
              <a:rPr lang="en-US" altLang="en-US" sz="2800" b="0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	0 -  </a:t>
            </a:r>
            <a:r>
              <a:rPr lang="en-US" altLang="en-US" sz="2800" dirty="0" err="1">
                <a:latin typeface="Calibri" panose="020F0502020204030204" pitchFamily="34" charset="0"/>
              </a:rPr>
              <a:t>não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fazer</a:t>
            </a:r>
            <a:r>
              <a:rPr lang="en-US" altLang="en-US" sz="2800" dirty="0">
                <a:latin typeface="Calibri" panose="020F0502020204030204" pitchFamily="34" charset="0"/>
              </a:rPr>
              <a:t> nada e </a:t>
            </a:r>
            <a:r>
              <a:rPr lang="en-US" altLang="en-US" sz="2800" dirty="0" err="1">
                <a:latin typeface="Calibri" panose="020F0502020204030204" pitchFamily="34" charset="0"/>
              </a:rPr>
              <a:t>usar</a:t>
            </a:r>
            <a:r>
              <a:rPr lang="en-US" altLang="en-US" sz="2800" dirty="0">
                <a:latin typeface="Calibri" panose="020F0502020204030204" pitchFamily="34" charset="0"/>
              </a:rPr>
              <a:t> o valor (</a:t>
            </a:r>
            <a:r>
              <a:rPr lang="en-US" altLang="en-US" sz="2800" dirty="0" err="1">
                <a:latin typeface="Calibri" panose="020F0502020204030204" pitchFamily="34" charset="0"/>
              </a:rPr>
              <a:t>resultados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</a:rPr>
              <a:t>mudam</a:t>
            </a:r>
            <a:r>
              <a:rPr lang="en-US" altLang="en-US" sz="2800" dirty="0">
                <a:latin typeface="Calibri" panose="020F0502020204030204" pitchFamily="34" charset="0"/>
              </a:rPr>
              <a:t>?)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latin typeface="Calibri" panose="020F0502020204030204" pitchFamily="34" charset="0"/>
              </a:rPr>
              <a:t>	1 - Remover o valor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latin typeface="Calibri" panose="020F0502020204030204" pitchFamily="34" charset="0"/>
              </a:rPr>
              <a:t>	2 - </a:t>
            </a:r>
            <a:r>
              <a:rPr lang="en-US" altLang="en-US" sz="2800" b="0" dirty="0" err="1">
                <a:latin typeface="Calibri" panose="020F0502020204030204" pitchFamily="34" charset="0"/>
              </a:rPr>
              <a:t>Alterar</a:t>
            </a:r>
            <a:r>
              <a:rPr lang="en-US" altLang="en-US" sz="2800" b="0" dirty="0">
                <a:latin typeface="Calibri" panose="020F0502020204030204" pitchFamily="34" charset="0"/>
              </a:rPr>
              <a:t> o valor, e.g. ~3 SD </a:t>
            </a:r>
            <a:r>
              <a:rPr lang="en-US" altLang="en-US" sz="2800" b="0" dirty="0" err="1">
                <a:latin typeface="Calibri" panose="020F0502020204030204" pitchFamily="34" charset="0"/>
              </a:rPr>
              <a:t>em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relação</a:t>
            </a:r>
            <a:r>
              <a:rPr lang="en-US" altLang="en-US" sz="2800" b="0" dirty="0">
                <a:latin typeface="Calibri" panose="020F0502020204030204" pitchFamily="34" charset="0"/>
              </a:rPr>
              <a:t> à </a:t>
            </a:r>
            <a:r>
              <a:rPr lang="en-US" altLang="en-US" sz="2800" b="0" dirty="0" err="1">
                <a:latin typeface="Calibri" panose="020F0502020204030204" pitchFamily="34" charset="0"/>
              </a:rPr>
              <a:t>média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0" dirty="0">
                <a:latin typeface="Calibri" panose="020F0502020204030204" pitchFamily="34" charset="0"/>
              </a:rPr>
              <a:t>	3 - “</a:t>
            </a:r>
            <a:r>
              <a:rPr lang="en-US" altLang="en-US" sz="2800" b="0" dirty="0" err="1">
                <a:latin typeface="Calibri" panose="020F0502020204030204" pitchFamily="34" charset="0"/>
              </a:rPr>
              <a:t>Winsorize</a:t>
            </a:r>
            <a:r>
              <a:rPr lang="en-US" altLang="en-US" sz="2800" b="0" dirty="0">
                <a:latin typeface="Calibri" panose="020F0502020204030204" pitchFamily="34" charset="0"/>
              </a:rPr>
              <a:t>”, i.e. </a:t>
            </a:r>
            <a:r>
              <a:rPr lang="en-US" altLang="en-US" sz="2800" b="0" dirty="0" err="1">
                <a:latin typeface="Calibri" panose="020F0502020204030204" pitchFamily="34" charset="0"/>
              </a:rPr>
              <a:t>atribuir-lhe</a:t>
            </a:r>
            <a:r>
              <a:rPr lang="en-US" altLang="en-US" sz="2800" b="0" dirty="0">
                <a:latin typeface="Calibri" panose="020F0502020204030204" pitchFamily="34" charset="0"/>
              </a:rPr>
              <a:t> o valor </a:t>
            </a:r>
            <a:r>
              <a:rPr lang="en-US" altLang="en-US" sz="2800" b="0" dirty="0" err="1">
                <a:latin typeface="Calibri" panose="020F0502020204030204" pitchFamily="34" charset="0"/>
              </a:rPr>
              <a:t>mais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próximo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	4 - Aparar (a média), i.e. </a:t>
            </a:r>
            <a:r>
              <a:rPr lang="en-US" altLang="en-US" sz="2800" b="0" dirty="0">
                <a:latin typeface="Calibri" panose="020F0502020204030204" pitchFamily="34" charset="0"/>
              </a:rPr>
              <a:t>re-</a:t>
            </a:r>
            <a:r>
              <a:rPr lang="en-US" altLang="en-US" sz="2800" b="0" dirty="0" err="1">
                <a:latin typeface="Calibri" panose="020F0502020204030204" pitchFamily="34" charset="0"/>
              </a:rPr>
              <a:t>calcular</a:t>
            </a:r>
            <a:r>
              <a:rPr lang="en-US" altLang="en-US" sz="2800" b="0" dirty="0">
                <a:latin typeface="Calibri" panose="020F0502020204030204" pitchFamily="34" charset="0"/>
              </a:rPr>
              <a:t> a </a:t>
            </a:r>
            <a:r>
              <a:rPr lang="en-US" altLang="en-US" sz="2800" b="0" dirty="0" err="1">
                <a:latin typeface="Calibri" panose="020F0502020204030204" pitchFamily="34" charset="0"/>
              </a:rPr>
              <a:t>média</a:t>
            </a:r>
            <a:r>
              <a:rPr lang="en-US" altLang="en-US" sz="2800" b="0" dirty="0">
                <a:latin typeface="Calibri" panose="020F0502020204030204" pitchFamily="34" charset="0"/>
              </a:rPr>
              <a:t> dentro </a:t>
            </a:r>
            <a:r>
              <a:rPr lang="en-US" altLang="en-US" sz="2800" b="0" dirty="0" err="1">
                <a:latin typeface="Calibri" panose="020F0502020204030204" pitchFamily="34" charset="0"/>
              </a:rPr>
              <a:t>dum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intervalo</a:t>
            </a:r>
            <a:r>
              <a:rPr lang="en-US" altLang="en-US" sz="2800" b="0" dirty="0">
                <a:latin typeface="Calibri" panose="020F0502020204030204" pitchFamily="34" charset="0"/>
              </a:rPr>
              <a:t> </a:t>
            </a:r>
            <a:r>
              <a:rPr lang="en-US" altLang="en-US" sz="2800" b="0" dirty="0" err="1">
                <a:latin typeface="Calibri" panose="020F0502020204030204" pitchFamily="34" charset="0"/>
              </a:rPr>
              <a:t>interquantil</a:t>
            </a:r>
            <a:endParaRPr lang="en-US" altLang="en-US" sz="2800" b="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40966" name="TextBox 14">
            <a:extLst>
              <a:ext uri="{FF2B5EF4-FFF2-40B4-BE49-F238E27FC236}">
                <a16:creationId xmlns:a16="http://schemas.microsoft.com/office/drawing/2014/main" id="{E4E42A93-268C-4C3E-8858-39159F06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424" y="1308102"/>
            <a:ext cx="6237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Observações discrepantes (</a:t>
            </a:r>
            <a:r>
              <a:rPr lang="pt-PT" altLang="en-US" dirty="0" err="1">
                <a:latin typeface="Calibri" panose="020F0502020204030204" pitchFamily="34" charset="0"/>
              </a:rPr>
              <a:t>outliers</a:t>
            </a:r>
            <a:r>
              <a:rPr lang="pt-PT" altLang="en-US" dirty="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9E715-D2B2-4C7E-94ED-233CD29A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2" y="194260"/>
            <a:ext cx="6572250" cy="371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81B07-DC3A-41C3-8577-473CF681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725" y="3191502"/>
            <a:ext cx="4119813" cy="3472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CC012-CEE6-4656-A10B-2DF21A5E644A}"/>
              </a:ext>
            </a:extLst>
          </p:cNvPr>
          <p:cNvSpPr txBox="1"/>
          <p:nvPr/>
        </p:nvSpPr>
        <p:spPr>
          <a:xfrm>
            <a:off x="324853" y="4355432"/>
            <a:ext cx="4247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Devemos</a:t>
            </a:r>
            <a:r>
              <a:rPr lang="en-US" sz="3600" dirty="0"/>
              <a:t> </a:t>
            </a:r>
            <a:r>
              <a:rPr lang="en-US" sz="3600" dirty="0" err="1"/>
              <a:t>pensar</a:t>
            </a:r>
            <a:r>
              <a:rPr lang="en-US" sz="3600" dirty="0"/>
              <a:t> </a:t>
            </a:r>
            <a:r>
              <a:rPr lang="en-US" sz="3600" dirty="0" err="1"/>
              <a:t>sempre</a:t>
            </a:r>
            <a:r>
              <a:rPr lang="en-US" sz="3600" dirty="0"/>
              <a:t> </a:t>
            </a:r>
            <a:r>
              <a:rPr lang="en-US" sz="3600" dirty="0" err="1"/>
              <a:t>mais</a:t>
            </a:r>
            <a:r>
              <a:rPr lang="en-US" sz="3600" dirty="0"/>
              <a:t>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vez</a:t>
            </a:r>
            <a:r>
              <a:rPr lang="en-US" sz="3600" dirty="0"/>
              <a:t> antes de </a:t>
            </a:r>
            <a:r>
              <a:rPr lang="en-US" sz="3600" dirty="0" err="1"/>
              <a:t>ignorar</a:t>
            </a:r>
            <a:r>
              <a:rPr lang="en-US" sz="3600" dirty="0"/>
              <a:t> um outlier!!</a:t>
            </a:r>
          </a:p>
        </p:txBody>
      </p:sp>
    </p:spTree>
    <p:extLst>
      <p:ext uri="{BB962C8B-B14F-4D97-AF65-F5344CB8AC3E}">
        <p14:creationId xmlns:p14="http://schemas.microsoft.com/office/powerpoint/2010/main" val="407270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A56CF0E-019A-4B41-8339-E316CAD05A6B}"/>
              </a:ext>
            </a:extLst>
          </p:cNvPr>
          <p:cNvSpPr txBox="1"/>
          <p:nvPr/>
        </p:nvSpPr>
        <p:spPr>
          <a:xfrm>
            <a:off x="79240" y="486365"/>
            <a:ext cx="906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Conjuntos de dados dos </a:t>
            </a:r>
            <a:r>
              <a:rPr lang="en-US" sz="5400" dirty="0" err="1"/>
              <a:t>alunos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0D1D1-02D6-4C29-BBF3-B911FF382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1" y="3325419"/>
            <a:ext cx="464053" cy="520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C4477D-F41E-4DAE-A25B-0DEF1BCEE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23" y="3325419"/>
            <a:ext cx="464053" cy="520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4929E-CB61-4D58-A8E4-C3365051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15" y="3320449"/>
            <a:ext cx="464053" cy="520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3651F4-09AF-44BA-B8FF-C2578D71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884" y="3255936"/>
            <a:ext cx="378461" cy="58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C9263B-84B6-4C00-A814-14A442BB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76" y="3255935"/>
            <a:ext cx="378461" cy="584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E8F5D7-3B39-4BEA-9D30-A3055A52B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68" y="3255934"/>
            <a:ext cx="378461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E1408-E0E3-4BD3-B424-10160EDC19A2}"/>
              </a:ext>
            </a:extLst>
          </p:cNvPr>
          <p:cNvSpPr txBox="1"/>
          <p:nvPr/>
        </p:nvSpPr>
        <p:spPr>
          <a:xfrm>
            <a:off x="219251" y="2652696"/>
            <a:ext cx="948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1º 		2º 		3º 		4º 		5º 		6º		7º		8º		9º		10º			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F6113-4311-4153-8921-4AC732594279}"/>
              </a:ext>
            </a:extLst>
          </p:cNvPr>
          <p:cNvSpPr txBox="1"/>
          <p:nvPr/>
        </p:nvSpPr>
        <p:spPr>
          <a:xfrm>
            <a:off x="3190381" y="5400429"/>
            <a:ext cx="566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a </a:t>
            </a:r>
            <a:r>
              <a:rPr lang="en-US" sz="2400" dirty="0" err="1"/>
              <a:t>seguir</a:t>
            </a:r>
            <a:r>
              <a:rPr lang="en-US" sz="2400" dirty="0"/>
              <a:t>…? </a:t>
            </a:r>
            <a:r>
              <a:rPr lang="en-US" sz="2400" dirty="0" err="1"/>
              <a:t>Até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chegar</a:t>
            </a:r>
            <a:r>
              <a:rPr lang="en-US" sz="2400" dirty="0"/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9FEE82-53A6-4C9B-A457-C676C1F6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74" y="3252222"/>
            <a:ext cx="378461" cy="58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3401B4-D5BF-4C6A-A9A3-2EEA81EB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66" y="3252221"/>
            <a:ext cx="378461" cy="584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7AE33-AA2E-4884-9EA2-8E920E83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203" y="3283282"/>
            <a:ext cx="464053" cy="520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51DEF5-6CBD-4A35-B9C4-D2F84D10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211" y="3248507"/>
            <a:ext cx="378461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5E3AD333-9C2C-426A-AC55-6BF5DC03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885"/>
            <a:ext cx="5438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4400" dirty="0">
                <a:latin typeface="Calibri" panose="020F0502020204030204" pitchFamily="34" charset="0"/>
                <a:cs typeface="Helvetica" panose="020B0604020202020204" pitchFamily="34" charset="0"/>
              </a:rPr>
              <a:t>Ecologia Numérica</a:t>
            </a:r>
            <a:endParaRPr lang="en-GB" altLang="en-US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F1D5C9-3222-4E6B-B68B-1D260C545ECD}"/>
              </a:ext>
            </a:extLst>
          </p:cNvPr>
          <p:cNvCxnSpPr/>
          <p:nvPr/>
        </p:nvCxnSpPr>
        <p:spPr>
          <a:xfrm flipH="1">
            <a:off x="3924300" y="981075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8" name="Group 70">
            <a:extLst>
              <a:ext uri="{FF2B5EF4-FFF2-40B4-BE49-F238E27FC236}">
                <a16:creationId xmlns:a16="http://schemas.microsoft.com/office/drawing/2014/main" id="{48B9432A-D71D-4B33-9995-9BAF42944594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322388"/>
            <a:ext cx="901700" cy="1071562"/>
            <a:chOff x="716880" y="1955417"/>
            <a:chExt cx="1289188" cy="1532018"/>
          </a:xfrm>
        </p:grpSpPr>
        <p:graphicFrame>
          <p:nvGraphicFramePr>
            <p:cNvPr id="3132" name="Chart 71">
              <a:extLst>
                <a:ext uri="{FF2B5EF4-FFF2-40B4-BE49-F238E27FC236}">
                  <a16:creationId xmlns:a16="http://schemas.microsoft.com/office/drawing/2014/main" id="{B188B47B-A946-42FC-BECB-C429E8FA1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4309" y="1939870"/>
            <a:ext cx="1434331" cy="162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6" r:id="rId3" imgW="1005927" imgH="1133954" progId="Excel.Chart.8">
                    <p:embed/>
                  </p:oleObj>
                </mc:Choice>
                <mc:Fallback>
                  <p:oleObj r:id="rId3" imgW="1005927" imgH="1133954" progId="Excel.Chart.8">
                    <p:embed/>
                    <p:pic>
                      <p:nvPicPr>
                        <p:cNvPr id="3132" name="Chart 71">
                          <a:extLst>
                            <a:ext uri="{FF2B5EF4-FFF2-40B4-BE49-F238E27FC236}">
                              <a16:creationId xmlns:a16="http://schemas.microsoft.com/office/drawing/2014/main" id="{B188B47B-A946-42FC-BECB-C429E8FA100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09" y="1939870"/>
                          <a:ext cx="1434331" cy="162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96F1308-2A09-4205-B384-3D712948D4CE}"/>
                </a:ext>
              </a:extLst>
            </p:cNvPr>
            <p:cNvSpPr/>
            <p:nvPr/>
          </p:nvSpPr>
          <p:spPr>
            <a:xfrm>
              <a:off x="821286" y="1955417"/>
              <a:ext cx="1080376" cy="1364063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9" name="Group 73">
            <a:extLst>
              <a:ext uri="{FF2B5EF4-FFF2-40B4-BE49-F238E27FC236}">
                <a16:creationId xmlns:a16="http://schemas.microsoft.com/office/drawing/2014/main" id="{D40E7725-DE27-431D-A727-148ABE25877B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397125"/>
            <a:ext cx="755650" cy="955675"/>
            <a:chOff x="821414" y="3477884"/>
            <a:chExt cx="1080120" cy="1363966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28212B99-A481-44A7-B100-FA7065B9ADD3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E3F5D72-E126-4454-AF42-11ECC46F6EF0}"/>
                </a:ext>
              </a:extLst>
            </p:cNvPr>
            <p:cNvSpPr/>
            <p:nvPr/>
          </p:nvSpPr>
          <p:spPr>
            <a:xfrm>
              <a:off x="1413665" y="4447614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CBB8F82-676F-4346-8C4E-C4F03F7DAEEE}"/>
                </a:ext>
              </a:extLst>
            </p:cNvPr>
            <p:cNvSpPr/>
            <p:nvPr/>
          </p:nvSpPr>
          <p:spPr>
            <a:xfrm>
              <a:off x="136828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82657AB-AF1A-4F79-BDCA-B4C6E5675ACE}"/>
                </a:ext>
              </a:extLst>
            </p:cNvPr>
            <p:cNvSpPr/>
            <p:nvPr/>
          </p:nvSpPr>
          <p:spPr>
            <a:xfrm>
              <a:off x="1216248" y="45178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76368A6-178E-4AD9-8D75-58604D2E65CC}"/>
                </a:ext>
              </a:extLst>
            </p:cNvPr>
            <p:cNvSpPr/>
            <p:nvPr/>
          </p:nvSpPr>
          <p:spPr>
            <a:xfrm>
              <a:off x="1286592" y="439550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E052C10-1B50-4528-9382-AC719A2E510C}"/>
                </a:ext>
              </a:extLst>
            </p:cNvPr>
            <p:cNvSpPr/>
            <p:nvPr/>
          </p:nvSpPr>
          <p:spPr>
            <a:xfrm>
              <a:off x="128659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0BBBED4-D16E-4AD6-A9C7-31EBCF07FE49}"/>
                </a:ext>
              </a:extLst>
            </p:cNvPr>
            <p:cNvSpPr/>
            <p:nvPr/>
          </p:nvSpPr>
          <p:spPr>
            <a:xfrm>
              <a:off x="1431819" y="416893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20F3888-8E23-48E9-BBF0-45318A6E73D7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508BAA7-CF52-458E-AE5D-9F90FF81605C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BF419E9-F25C-4C14-8045-2F23CDA85876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943CCEF-8630-45E0-99FD-736CE5E95E29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70BE580-0A3E-4897-B7E4-7F69F3C7D67F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83529CE-0140-4F13-A225-33A76B45C2EA}"/>
                </a:ext>
              </a:extLst>
            </p:cNvPr>
            <p:cNvSpPr/>
            <p:nvPr/>
          </p:nvSpPr>
          <p:spPr>
            <a:xfrm>
              <a:off x="1216248" y="4395503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C3A9E4E-0271-4161-9158-12F2EA3AAB8D}"/>
                </a:ext>
              </a:extLst>
            </p:cNvPr>
            <p:cNvCxnSpPr/>
            <p:nvPr/>
          </p:nvCxnSpPr>
          <p:spPr>
            <a:xfrm>
              <a:off x="1071022" y="3765632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BC25F2-28C9-4C25-A30B-CF92ADD23305}"/>
                </a:ext>
              </a:extLst>
            </p:cNvPr>
            <p:cNvCxnSpPr/>
            <p:nvPr/>
          </p:nvCxnSpPr>
          <p:spPr>
            <a:xfrm flipH="1">
              <a:off x="1071022" y="4594887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48D1FAE-E5DA-4D9B-81C9-7DDB4855C3C5}"/>
                </a:ext>
              </a:extLst>
            </p:cNvPr>
            <p:cNvCxnSpPr/>
            <p:nvPr/>
          </p:nvCxnSpPr>
          <p:spPr>
            <a:xfrm flipV="1">
              <a:off x="1211709" y="3897044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90">
            <a:extLst>
              <a:ext uri="{FF2B5EF4-FFF2-40B4-BE49-F238E27FC236}">
                <a16:creationId xmlns:a16="http://schemas.microsoft.com/office/drawing/2014/main" id="{5A252CEA-2F08-4194-A7DF-1DF23C4F168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3482975"/>
            <a:ext cx="755650" cy="954088"/>
            <a:chOff x="821414" y="5013176"/>
            <a:chExt cx="1080120" cy="136396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716B01F-22A8-467E-A956-5355A63F68C7}"/>
                </a:ext>
              </a:extLst>
            </p:cNvPr>
            <p:cNvCxnSpPr/>
            <p:nvPr/>
          </p:nvCxnSpPr>
          <p:spPr>
            <a:xfrm>
              <a:off x="1626966" y="5526081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20F7198-5772-4711-8D0F-6DBBA09E208D}"/>
                </a:ext>
              </a:extLst>
            </p:cNvPr>
            <p:cNvCxnSpPr/>
            <p:nvPr/>
          </p:nvCxnSpPr>
          <p:spPr>
            <a:xfrm>
              <a:off x="1105060" y="5308210"/>
              <a:ext cx="0" cy="649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9689963-F1D1-4ECE-B563-6D4E4BB337E9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A93DBB0-977B-484F-8FAA-65D05D95B2C9}"/>
                </a:ext>
              </a:extLst>
            </p:cNvPr>
            <p:cNvSpPr/>
            <p:nvPr/>
          </p:nvSpPr>
          <p:spPr>
            <a:xfrm>
              <a:off x="987063" y="5514735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15405A4-9B68-4BD8-BBFA-53B295739E25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328C11-1961-438F-A70B-A8FBB09F4581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A6FDFD5-F8A9-4521-A368-DB49DF9DDBC7}"/>
                </a:ext>
              </a:extLst>
            </p:cNvPr>
            <p:cNvCxnSpPr/>
            <p:nvPr/>
          </p:nvCxnSpPr>
          <p:spPr>
            <a:xfrm>
              <a:off x="1508970" y="575076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10ABAA4-DC32-44AF-8158-43C3233E4C48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9031F57-E74A-42B7-9295-04B141A06443}"/>
                </a:ext>
              </a:extLst>
            </p:cNvPr>
            <p:cNvCxnSpPr/>
            <p:nvPr/>
          </p:nvCxnSpPr>
          <p:spPr>
            <a:xfrm>
              <a:off x="982525" y="5957285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F66F531-D2BC-4C74-946D-55E8C10A83ED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FD5B862-E113-4674-AAE2-9CC0795E6827}"/>
                </a:ext>
              </a:extLst>
            </p:cNvPr>
            <p:cNvCxnSpPr/>
            <p:nvPr/>
          </p:nvCxnSpPr>
          <p:spPr>
            <a:xfrm>
              <a:off x="1508970" y="552608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102">
            <a:extLst>
              <a:ext uri="{FF2B5EF4-FFF2-40B4-BE49-F238E27FC236}">
                <a16:creationId xmlns:a16="http://schemas.microsoft.com/office/drawing/2014/main" id="{86D18E3A-D284-4EB2-975B-B531923068DD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5683250"/>
            <a:ext cx="830262" cy="955675"/>
            <a:chOff x="3165866" y="3520767"/>
            <a:chExt cx="1184844" cy="1363966"/>
          </a:xfrm>
        </p:grpSpPr>
        <p:pic>
          <p:nvPicPr>
            <p:cNvPr id="3103" name="Picture 12" descr="http://www.mathworks.com/help/stats/dendrogram_partial.png">
              <a:extLst>
                <a:ext uri="{FF2B5EF4-FFF2-40B4-BE49-F238E27FC236}">
                  <a16:creationId xmlns:a16="http://schemas.microsoft.com/office/drawing/2014/main" id="{64EC282D-FBF2-40CB-A341-D4071018D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1" t="21536" b="10942"/>
            <a:stretch>
              <a:fillRect/>
            </a:stretch>
          </p:blipFill>
          <p:spPr bwMode="auto">
            <a:xfrm>
              <a:off x="3309882" y="3628318"/>
              <a:ext cx="1040828" cy="111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DD2AE3AB-1351-4E2D-A473-BA96EA66614C}"/>
                </a:ext>
              </a:extLst>
            </p:cNvPr>
            <p:cNvSpPr/>
            <p:nvPr/>
          </p:nvSpPr>
          <p:spPr>
            <a:xfrm>
              <a:off x="3165866" y="3520767"/>
              <a:ext cx="1080632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2" name="Group 105">
            <a:extLst>
              <a:ext uri="{FF2B5EF4-FFF2-40B4-BE49-F238E27FC236}">
                <a16:creationId xmlns:a16="http://schemas.microsoft.com/office/drawing/2014/main" id="{08EA60F7-1632-4D33-BF03-C36816FEDA9D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4559300"/>
            <a:ext cx="755650" cy="955675"/>
            <a:chOff x="3059832" y="1797073"/>
            <a:chExt cx="1080120" cy="1363966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EE949702-68A0-4A69-84CA-B4D0F176BF6E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03550DE-9B56-41ED-B54F-B2BB60C904CD}"/>
                </a:ext>
              </a:extLst>
            </p:cNvPr>
            <p:cNvSpPr/>
            <p:nvPr/>
          </p:nvSpPr>
          <p:spPr>
            <a:xfrm>
              <a:off x="3708812" y="2354441"/>
              <a:ext cx="65806" cy="657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8D3C8CA-3DD6-47A9-B21A-1F2B18EECAD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F09DC81-D81F-45F2-8BA4-EA5FAEF74E8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57CC128-F955-4DF8-A704-189CD5AB0A5D}"/>
                </a:ext>
              </a:extLst>
            </p:cNvPr>
            <p:cNvCxnSpPr/>
            <p:nvPr/>
          </p:nvCxnSpPr>
          <p:spPr>
            <a:xfrm>
              <a:off x="3581739" y="1844654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419D815-3FEC-4030-9518-020F8D1FB07C}"/>
                </a:ext>
              </a:extLst>
            </p:cNvPr>
            <p:cNvCxnSpPr/>
            <p:nvPr/>
          </p:nvCxnSpPr>
          <p:spPr>
            <a:xfrm flipH="1">
              <a:off x="3132445" y="2492651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1F6F3EC-3BE1-4F3B-A9A1-CE0AEF8B2407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CCA7B75-1D6A-4E05-B2AC-EB7508A7DFC9}"/>
                </a:ext>
              </a:extLst>
            </p:cNvPr>
            <p:cNvSpPr/>
            <p:nvPr/>
          </p:nvSpPr>
          <p:spPr>
            <a:xfrm>
              <a:off x="3275403" y="2361239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53D73B6-B4A7-46DC-96A7-04B55431F25F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E0CB362-9DF2-4792-B878-4DD086CA26CE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864BF3D-2D52-40BF-8206-53C3259EFBF1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71D20CC-3D3A-4972-A83F-3279167FACC4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2541D9E-31E1-41E7-A3B1-DD6CC089E18D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091888E-8CBC-40BF-9B68-41A23CE62C9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B8177D9-6D57-496F-B1E4-1A768306A64D}"/>
                </a:ext>
              </a:extLst>
            </p:cNvPr>
            <p:cNvSpPr/>
            <p:nvPr/>
          </p:nvSpPr>
          <p:spPr>
            <a:xfrm rot="3369486">
              <a:off x="3648977" y="2074284"/>
              <a:ext cx="391970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0A2050-FF88-4C27-8B5C-2B03FD4F0068}"/>
                </a:ext>
              </a:extLst>
            </p:cNvPr>
            <p:cNvSpPr/>
            <p:nvPr/>
          </p:nvSpPr>
          <p:spPr>
            <a:xfrm rot="3369486">
              <a:off x="3325620" y="2680365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2598C33-85CE-4F57-B1B8-0CFD54D3E8B3}"/>
                </a:ext>
              </a:extLst>
            </p:cNvPr>
            <p:cNvSpPr/>
            <p:nvPr/>
          </p:nvSpPr>
          <p:spPr>
            <a:xfrm rot="3369486">
              <a:off x="3137280" y="2104871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Group 123">
            <a:extLst>
              <a:ext uri="{FF2B5EF4-FFF2-40B4-BE49-F238E27FC236}">
                <a16:creationId xmlns:a16="http://schemas.microsoft.com/office/drawing/2014/main" id="{315C8380-9734-4AA9-834D-94C9A934825E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46063"/>
            <a:ext cx="1150938" cy="954087"/>
            <a:chOff x="1553834" y="4059941"/>
            <a:chExt cx="1643844" cy="1363966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9FEA2EE6-91C2-4562-B871-89D72B96848B}"/>
                </a:ext>
              </a:extLst>
            </p:cNvPr>
            <p:cNvSpPr/>
            <p:nvPr/>
          </p:nvSpPr>
          <p:spPr>
            <a:xfrm>
              <a:off x="1834988" y="4059941"/>
              <a:ext cx="1081536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085" name="Chart 125">
              <a:extLst>
                <a:ext uri="{FF2B5EF4-FFF2-40B4-BE49-F238E27FC236}">
                  <a16:creationId xmlns:a16="http://schemas.microsoft.com/office/drawing/2014/main" id="{D372DB6A-CC2A-4518-8556-100AA3CBD40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81263" y="4138535"/>
            <a:ext cx="1788987" cy="124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37" r:id="rId6" imgW="1255885" imgH="871804" progId="Excel.Chart.8">
                    <p:embed/>
                  </p:oleObj>
                </mc:Choice>
                <mc:Fallback>
                  <p:oleObj r:id="rId6" imgW="1255885" imgH="871804" progId="Excel.Chart.8">
                    <p:embed/>
                    <p:pic>
                      <p:nvPicPr>
                        <p:cNvPr id="3085" name="Chart 125">
                          <a:extLst>
                            <a:ext uri="{FF2B5EF4-FFF2-40B4-BE49-F238E27FC236}">
                              <a16:creationId xmlns:a16="http://schemas.microsoft.com/office/drawing/2014/main" id="{D372DB6A-CC2A-4518-8556-100AA3CBD40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263" y="4138535"/>
                          <a:ext cx="1788987" cy="1241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0022C6-E1D7-4E3E-B02F-48E3AB19F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altLang="en-US" dirty="0">
                <a:latin typeface="Calibri" panose="020F0502020204030204" pitchFamily="34" charset="0"/>
              </a:rPr>
              <a:t>transformação de dados e</a:t>
            </a:r>
            <a:br>
              <a:rPr lang="pt-PT" altLang="en-US" dirty="0">
                <a:latin typeface="Calibri" panose="020F0502020204030204" pitchFamily="34" charset="0"/>
              </a:rPr>
            </a:br>
            <a:r>
              <a:rPr lang="pt-PT" altLang="en-US" dirty="0">
                <a:latin typeface="Calibri" panose="020F0502020204030204" pitchFamily="34" charset="0"/>
              </a:rPr>
              <a:t>avaliação de pressupostos</a:t>
            </a:r>
            <a:br>
              <a:rPr lang="pt-PT" alt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E337-54E2-40C0-AE17-1C0201708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C8D9016-399C-4F67-B487-6A90BC7F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B50666-FF50-4155-B6A1-1CB938B966B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 Box 2">
            <a:extLst>
              <a:ext uri="{FF2B5EF4-FFF2-40B4-BE49-F238E27FC236}">
                <a16:creationId xmlns:a16="http://schemas.microsoft.com/office/drawing/2014/main" id="{B2D24970-1E93-48D6-A2FE-476C5077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484313"/>
            <a:ext cx="867568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Qual a necessidade de efectuar transformação de dados?</a:t>
            </a:r>
          </a:p>
          <a:p>
            <a:pPr eaLnBrk="1" hangingPunct="1">
              <a:spcBef>
                <a:spcPct val="0"/>
              </a:spcBef>
            </a:pPr>
            <a:endParaRPr lang="pt-PT" altLang="en-US" sz="1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Qual a legitimidade da transformação de dados?</a:t>
            </a:r>
          </a:p>
          <a:p>
            <a:pPr eaLnBrk="1" hangingPunct="1">
              <a:spcBef>
                <a:spcPct val="0"/>
              </a:spcBef>
            </a:pPr>
            <a:endParaRPr lang="pt-PT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Serão as conclusões válidas quando obtidas com recurso a dados transformados?</a:t>
            </a:r>
          </a:p>
          <a:p>
            <a:pPr eaLnBrk="1" hangingPunct="1">
              <a:spcBef>
                <a:spcPct val="0"/>
              </a:spcBef>
            </a:pPr>
            <a:endParaRPr lang="pt-PT" altLang="en-US" sz="12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Que tipos de transformações são mais utilizadas e para que efeito?</a:t>
            </a:r>
          </a:p>
          <a:p>
            <a:pPr eaLnBrk="1" hangingPunct="1">
              <a:spcBef>
                <a:spcPct val="0"/>
              </a:spcBef>
            </a:pPr>
            <a:endParaRPr lang="pt-PT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O que são pressupostos das análises estatísticas?</a:t>
            </a:r>
          </a:p>
          <a:p>
            <a:pPr eaLnBrk="1" hangingPunct="1">
              <a:spcBef>
                <a:spcPct val="0"/>
              </a:spcBef>
            </a:pPr>
            <a:endParaRPr lang="pt-PT" altLang="en-US" sz="16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PT" altLang="en-US" sz="2800">
                <a:latin typeface="Calibri" panose="020F0502020204030204" pitchFamily="34" charset="0"/>
              </a:rPr>
              <a:t>Como avaliar os pressupostos?</a:t>
            </a:r>
          </a:p>
        </p:txBody>
      </p:sp>
      <p:grpSp>
        <p:nvGrpSpPr>
          <p:cNvPr id="4101" name="Group 105">
            <a:extLst>
              <a:ext uri="{FF2B5EF4-FFF2-40B4-BE49-F238E27FC236}">
                <a16:creationId xmlns:a16="http://schemas.microsoft.com/office/drawing/2014/main" id="{6C1A0042-F63D-4E09-96F2-C67979E22E82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2046532-64AD-4D24-B265-51B018E783B9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ECDF741-9709-44C7-A9F2-3B9127B21FE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8AE825-45FA-49EF-B63A-B6EBA72BCDD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E91509-E6F9-4E40-8306-E303A7A3CD0F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E23CC9-5497-4072-9766-BCAF527B4CE9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70ACD0-AC68-48A2-8659-EC61CB230A5C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57FF7D-AF87-45C8-B602-8FC19027CB3E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D20301-B1E0-4BAD-B2FF-6187B8C3252B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E6ED23-F71B-431E-87B9-8DD0E985A00D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E6101D-7409-4781-A646-E20935CC7E0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C8F2FD-3BEF-47A4-87BB-7C1460B7F5F5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E46EAD2-4D78-4241-95DF-B8BBD2B09031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87CD58-F1C5-41C7-941D-9A57230A67E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C279C-25DC-4196-8598-EFB6710EF97F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6F9FB1-E998-46EE-8456-CA0836753442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75819A0-FCE2-4447-BD70-184C1FF99C6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D9A0D59-66C1-4D25-910B-88BF0E88ACCC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952844A-6F31-4989-A075-8CD4956B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DF0C9F-80E5-47FD-BD4F-C6097F82F01D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4" name="Group 105">
            <a:extLst>
              <a:ext uri="{FF2B5EF4-FFF2-40B4-BE49-F238E27FC236}">
                <a16:creationId xmlns:a16="http://schemas.microsoft.com/office/drawing/2014/main" id="{D01D721D-D335-4502-A188-14FF9C39FE4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1CC62D-7D9C-42EA-9268-0FBE0D69A85F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15BD68-2072-4B8F-A138-E824D14CC01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5DAC67-493C-46FC-9813-B1CFC4FDC030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1AF0E9-93F3-45AC-833F-821B1094428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1253DC-9ADD-43F0-A871-888110361624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8912C7-4000-401B-B6EB-882111503FD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A5B9FC-BD65-4CEA-B6C8-1A7E7F69C9D2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AD0A39-9D21-4770-850F-F80A7FDFAB5D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AB81FF-72F1-413F-9785-3E3CF8DD672D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19D7F3-E74E-4E92-AB28-D531B9AB8E0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34C5BC-EB6D-4C37-8847-66E90BFB717B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31AD9F-F38E-416C-AC95-503395EFEED0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3EEE26-AEC2-4C9F-8232-16C9902A6BF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6447BA-3359-47ED-8B7C-93FDFB5EA8F4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D3082B-723F-48B8-AE1D-0D83DFCFDC34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4A8B25-6B5E-45BF-9175-260B5ADB3339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A5062B-C828-450B-90A0-2549128BA9AD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25" name="Rectangle 1">
            <a:extLst>
              <a:ext uri="{FF2B5EF4-FFF2-40B4-BE49-F238E27FC236}">
                <a16:creationId xmlns:a16="http://schemas.microsoft.com/office/drawing/2014/main" id="{35FAB98E-3AC1-42C7-BE40-10BA3C59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2997200"/>
            <a:ext cx="6246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b="0">
                <a:latin typeface="Calibri" panose="020F0502020204030204" pitchFamily="34" charset="0"/>
              </a:rPr>
              <a:t>Para que se consiga atingir determinadas exigências que certas análises estatísticas têm (pressupostos).</a:t>
            </a:r>
          </a:p>
        </p:txBody>
      </p:sp>
      <p:sp>
        <p:nvSpPr>
          <p:cNvPr id="5126" name="TextBox 2">
            <a:extLst>
              <a:ext uri="{FF2B5EF4-FFF2-40B4-BE49-F238E27FC236}">
                <a16:creationId xmlns:a16="http://schemas.microsoft.com/office/drawing/2014/main" id="{DCB710EC-5E6E-41DE-9763-85697EF7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773238"/>
            <a:ext cx="6464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sz="2800">
                <a:latin typeface="Calibri" panose="020F0502020204030204" pitchFamily="34" charset="0"/>
              </a:rPr>
              <a:t>Motivação para a transformação de dados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2DB2C245-3FFF-4AE2-BABF-9D9AE7B2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682347-59DA-4AEC-B46A-E571B607804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8" name="Group 105">
            <a:extLst>
              <a:ext uri="{FF2B5EF4-FFF2-40B4-BE49-F238E27FC236}">
                <a16:creationId xmlns:a16="http://schemas.microsoft.com/office/drawing/2014/main" id="{763B04E6-A278-4573-9E50-0C1510ECC63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99F7DC4-4E2E-4BE7-B3DC-F495F214D41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3C21E9-583A-473C-9CC6-F81C60CB51C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AF6F31-2246-4CBD-888D-84E9AEC0222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D065FF-7474-4487-9A17-A620AAD1CBA3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F1C478-9B1F-4726-89FD-60DFF6930EDE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852B9C-F183-4472-ABAA-0A56635D679E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5501C-C45F-4C18-BE48-6145DBEB7DD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2681C9-21A7-4B7A-912E-FD5423D431E9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8B30A0-4ABF-45C1-8465-461CF2AEF07A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536FF6-0BFE-41FE-A1A3-8DC495F296A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C1ED269-4FFF-452A-85BC-4F8E7A38F6E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077610-6295-4037-9801-3B603CD01B8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340F77-DB5B-46AA-9DF3-1C5AFA415FE5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89C5E5-9CD9-4273-9BD6-12535A435F30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A6CF727-A68B-43B1-A91B-10E2D5FC5083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FFF1A88-FD11-4955-B6B2-D513B988552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7CDC10-3BAE-41CB-8354-01E9C9D150B7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Rectangle 1">
            <a:extLst>
              <a:ext uri="{FF2B5EF4-FFF2-40B4-BE49-F238E27FC236}">
                <a16:creationId xmlns:a16="http://schemas.microsoft.com/office/drawing/2014/main" id="{6B03890F-285A-4371-9DE6-579C0739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2997200"/>
            <a:ext cx="62468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Na maioria das situações sim, mas é necessário ter algumas reservas dependendo do procedimento analítico.</a:t>
            </a:r>
          </a:p>
          <a:p>
            <a:pPr eaLnBrk="1" hangingPunct="1"/>
            <a:endParaRPr lang="pt-PT" altLang="en-US" b="0" dirty="0">
              <a:latin typeface="Calibri" panose="020F0502020204030204" pitchFamily="34" charset="0"/>
            </a:endParaRPr>
          </a:p>
          <a:p>
            <a:pPr eaLnBrk="1" hangingPunct="1"/>
            <a:r>
              <a:rPr lang="pt-PT" altLang="en-US" b="0" dirty="0">
                <a:latin typeface="Calibri" panose="020F0502020204030204" pitchFamily="34" charset="0"/>
              </a:rPr>
              <a:t>e.g. se eu quero dizer se A e B tem comprimentos diferentes, de que me interessa saber se o log A é diferente do log de B?</a:t>
            </a:r>
          </a:p>
        </p:txBody>
      </p:sp>
      <p:sp>
        <p:nvSpPr>
          <p:cNvPr id="6150" name="TextBox 2">
            <a:extLst>
              <a:ext uri="{FF2B5EF4-FFF2-40B4-BE49-F238E27FC236}">
                <a16:creationId xmlns:a16="http://schemas.microsoft.com/office/drawing/2014/main" id="{CFA45BF1-F817-4922-B867-3EB7DB52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773238"/>
            <a:ext cx="632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PT" altLang="en-US" sz="2800">
                <a:latin typeface="Calibri" panose="020F0502020204030204" pitchFamily="34" charset="0"/>
              </a:rPr>
              <a:t>Será a transformação de dados legítima?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4829C-14C7-4BCC-8A7C-C2C25B7D0790}"/>
              </a:ext>
            </a:extLst>
          </p:cNvPr>
          <p:cNvSpPr txBox="1"/>
          <p:nvPr/>
        </p:nvSpPr>
        <p:spPr>
          <a:xfrm>
            <a:off x="288925" y="6044188"/>
            <a:ext cx="848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O’Hara, R. B. &amp; Kotze, D. J. 2010 Do not log-transform count data. </a:t>
            </a:r>
            <a:r>
              <a:rPr lang="en-US" i="1" dirty="0"/>
              <a:t>Methods in Ecology and Evolution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:118-122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77EF7C0-B29A-4F7C-B818-9FB356B9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8819A-C186-4CB5-9EF2-28EA981E721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2" name="Group 105">
            <a:extLst>
              <a:ext uri="{FF2B5EF4-FFF2-40B4-BE49-F238E27FC236}">
                <a16:creationId xmlns:a16="http://schemas.microsoft.com/office/drawing/2014/main" id="{22CDFC8F-6AAD-4081-985A-A601AA473AE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E4FD4E-888B-42C7-86B8-0A943A566DF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4FF6E7-B5C6-487E-8E95-0F06BD0F5F32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02A15D-2445-49CD-BCA9-3EAE0B052B29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00D66D-8F3F-4DE2-AE65-2B9FADF42447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E5E5594-3679-4C2F-B246-500D910E84F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8EEB689-4A22-419D-9A60-87457E5846AE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396565-9851-49E6-9FC4-8F074A0311DF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DB16C1-EF1E-43AD-B960-8C98DBFDDD57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28CA11-C8C9-49B8-A51C-F65750EE014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769609-0DC3-4FE0-BF31-3A22B4B9D305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6D6D91-82C9-4659-BA50-98ADFF1C97F0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C97115D-48A7-4D2F-A438-3DDC3FBF2B47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27C78E-9B1F-4D16-9D14-A57398625A87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EB08F13-B6EA-4855-86D4-949202AB9DD9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1F94963-5F04-45E9-B4E0-64F37365B7FC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6ED934-9608-4405-851A-52B4F739CFF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82F79A-E274-4976-817F-60B482BD37C6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816E6D-9FA8-48F1-AE03-24963A6C0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11" y="1708064"/>
            <a:ext cx="6670828" cy="41132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BFB5718-7391-4745-A347-E8EA49FB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4434AC-87C8-4E79-97CC-505EE29DC19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6" name="Group 105">
            <a:extLst>
              <a:ext uri="{FF2B5EF4-FFF2-40B4-BE49-F238E27FC236}">
                <a16:creationId xmlns:a16="http://schemas.microsoft.com/office/drawing/2014/main" id="{8F96D8F4-F7BC-45BB-AB54-F10A296EEB3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DB10227-2AA7-43AB-A4AB-3A6E13314A1A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ACA8A2-F4D5-4112-8EDA-742E071B4F8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72CD78-30B2-44B3-BE43-632D84FF68AE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E8A021-5874-4DB4-98E8-14F3615B2572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57E534-D79B-402D-8A03-DBC0E21DE3CC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8F7B06-FC36-4BCC-8966-7F2B22F007EA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119453-7126-4918-A90E-544C7A702A5B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920741-5171-4242-AF12-E789D77A59E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FDF009-D3C8-48C3-B5B5-D1CA7CA0C86C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82AB37-2809-4BC7-A622-FC0A680552E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DCBCB07-B30D-42C1-98AF-606016634F23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A88242-A1DD-48D7-871E-F4615D3BAF4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319890-B508-46D5-A138-21E2D586C3D0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A5FC3E-1B81-4C99-9FBE-7A47C9DA4858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6DD373-05C4-45C1-8062-A04B19E8269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3958B4-0D0B-41B9-8118-749D31AFEA5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7EEDD9-3304-4A70-87DE-F8C7582ACE7F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654F98-CD6E-427A-908C-3A5CAAF3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56" y="1708061"/>
            <a:ext cx="6921311" cy="42677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7C0E915-8004-4441-8503-B383D829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CF9C39-71EF-4356-B706-31A6FEBC4A34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105">
            <a:extLst>
              <a:ext uri="{FF2B5EF4-FFF2-40B4-BE49-F238E27FC236}">
                <a16:creationId xmlns:a16="http://schemas.microsoft.com/office/drawing/2014/main" id="{E8446545-F3F2-4E11-A226-8D4BA936475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E7A0196-FBA1-496E-9FAC-BCBF84497F16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4AD4C0-6B62-4C69-8506-8F6B9BEEC378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3827FC-075E-4E71-B804-8D5E9E9EFBF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75E2F0-EA73-4BC5-9A4F-E16AADAD129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E60789-17FE-42CE-ABF5-AB018A42F567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10E755-56FA-4060-8270-40E72B75B8C3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C3AB61-717E-4E0A-85CB-B3DC6752AC0F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985EBC-B2DF-421B-9187-DA0D0A4E3CB8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A8928C-3D49-47B8-B9BD-2A39E7684FC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24BFFF-E2E4-4CA2-98AD-4F228F39AF60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3CE8D1-8FA0-46B5-B160-94E6D346B210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FBD07F-6CB1-4A00-8577-60877C8005C2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80B95E-3421-456C-8FE5-F001B1C1DE75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ACEF27-8459-482B-AB8B-B79759BC7C63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941C7D-B17B-4A07-88EC-E7E7FBEA38A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7D9A5B-4048-46BC-B49A-479B8EDE1578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F34705E-03E8-43B5-8361-A661C545FE7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8D4A3FC5-3525-497C-A99B-C35C748F5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3" y="2249488"/>
          <a:ext cx="4608512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8D4A3FC5-3525-497C-A99B-C35C748F56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2249488"/>
                        <a:ext cx="4608512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2D61F04E-0C64-44AB-88F4-6ACADC71D6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2249488"/>
          <a:ext cx="4643437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Graph" r:id="rId5" imgW="3657600" imgH="2743200" progId="STATISTICA.Graph">
                  <p:embed/>
                </p:oleObj>
              </mc:Choice>
              <mc:Fallback>
                <p:oleObj name="Graph" r:id="rId5" imgW="3657600" imgH="2743200" progId="STATISTICA.Graph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2D61F04E-0C64-44AB-88F4-6ACADC71D6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49488"/>
                        <a:ext cx="4643437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F35D6BFE-19CA-485E-9FC8-E0AF6C87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20838"/>
            <a:ext cx="213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Dados originais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66AEA640-E32E-41CF-A4CC-FA6E2EDE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690688"/>
            <a:ext cx="57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log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483C6707-40D3-48D9-8538-507B023AF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688" y="3646488"/>
            <a:ext cx="0" cy="11493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2D9ACF85-A1D7-4FDC-AEC5-31761DB5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510088"/>
            <a:ext cx="57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1.2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7930C1EB-B386-43E2-9C50-2D432978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47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1.8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B80B8100-5433-45F0-AA44-A350D61DD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7163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80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C6D3C70B-1079-4E12-923D-63C4F1DD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1227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</a:rPr>
              <a:t>15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33351E14-809F-4BA6-8444-DAEF3A2FE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935413"/>
            <a:ext cx="0" cy="428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F33DC-91E5-4C3C-804D-53E53724FA90}"/>
              </a:ext>
            </a:extLst>
          </p:cNvPr>
          <p:cNvSpPr txBox="1"/>
          <p:nvPr/>
        </p:nvSpPr>
        <p:spPr>
          <a:xfrm>
            <a:off x="635193" y="6233532"/>
            <a:ext cx="464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Uma </a:t>
            </a:r>
            <a:r>
              <a:rPr lang="en-US" dirty="0" err="1"/>
              <a:t>imagem</a:t>
            </a:r>
            <a:r>
              <a:rPr lang="en-US" dirty="0"/>
              <a:t> de SPSS…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sobrevivente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A9E6DDF-8985-4865-A456-649C4D46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AFAAC2-0C2B-4622-A299-C64EBBB60A0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105">
            <a:extLst>
              <a:ext uri="{FF2B5EF4-FFF2-40B4-BE49-F238E27FC236}">
                <a16:creationId xmlns:a16="http://schemas.microsoft.com/office/drawing/2014/main" id="{2107B4B7-2654-4897-B0DE-3955E868818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FC8B9F1-ACEE-4F83-A962-B9383E5F8A8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1677AB-C095-47FF-B769-55E33A87FFF3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2B5B6F-45C3-4697-82C5-76D704BA497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2F4F0D-B1C3-4759-9652-FA27961F5A28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DEA242-CC5A-4388-8FC5-5AF0F155E45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0CB4FF-376B-457F-A5FC-07B41877DDC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9F7DCBD-6470-4E64-B4C6-0C301B210822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82DD0-64A2-46EA-894F-1BC35F8C36C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34C9E8-CDEF-4F49-9DC2-690235A06DE0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C1EEF-66AC-4863-B210-4F805A7AF1FE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149764-868F-4594-A1FF-E11866C06B94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4A2E7C-471D-490B-AFB9-860E7415657B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A65A666-D893-4BD9-A924-A7F2BFF913E6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2CBD60-43BB-44A6-B3FB-F463B44EF357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F805B1C-6B04-4FD4-AF2E-93AC3E7272DA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BC07798-CCEE-45B9-8213-625C31FB0D4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4D5555-13A0-4E89-BA07-89A318D203A9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Rectangle 1">
            <a:extLst>
              <a:ext uri="{FF2B5EF4-FFF2-40B4-BE49-F238E27FC236}">
                <a16:creationId xmlns:a16="http://schemas.microsoft.com/office/drawing/2014/main" id="{A84D0CA9-52A3-4A27-9801-AC1D39BD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284538"/>
            <a:ext cx="58642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pt-PT" altLang="en-US" sz="2800" b="0">
                <a:latin typeface="Calibri" panose="020F0502020204030204" pitchFamily="34" charset="0"/>
              </a:rPr>
              <a:t>Transformações lineares</a:t>
            </a:r>
          </a:p>
          <a:p>
            <a:pPr lvl="1" eaLnBrk="1" hangingPunct="1"/>
            <a:endParaRPr lang="pt-PT" altLang="en-US" sz="2800" b="0">
              <a:latin typeface="Calibri" panose="020F0502020204030204" pitchFamily="34" charset="0"/>
            </a:endParaRPr>
          </a:p>
          <a:p>
            <a:pPr lvl="1" eaLnBrk="1" hangingPunct="1"/>
            <a:r>
              <a:rPr lang="pt-PT" altLang="en-US" sz="2800" b="0">
                <a:latin typeface="Calibri" panose="020F0502020204030204" pitchFamily="34" charset="0"/>
              </a:rPr>
              <a:t>Transformações não lineares</a:t>
            </a: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C4A12732-8B33-438E-B135-D64294EA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1700213"/>
            <a:ext cx="520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en-US" sz="2800">
                <a:latin typeface="Calibri" panose="020F0502020204030204" pitchFamily="34" charset="0"/>
              </a:rPr>
              <a:t>Tipos de transformação de dados </a:t>
            </a:r>
          </a:p>
          <a:p>
            <a:pPr algn="ctr" eaLnBrk="1" hangingPunct="1"/>
            <a:r>
              <a:rPr lang="pt-PT" altLang="en-US" sz="2800">
                <a:latin typeface="Calibri" panose="020F0502020204030204" pitchFamily="34" charset="0"/>
              </a:rPr>
              <a:t>mais frequentes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B908EAF-85F2-42AE-B6A0-631C4EC2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84B7D6-C2F7-4EE0-B497-7DB30DC1E19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8" name="Group 105">
            <a:extLst>
              <a:ext uri="{FF2B5EF4-FFF2-40B4-BE49-F238E27FC236}">
                <a16:creationId xmlns:a16="http://schemas.microsoft.com/office/drawing/2014/main" id="{02CBE8E5-1A2E-45D7-9D8D-880572ED7937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4A8B48-F79C-43B4-8D20-902C70663169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A153FF-1065-41D6-976C-C9001DD7F805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64B3CF-7AD5-4BD6-A8BB-F6D2B7B3C6B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7F6323-7538-45EE-86E4-9462E75951A6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BEDCA-B4AD-42BC-9253-A81F3AD43A6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BA4AE-D33E-4931-951D-15BDDDCBD742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B8357F-0F7D-4790-9CB0-DF6E3BA412C0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60971E-CEC5-4CDB-B989-B260FD1AC1AB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5F425E-B712-4E70-AE04-0C476F580AFA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DCCFD3-AA7D-4B02-A49D-2CF197483CEF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17FFCAB-2508-4B2D-AC38-0C2A4937C25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260001-BEFE-40DC-BAC8-74A6113D1371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B869CC-ABC1-4454-AA45-939046B45EB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47D59B-D9F7-4D40-AAA6-B46A21E98720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5A3292-CF0C-4F2C-B8F2-CF6E0A4A4339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5D11DD0-7EDC-4411-BF89-0F44D7D62E0A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114258-7EBF-46C5-B552-CBB269B040AB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269" name="Text Box 5">
            <a:extLst>
              <a:ext uri="{FF2B5EF4-FFF2-40B4-BE49-F238E27FC236}">
                <a16:creationId xmlns:a16="http://schemas.microsoft.com/office/drawing/2014/main" id="{1B018B7A-4E29-4CD6-AC4F-D4F3FF9C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3518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Transformações lineares</a:t>
            </a:r>
            <a:endParaRPr lang="pt-PT" altLang="en-US" sz="3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3200" b="0">
                <a:latin typeface="Calibri" panose="020F0502020204030204" pitchFamily="34" charset="0"/>
              </a:rPr>
              <a:t>Obtidas através de combinações lineares das variáveis originais (soma/subtracção, produto/divisão).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C2D06AC-562A-4A10-B6F5-430AC0372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45C16A-1D0B-44D1-AD06-C53E7E80651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2" name="Group 105">
            <a:extLst>
              <a:ext uri="{FF2B5EF4-FFF2-40B4-BE49-F238E27FC236}">
                <a16:creationId xmlns:a16="http://schemas.microsoft.com/office/drawing/2014/main" id="{AE2636BE-CB90-460D-990C-8F37D1D0E5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4B2A1-BA0F-4C46-878A-648508A34A8A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214960-E5B4-46B6-8253-AB696524BA14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2284DD-FA59-485A-A451-0A57E041B1F4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A1F0EC-725F-4A64-B0BF-8825527907C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1F2013-CCFA-4512-961F-6DA6086351F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B4278D-77DE-462F-8AB6-55B10DE7C6DA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CD746C-9886-4D47-902A-CFA384DCC74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0F8A2C-4C69-4A70-BA5B-A762556B0A2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69EBAC-7EE0-49A6-9CFA-7E995E912A56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759A77-A88A-4075-94FA-7FAC70CD2D9C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9B2B6A-41A5-4D93-8C27-0A6A2FC8DAC1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66E915-1C60-453F-9FA8-85B22BC33BDE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6BB5D7-43BC-44C0-8BCF-2EB4633C4A56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45284B-1DDD-4843-9DA5-4F18EEEBDAD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0ED647-91E9-460B-B29B-AB98D2AAEE00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42AFBC-64C2-408C-BEB8-8D845294E3A3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C3B2D3-2037-472F-AB2F-105ED1187F89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293" name="Text Box 5">
            <a:extLst>
              <a:ext uri="{FF2B5EF4-FFF2-40B4-BE49-F238E27FC236}">
                <a16:creationId xmlns:a16="http://schemas.microsoft.com/office/drawing/2014/main" id="{AD1A5292-A88C-4FD3-B4B2-7A8843F7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35183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Transformações lineares</a:t>
            </a:r>
            <a:endParaRPr lang="pt-PT" altLang="en-US" sz="3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Padronização pela variância (ou desvio-padrão) e pela média - Redução e centragem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b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(mesma localização e dispersão: média=0; s=1)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2400" b="0">
              <a:latin typeface="Calibri" panose="020F0502020204030204" pitchFamily="34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7AAC50E-2AE3-484D-AAC8-01794E7D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3611563"/>
            <a:ext cx="2087563" cy="18716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2400">
              <a:latin typeface="Calibri" pitchFamily="34" charset="0"/>
            </a:endParaRPr>
          </a:p>
        </p:txBody>
      </p:sp>
      <p:graphicFrame>
        <p:nvGraphicFramePr>
          <p:cNvPr id="12295" name="Object 6">
            <a:extLst>
              <a:ext uri="{FF2B5EF4-FFF2-40B4-BE49-F238E27FC236}">
                <a16:creationId xmlns:a16="http://schemas.microsoft.com/office/drawing/2014/main" id="{C3D70F03-A0E0-480F-9B04-A3F029991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644900"/>
          <a:ext cx="180022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12295" name="Object 6">
                        <a:extLst>
                          <a:ext uri="{FF2B5EF4-FFF2-40B4-BE49-F238E27FC236}">
                            <a16:creationId xmlns:a16="http://schemas.microsoft.com/office/drawing/2014/main" id="{C3D70F03-A0E0-480F-9B04-A3F029991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180022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27BA5C-4AD3-4C23-ACD9-B7AED7D7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75" y="1883667"/>
            <a:ext cx="7641322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#</a:t>
            </a:r>
            <a:r>
              <a:rPr lang="en-US" altLang="en-US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ler</a:t>
            </a:r>
            <a:r>
              <a:rPr lang="en-US" alt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os</a:t>
            </a:r>
            <a:r>
              <a:rPr lang="en-US" alt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 dados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Da2 &lt;- read.csv("DataTP2anemonas2.csv", </a:t>
            </a:r>
            <a:r>
              <a:rPr lang="en-US" altLang="en-US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sep</a:t>
            </a:r>
            <a:r>
              <a:rPr lang="en-US" alt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=";")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anose="020B0609040504020204" pitchFamily="49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média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das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densidades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zona A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mean(Da2$densidade[Da2$zona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==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"A"]) #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==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IGUAL 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38.8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média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das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densidades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zona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A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seja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B e C)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mean(Da2$densidade[Da2$zona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!=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"A"]) #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Lucida Console" panose="020B0609040504020204" pitchFamily="49" charset="0"/>
              </a:rPr>
              <a:t>!=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DIFERENTE 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14.06667 </a:t>
            </a:r>
            <a:endParaRPr lang="en-US" altLang="en-US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média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das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densidades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zona A &gt;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mean(Da2$densidade[Da2$zona=="B"])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16.71429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média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das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densidades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zona A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mean(Da2$densidade[Da2$zona=="C"])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11.75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DABBA-D18B-4499-9C1A-915F5A17EBC0}"/>
              </a:ext>
            </a:extLst>
          </p:cNvPr>
          <p:cNvSpPr txBox="1"/>
          <p:nvPr/>
        </p:nvSpPr>
        <p:spPr>
          <a:xfrm>
            <a:off x="555585" y="405114"/>
            <a:ext cx="812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Ficha</a:t>
            </a:r>
            <a:r>
              <a:rPr lang="en-US" sz="2400" dirty="0"/>
              <a:t> TP2 – </a:t>
            </a:r>
            <a:r>
              <a:rPr lang="en-US" sz="2400" dirty="0" err="1"/>
              <a:t>exercício</a:t>
            </a:r>
            <a:r>
              <a:rPr lang="en-US" sz="24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912412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81E0B1A-523D-4CB7-9826-72DC8664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ECA2FB-8C34-4C59-B54D-38E6B24026A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05">
            <a:extLst>
              <a:ext uri="{FF2B5EF4-FFF2-40B4-BE49-F238E27FC236}">
                <a16:creationId xmlns:a16="http://schemas.microsoft.com/office/drawing/2014/main" id="{47F044BB-22E7-4DD7-8543-AEA22896F64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50CD7DE-5C71-47E9-9CC6-4DB1B09B125A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BA126B3-B90E-4EC6-97DC-0E64B22E1580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6D1C56-1813-4231-B2EA-565CFC48B1D0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D5C749-E8FD-477B-AE1B-F941FD4D01C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83A96D-3C82-4966-A5D0-C8656B65E80A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F75E08-5EB0-4CA8-9C5A-3695CF30FBB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797BCA-EAA1-406D-B3C0-35C42830DD89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789F18-D0AC-4A32-BA74-9D8D0493AACA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A0EFF7-6682-4986-9F28-C1CE5816D440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E3D282-6F09-430C-9F88-A6A1C8508636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1A440A-1437-46E7-BB55-9C24F6B355E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00197B-FBD5-4525-A2EA-F1E2ABB98507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712E77-61A4-4E8F-804A-800074E02BA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ABCF89B-6914-4FE2-B4E1-4140DD044141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072589-7CDF-44CA-9793-B44A61966A65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4CFD2DE-A771-4A6F-9202-26C33C2E67E4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44B0CD-4AB8-4715-977A-3E4945AF33B7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305755-0933-487E-B5E7-C7133E888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Transformações lineares</a:t>
            </a:r>
            <a:endParaRPr lang="pt-PT" altLang="en-US" sz="40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Padronização por totais ou máximos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A49D26-0C78-40FD-B98B-C1DEE214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780" y="3108325"/>
            <a:ext cx="2087562" cy="1871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1" name="Object 9">
                <a:extLst>
                  <a:ext uri="{FF2B5EF4-FFF2-40B4-BE49-F238E27FC236}">
                    <a16:creationId xmlns:a16="http://schemas.microsoft.com/office/drawing/2014/main" id="{39AF6E0B-44D4-433A-B374-9BF520EA2577}"/>
                  </a:ext>
                </a:extLst>
              </p:cNvPr>
              <p:cNvSpPr txBox="1"/>
              <p:nvPr/>
            </p:nvSpPr>
            <p:spPr bwMode="auto">
              <a:xfrm>
                <a:off x="4491465" y="3398329"/>
                <a:ext cx="2432050" cy="230453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3321" name="Object 9">
                <a:extLst>
                  <a:ext uri="{FF2B5EF4-FFF2-40B4-BE49-F238E27FC236}">
                    <a16:creationId xmlns:a16="http://schemas.microsoft.com/office/drawing/2014/main" id="{39AF6E0B-44D4-433A-B374-9BF520EA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465" y="3398329"/>
                <a:ext cx="2432050" cy="2304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52EE51B5-1E71-4B1E-99E0-5D43EE46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417" y="3108325"/>
            <a:ext cx="2087563" cy="1871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3323" name="Object 11">
            <a:extLst>
              <a:ext uri="{FF2B5EF4-FFF2-40B4-BE49-F238E27FC236}">
                <a16:creationId xmlns:a16="http://schemas.microsoft.com/office/drawing/2014/main" id="{8ED166DD-C77B-42F2-B0E3-CDD4A8ACF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68320"/>
              </p:ext>
            </p:extLst>
          </p:nvPr>
        </p:nvGraphicFramePr>
        <p:xfrm>
          <a:off x="2773130" y="3141663"/>
          <a:ext cx="84296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Equation" r:id="rId4" imgW="190417" imgH="393529" progId="Equation.3">
                  <p:embed/>
                </p:oleObj>
              </mc:Choice>
              <mc:Fallback>
                <p:oleObj name="Equation" r:id="rId4" imgW="190417" imgH="393529" progId="Equation.3">
                  <p:embed/>
                  <p:pic>
                    <p:nvPicPr>
                      <p:cNvPr id="13323" name="Object 11">
                        <a:extLst>
                          <a:ext uri="{FF2B5EF4-FFF2-40B4-BE49-F238E27FC236}">
                            <a16:creationId xmlns:a16="http://schemas.microsoft.com/office/drawing/2014/main" id="{8ED166DD-C77B-42F2-B0E3-CDD4A8ACF9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130" y="3141663"/>
                        <a:ext cx="84296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>
            <a:extLst>
              <a:ext uri="{FF2B5EF4-FFF2-40B4-BE49-F238E27FC236}">
                <a16:creationId xmlns:a16="http://schemas.microsoft.com/office/drawing/2014/main" id="{790A9076-6DC0-4447-8A5A-452C2C96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6091508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Todas as variáveis ficam com peso semelhante</a:t>
            </a:r>
            <a:endParaRPr lang="en-US" altLang="en-US" sz="2800" b="0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21BCC-F897-49BD-9179-A95341838CD9}"/>
              </a:ext>
            </a:extLst>
          </p:cNvPr>
          <p:cNvSpPr txBox="1"/>
          <p:nvPr/>
        </p:nvSpPr>
        <p:spPr>
          <a:xfrm>
            <a:off x="2240192" y="5390634"/>
            <a:ext cx="23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T=Soma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x</a:t>
            </a:r>
            <a:r>
              <a:rPr lang="en-US" baseline="-25000" dirty="0"/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D57D68-1160-43CD-B72E-67AFF27A21DD}"/>
              </a:ext>
            </a:extLst>
          </p:cNvPr>
          <p:cNvSpPr txBox="1"/>
          <p:nvPr/>
        </p:nvSpPr>
        <p:spPr>
          <a:xfrm>
            <a:off x="4759092" y="5390634"/>
            <a:ext cx="30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Max= </a:t>
            </a:r>
            <a:r>
              <a:rPr lang="en-US" dirty="0" err="1"/>
              <a:t>máximos</a:t>
            </a:r>
            <a:r>
              <a:rPr lang="en-US" dirty="0"/>
              <a:t> de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x</a:t>
            </a:r>
            <a:r>
              <a:rPr lang="en-US" baseline="-25000" dirty="0"/>
              <a:t>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56ECF1F-E442-45EF-924C-00A0FAC7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FD4354-8378-4361-873B-E69D7FDBD363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105">
            <a:extLst>
              <a:ext uri="{FF2B5EF4-FFF2-40B4-BE49-F238E27FC236}">
                <a16:creationId xmlns:a16="http://schemas.microsoft.com/office/drawing/2014/main" id="{7DD957E7-4C49-4810-B8FF-4D95F12B7AD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D9462D0-81E1-4D05-8E81-9731718587E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ABC644-F908-4BA6-8744-E8C4A8FE157C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93B257-3F77-4642-8E35-0B55449C2B2F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821E32-D423-4118-B469-B25912F9443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C1C768-E996-4FDE-A0B9-36AF0FEBE15C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149835-1F97-4A62-8332-A3069F561C37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D1DC6D-6261-4630-997F-D55AA55EB3EA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75D5ED-10E0-428C-99A0-6A7A4199E955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3B40E1-B1D6-4F28-965C-91F8203B3CE0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5D46B6-1CAE-462A-9D30-29944AB30B3E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195562-33AA-4EFE-857E-B2D4EA528724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07AF63-656F-486E-8832-C64513DD1C9A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3207F3-6EB0-4FAB-AC69-8F0A488CC79F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3270E1-31DF-4B51-B387-A19D47EAC213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A43D9C1-5876-43D2-B594-994537BDAE06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9F5431C-014F-4B6C-ACAA-9B81B28140F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5B864D-7CE6-4D9D-94A8-2954FB57D82F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5CB02-13C8-4B69-8966-F4EC78A5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397250"/>
            <a:ext cx="2087563" cy="11842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4342" name="Object 7">
            <a:extLst>
              <a:ext uri="{FF2B5EF4-FFF2-40B4-BE49-F238E27FC236}">
                <a16:creationId xmlns:a16="http://schemas.microsoft.com/office/drawing/2014/main" id="{03EF26BE-F331-4516-AED3-F4837F76F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573463"/>
          <a:ext cx="1682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14342" name="Object 7">
                        <a:extLst>
                          <a:ext uri="{FF2B5EF4-FFF2-40B4-BE49-F238E27FC236}">
                            <a16:creationId xmlns:a16="http://schemas.microsoft.com/office/drawing/2014/main" id="{03EF26BE-F331-4516-AED3-F4837F76F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16827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12">
            <a:extLst>
              <a:ext uri="{FF2B5EF4-FFF2-40B4-BE49-F238E27FC236}">
                <a16:creationId xmlns:a16="http://schemas.microsoft.com/office/drawing/2014/main" id="{86C3E785-79DF-4ABD-A14C-1084136BB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291138"/>
            <a:ext cx="8748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Contribui para tornar as variâncias muito menores e desta forma mais facilmente obter homocedasticidade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71DA35DE-AC07-4F7C-B9CE-0ABA32D6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397250"/>
            <a:ext cx="2952750" cy="11842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4345" name="Object 14">
            <a:extLst>
              <a:ext uri="{FF2B5EF4-FFF2-40B4-BE49-F238E27FC236}">
                <a16:creationId xmlns:a16="http://schemas.microsoft.com/office/drawing/2014/main" id="{DF4B54D7-8A36-4C98-8C84-1EC221287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2625" y="3573463"/>
          <a:ext cx="238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3" name="Equation" r:id="rId5" imgW="647700" imgH="228600" progId="Equation.3">
                  <p:embed/>
                </p:oleObj>
              </mc:Choice>
              <mc:Fallback>
                <p:oleObj name="Equation" r:id="rId5" imgW="647700" imgH="228600" progId="Equation.3">
                  <p:embed/>
                  <p:pic>
                    <p:nvPicPr>
                      <p:cNvPr id="14345" name="Object 14">
                        <a:extLst>
                          <a:ext uri="{FF2B5EF4-FFF2-40B4-BE49-F238E27FC236}">
                            <a16:creationId xmlns:a16="http://schemas.microsoft.com/office/drawing/2014/main" id="{DF4B54D7-8A36-4C98-8C84-1EC221287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3573463"/>
                        <a:ext cx="238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6">
            <a:extLst>
              <a:ext uri="{FF2B5EF4-FFF2-40B4-BE49-F238E27FC236}">
                <a16:creationId xmlns:a16="http://schemas.microsoft.com/office/drawing/2014/main" id="{9056333B-8915-429B-A307-50263D168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Logaritmização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4AC4DCCE-A610-4398-B2B9-FB2467BF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1DE729-CC68-49FE-B299-0737CF1382A1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4" name="Group 105">
            <a:extLst>
              <a:ext uri="{FF2B5EF4-FFF2-40B4-BE49-F238E27FC236}">
                <a16:creationId xmlns:a16="http://schemas.microsoft.com/office/drawing/2014/main" id="{6D910600-9869-4762-8F4A-A8926E25701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52967F5-BF01-4E83-A6AA-0A8935D4174E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B28D04-5736-436D-A989-4402A54F417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D43F48-5012-4699-845A-4919353465F4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37F0E0-CEA7-4371-B0D3-BF0F67E0EE28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C4BFD9-519B-464D-B1A1-D87C024E558A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357B19-4457-4903-A205-4D650F9CE4FA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13A77B-A1EE-4E0F-9C49-1502018022B2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2FD7C0-626D-42D8-BBB3-71109F56B0D6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2883AA-9D14-473E-8B4E-1C500F2E3D2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C51668-0395-4084-B123-EE99C1289049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74369A-C1E6-48F6-B170-22D9947F5E98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9D8591-5255-4561-9AE4-6FD545BFDE2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A8F4DA-83F3-4DC5-B938-175CB313D14F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DE508A-1030-4F73-A6FE-A5873552FC5C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BCBCAB-4590-431E-8DE3-0F006C24A625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AA5113-80AE-4A56-9C34-B0A936ED47B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038393B-95EC-4F8E-9889-41A865C6CCBB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65" name="Text Box 6">
            <a:extLst>
              <a:ext uri="{FF2B5EF4-FFF2-40B4-BE49-F238E27FC236}">
                <a16:creationId xmlns:a16="http://schemas.microsoft.com/office/drawing/2014/main" id="{656F88F3-1566-4567-B11E-5E60A015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Radiciação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>
              <a:latin typeface="Calibri" panose="020F050202020403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FDDAA91-F1D4-420B-BA5B-45D8B5B44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108325"/>
            <a:ext cx="1439863" cy="11842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2400">
              <a:latin typeface="Calibri" pitchFamily="34" charset="0"/>
            </a:endParaRPr>
          </a:p>
        </p:txBody>
      </p:sp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FB84AA82-2CF0-4CC6-AF2C-F51923D85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3213100"/>
          <a:ext cx="10080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6" name="Equation" r:id="rId3" imgW="279279" imgH="266584" progId="Equation.3">
                  <p:embed/>
                </p:oleObj>
              </mc:Choice>
              <mc:Fallback>
                <p:oleObj name="Equation" r:id="rId3" imgW="279279" imgH="266584" progId="Equation.3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FB84AA82-2CF0-4CC6-AF2C-F51923D858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13100"/>
                        <a:ext cx="10080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8">
            <a:extLst>
              <a:ext uri="{FF2B5EF4-FFF2-40B4-BE49-F238E27FC236}">
                <a16:creationId xmlns:a16="http://schemas.microsoft.com/office/drawing/2014/main" id="{65678A72-0314-4F78-9C36-A9DA0B96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57788"/>
            <a:ext cx="8748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Contribui para tornar as variâncias muito menores e desta forma mais facilmente obter homocedasticidade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D0BBA297-C8C7-4730-A20F-748623CB3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3108325"/>
            <a:ext cx="2446337" cy="11842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2400">
              <a:latin typeface="Calibri" pitchFamily="34" charset="0"/>
            </a:endParaRPr>
          </a:p>
        </p:txBody>
      </p:sp>
      <p:graphicFrame>
        <p:nvGraphicFramePr>
          <p:cNvPr id="15370" name="Object 12">
            <a:extLst>
              <a:ext uri="{FF2B5EF4-FFF2-40B4-BE49-F238E27FC236}">
                <a16:creationId xmlns:a16="http://schemas.microsoft.com/office/drawing/2014/main" id="{E4A59644-ECA2-428D-AA95-925C863BAD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3213100"/>
          <a:ext cx="21542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Equation" r:id="rId5" imgW="596641" imgH="266584" progId="Equation.3">
                  <p:embed/>
                </p:oleObj>
              </mc:Choice>
              <mc:Fallback>
                <p:oleObj name="Equation" r:id="rId5" imgW="596641" imgH="266584" progId="Equation.3">
                  <p:embed/>
                  <p:pic>
                    <p:nvPicPr>
                      <p:cNvPr id="15370" name="Object 12">
                        <a:extLst>
                          <a:ext uri="{FF2B5EF4-FFF2-40B4-BE49-F238E27FC236}">
                            <a16:creationId xmlns:a16="http://schemas.microsoft.com/office/drawing/2014/main" id="{E4A59644-ECA2-428D-AA95-925C863BA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13100"/>
                        <a:ext cx="21542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7B4DC2D8-714C-40E1-8B7D-F56B3525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9391-9A66-40A3-82EE-1E0C03590E7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Group 105">
            <a:extLst>
              <a:ext uri="{FF2B5EF4-FFF2-40B4-BE49-F238E27FC236}">
                <a16:creationId xmlns:a16="http://schemas.microsoft.com/office/drawing/2014/main" id="{9FE7F0DE-B99E-403A-8582-FD5F98FE513D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E67FBAC-C20E-4868-AF52-0BA4DD0ADE2B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406C6C-C0DB-450D-83E4-BEA30A125BC1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C80DA9-91DE-4687-B168-C4D79B481CAD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42F75C-DD47-4216-834B-F05E98BF066B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0A931F-E16F-4291-B02F-5724C4245BB9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72A051-0EDF-4D55-AD24-719DC06BC7C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3A9689-6467-402E-A74D-315376557E6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31C03B-5128-47EE-B957-903841D32850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3B6E513-EDA4-4728-8F38-A6F47FE8FEE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1385FC-C3C7-4D88-A811-248FF1425B3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5B2AD5-6CF1-40B7-91FD-B7FCE02C01A1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E54BA3-3010-40F0-9E3F-B693241619E2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B142FA-0534-4306-B80D-244C70C0C1A2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D5BC020-6C1E-4F93-B59D-A97E0B6463F8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45D031D-BAAE-43CB-A883-7FD2B86A2CD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46AE01-61A8-4440-8B59-1D4928842AB0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0B6409-4C02-4252-A260-44C8FC513A3A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89" name="Text Box 6">
            <a:extLst>
              <a:ext uri="{FF2B5EF4-FFF2-40B4-BE49-F238E27FC236}">
                <a16:creationId xmlns:a16="http://schemas.microsoft.com/office/drawing/2014/main" id="{519B9035-5F57-4288-967C-2D6DCE3E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 b="0">
              <a:latin typeface="Verdan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Funções trignométricas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pt-PT" altLang="en-US" sz="3200">
              <a:latin typeface="Calibri" panose="020F050202020403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974C6EFC-B768-4CA9-A85B-562889ABF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3346450"/>
            <a:ext cx="2592387" cy="11128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pt-PT" altLang="en-US"/>
          </a:p>
        </p:txBody>
      </p:sp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64BFCAD3-95E3-40BA-8E71-BAA9806B52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3400425"/>
          <a:ext cx="25384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tion" r:id="rId3" imgW="685800" imgH="266400" progId="Equation.3">
                  <p:embed/>
                </p:oleObj>
              </mc:Choice>
              <mc:Fallback>
                <p:oleObj name="Equation" r:id="rId3" imgW="685800" imgH="266400" progId="Equation.3">
                  <p:embed/>
                  <p:pic>
                    <p:nvPicPr>
                      <p:cNvPr id="16391" name="Object 7">
                        <a:extLst>
                          <a:ext uri="{FF2B5EF4-FFF2-40B4-BE49-F238E27FC236}">
                            <a16:creationId xmlns:a16="http://schemas.microsoft.com/office/drawing/2014/main" id="{64BFCAD3-95E3-40BA-8E71-BAA9806B5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3400425"/>
                        <a:ext cx="253841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>
            <a:extLst>
              <a:ext uri="{FF2B5EF4-FFF2-40B4-BE49-F238E27FC236}">
                <a16:creationId xmlns:a16="http://schemas.microsoft.com/office/drawing/2014/main" id="{3D19E00B-1BC6-4467-ADCE-3D15A5D90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80915"/>
            <a:ext cx="87487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 dirty="0">
                <a:latin typeface="Calibri" panose="020F0502020204030204" pitchFamily="34" charset="0"/>
              </a:rPr>
              <a:t>Contribuem para alterar as formas das distribuições.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 b="0" dirty="0">
                <a:latin typeface="Calibri" panose="020F0502020204030204" pitchFamily="34" charset="0"/>
              </a:rPr>
              <a:t>Note-se que neste caso x</a:t>
            </a:r>
            <a:r>
              <a:rPr lang="pt-PT" altLang="en-US" sz="1800" b="0" baseline="-25000" dirty="0">
                <a:latin typeface="Calibri" panose="020F0502020204030204" pitchFamily="34" charset="0"/>
              </a:rPr>
              <a:t>i</a:t>
            </a:r>
            <a:r>
              <a:rPr lang="pt-PT" altLang="en-US" sz="1800" b="0" dirty="0">
                <a:latin typeface="Calibri" panose="020F0502020204030204" pitchFamily="34" charset="0"/>
              </a:rPr>
              <a:t> deve estar entre 0 e 1, pelo que ou os dados são proporções ou temos antes que os transformar em proporções!</a:t>
            </a:r>
            <a:endParaRPr lang="en-US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515F33EA-71AC-4725-BCBC-FC4CD12C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28988"/>
            <a:ext cx="236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 b="0">
                <a:latin typeface="Calibri" panose="020F0502020204030204" pitchFamily="34" charset="0"/>
              </a:rPr>
              <a:t>Por exemplo:</a:t>
            </a:r>
            <a:endParaRPr lang="en-US" altLang="en-US" sz="28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DCDD1245-C3B6-49FC-9588-CC74F168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8365F8-01A8-46C3-B34D-8476FDEBD3C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2" name="Group 105">
            <a:extLst>
              <a:ext uri="{FF2B5EF4-FFF2-40B4-BE49-F238E27FC236}">
                <a16:creationId xmlns:a16="http://schemas.microsoft.com/office/drawing/2014/main" id="{27D04A17-5108-4FF5-BF7D-6606F239C44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8346EC-5BDF-40E3-AF31-2E4B7012B473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038DB5-E8CD-4D6B-9FDF-7B9D4CBC993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2C6B7-BF08-4CCC-8F3F-9AB141C3B69F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594D02-55EE-4EFE-8F37-B113E3F2DD0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F25A4-6C65-4241-9028-62F9912FCEB5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F5F05C-5CF1-41E5-B6A7-4D517099E1BA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A0B32C-ED89-4F8C-A878-70AF16F06A5C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C2F0CC-0588-428C-A95D-30498C9D5CA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425DD3-2C1A-4371-9727-14CCCA954D97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C795DC-E0B5-4A5A-9E34-507F45724528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D10625-B12A-4D6B-824A-69B5CE2311EE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D78F1F9-3A25-4A35-9A66-5252460B14BB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8769BF-C07A-4738-ACBA-5FA3AFDE154C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B5ACF3C-C868-4838-B55E-49ACB845D3E4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CAE7EFD-9FA5-45B0-B3A1-C5719A175CEB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1A8484-F962-4FB8-8010-BED08B69DB7D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769531-EE56-4CAA-97F6-6E6364F1AC92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7413" name="Object 1">
            <a:extLst>
              <a:ext uri="{FF2B5EF4-FFF2-40B4-BE49-F238E27FC236}">
                <a16:creationId xmlns:a16="http://schemas.microsoft.com/office/drawing/2014/main" id="{2C2322A1-1E32-475F-9694-1A07B59D73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628775"/>
          <a:ext cx="6480175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17413" name="Object 1">
                        <a:extLst>
                          <a:ext uri="{FF2B5EF4-FFF2-40B4-BE49-F238E27FC236}">
                            <a16:creationId xmlns:a16="http://schemas.microsoft.com/office/drawing/2014/main" id="{2C2322A1-1E32-475F-9694-1A07B59D7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480175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C918F54C-6DD5-40C7-800B-59BED617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A47192-54AD-4926-AA72-7835B917ABA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Group 105">
            <a:extLst>
              <a:ext uri="{FF2B5EF4-FFF2-40B4-BE49-F238E27FC236}">
                <a16:creationId xmlns:a16="http://schemas.microsoft.com/office/drawing/2014/main" id="{4E8F7915-D652-4AB3-8EB8-8AC279A52260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A36698-DE6F-4BC9-974C-E49D33002C9B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C4F91A-5576-4640-8C5C-454DCC8AB66A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2B9891-2341-4887-A487-22A3CEF8517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A5A937-E3B1-4504-9E94-7BBD0CA0A43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DB9F65-891D-46C5-8F3B-64C80E096F1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2B4793-75B7-401C-A809-433669345C24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82B3818-9442-4A44-9563-92C4CE71977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0F3ADB-9AB9-4CEE-849B-BC0B5491A4EF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C7650C-5882-4B02-913B-9C200ECFF0F0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075E13-AB97-4888-9DD6-81DF7449845D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A01DA1-8CDD-4D39-BF5D-D537F302B2E2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AE3896-BE44-4441-8A58-EAB5EBB4A0B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B0EA976-4FD0-4873-81B9-997F3B058CAA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2A312F-FB19-4D28-A8B8-54BBB1A4BA40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E90BB0-C9A0-41BE-BF52-C172FE49D109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01B635-640E-4DBF-AD35-A3763D558895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ECCB34-3005-473E-A126-9A67904D1658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37" name="Text Box 6">
            <a:extLst>
              <a:ext uri="{FF2B5EF4-FFF2-40B4-BE49-F238E27FC236}">
                <a16:creationId xmlns:a16="http://schemas.microsoft.com/office/drawing/2014/main" id="{DED76F60-8DD9-427B-BD84-D5C25092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Dados originais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18438" name="Object 8">
            <a:extLst>
              <a:ext uri="{FF2B5EF4-FFF2-40B4-BE49-F238E27FC236}">
                <a16:creationId xmlns:a16="http://schemas.microsoft.com/office/drawing/2014/main" id="{8251739B-E740-418B-9955-91124D8FE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754188"/>
          <a:ext cx="640873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18438" name="Object 8">
                        <a:extLst>
                          <a:ext uri="{FF2B5EF4-FFF2-40B4-BE49-F238E27FC236}">
                            <a16:creationId xmlns:a16="http://schemas.microsoft.com/office/drawing/2014/main" id="{8251739B-E740-418B-9955-91124D8FEE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54188"/>
                        <a:ext cx="640873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65AE035-E706-465B-8E5B-6BCFBF1B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38CCFB-3006-42B7-A656-A9AE2BB69F9C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0" name="Group 105">
            <a:extLst>
              <a:ext uri="{FF2B5EF4-FFF2-40B4-BE49-F238E27FC236}">
                <a16:creationId xmlns:a16="http://schemas.microsoft.com/office/drawing/2014/main" id="{09C8CDA0-4863-419B-8259-4CA69A88AEAA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6DEF0F5-7C93-4718-B30C-F2B88AB7A38A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B240B2-1EED-4A1B-8F04-33B5356D2D9A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2C6391-83B5-46F7-B942-E3C7E55222A1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1ED42-A5E0-4E78-A1E9-C188123805E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6AE410-81AD-4E02-A0E2-7B438E6A567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FD1312-FB88-4BCE-9321-25E2D654A31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62B2FB-B11E-4E86-B07E-84C8EBB7C510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43C50-DBE3-424B-A255-3FD3A04617D3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FEBD75-6AA3-42DB-801A-3E261AF4DEE9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7D4B48-98F9-415E-B6C5-1B79C931C854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2CC07C-C346-4DB9-9881-F18506B022F0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0718C4-FC00-4D37-939F-6175B4E74B7C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3194B9-C279-4B74-8A56-F6A2444C4EB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9F5B67-870D-49F3-88EB-CB1570865BC3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4F28FBD-1E50-4E4F-81B4-E120470EF631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BCBF52-DA89-4F1D-9D62-AD349EAA1818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EA2499-35D2-48DE-BAC1-9B29C6B9E6CB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19461" name="Object 10">
            <a:extLst>
              <a:ext uri="{FF2B5EF4-FFF2-40B4-BE49-F238E27FC236}">
                <a16:creationId xmlns:a16="http://schemas.microsoft.com/office/drawing/2014/main" id="{3D63312F-F3E7-41AE-99D9-2BE2DCCF2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1989138"/>
          <a:ext cx="6192837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19461" name="Object 10">
                        <a:extLst>
                          <a:ext uri="{FF2B5EF4-FFF2-40B4-BE49-F238E27FC236}">
                            <a16:creationId xmlns:a16="http://schemas.microsoft.com/office/drawing/2014/main" id="{3D63312F-F3E7-41AE-99D9-2BE2DCCF2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989138"/>
                        <a:ext cx="6192837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12">
            <a:extLst>
              <a:ext uri="{FF2B5EF4-FFF2-40B4-BE49-F238E27FC236}">
                <a16:creationId xmlns:a16="http://schemas.microsoft.com/office/drawing/2014/main" id="{F3D7D717-30AA-4C5B-AFB4-920C58E8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68413"/>
            <a:ext cx="803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Dados padronizados: redução e centragem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1CEA6F73-865A-4FDD-85FB-AED8F68C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D27905-8929-4BA6-A979-23677273F70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" name="Group 105">
            <a:extLst>
              <a:ext uri="{FF2B5EF4-FFF2-40B4-BE49-F238E27FC236}">
                <a16:creationId xmlns:a16="http://schemas.microsoft.com/office/drawing/2014/main" id="{0EA1DC3B-F3EB-4B91-BA52-43A7FD100D3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0BC504-FFA0-423E-8B95-7CEA83AEFF4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EED551-2671-479F-94C3-4ED3C5EF97C9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BDEE36-8AA6-4C9D-9D33-DD6933E6047A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04372E-0980-4CA1-AC26-5D070F954DF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C757CC-A769-4EF4-8A71-F7CA30416F89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F4472B-1BBB-4660-880A-8ED11352E1CB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25BD40-0824-4AFC-8538-B9F404849F04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0DDFAC1-3A97-4895-8EAD-0437190748DF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5A5D79-32C2-4A33-ACB2-77B769E2708C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150A442-9B72-40BD-A6EE-BBC2495874D5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D5B82-4EE1-4309-8369-FC1AB2F95116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683A0A-5199-43E0-AC4A-FBFE46793E4F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2B99C2-CCA4-4D7D-A68F-36D23F84A5C6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0511B70-FEF1-4F3A-B7CA-3EFF7ADB3EFB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9BF7C3A-17D6-42AE-A3B6-E8DB964BF0FE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6EAF28-BEA2-4324-B3A3-0A3FB4B7A653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F8287A-620D-4239-B710-59C6FE76B7F6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5" name="Text Box 6">
            <a:extLst>
              <a:ext uri="{FF2B5EF4-FFF2-40B4-BE49-F238E27FC236}">
                <a16:creationId xmlns:a16="http://schemas.microsoft.com/office/drawing/2014/main" id="{68BB7341-1E13-4B80-927C-20892BEE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1268413"/>
            <a:ext cx="914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Dados padronizados: padronização pelo máximo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20486" name="Object 8">
            <a:extLst>
              <a:ext uri="{FF2B5EF4-FFF2-40B4-BE49-F238E27FC236}">
                <a16:creationId xmlns:a16="http://schemas.microsoft.com/office/drawing/2014/main" id="{9CCCC32B-E04B-43AF-9AF8-221C28913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2043113"/>
          <a:ext cx="6192837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3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0486" name="Object 8">
                        <a:extLst>
                          <a:ext uri="{FF2B5EF4-FFF2-40B4-BE49-F238E27FC236}">
                            <a16:creationId xmlns:a16="http://schemas.microsoft.com/office/drawing/2014/main" id="{9CCCC32B-E04B-43AF-9AF8-221C289131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043113"/>
                        <a:ext cx="6192837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125B36C-43E9-4EE2-84E9-B74D6E1D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69F64-186B-4122-857F-20413BABA039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8" name="Group 105">
            <a:extLst>
              <a:ext uri="{FF2B5EF4-FFF2-40B4-BE49-F238E27FC236}">
                <a16:creationId xmlns:a16="http://schemas.microsoft.com/office/drawing/2014/main" id="{BD4516A8-9868-46D9-9024-D5A0E8F78095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AB60BC5-A774-4699-9A8D-8B34C763875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8AFF35-7365-4B88-82F7-C9A0C8E0DACB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2B26C32-D286-4251-9E2A-D33AE05B710D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1F86EA-812D-4FCC-B309-D6DB7322CB0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26021E-5194-47BF-8810-ED4C7155C48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8EE67B-ED97-41D4-9FBA-7E3F8D4ACDC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8EBDC7-7CE1-4577-87C8-B7968591A5C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CBFCE0-A56E-41F9-9A90-DCAB4592F38C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BCABAA-EF99-46DA-AB5F-1E204D3DD2CD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8293E3-FA2E-404B-8EB2-79404CC7F110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EA68EE-258C-4E0F-8808-17B6A875248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7B6F5D3-171E-4E60-BD8B-C159297D1E53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169694-5654-4918-9BFC-4C5EF3602DF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7ECF6DB-F7FA-47FF-9226-0FE6700CB6B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C0C72A-72FE-4798-BD2E-F12F36A3475E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F6EDC-7060-48CC-9A22-A05C79B100E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77EC02-0AB5-4C52-865E-F3ACFEBF7BE5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509" name="Text Box 5">
            <a:extLst>
              <a:ext uri="{FF2B5EF4-FFF2-40B4-BE49-F238E27FC236}">
                <a16:creationId xmlns:a16="http://schemas.microsoft.com/office/drawing/2014/main" id="{2AD9FA1D-575C-460D-AF76-38FBAEC00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341438"/>
            <a:ext cx="4441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2800">
                <a:latin typeface="Calibri" panose="020F0502020204030204" pitchFamily="34" charset="0"/>
              </a:rPr>
              <a:t>Transformações não lineares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21510" name="Object 8">
            <a:extLst>
              <a:ext uri="{FF2B5EF4-FFF2-40B4-BE49-F238E27FC236}">
                <a16:creationId xmlns:a16="http://schemas.microsoft.com/office/drawing/2014/main" id="{87206D95-9DF0-46EC-BFBD-4914266FF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916113"/>
          <a:ext cx="6049963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1510" name="Object 8">
                        <a:extLst>
                          <a:ext uri="{FF2B5EF4-FFF2-40B4-BE49-F238E27FC236}">
                            <a16:creationId xmlns:a16="http://schemas.microsoft.com/office/drawing/2014/main" id="{87206D95-9DF0-46EC-BFBD-4914266FF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16113"/>
                        <a:ext cx="6049963" cy="453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5D16268E-DFAA-4A98-8080-EAB53256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7C4397-F801-4E55-8D12-FF1E85CA707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105">
            <a:extLst>
              <a:ext uri="{FF2B5EF4-FFF2-40B4-BE49-F238E27FC236}">
                <a16:creationId xmlns:a16="http://schemas.microsoft.com/office/drawing/2014/main" id="{8032086A-A640-43F0-BABD-07D03D89C66D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15B03C7-FD6E-4A13-90F1-4A80778D884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88EB099-46E8-4024-9481-C566CBBF667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47A9679-82F2-4BF0-AD4F-C003367687C7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38850D-7F27-4864-B8BF-260D8EC89F7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ABF7B2-E603-4B21-A294-A6FA6B0E4741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8968CD-755A-4B52-AF33-BE2ACE5EA13D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7F9B6B-7509-45E4-A2BC-7D71F3163D3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A564C03-8553-48FC-863F-5CA285CD05F1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247E1E-8D2B-44A7-838C-3FE392D1AFE5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16084C-121B-4D99-B214-2A279C5815DE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7152AB-D982-4539-BCA6-33A2E055DA45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05C5C4-DE76-4DA1-9B69-B766F24DB34B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A189036-A261-41E7-B954-461A06AF14BA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1E589D-DFDC-45BD-AFB0-B49F25BDC339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3A6389-9A29-4295-A3E5-C58C480F18BF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850315-79A0-4E88-81D6-295E304492EA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0AB681-AC00-4A15-AF25-E927C2D0ACA2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 Box 6">
            <a:extLst>
              <a:ext uri="{FF2B5EF4-FFF2-40B4-BE49-F238E27FC236}">
                <a16:creationId xmlns:a16="http://schemas.microsoft.com/office/drawing/2014/main" id="{B0A45F5B-60AB-46CC-AA34-B38CB40A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22534" name="Object 1">
            <a:extLst>
              <a:ext uri="{FF2B5EF4-FFF2-40B4-BE49-F238E27FC236}">
                <a16:creationId xmlns:a16="http://schemas.microsoft.com/office/drawing/2014/main" id="{63628859-C63C-46B1-80A1-FFE99087AE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916113"/>
          <a:ext cx="619125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2534" name="Object 1">
                        <a:extLst>
                          <a:ext uri="{FF2B5EF4-FFF2-40B4-BE49-F238E27FC236}">
                            <a16:creationId xmlns:a16="http://schemas.microsoft.com/office/drawing/2014/main" id="{63628859-C63C-46B1-80A1-FFE99087A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16113"/>
                        <a:ext cx="619125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E4FFC-A232-4820-B830-2E7F21AB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21" y="1351508"/>
            <a:ext cx="7391447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 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função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tapply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-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uma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função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muito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util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tapply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(X = Da2$densidade,INDEX = Da2$zona,FUN=mean)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 B C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38.80000 16.71429 11.75000 </a:t>
            </a:r>
            <a:endParaRPr lang="en-US" altLang="en-US" dirty="0">
              <a:solidFill>
                <a:srgbClr val="0000FF"/>
              </a:solidFill>
              <a:latin typeface="Lucida Console" panose="020B0609040504020204" pitchFamily="49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#serve para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qualquer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função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#e.g.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minimo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tapply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(X = Da2$densidade,INDEX = Da2$zona,FUN=min)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 B C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2 4 3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#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o range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tapply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(X = Da2$densidade,INDEX = Da2$zona,FUN=range)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$A [1] 2 83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$B [1] 4 30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$C [1] 3 19 </a:t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60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71946A80-EB5B-43D9-B472-AEC4564A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4A35EB-F075-4E96-8C53-071EBA156D66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6" name="Group 105">
            <a:extLst>
              <a:ext uri="{FF2B5EF4-FFF2-40B4-BE49-F238E27FC236}">
                <a16:creationId xmlns:a16="http://schemas.microsoft.com/office/drawing/2014/main" id="{3F23EBF1-F9AB-4C1A-A905-416C07C9A86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5E6FD4A-8C8D-4BAC-BADA-6BC334360B7B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02E906-3309-4D20-888E-1EB5C69FEE43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8881DE-EE54-4966-B1CA-EFDFB55ED16F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CED9A9-4398-4B9B-87A2-DB2A3AF6EEF6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AD4327-01B1-44ED-8217-051547E3DE10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12DE70-4788-4D8A-AA02-E424A20D367B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84CF83-0819-4B4D-8445-A46639B0B62D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C4C4EE-7E88-4DEC-A3EB-353866FB987A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CDC799-9ECF-40B5-B163-84BFA70F2CBE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DFC3277-C456-40D1-9E39-306A3C8212AA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3F81D3-BE90-4D32-8E11-926F307D29BF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8B553C-91A8-4C20-A7C8-DC80004180DA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355C72-5660-4B80-91D5-7419C0AA5866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05FCE9-7D32-4CD7-9BF1-41B28C47A3BD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BEF5BFE-EADA-48F8-A4B9-24C67C9B095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14DCC8-740D-498E-BA10-C5106ACEF41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A1316BB-D8CB-44DA-86CB-09BA186915E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57" name="Text Box 6">
            <a:extLst>
              <a:ext uri="{FF2B5EF4-FFF2-40B4-BE49-F238E27FC236}">
                <a16:creationId xmlns:a16="http://schemas.microsoft.com/office/drawing/2014/main" id="{FAD74349-4FE5-4D79-80EE-CB7616138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23558" name="Object 1">
            <a:extLst>
              <a:ext uri="{FF2B5EF4-FFF2-40B4-BE49-F238E27FC236}">
                <a16:creationId xmlns:a16="http://schemas.microsoft.com/office/drawing/2014/main" id="{60C12CFE-D995-4A9B-9ECE-0D1B3A0A3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25" y="2060575"/>
          <a:ext cx="5975350" cy="448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3558" name="Object 1">
                        <a:extLst>
                          <a:ext uri="{FF2B5EF4-FFF2-40B4-BE49-F238E27FC236}">
                            <a16:creationId xmlns:a16="http://schemas.microsoft.com/office/drawing/2014/main" id="{60C12CFE-D995-4A9B-9ECE-0D1B3A0A3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060575"/>
                        <a:ext cx="5975350" cy="448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7C126C2-369B-4956-B8D0-33CBDC51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E177E9-C6CB-4C5F-A3A1-16C3BE3B1B1E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0" name="Group 105">
            <a:extLst>
              <a:ext uri="{FF2B5EF4-FFF2-40B4-BE49-F238E27FC236}">
                <a16:creationId xmlns:a16="http://schemas.microsoft.com/office/drawing/2014/main" id="{D0D4872D-4F70-4E14-AF52-B80943F256A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570D4EF-7315-41C6-96B9-283AEDC073D8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DC8747-5E1E-4CC2-B1FD-AD161449FDED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8A63F1-85EE-4FD4-8400-BCFACF5D11BB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2521CC-800D-4567-9526-14839E02E375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0781B2-8374-491C-A463-99D8C5DAE4F7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1F3D3A-2913-4C8C-9C63-CC1F79BD1B46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099085-1E3F-45F9-AE92-6A7839B30A9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16755C-1A8A-4697-88EB-B7B0C10B66A1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C8AB0C-15A5-46A4-99F9-B009B8585CD0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25D5D1-399B-456B-9871-C06B0FB158D2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EDAFDE-6DB2-4DA0-90C6-D817BF7F495C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B338DC-4BC0-4F04-86BC-985A640977AE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16B229-B368-47EC-A98D-F563D5CFAF3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7CD50B-1288-4D21-AD62-58E13888EF58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41A603-D1C2-4C0F-B94F-B10DFA8ACFB7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D7039CA-D6B6-44F4-A808-6CB078747765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9EE616-74A8-467D-933C-CF4BA50F1873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581" name="Text Box 6">
            <a:extLst>
              <a:ext uri="{FF2B5EF4-FFF2-40B4-BE49-F238E27FC236}">
                <a16:creationId xmlns:a16="http://schemas.microsoft.com/office/drawing/2014/main" id="{4B1E6F6A-0165-40BC-82C4-A7F08694C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405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24582" name="Object 1">
            <a:extLst>
              <a:ext uri="{FF2B5EF4-FFF2-40B4-BE49-F238E27FC236}">
                <a16:creationId xmlns:a16="http://schemas.microsoft.com/office/drawing/2014/main" id="{D4A9B3EB-29DC-467C-A038-61B1449AE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2060575"/>
          <a:ext cx="5903913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4582" name="Object 1">
                        <a:extLst>
                          <a:ext uri="{FF2B5EF4-FFF2-40B4-BE49-F238E27FC236}">
                            <a16:creationId xmlns:a16="http://schemas.microsoft.com/office/drawing/2014/main" id="{D4A9B3EB-29DC-467C-A038-61B1449AE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60575"/>
                        <a:ext cx="5903913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162518E-BDB6-4F19-BA2D-96C20F11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453D8F-F7C2-42F0-93BF-2C18FAE3722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4" name="Group 105">
            <a:extLst>
              <a:ext uri="{FF2B5EF4-FFF2-40B4-BE49-F238E27FC236}">
                <a16:creationId xmlns:a16="http://schemas.microsoft.com/office/drawing/2014/main" id="{594F8ECD-EAAC-4F0C-ADF6-79C4575DCE0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CCF3CCC-3A10-4F05-A5C3-C2AE38FA68E6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FFBB45-2473-46EB-87F1-5AE9D9BD14E2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D6A9F7-A5CB-4C7E-8588-48D21D52BFDF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BC4C22-DA8A-4348-84AE-0C3DB177CB93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1DA43-ED6E-4A32-9C56-04E05C0BD26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6F0287-985C-4714-85A4-33BA9664D407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257447-D7B2-4BD8-8612-D588A52FFE5D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479C53-DB32-450A-A8C2-61B52A43DDEB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5079F73-E466-49B4-9678-0AD6A53971F3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A82A62-CFBD-4CF6-846B-7BDB04D3E7A6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12EFE8-391A-4CC6-8267-EE705C07FED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2D2491-22D3-427A-999C-730E0837982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6EAC9D7-73A7-4620-B550-0EC1B3C4339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BF88D4-4748-43E1-8B5D-7A0B734781C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038E93-7B95-4E2A-989C-2D02DEC68CBF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DB57CB-1BB2-46AC-AED7-0E2E9FE7F6D1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F082B3-458B-48DC-B9EB-3F2A86B49CE2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605" name="Text Box 6">
            <a:extLst>
              <a:ext uri="{FF2B5EF4-FFF2-40B4-BE49-F238E27FC236}">
                <a16:creationId xmlns:a16="http://schemas.microsoft.com/office/drawing/2014/main" id="{0178D567-27A8-41CE-9A23-5B3C2D28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258888"/>
            <a:ext cx="8405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25606" name="Object 1">
            <a:extLst>
              <a:ext uri="{FF2B5EF4-FFF2-40B4-BE49-F238E27FC236}">
                <a16:creationId xmlns:a16="http://schemas.microsoft.com/office/drawing/2014/main" id="{CD9BEA66-5E41-4DE4-9C59-02101834A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4788" y="1989138"/>
          <a:ext cx="6194425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5606" name="Object 1">
                        <a:extLst>
                          <a:ext uri="{FF2B5EF4-FFF2-40B4-BE49-F238E27FC236}">
                            <a16:creationId xmlns:a16="http://schemas.microsoft.com/office/drawing/2014/main" id="{CD9BEA66-5E41-4DE4-9C59-02101834A3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989138"/>
                        <a:ext cx="6194425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FA95912D-4994-4B5E-B846-C2058805D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5438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transformação de dados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avaliação de pressupostos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F9124-1C04-4D73-83B1-E016D0D6ECBA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8" name="Group 105">
            <a:extLst>
              <a:ext uri="{FF2B5EF4-FFF2-40B4-BE49-F238E27FC236}">
                <a16:creationId xmlns:a16="http://schemas.microsoft.com/office/drawing/2014/main" id="{8FBCD48F-8B47-4416-99C0-8CC7435B54C1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BB89E3D-49F1-44C4-A273-A2DBDBCFD834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3A0A1F-ED7C-4E86-809B-D1C61A73BA4D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978A7F-8472-4B72-9996-9B0B8959883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74E656-989C-4D46-B503-701C9F789032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A63FFE-010A-4F42-9F1D-216FEC81491F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1FB39B-3B0D-4E97-8351-E12461E9FADD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B1C2325-1C1A-467D-AC43-7A3A27D33C6E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FF4876-3393-4408-8E6F-90BF8D35925B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6126C7-3261-44E5-A139-1EA701647B4A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4E0E94-60B9-4B1F-B27C-96E9ADA8B123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B1002A-F86C-4672-8D7F-AE22E4B47C5F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6633A2-B7A5-4A2B-AFA0-ABB9BC4FD7A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0B62A9-F0D6-4D77-81F1-38326CFC779C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031CBE-F16D-47A7-953E-1D17B0D10AE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4D587-AD5B-4769-9831-542D0310ABB5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85C709-4E1F-4860-8180-AAF983043D2E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ACB69A1-A6D3-492E-8516-2FF0D2D70590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629" name="Text Box 6">
            <a:extLst>
              <a:ext uri="{FF2B5EF4-FFF2-40B4-BE49-F238E27FC236}">
                <a16:creationId xmlns:a16="http://schemas.microsoft.com/office/drawing/2014/main" id="{559DD0A7-8476-4862-9A06-EB05B649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8405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5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PT" altLang="en-US" sz="3200">
                <a:latin typeface="Calibri" panose="020F0502020204030204" pitchFamily="34" charset="0"/>
              </a:rPr>
              <a:t>Transformações não lineares</a:t>
            </a:r>
            <a:endParaRPr lang="pt-PT" altLang="en-US" sz="3600">
              <a:latin typeface="Calibri" panose="020F0502020204030204" pitchFamily="34" charset="0"/>
            </a:endParaRPr>
          </a:p>
        </p:txBody>
      </p:sp>
      <p:graphicFrame>
        <p:nvGraphicFramePr>
          <p:cNvPr id="26630" name="Object 3">
            <a:extLst>
              <a:ext uri="{FF2B5EF4-FFF2-40B4-BE49-F238E27FC236}">
                <a16:creationId xmlns:a16="http://schemas.microsoft.com/office/drawing/2014/main" id="{E19FEC22-4F46-4748-A7CB-6362B521FC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1989138"/>
          <a:ext cx="597535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26630" name="Object 3">
                        <a:extLst>
                          <a:ext uri="{FF2B5EF4-FFF2-40B4-BE49-F238E27FC236}">
                            <a16:creationId xmlns:a16="http://schemas.microsoft.com/office/drawing/2014/main" id="{E19FEC22-4F46-4748-A7CB-6362B521F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89138"/>
                        <a:ext cx="597535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here is no data that can be displayed in a pie chart, that cannot be displayed BETTER in some other type of chart. - John Tukey">
            <a:extLst>
              <a:ext uri="{FF2B5EF4-FFF2-40B4-BE49-F238E27FC236}">
                <a16:creationId xmlns:a16="http://schemas.microsoft.com/office/drawing/2014/main" id="{0C547FA1-EE13-4E75-AA3F-E62AF09A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18007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8E1B4-552B-4363-A646-5228D0C34A96}"/>
              </a:ext>
            </a:extLst>
          </p:cNvPr>
          <p:cNvSpPr/>
          <p:nvPr/>
        </p:nvSpPr>
        <p:spPr>
          <a:xfrm>
            <a:off x="4701544" y="5162122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https://www.azquotes.com/quote/727634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50FE4-5EA9-4B94-93EF-D07EC9EE6233}"/>
              </a:ext>
            </a:extLst>
          </p:cNvPr>
          <p:cNvSpPr txBox="1"/>
          <p:nvPr/>
        </p:nvSpPr>
        <p:spPr>
          <a:xfrm>
            <a:off x="2274257" y="514560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7 – 08-10-2018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789E3-2CD9-47FC-8122-915F4DB2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26" y="4972611"/>
            <a:ext cx="2871658" cy="18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1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7FECBA57-E2C4-462F-B669-53E59F50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00"/>
            <a:ext cx="5438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4400" dirty="0">
                <a:latin typeface="Calibri" panose="020F0502020204030204" pitchFamily="34" charset="0"/>
                <a:cs typeface="Helvetica" panose="020B0604020202020204" pitchFamily="34" charset="0"/>
              </a:rPr>
              <a:t>Ecologia Numérica</a:t>
            </a:r>
            <a:endParaRPr lang="en-GB" altLang="en-US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8DD569-4D26-4D54-8310-9F398F5FD7DB}"/>
              </a:ext>
            </a:extLst>
          </p:cNvPr>
          <p:cNvCxnSpPr/>
          <p:nvPr/>
        </p:nvCxnSpPr>
        <p:spPr>
          <a:xfrm flipH="1">
            <a:off x="3924300" y="981075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 Box 2">
            <a:extLst>
              <a:ext uri="{FF2B5EF4-FFF2-40B4-BE49-F238E27FC236}">
                <a16:creationId xmlns:a16="http://schemas.microsoft.com/office/drawing/2014/main" id="{8DB6C790-B2AE-4317-8510-EE067537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9761"/>
            <a:ext cx="27590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b="0" dirty="0">
                <a:latin typeface="Calibri" panose="020F0502020204030204" pitchFamily="34" charset="0"/>
              </a:rPr>
              <a:t>análise exploratória de dados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PT" altLang="en-US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PT" altLang="en-US" b="0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PT" altLang="en-US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PT" altLang="en-US" b="0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dirty="0">
                <a:latin typeface="Calibri" panose="020F0502020204030204" pitchFamily="34" charset="0"/>
              </a:rPr>
              <a:t>Continuação…</a:t>
            </a:r>
            <a:endParaRPr lang="pt-PT" altLang="en-US" b="0" dirty="0">
              <a:latin typeface="Calibri" panose="020F0502020204030204" pitchFamily="34" charset="0"/>
            </a:endParaRPr>
          </a:p>
        </p:txBody>
      </p:sp>
      <p:grpSp>
        <p:nvGrpSpPr>
          <p:cNvPr id="3078" name="Group 70">
            <a:extLst>
              <a:ext uri="{FF2B5EF4-FFF2-40B4-BE49-F238E27FC236}">
                <a16:creationId xmlns:a16="http://schemas.microsoft.com/office/drawing/2014/main" id="{73B5D586-5213-4EAC-9F23-3AB70A757FDB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1322388"/>
            <a:ext cx="901700" cy="1071562"/>
            <a:chOff x="716880" y="1955417"/>
            <a:chExt cx="1289188" cy="1532018"/>
          </a:xfrm>
        </p:grpSpPr>
        <p:graphicFrame>
          <p:nvGraphicFramePr>
            <p:cNvPr id="3132" name="Chart 71">
              <a:extLst>
                <a:ext uri="{FF2B5EF4-FFF2-40B4-BE49-F238E27FC236}">
                  <a16:creationId xmlns:a16="http://schemas.microsoft.com/office/drawing/2014/main" id="{A337E6BA-99C9-4D63-8DB4-9A33ED2C2F5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44309" y="1939870"/>
            <a:ext cx="1434331" cy="162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0" r:id="rId3" imgW="1005927" imgH="1133954" progId="Excel.Chart.8">
                    <p:embed/>
                  </p:oleObj>
                </mc:Choice>
                <mc:Fallback>
                  <p:oleObj r:id="rId3" imgW="1005927" imgH="1133954" progId="Excel.Chart.8">
                    <p:embed/>
                    <p:pic>
                      <p:nvPicPr>
                        <p:cNvPr id="3132" name="Chart 71">
                          <a:extLst>
                            <a:ext uri="{FF2B5EF4-FFF2-40B4-BE49-F238E27FC236}">
                              <a16:creationId xmlns:a16="http://schemas.microsoft.com/office/drawing/2014/main" id="{A337E6BA-99C9-4D63-8DB4-9A33ED2C2F5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09" y="1939870"/>
                          <a:ext cx="1434331" cy="162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62001CF-6FA8-4FCB-8248-3F0C991DCC10}"/>
                </a:ext>
              </a:extLst>
            </p:cNvPr>
            <p:cNvSpPr/>
            <p:nvPr/>
          </p:nvSpPr>
          <p:spPr>
            <a:xfrm>
              <a:off x="821286" y="1955417"/>
              <a:ext cx="1080376" cy="1364063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9" name="Group 73">
            <a:extLst>
              <a:ext uri="{FF2B5EF4-FFF2-40B4-BE49-F238E27FC236}">
                <a16:creationId xmlns:a16="http://schemas.microsoft.com/office/drawing/2014/main" id="{7909A303-0693-4121-9316-83370A521AAF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397125"/>
            <a:ext cx="755650" cy="955675"/>
            <a:chOff x="821414" y="3477884"/>
            <a:chExt cx="1080120" cy="1363966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466915F4-F337-430E-8A74-D33A7F6FC200}"/>
                </a:ext>
              </a:extLst>
            </p:cNvPr>
            <p:cNvSpPr/>
            <p:nvPr/>
          </p:nvSpPr>
          <p:spPr>
            <a:xfrm>
              <a:off x="821414" y="3477884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A58B75-DC95-4A21-91A2-F46219EA6B7C}"/>
                </a:ext>
              </a:extLst>
            </p:cNvPr>
            <p:cNvSpPr/>
            <p:nvPr/>
          </p:nvSpPr>
          <p:spPr>
            <a:xfrm>
              <a:off x="1413665" y="4447614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7FEB7C2-4F6C-4247-A77B-C574A7D9CD56}"/>
                </a:ext>
              </a:extLst>
            </p:cNvPr>
            <p:cNvSpPr/>
            <p:nvPr/>
          </p:nvSpPr>
          <p:spPr>
            <a:xfrm>
              <a:off x="136828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568DC9-E96A-4C08-9DAB-6D0452858CD3}"/>
                </a:ext>
              </a:extLst>
            </p:cNvPr>
            <p:cNvSpPr/>
            <p:nvPr/>
          </p:nvSpPr>
          <p:spPr>
            <a:xfrm>
              <a:off x="1216248" y="45178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7A5F2F6-F8F7-4DA8-A95B-CF1ECE9B4401}"/>
                </a:ext>
              </a:extLst>
            </p:cNvPr>
            <p:cNvSpPr/>
            <p:nvPr/>
          </p:nvSpPr>
          <p:spPr>
            <a:xfrm>
              <a:off x="1286592" y="4395503"/>
              <a:ext cx="36307" cy="339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C848E39-587F-4FD6-9687-E6CA3820F90C}"/>
                </a:ext>
              </a:extLst>
            </p:cNvPr>
            <p:cNvSpPr/>
            <p:nvPr/>
          </p:nvSpPr>
          <p:spPr>
            <a:xfrm>
              <a:off x="1286592" y="4289013"/>
              <a:ext cx="36307" cy="339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BBCE2A5-2B7B-479B-9ED9-4729B8069818}"/>
                </a:ext>
              </a:extLst>
            </p:cNvPr>
            <p:cNvSpPr/>
            <p:nvPr/>
          </p:nvSpPr>
          <p:spPr>
            <a:xfrm>
              <a:off x="1431819" y="416893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215C432-FCAE-473F-841E-A2CADDD7659D}"/>
                </a:ext>
              </a:extLst>
            </p:cNvPr>
            <p:cNvSpPr/>
            <p:nvPr/>
          </p:nvSpPr>
          <p:spPr>
            <a:xfrm>
              <a:off x="1504432" y="4071504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8B7E7DB-7E83-4E51-8069-0797FF476EC1}"/>
                </a:ext>
              </a:extLst>
            </p:cNvPr>
            <p:cNvSpPr/>
            <p:nvPr/>
          </p:nvSpPr>
          <p:spPr>
            <a:xfrm>
              <a:off x="1359206" y="3999001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46AECE4-C83D-4D28-B041-C77F6358942F}"/>
                </a:ext>
              </a:extLst>
            </p:cNvPr>
            <p:cNvSpPr/>
            <p:nvPr/>
          </p:nvSpPr>
          <p:spPr>
            <a:xfrm>
              <a:off x="1431819" y="4035252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8E4327C-E7D5-4927-868D-2BEFE026F336}"/>
                </a:ext>
              </a:extLst>
            </p:cNvPr>
            <p:cNvSpPr/>
            <p:nvPr/>
          </p:nvSpPr>
          <p:spPr>
            <a:xfrm>
              <a:off x="1359206" y="4202916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7CA3E5-7E97-4AF1-9F8F-DE2432965199}"/>
                </a:ext>
              </a:extLst>
            </p:cNvPr>
            <p:cNvSpPr/>
            <p:nvPr/>
          </p:nvSpPr>
          <p:spPr>
            <a:xfrm>
              <a:off x="1504432" y="4252762"/>
              <a:ext cx="3403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243E552-ADE1-4EBF-8753-90DE3E401CDB}"/>
                </a:ext>
              </a:extLst>
            </p:cNvPr>
            <p:cNvSpPr/>
            <p:nvPr/>
          </p:nvSpPr>
          <p:spPr>
            <a:xfrm>
              <a:off x="1216248" y="4395503"/>
              <a:ext cx="36307" cy="362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F1F2515-00F2-4DB6-B27B-A266C1EBAEAB}"/>
                </a:ext>
              </a:extLst>
            </p:cNvPr>
            <p:cNvCxnSpPr/>
            <p:nvPr/>
          </p:nvCxnSpPr>
          <p:spPr>
            <a:xfrm>
              <a:off x="1071022" y="3765632"/>
              <a:ext cx="0" cy="829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C6AD9DA-9E20-44B9-9C98-BB0A16DB75DB}"/>
                </a:ext>
              </a:extLst>
            </p:cNvPr>
            <p:cNvCxnSpPr/>
            <p:nvPr/>
          </p:nvCxnSpPr>
          <p:spPr>
            <a:xfrm flipH="1">
              <a:off x="1071022" y="4594887"/>
              <a:ext cx="6081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E459D71-9026-4563-BC37-DA950C825A1E}"/>
                </a:ext>
              </a:extLst>
            </p:cNvPr>
            <p:cNvCxnSpPr/>
            <p:nvPr/>
          </p:nvCxnSpPr>
          <p:spPr>
            <a:xfrm flipV="1">
              <a:off x="1211709" y="3897044"/>
              <a:ext cx="394834" cy="647997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Group 90">
            <a:extLst>
              <a:ext uri="{FF2B5EF4-FFF2-40B4-BE49-F238E27FC236}">
                <a16:creationId xmlns:a16="http://schemas.microsoft.com/office/drawing/2014/main" id="{F03CD17D-FCC4-4A3B-A1C6-9EDBBE2378CE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3482975"/>
            <a:ext cx="755650" cy="954088"/>
            <a:chOff x="821414" y="5013176"/>
            <a:chExt cx="1080120" cy="136396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AFA1B4-D37C-4C4A-9109-AC452B5D317D}"/>
                </a:ext>
              </a:extLst>
            </p:cNvPr>
            <p:cNvCxnSpPr/>
            <p:nvPr/>
          </p:nvCxnSpPr>
          <p:spPr>
            <a:xfrm>
              <a:off x="1626966" y="5526081"/>
              <a:ext cx="0" cy="57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2643A71-FFF5-4252-BFB4-EED139442658}"/>
                </a:ext>
              </a:extLst>
            </p:cNvPr>
            <p:cNvCxnSpPr/>
            <p:nvPr/>
          </p:nvCxnSpPr>
          <p:spPr>
            <a:xfrm>
              <a:off x="1105060" y="5308210"/>
              <a:ext cx="0" cy="649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C7890FC-7EDF-455D-9C76-FBC812DC6905}"/>
                </a:ext>
              </a:extLst>
            </p:cNvPr>
            <p:cNvSpPr/>
            <p:nvPr/>
          </p:nvSpPr>
          <p:spPr>
            <a:xfrm>
              <a:off x="821414" y="5013176"/>
              <a:ext cx="1080120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81A6CAB-88E0-4AA4-9C6F-7F59395EB4F7}"/>
                </a:ext>
              </a:extLst>
            </p:cNvPr>
            <p:cNvSpPr/>
            <p:nvPr/>
          </p:nvSpPr>
          <p:spPr>
            <a:xfrm>
              <a:off x="987063" y="5514735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BB7ADB7-F945-4115-BEE7-D7EC53C92E96}"/>
                </a:ext>
              </a:extLst>
            </p:cNvPr>
            <p:cNvSpPr/>
            <p:nvPr/>
          </p:nvSpPr>
          <p:spPr>
            <a:xfrm>
              <a:off x="1508970" y="5596436"/>
              <a:ext cx="238261" cy="2995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EE95FBC-6B3B-425A-8668-9EB9880BA4A8}"/>
                </a:ext>
              </a:extLst>
            </p:cNvPr>
            <p:cNvCxnSpPr/>
            <p:nvPr/>
          </p:nvCxnSpPr>
          <p:spPr>
            <a:xfrm>
              <a:off x="987063" y="5596436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816AFBB-294A-4333-9B3D-2E176199946F}"/>
                </a:ext>
              </a:extLst>
            </p:cNvPr>
            <p:cNvCxnSpPr/>
            <p:nvPr/>
          </p:nvCxnSpPr>
          <p:spPr>
            <a:xfrm>
              <a:off x="1508970" y="5750762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DB73E52-1D05-42F1-9B35-26E7ECF4C6D3}"/>
                </a:ext>
              </a:extLst>
            </p:cNvPr>
            <p:cNvCxnSpPr/>
            <p:nvPr/>
          </p:nvCxnSpPr>
          <p:spPr>
            <a:xfrm>
              <a:off x="982525" y="5308210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CBDD758-03A0-4B4D-A0E1-95C598D8710E}"/>
                </a:ext>
              </a:extLst>
            </p:cNvPr>
            <p:cNvCxnSpPr/>
            <p:nvPr/>
          </p:nvCxnSpPr>
          <p:spPr>
            <a:xfrm>
              <a:off x="982525" y="5957285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50205EC-C7A9-474A-91B1-B0437A582FA2}"/>
                </a:ext>
              </a:extLst>
            </p:cNvPr>
            <p:cNvCxnSpPr/>
            <p:nvPr/>
          </p:nvCxnSpPr>
          <p:spPr>
            <a:xfrm>
              <a:off x="1508970" y="6100264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B6403E8-21C2-4C2B-B709-10513C8419A9}"/>
                </a:ext>
              </a:extLst>
            </p:cNvPr>
            <p:cNvCxnSpPr/>
            <p:nvPr/>
          </p:nvCxnSpPr>
          <p:spPr>
            <a:xfrm>
              <a:off x="1508970" y="5526081"/>
              <a:ext cx="23826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Group 102">
            <a:extLst>
              <a:ext uri="{FF2B5EF4-FFF2-40B4-BE49-F238E27FC236}">
                <a16:creationId xmlns:a16="http://schemas.microsoft.com/office/drawing/2014/main" id="{A6756FEC-B487-4D33-B866-D2717618BC5D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5683250"/>
            <a:ext cx="830262" cy="955675"/>
            <a:chOff x="3165866" y="3520767"/>
            <a:chExt cx="1184844" cy="1363966"/>
          </a:xfrm>
        </p:grpSpPr>
        <p:pic>
          <p:nvPicPr>
            <p:cNvPr id="3103" name="Picture 12" descr="http://www.mathworks.com/help/stats/dendrogram_partial.png">
              <a:extLst>
                <a:ext uri="{FF2B5EF4-FFF2-40B4-BE49-F238E27FC236}">
                  <a16:creationId xmlns:a16="http://schemas.microsoft.com/office/drawing/2014/main" id="{C7319DBE-DA96-4CAC-B842-CC7263C14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1" t="21536" b="10942"/>
            <a:stretch>
              <a:fillRect/>
            </a:stretch>
          </p:blipFill>
          <p:spPr bwMode="auto">
            <a:xfrm>
              <a:off x="3309882" y="3628318"/>
              <a:ext cx="1040828" cy="111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6BF92F4E-799C-4876-911E-930DFD4BF07C}"/>
                </a:ext>
              </a:extLst>
            </p:cNvPr>
            <p:cNvSpPr/>
            <p:nvPr/>
          </p:nvSpPr>
          <p:spPr>
            <a:xfrm>
              <a:off x="3165866" y="3520767"/>
              <a:ext cx="1080632" cy="1363966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2" name="Group 105">
            <a:extLst>
              <a:ext uri="{FF2B5EF4-FFF2-40B4-BE49-F238E27FC236}">
                <a16:creationId xmlns:a16="http://schemas.microsoft.com/office/drawing/2014/main" id="{8C30A15B-9FD8-4F72-8F0F-65288DB8C0BD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4559300"/>
            <a:ext cx="755650" cy="955675"/>
            <a:chOff x="3059832" y="1797073"/>
            <a:chExt cx="1080120" cy="1363966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ED058F29-751E-4974-82A6-91724705CB4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8223BDE-5BC0-47E1-A14E-1BEDF5B12E14}"/>
                </a:ext>
              </a:extLst>
            </p:cNvPr>
            <p:cNvSpPr/>
            <p:nvPr/>
          </p:nvSpPr>
          <p:spPr>
            <a:xfrm>
              <a:off x="3708812" y="2354441"/>
              <a:ext cx="65806" cy="657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38929CB-267C-4955-BE74-F4C7DB268738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E072417-3F23-4081-AA33-5AC89C47A1DC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C485508-9126-4D12-A68E-508176172A1C}"/>
                </a:ext>
              </a:extLst>
            </p:cNvPr>
            <p:cNvCxnSpPr/>
            <p:nvPr/>
          </p:nvCxnSpPr>
          <p:spPr>
            <a:xfrm>
              <a:off x="3581739" y="1844654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69AC08B-0D61-4EFB-B412-125CCF465A5B}"/>
                </a:ext>
              </a:extLst>
            </p:cNvPr>
            <p:cNvCxnSpPr/>
            <p:nvPr/>
          </p:nvCxnSpPr>
          <p:spPr>
            <a:xfrm flipH="1">
              <a:off x="3132445" y="2492651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647428E-14CB-422E-A78F-B51ACC81E5A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517CDB0-87DF-4F58-A0A7-CE6CBBA02564}"/>
                </a:ext>
              </a:extLst>
            </p:cNvPr>
            <p:cNvSpPr/>
            <p:nvPr/>
          </p:nvSpPr>
          <p:spPr>
            <a:xfrm>
              <a:off x="3275403" y="2361239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647AA3D-B78F-49C1-A49D-B5A5A3B7EE11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DA0A8CA-005D-4125-AF59-D437DA6DFED6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19D5813-63B1-4E7A-9F78-D23A509FDED8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1692C35-A117-4AC4-8173-A1B64201DBDD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DEE1DFA-A4D6-49BD-8FB8-64FA71E5814A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C8EC2DB-D570-445C-8340-5E8FEB8BFBD1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703A060-D6CA-48E5-8C92-FC23DD03F4CC}"/>
                </a:ext>
              </a:extLst>
            </p:cNvPr>
            <p:cNvSpPr/>
            <p:nvPr/>
          </p:nvSpPr>
          <p:spPr>
            <a:xfrm rot="3369486">
              <a:off x="3648977" y="2074284"/>
              <a:ext cx="391970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BA92B4F-2B9A-4791-ADEB-376CB24FF458}"/>
                </a:ext>
              </a:extLst>
            </p:cNvPr>
            <p:cNvSpPr/>
            <p:nvPr/>
          </p:nvSpPr>
          <p:spPr>
            <a:xfrm rot="3369486">
              <a:off x="3325620" y="2680365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00CDB1C-4333-4E0B-8DDE-1A0EDA2E8BAE}"/>
                </a:ext>
              </a:extLst>
            </p:cNvPr>
            <p:cNvSpPr/>
            <p:nvPr/>
          </p:nvSpPr>
          <p:spPr>
            <a:xfrm rot="3369486">
              <a:off x="3137280" y="2104871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3" name="Group 123">
            <a:extLst>
              <a:ext uri="{FF2B5EF4-FFF2-40B4-BE49-F238E27FC236}">
                <a16:creationId xmlns:a16="http://schemas.microsoft.com/office/drawing/2014/main" id="{3AF9603E-3F6F-4F31-9909-13E9FD7D484C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46063"/>
            <a:ext cx="1150938" cy="954087"/>
            <a:chOff x="1553834" y="4059941"/>
            <a:chExt cx="1643844" cy="1363966"/>
          </a:xfrm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926EC708-2C40-495F-939E-478BDE51104C}"/>
                </a:ext>
              </a:extLst>
            </p:cNvPr>
            <p:cNvSpPr/>
            <p:nvPr/>
          </p:nvSpPr>
          <p:spPr>
            <a:xfrm>
              <a:off x="1834988" y="4059941"/>
              <a:ext cx="1081536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085" name="Chart 125">
              <a:extLst>
                <a:ext uri="{FF2B5EF4-FFF2-40B4-BE49-F238E27FC236}">
                  <a16:creationId xmlns:a16="http://schemas.microsoft.com/office/drawing/2014/main" id="{225FF0FD-7F95-4AB9-8941-2979A406220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81263" y="4138535"/>
            <a:ext cx="1788987" cy="124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81" r:id="rId6" imgW="1255885" imgH="871804" progId="Excel.Chart.8">
                    <p:embed/>
                  </p:oleObj>
                </mc:Choice>
                <mc:Fallback>
                  <p:oleObj r:id="rId6" imgW="1255885" imgH="871804" progId="Excel.Chart.8">
                    <p:embed/>
                    <p:pic>
                      <p:nvPicPr>
                        <p:cNvPr id="3085" name="Chart 125">
                          <a:extLst>
                            <a:ext uri="{FF2B5EF4-FFF2-40B4-BE49-F238E27FC236}">
                              <a16:creationId xmlns:a16="http://schemas.microsoft.com/office/drawing/2014/main" id="{225FF0FD-7F95-4AB9-8941-2979A4062203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263" y="4138535"/>
                          <a:ext cx="1788987" cy="1241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3A3B7-9FD8-47BE-BEEC-FE76737C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6" y="1720762"/>
            <a:ext cx="7073530" cy="4334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41A79-71CA-45AF-B9AB-660DD029EFBE}"/>
              </a:ext>
            </a:extLst>
          </p:cNvPr>
          <p:cNvSpPr txBox="1"/>
          <p:nvPr/>
        </p:nvSpPr>
        <p:spPr>
          <a:xfrm>
            <a:off x="625642" y="565484"/>
            <a:ext cx="8232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Pie charts, </a:t>
            </a:r>
            <a:r>
              <a:rPr lang="en-US" sz="3200" dirty="0" err="1"/>
              <a:t>queijos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gráficos</a:t>
            </a:r>
            <a:r>
              <a:rPr lang="en-US" sz="3200" dirty="0"/>
              <a:t> de </a:t>
            </a:r>
            <a:r>
              <a:rPr lang="en-US" sz="3200" dirty="0" err="1"/>
              <a:t>sectores</a:t>
            </a:r>
            <a:r>
              <a:rPr lang="en-US" sz="3200" dirty="0"/>
              <a:t> circulares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23120-ED43-4374-B9DA-94CF6FE9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4" y="2140104"/>
            <a:ext cx="3629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95B98A4D-85BA-40DB-93D5-450A832DA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03213"/>
            <a:ext cx="543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análise exploratória de dados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8332D-8887-4D6E-9C41-455922EEBCA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08" name="Group 105">
            <a:extLst>
              <a:ext uri="{FF2B5EF4-FFF2-40B4-BE49-F238E27FC236}">
                <a16:creationId xmlns:a16="http://schemas.microsoft.com/office/drawing/2014/main" id="{8435BC15-E252-4AB5-9DA7-9A59692E818B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A62344-B2AD-4B7B-B5F1-7A3E51001151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6329E5-903C-45EC-B53D-27C84051FAC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05C0B-BF13-4E55-BCE3-4A28419F0155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F12A08-FF0E-4C3D-B6C2-EB20E930CFB2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B5403-9614-4E7E-BE2D-D8295F16D488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938185F-A9FE-4FEF-9048-1C64ECB36FC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DB0F31-31FE-4824-9480-438D4A06636B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6B8C12-A941-444E-A562-E3883D6CBA92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C6A30F-7E3A-4C5D-B2A7-BE3A8229AC7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977ED8-87A4-488E-9EC0-E33E2001EDE7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FAEA030-2B7C-439B-BC3B-9F2C9D4E598A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D78A58-2D33-4A13-BC14-31ECAD723D63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914098-0D7A-4CB3-97D0-8EDA56B2D9FE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92B5E7-C042-479A-A640-6205F251404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F1555A1-3B12-4F5F-B4CF-253A497BAD24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9A1AE8-C8B4-4760-8A26-D16CB63860D9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41CEF09-E545-4135-A1B5-360612DE3BD3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1509" name="Object 5">
            <a:extLst>
              <a:ext uri="{FF2B5EF4-FFF2-40B4-BE49-F238E27FC236}">
                <a16:creationId xmlns:a16="http://schemas.microsoft.com/office/drawing/2014/main" id="{E3CA6697-CF64-469A-BB1B-B2E2DE4CAF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463" y="2133600"/>
          <a:ext cx="9144001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Chart" r:id="rId3" imgW="5886450" imgH="2552700" progId="Excel.Chart.8">
                  <p:embed/>
                </p:oleObj>
              </mc:Choice>
              <mc:Fallback>
                <p:oleObj name="Chart" r:id="rId3" imgW="5886450" imgH="2552700" progId="Excel.Chart.8">
                  <p:embed/>
                  <p:pic>
                    <p:nvPicPr>
                      <p:cNvPr id="21509" name="Object 5">
                        <a:extLst>
                          <a:ext uri="{FF2B5EF4-FFF2-40B4-BE49-F238E27FC236}">
                            <a16:creationId xmlns:a16="http://schemas.microsoft.com/office/drawing/2014/main" id="{E3CA6697-CF64-469A-BB1B-B2E2DE4CA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2133600"/>
                        <a:ext cx="9144001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Box 12">
            <a:extLst>
              <a:ext uri="{FF2B5EF4-FFF2-40B4-BE49-F238E27FC236}">
                <a16:creationId xmlns:a16="http://schemas.microsoft.com/office/drawing/2014/main" id="{282E267F-DE4A-4307-941D-80329D62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268413"/>
            <a:ext cx="5126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Gráficos de sector circular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10304</TotalTime>
  <Words>1279</Words>
  <Application>Microsoft Office PowerPoint</Application>
  <PresentationFormat>On-screen Show (4:3)</PresentationFormat>
  <Paragraphs>226</Paragraphs>
  <Slides>53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Arial</vt:lpstr>
      <vt:lpstr>Calibri</vt:lpstr>
      <vt:lpstr>Cambria Math</vt:lpstr>
      <vt:lpstr>Century Schoolbook</vt:lpstr>
      <vt:lpstr>Corbel</vt:lpstr>
      <vt:lpstr>Helvetica</vt:lpstr>
      <vt:lpstr>Lucida Console</vt:lpstr>
      <vt:lpstr>Times New Roman</vt:lpstr>
      <vt:lpstr>Verdana</vt:lpstr>
      <vt:lpstr>Wingdings</vt:lpstr>
      <vt:lpstr>Feathered</vt:lpstr>
      <vt:lpstr>Microsoft Excel Chart</vt:lpstr>
      <vt:lpstr>Chart</vt:lpstr>
      <vt:lpstr>Graph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transformação de dados e avaliação de pressupostos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Numérica  2018/2019</dc:title>
  <dc:creator>Tiago Marques</dc:creator>
  <cp:lastModifiedBy>Tiago Marques</cp:lastModifiedBy>
  <cp:revision>311</cp:revision>
  <dcterms:created xsi:type="dcterms:W3CDTF">2018-08-22T13:27:50Z</dcterms:created>
  <dcterms:modified xsi:type="dcterms:W3CDTF">2018-10-08T18:20:44Z</dcterms:modified>
</cp:coreProperties>
</file>