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9"/>
  </p:notesMasterIdLst>
  <p:handoutMasterIdLst>
    <p:handoutMasterId r:id="rId10"/>
  </p:handoutMasterIdLst>
  <p:sldIdLst>
    <p:sldId id="324" r:id="rId2"/>
    <p:sldId id="346" r:id="rId3"/>
    <p:sldId id="348" r:id="rId4"/>
    <p:sldId id="349" r:id="rId5"/>
    <p:sldId id="350" r:id="rId6"/>
    <p:sldId id="351" r:id="rId7"/>
    <p:sldId id="347" r:id="rId8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r>
              <a:rPr lang="en-GB"/>
              <a:t>Introduction to density estimation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r>
              <a:rPr lang="en-GB"/>
              <a:t>29/06/2011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r>
              <a:rPr lang="en-GB"/>
              <a:t>DCL 2011 workshop tutorial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52FFD20-BCA8-4458-BC57-D62C643107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0444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r>
              <a:rPr lang="en-GB"/>
              <a:t>Introduction to density estimation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r>
              <a:rPr lang="en-GB"/>
              <a:t>29/06/2011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r>
              <a:rPr lang="en-GB"/>
              <a:t>DCL 2011 workshop tutorial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706ED5A-C726-44FF-8B77-B427D8C999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1889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Introduction to density estimation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GB"/>
              <a:t>29/06/2011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DCL 2011 workshop tutorial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6ED5A-C726-44FF-8B77-B427D8C9991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8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675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503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48583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476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4372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326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0996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7625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7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057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4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730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6473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6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028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21/08/2011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density 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21/08/2011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Introduction to density estimation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  <p:sldLayoutId id="2147483942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9AFD-182A-46E4-B77D-28BA714E7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4079394"/>
            <a:ext cx="6517482" cy="2509213"/>
          </a:xfrm>
        </p:spPr>
        <p:txBody>
          <a:bodyPr>
            <a:normAutofit/>
          </a:bodyPr>
          <a:lstStyle/>
          <a:p>
            <a:r>
              <a:rPr lang="en-US" sz="1800" dirty="0" err="1"/>
              <a:t>AuLA</a:t>
            </a:r>
            <a:r>
              <a:rPr lang="en-US" sz="1800" dirty="0"/>
              <a:t> 22 11 2018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42448-0697-4B93-96C6-13FF069F4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1828800"/>
            <a:ext cx="7315200" cy="1371599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tx1"/>
                </a:solidFill>
              </a:rPr>
              <a:t>Modelação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EcoLÓGICA</a:t>
            </a:r>
            <a:endParaRPr lang="en-US" sz="4800" dirty="0">
              <a:solidFill>
                <a:schemeClr val="tx1"/>
              </a:solidFill>
            </a:endParaRP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03664-30DA-4F22-8CBA-34EE609C2ECC}"/>
              </a:ext>
            </a:extLst>
          </p:cNvPr>
          <p:cNvSpPr txBox="1"/>
          <p:nvPr/>
        </p:nvSpPr>
        <p:spPr>
          <a:xfrm>
            <a:off x="3614730" y="3728591"/>
            <a:ext cx="23326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Aula 10 TP 7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81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59D3F-F15D-4A40-8372-8E40709F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24294"/>
            <a:ext cx="7773339" cy="3424107"/>
          </a:xfrm>
        </p:spPr>
        <p:txBody>
          <a:bodyPr/>
          <a:lstStyle/>
          <a:p>
            <a:r>
              <a:rPr lang="en-US" dirty="0"/>
              <a:t>FT3 – </a:t>
            </a:r>
            <a:r>
              <a:rPr lang="en-US" dirty="0" err="1"/>
              <a:t>modelos</a:t>
            </a:r>
            <a:r>
              <a:rPr lang="en-US" dirty="0"/>
              <a:t> de </a:t>
            </a:r>
            <a:r>
              <a:rPr lang="en-US" dirty="0" err="1"/>
              <a:t>regressão</a:t>
            </a:r>
            <a:r>
              <a:rPr lang="en-US" dirty="0"/>
              <a:t> (</a:t>
            </a:r>
            <a:r>
              <a:rPr lang="en-US" dirty="0" err="1"/>
              <a:t>Modelos</a:t>
            </a:r>
            <a:r>
              <a:rPr lang="en-US" dirty="0"/>
              <a:t> de base </a:t>
            </a:r>
            <a:r>
              <a:rPr lang="en-US" dirty="0" err="1"/>
              <a:t>estatistica</a:t>
            </a:r>
            <a:r>
              <a:rPr lang="en-US" dirty="0"/>
              <a:t>)</a:t>
            </a:r>
          </a:p>
          <a:p>
            <a:r>
              <a:rPr lang="en-US" dirty="0"/>
              <a:t>COLLECT SOME DATA? (if you are feeling bored!)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A7863-31F6-4982-8BF4-E6112D05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93340-588B-45EC-816B-07405437A67E}"/>
              </a:ext>
            </a:extLst>
          </p:cNvPr>
          <p:cNvSpPr txBox="1"/>
          <p:nvPr/>
        </p:nvSpPr>
        <p:spPr>
          <a:xfrm>
            <a:off x="2590800" y="6858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hiller" panose="04020404031007020602" pitchFamily="82" charset="0"/>
              </a:rPr>
              <a:t>Today’s Menu</a:t>
            </a:r>
          </a:p>
        </p:txBody>
      </p:sp>
    </p:spTree>
    <p:extLst>
      <p:ext uri="{BB962C8B-B14F-4D97-AF65-F5344CB8AC3E}">
        <p14:creationId xmlns:p14="http://schemas.microsoft.com/office/powerpoint/2010/main" val="331006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BA25B-7438-4D01-AC72-FF6A70C5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13" y="76200"/>
            <a:ext cx="7773338" cy="1596177"/>
          </a:xfrm>
        </p:spPr>
        <p:txBody>
          <a:bodyPr/>
          <a:lstStyle/>
          <a:p>
            <a:r>
              <a:rPr lang="en-US" dirty="0"/>
              <a:t>COLLECT SOME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488AC-396F-4EEB-8558-99879BEF9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10" y="1371600"/>
            <a:ext cx="7773339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MATERIAL REQUIRED: (MANY FAKE MINIATURE) ANIMALS, 1 watch, 1 pencil, 1 </a:t>
            </a:r>
            <a:r>
              <a:rPr lang="en-US" dirty="0" err="1"/>
              <a:t>ShEET</a:t>
            </a:r>
            <a:r>
              <a:rPr lang="en-US" dirty="0"/>
              <a:t> of paper</a:t>
            </a:r>
          </a:p>
          <a:p>
            <a:r>
              <a:rPr lang="en-US" dirty="0"/>
              <a:t>Prepare tables with ANIMALS FOR THE “PREDATORS” to hunt</a:t>
            </a:r>
          </a:p>
          <a:p>
            <a:r>
              <a:rPr lang="en-US" dirty="0"/>
              <a:t>1 Table with just 10 animals, 1 with 20, one with 30, one with 40, one with 50, one with 60… (have as many tables as groups of 2 persons). </a:t>
            </a:r>
          </a:p>
          <a:p>
            <a:r>
              <a:rPr lang="en-US" dirty="0"/>
              <a:t>Then taking turns AT EACH TABLE, each group will RECORD, FOR EACH OF THE GROUP MEMBERS WITH THE EYES CLOSED, TRYING TO CAPTURE AN ANIMAL BY:</a:t>
            </a:r>
          </a:p>
          <a:p>
            <a:pPr lvl="1"/>
            <a:r>
              <a:rPr lang="en-US" dirty="0"/>
              <a:t>TOUCHING THE TABLE WITH THE OPEN HAND, THE NUMBER OF TIMES YOU NEED TO GET 3 ANIMALS (call this </a:t>
            </a:r>
            <a:r>
              <a:rPr lang="en-US" dirty="0" err="1"/>
              <a:t>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TIME IT TAKEs to GET </a:t>
            </a:r>
            <a:r>
              <a:rPr lang="en-US" dirty="0" err="1"/>
              <a:t>tHE</a:t>
            </a:r>
            <a:r>
              <a:rPr lang="en-US" dirty="0"/>
              <a:t> SAME 3 ANIMALS BY MOVING THE HAND OVER THE TABLE (Call this T)</a:t>
            </a:r>
          </a:p>
          <a:p>
            <a:r>
              <a:rPr lang="en-US" dirty="0"/>
              <a:t>PLOT </a:t>
            </a:r>
            <a:r>
              <a:rPr lang="en-US" dirty="0" err="1"/>
              <a:t>tHE</a:t>
            </a:r>
            <a:r>
              <a:rPr lang="en-US" dirty="0"/>
              <a:t> DATA (NUMBER OF TIMES NEEDED / TIME NEEDED as a FUNCTION OF THE NUMBER OF ANIMALS ON THE TABLE (call this N)</a:t>
            </a:r>
          </a:p>
          <a:p>
            <a:r>
              <a:rPr lang="en-US" dirty="0"/>
              <a:t>FIT MODELS TO THE DATA TO EXPLAIN THE RELATION BETWEEN THESE VARIABLES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0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96E1-4FCE-44A5-BB92-39E16305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78" y="238533"/>
            <a:ext cx="7773338" cy="1596177"/>
          </a:xfrm>
        </p:spPr>
        <p:txBody>
          <a:bodyPr/>
          <a:lstStyle/>
          <a:p>
            <a:r>
              <a:rPr lang="en-US" dirty="0"/>
              <a:t>What might one expect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4C397F5-A608-433A-978C-4AB4FA29EB14}"/>
              </a:ext>
            </a:extLst>
          </p:cNvPr>
          <p:cNvSpPr/>
          <p:nvPr/>
        </p:nvSpPr>
        <p:spPr>
          <a:xfrm>
            <a:off x="1774479" y="2516863"/>
            <a:ext cx="4861711" cy="3304515"/>
          </a:xfrm>
          <a:custGeom>
            <a:avLst/>
            <a:gdLst>
              <a:gd name="connsiteX0" fmla="*/ 0 w 4861711"/>
              <a:gd name="connsiteY0" fmla="*/ 0 h 3304515"/>
              <a:gd name="connsiteX1" fmla="*/ 18107 w 4861711"/>
              <a:gd name="connsiteY1" fmla="*/ 3277355 h 3304515"/>
              <a:gd name="connsiteX2" fmla="*/ 4861711 w 4861711"/>
              <a:gd name="connsiteY2" fmla="*/ 3304515 h 330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711" h="3304515">
                <a:moveTo>
                  <a:pt x="0" y="0"/>
                </a:moveTo>
                <a:lnTo>
                  <a:pt x="18107" y="3277355"/>
                </a:lnTo>
                <a:lnTo>
                  <a:pt x="4861711" y="33045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A4BDC8-4153-4287-AE13-91408739357E}"/>
              </a:ext>
            </a:extLst>
          </p:cNvPr>
          <p:cNvCxnSpPr/>
          <p:nvPr/>
        </p:nvCxnSpPr>
        <p:spPr>
          <a:xfrm>
            <a:off x="1981200" y="6400800"/>
            <a:ext cx="4654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E7F2DAB-9759-4390-A679-017DC01A5CDC}"/>
              </a:ext>
            </a:extLst>
          </p:cNvPr>
          <p:cNvSpPr txBox="1"/>
          <p:nvPr/>
        </p:nvSpPr>
        <p:spPr>
          <a:xfrm>
            <a:off x="4114800" y="593888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E636D-78FE-4141-BD32-C323564754AD}"/>
              </a:ext>
            </a:extLst>
          </p:cNvPr>
          <p:cNvSpPr txBox="1"/>
          <p:nvPr/>
        </p:nvSpPr>
        <p:spPr>
          <a:xfrm>
            <a:off x="6267089" y="598517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E49C8D-93DF-4117-9E57-D56AC82488CD}"/>
              </a:ext>
            </a:extLst>
          </p:cNvPr>
          <p:cNvSpPr txBox="1"/>
          <p:nvPr/>
        </p:nvSpPr>
        <p:spPr>
          <a:xfrm>
            <a:off x="1981200" y="593888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DA93EA-A76B-437E-986C-6F3C876D8766}"/>
              </a:ext>
            </a:extLst>
          </p:cNvPr>
          <p:cNvCxnSpPr/>
          <p:nvPr/>
        </p:nvCxnSpPr>
        <p:spPr>
          <a:xfrm flipV="1">
            <a:off x="609600" y="2516863"/>
            <a:ext cx="0" cy="3274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F1378A0-6364-4133-85EB-1153D6A55FE9}"/>
              </a:ext>
            </a:extLst>
          </p:cNvPr>
          <p:cNvSpPr txBox="1"/>
          <p:nvPr/>
        </p:nvSpPr>
        <p:spPr>
          <a:xfrm>
            <a:off x="781417" y="3915268"/>
            <a:ext cx="215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or 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878253-937D-4EEA-AF4A-EC622A6BD0C0}"/>
              </a:ext>
            </a:extLst>
          </p:cNvPr>
          <p:cNvSpPr txBox="1"/>
          <p:nvPr/>
        </p:nvSpPr>
        <p:spPr>
          <a:xfrm>
            <a:off x="160323" y="254407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39758B-90E0-482A-B84E-E9AA49452EED}"/>
              </a:ext>
            </a:extLst>
          </p:cNvPr>
          <p:cNvSpPr txBox="1"/>
          <p:nvPr/>
        </p:nvSpPr>
        <p:spPr>
          <a:xfrm>
            <a:off x="239540" y="536878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59B5D84-024A-483F-9A56-90E10752E7B1}"/>
              </a:ext>
            </a:extLst>
          </p:cNvPr>
          <p:cNvSpPr/>
          <p:nvPr/>
        </p:nvSpPr>
        <p:spPr>
          <a:xfrm>
            <a:off x="2009116" y="2994722"/>
            <a:ext cx="4454305" cy="2281473"/>
          </a:xfrm>
          <a:custGeom>
            <a:avLst/>
            <a:gdLst>
              <a:gd name="connsiteX0" fmla="*/ 0 w 4454305"/>
              <a:gd name="connsiteY0" fmla="*/ 0 h 2281473"/>
              <a:gd name="connsiteX1" fmla="*/ 0 w 4454305"/>
              <a:gd name="connsiteY1" fmla="*/ 0 h 2281473"/>
              <a:gd name="connsiteX2" fmla="*/ 407406 w 4454305"/>
              <a:gd name="connsiteY2" fmla="*/ 9053 h 2281473"/>
              <a:gd name="connsiteX3" fmla="*/ 488887 w 4454305"/>
              <a:gd name="connsiteY3" fmla="*/ 27160 h 2281473"/>
              <a:gd name="connsiteX4" fmla="*/ 534155 w 4454305"/>
              <a:gd name="connsiteY4" fmla="*/ 36214 h 2281473"/>
              <a:gd name="connsiteX5" fmla="*/ 624689 w 4454305"/>
              <a:gd name="connsiteY5" fmla="*/ 63374 h 2281473"/>
              <a:gd name="connsiteX6" fmla="*/ 688064 w 4454305"/>
              <a:gd name="connsiteY6" fmla="*/ 99588 h 2281473"/>
              <a:gd name="connsiteX7" fmla="*/ 742384 w 4454305"/>
              <a:gd name="connsiteY7" fmla="*/ 126748 h 2281473"/>
              <a:gd name="connsiteX8" fmla="*/ 778598 w 4454305"/>
              <a:gd name="connsiteY8" fmla="*/ 181069 h 2281473"/>
              <a:gd name="connsiteX9" fmla="*/ 805759 w 4454305"/>
              <a:gd name="connsiteY9" fmla="*/ 199176 h 2281473"/>
              <a:gd name="connsiteX10" fmla="*/ 860079 w 4454305"/>
              <a:gd name="connsiteY10" fmla="*/ 244443 h 2281473"/>
              <a:gd name="connsiteX11" fmla="*/ 932507 w 4454305"/>
              <a:gd name="connsiteY11" fmla="*/ 353085 h 2281473"/>
              <a:gd name="connsiteX12" fmla="*/ 950614 w 4454305"/>
              <a:gd name="connsiteY12" fmla="*/ 380245 h 2281473"/>
              <a:gd name="connsiteX13" fmla="*/ 968721 w 4454305"/>
              <a:gd name="connsiteY13" fmla="*/ 407406 h 2281473"/>
              <a:gd name="connsiteX14" fmla="*/ 995881 w 4454305"/>
              <a:gd name="connsiteY14" fmla="*/ 425513 h 2281473"/>
              <a:gd name="connsiteX15" fmla="*/ 1023042 w 4454305"/>
              <a:gd name="connsiteY15" fmla="*/ 479833 h 2281473"/>
              <a:gd name="connsiteX16" fmla="*/ 1050202 w 4454305"/>
              <a:gd name="connsiteY16" fmla="*/ 497940 h 2281473"/>
              <a:gd name="connsiteX17" fmla="*/ 1095470 w 4454305"/>
              <a:gd name="connsiteY17" fmla="*/ 597528 h 2281473"/>
              <a:gd name="connsiteX18" fmla="*/ 1158844 w 4454305"/>
              <a:gd name="connsiteY18" fmla="*/ 660903 h 2281473"/>
              <a:gd name="connsiteX19" fmla="*/ 1222218 w 4454305"/>
              <a:gd name="connsiteY19" fmla="*/ 733330 h 2281473"/>
              <a:gd name="connsiteX20" fmla="*/ 1258432 w 4454305"/>
              <a:gd name="connsiteY20" fmla="*/ 796705 h 2281473"/>
              <a:gd name="connsiteX21" fmla="*/ 1285592 w 4454305"/>
              <a:gd name="connsiteY21" fmla="*/ 823865 h 2281473"/>
              <a:gd name="connsiteX22" fmla="*/ 1330860 w 4454305"/>
              <a:gd name="connsiteY22" fmla="*/ 869132 h 2281473"/>
              <a:gd name="connsiteX23" fmla="*/ 1376127 w 4454305"/>
              <a:gd name="connsiteY23" fmla="*/ 914400 h 2281473"/>
              <a:gd name="connsiteX24" fmla="*/ 1421394 w 4454305"/>
              <a:gd name="connsiteY24" fmla="*/ 968720 h 2281473"/>
              <a:gd name="connsiteX25" fmla="*/ 1448555 w 4454305"/>
              <a:gd name="connsiteY25" fmla="*/ 986827 h 2281473"/>
              <a:gd name="connsiteX26" fmla="*/ 1502875 w 4454305"/>
              <a:gd name="connsiteY26" fmla="*/ 1041148 h 2281473"/>
              <a:gd name="connsiteX27" fmla="*/ 1530036 w 4454305"/>
              <a:gd name="connsiteY27" fmla="*/ 1068309 h 2281473"/>
              <a:gd name="connsiteX28" fmla="*/ 1557196 w 4454305"/>
              <a:gd name="connsiteY28" fmla="*/ 1095469 h 2281473"/>
              <a:gd name="connsiteX29" fmla="*/ 1629624 w 4454305"/>
              <a:gd name="connsiteY29" fmla="*/ 1176950 h 2281473"/>
              <a:gd name="connsiteX30" fmla="*/ 1683945 w 4454305"/>
              <a:gd name="connsiteY30" fmla="*/ 1222217 h 2281473"/>
              <a:gd name="connsiteX31" fmla="*/ 1702052 w 4454305"/>
              <a:gd name="connsiteY31" fmla="*/ 1249378 h 2281473"/>
              <a:gd name="connsiteX32" fmla="*/ 1756373 w 4454305"/>
              <a:gd name="connsiteY32" fmla="*/ 1303699 h 2281473"/>
              <a:gd name="connsiteX33" fmla="*/ 1774479 w 4454305"/>
              <a:gd name="connsiteY33" fmla="*/ 1330859 h 2281473"/>
              <a:gd name="connsiteX34" fmla="*/ 1855961 w 4454305"/>
              <a:gd name="connsiteY34" fmla="*/ 1403287 h 2281473"/>
              <a:gd name="connsiteX35" fmla="*/ 1919335 w 4454305"/>
              <a:gd name="connsiteY35" fmla="*/ 1466661 h 2281473"/>
              <a:gd name="connsiteX36" fmla="*/ 1946495 w 4454305"/>
              <a:gd name="connsiteY36" fmla="*/ 1493821 h 2281473"/>
              <a:gd name="connsiteX37" fmla="*/ 2009870 w 4454305"/>
              <a:gd name="connsiteY37" fmla="*/ 1539089 h 2281473"/>
              <a:gd name="connsiteX38" fmla="*/ 2037030 w 4454305"/>
              <a:gd name="connsiteY38" fmla="*/ 1575303 h 2281473"/>
              <a:gd name="connsiteX39" fmla="*/ 2064190 w 4454305"/>
              <a:gd name="connsiteY39" fmla="*/ 1602463 h 2281473"/>
              <a:gd name="connsiteX40" fmla="*/ 2082297 w 4454305"/>
              <a:gd name="connsiteY40" fmla="*/ 1629623 h 2281473"/>
              <a:gd name="connsiteX41" fmla="*/ 2118511 w 4454305"/>
              <a:gd name="connsiteY41" fmla="*/ 1656784 h 2281473"/>
              <a:gd name="connsiteX42" fmla="*/ 2172832 w 4454305"/>
              <a:gd name="connsiteY42" fmla="*/ 1711105 h 2281473"/>
              <a:gd name="connsiteX43" fmla="*/ 2227153 w 4454305"/>
              <a:gd name="connsiteY43" fmla="*/ 1747318 h 2281473"/>
              <a:gd name="connsiteX44" fmla="*/ 2272420 w 4454305"/>
              <a:gd name="connsiteY44" fmla="*/ 1774479 h 2281473"/>
              <a:gd name="connsiteX45" fmla="*/ 2326741 w 4454305"/>
              <a:gd name="connsiteY45" fmla="*/ 1810693 h 2281473"/>
              <a:gd name="connsiteX46" fmla="*/ 2390115 w 4454305"/>
              <a:gd name="connsiteY46" fmla="*/ 1846907 h 2281473"/>
              <a:gd name="connsiteX47" fmla="*/ 2462543 w 4454305"/>
              <a:gd name="connsiteY47" fmla="*/ 1865014 h 2281473"/>
              <a:gd name="connsiteX48" fmla="*/ 2525917 w 4454305"/>
              <a:gd name="connsiteY48" fmla="*/ 1901227 h 2281473"/>
              <a:gd name="connsiteX49" fmla="*/ 2580238 w 4454305"/>
              <a:gd name="connsiteY49" fmla="*/ 1919334 h 2281473"/>
              <a:gd name="connsiteX50" fmla="*/ 2607398 w 4454305"/>
              <a:gd name="connsiteY50" fmla="*/ 1928388 h 2281473"/>
              <a:gd name="connsiteX51" fmla="*/ 2706986 w 4454305"/>
              <a:gd name="connsiteY51" fmla="*/ 1964602 h 2281473"/>
              <a:gd name="connsiteX52" fmla="*/ 2734147 w 4454305"/>
              <a:gd name="connsiteY52" fmla="*/ 1973655 h 2281473"/>
              <a:gd name="connsiteX53" fmla="*/ 2770361 w 4454305"/>
              <a:gd name="connsiteY53" fmla="*/ 1982709 h 2281473"/>
              <a:gd name="connsiteX54" fmla="*/ 2860895 w 4454305"/>
              <a:gd name="connsiteY54" fmla="*/ 2027976 h 2281473"/>
              <a:gd name="connsiteX55" fmla="*/ 2897109 w 4454305"/>
              <a:gd name="connsiteY55" fmla="*/ 2037029 h 2281473"/>
              <a:gd name="connsiteX56" fmla="*/ 3005751 w 4454305"/>
              <a:gd name="connsiteY56" fmla="*/ 2064190 h 2281473"/>
              <a:gd name="connsiteX57" fmla="*/ 3032911 w 4454305"/>
              <a:gd name="connsiteY57" fmla="*/ 2082297 h 2281473"/>
              <a:gd name="connsiteX58" fmla="*/ 3060072 w 4454305"/>
              <a:gd name="connsiteY58" fmla="*/ 2091350 h 2281473"/>
              <a:gd name="connsiteX59" fmla="*/ 3105339 w 4454305"/>
              <a:gd name="connsiteY59" fmla="*/ 2109457 h 2281473"/>
              <a:gd name="connsiteX60" fmla="*/ 3132499 w 4454305"/>
              <a:gd name="connsiteY60" fmla="*/ 2118511 h 2281473"/>
              <a:gd name="connsiteX61" fmla="*/ 3168713 w 4454305"/>
              <a:gd name="connsiteY61" fmla="*/ 2136617 h 2281473"/>
              <a:gd name="connsiteX62" fmla="*/ 3241141 w 4454305"/>
              <a:gd name="connsiteY62" fmla="*/ 2154724 h 2281473"/>
              <a:gd name="connsiteX63" fmla="*/ 3268301 w 4454305"/>
              <a:gd name="connsiteY63" fmla="*/ 2163778 h 2281473"/>
              <a:gd name="connsiteX64" fmla="*/ 3340729 w 4454305"/>
              <a:gd name="connsiteY64" fmla="*/ 2199992 h 2281473"/>
              <a:gd name="connsiteX65" fmla="*/ 3376943 w 4454305"/>
              <a:gd name="connsiteY65" fmla="*/ 2209045 h 2281473"/>
              <a:gd name="connsiteX66" fmla="*/ 3467477 w 4454305"/>
              <a:gd name="connsiteY66" fmla="*/ 2236206 h 2281473"/>
              <a:gd name="connsiteX67" fmla="*/ 3503691 w 4454305"/>
              <a:gd name="connsiteY67" fmla="*/ 2254313 h 2281473"/>
              <a:gd name="connsiteX68" fmla="*/ 3539905 w 4454305"/>
              <a:gd name="connsiteY68" fmla="*/ 2263366 h 2281473"/>
              <a:gd name="connsiteX69" fmla="*/ 3594226 w 4454305"/>
              <a:gd name="connsiteY69" fmla="*/ 2281473 h 2281473"/>
              <a:gd name="connsiteX70" fmla="*/ 3775295 w 4454305"/>
              <a:gd name="connsiteY70" fmla="*/ 2272419 h 2281473"/>
              <a:gd name="connsiteX71" fmla="*/ 3802456 w 4454305"/>
              <a:gd name="connsiteY71" fmla="*/ 2263366 h 2281473"/>
              <a:gd name="connsiteX72" fmla="*/ 3892990 w 4454305"/>
              <a:gd name="connsiteY72" fmla="*/ 2245259 h 2281473"/>
              <a:gd name="connsiteX73" fmla="*/ 4218915 w 4454305"/>
              <a:gd name="connsiteY73" fmla="*/ 2254313 h 2281473"/>
              <a:gd name="connsiteX74" fmla="*/ 4354717 w 4454305"/>
              <a:gd name="connsiteY74" fmla="*/ 2263366 h 2281473"/>
              <a:gd name="connsiteX75" fmla="*/ 4454305 w 4454305"/>
              <a:gd name="connsiteY75" fmla="*/ 2272419 h 2281473"/>
              <a:gd name="connsiteX76" fmla="*/ 4445252 w 4454305"/>
              <a:gd name="connsiteY76" fmla="*/ 2272419 h 228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454305" h="2281473">
                <a:moveTo>
                  <a:pt x="0" y="0"/>
                </a:moveTo>
                <a:lnTo>
                  <a:pt x="0" y="0"/>
                </a:lnTo>
                <a:lnTo>
                  <a:pt x="407406" y="9053"/>
                </a:lnTo>
                <a:cubicBezTo>
                  <a:pt x="466494" y="11370"/>
                  <a:pt x="446727" y="16620"/>
                  <a:pt x="488887" y="27160"/>
                </a:cubicBezTo>
                <a:cubicBezTo>
                  <a:pt x="503816" y="30892"/>
                  <a:pt x="519309" y="32165"/>
                  <a:pt x="534155" y="36214"/>
                </a:cubicBezTo>
                <a:cubicBezTo>
                  <a:pt x="776722" y="102368"/>
                  <a:pt x="454930" y="20932"/>
                  <a:pt x="624689" y="63374"/>
                </a:cubicBezTo>
                <a:cubicBezTo>
                  <a:pt x="712259" y="129050"/>
                  <a:pt x="618936" y="65023"/>
                  <a:pt x="688064" y="99588"/>
                </a:cubicBezTo>
                <a:cubicBezTo>
                  <a:pt x="758261" y="134687"/>
                  <a:pt x="674120" y="103994"/>
                  <a:pt x="742384" y="126748"/>
                </a:cubicBezTo>
                <a:cubicBezTo>
                  <a:pt x="754455" y="144855"/>
                  <a:pt x="760491" y="168998"/>
                  <a:pt x="778598" y="181069"/>
                </a:cubicBezTo>
                <a:cubicBezTo>
                  <a:pt x="787652" y="187105"/>
                  <a:pt x="797400" y="192210"/>
                  <a:pt x="805759" y="199176"/>
                </a:cubicBezTo>
                <a:cubicBezTo>
                  <a:pt x="875473" y="257271"/>
                  <a:pt x="792640" y="199483"/>
                  <a:pt x="860079" y="244443"/>
                </a:cubicBezTo>
                <a:lnTo>
                  <a:pt x="932507" y="353085"/>
                </a:lnTo>
                <a:lnTo>
                  <a:pt x="950614" y="380245"/>
                </a:lnTo>
                <a:cubicBezTo>
                  <a:pt x="956650" y="389299"/>
                  <a:pt x="959667" y="401370"/>
                  <a:pt x="968721" y="407406"/>
                </a:cubicBezTo>
                <a:lnTo>
                  <a:pt x="995881" y="425513"/>
                </a:lnTo>
                <a:cubicBezTo>
                  <a:pt x="1003245" y="447603"/>
                  <a:pt x="1005492" y="462283"/>
                  <a:pt x="1023042" y="479833"/>
                </a:cubicBezTo>
                <a:cubicBezTo>
                  <a:pt x="1030736" y="487527"/>
                  <a:pt x="1041149" y="491904"/>
                  <a:pt x="1050202" y="497940"/>
                </a:cubicBezTo>
                <a:cubicBezTo>
                  <a:pt x="1060635" y="529239"/>
                  <a:pt x="1075229" y="577287"/>
                  <a:pt x="1095470" y="597528"/>
                </a:cubicBezTo>
                <a:cubicBezTo>
                  <a:pt x="1116595" y="618653"/>
                  <a:pt x="1143474" y="635285"/>
                  <a:pt x="1158844" y="660903"/>
                </a:cubicBezTo>
                <a:cubicBezTo>
                  <a:pt x="1193767" y="719109"/>
                  <a:pt x="1171927" y="695612"/>
                  <a:pt x="1222218" y="733330"/>
                </a:cubicBezTo>
                <a:cubicBezTo>
                  <a:pt x="1233286" y="755467"/>
                  <a:pt x="1242437" y="777511"/>
                  <a:pt x="1258432" y="796705"/>
                </a:cubicBezTo>
                <a:cubicBezTo>
                  <a:pt x="1266628" y="806541"/>
                  <a:pt x="1277395" y="814029"/>
                  <a:pt x="1285592" y="823865"/>
                </a:cubicBezTo>
                <a:cubicBezTo>
                  <a:pt x="1323314" y="869131"/>
                  <a:pt x="1281066" y="835936"/>
                  <a:pt x="1330860" y="869132"/>
                </a:cubicBezTo>
                <a:cubicBezTo>
                  <a:pt x="1364056" y="918926"/>
                  <a:pt x="1330861" y="876678"/>
                  <a:pt x="1376127" y="914400"/>
                </a:cubicBezTo>
                <a:cubicBezTo>
                  <a:pt x="1465126" y="988567"/>
                  <a:pt x="1350170" y="897497"/>
                  <a:pt x="1421394" y="968720"/>
                </a:cubicBezTo>
                <a:cubicBezTo>
                  <a:pt x="1429088" y="976414"/>
                  <a:pt x="1440422" y="979598"/>
                  <a:pt x="1448555" y="986827"/>
                </a:cubicBezTo>
                <a:cubicBezTo>
                  <a:pt x="1467694" y="1003839"/>
                  <a:pt x="1484768" y="1023041"/>
                  <a:pt x="1502875" y="1041148"/>
                </a:cubicBezTo>
                <a:lnTo>
                  <a:pt x="1530036" y="1068309"/>
                </a:lnTo>
                <a:cubicBezTo>
                  <a:pt x="1539089" y="1077362"/>
                  <a:pt x="1550094" y="1084816"/>
                  <a:pt x="1557196" y="1095469"/>
                </a:cubicBezTo>
                <a:cubicBezTo>
                  <a:pt x="1589508" y="1143936"/>
                  <a:pt x="1567608" y="1114933"/>
                  <a:pt x="1629624" y="1176950"/>
                </a:cubicBezTo>
                <a:cubicBezTo>
                  <a:pt x="1664480" y="1211807"/>
                  <a:pt x="1646128" y="1197008"/>
                  <a:pt x="1683945" y="1222217"/>
                </a:cubicBezTo>
                <a:cubicBezTo>
                  <a:pt x="1689981" y="1231271"/>
                  <a:pt x="1694823" y="1241245"/>
                  <a:pt x="1702052" y="1249378"/>
                </a:cubicBezTo>
                <a:cubicBezTo>
                  <a:pt x="1719064" y="1268517"/>
                  <a:pt x="1742169" y="1282392"/>
                  <a:pt x="1756373" y="1303699"/>
                </a:cubicBezTo>
                <a:cubicBezTo>
                  <a:pt x="1762408" y="1312752"/>
                  <a:pt x="1767250" y="1322727"/>
                  <a:pt x="1774479" y="1330859"/>
                </a:cubicBezTo>
                <a:cubicBezTo>
                  <a:pt x="1819580" y="1381599"/>
                  <a:pt x="1814680" y="1375767"/>
                  <a:pt x="1855961" y="1403287"/>
                </a:cubicBezTo>
                <a:cubicBezTo>
                  <a:pt x="1903038" y="1466058"/>
                  <a:pt x="1860186" y="1415962"/>
                  <a:pt x="1919335" y="1466661"/>
                </a:cubicBezTo>
                <a:cubicBezTo>
                  <a:pt x="1929056" y="1474993"/>
                  <a:pt x="1936774" y="1485489"/>
                  <a:pt x="1946495" y="1493821"/>
                </a:cubicBezTo>
                <a:cubicBezTo>
                  <a:pt x="1966151" y="1510669"/>
                  <a:pt x="1988371" y="1524757"/>
                  <a:pt x="2009870" y="1539089"/>
                </a:cubicBezTo>
                <a:cubicBezTo>
                  <a:pt x="2018923" y="1551160"/>
                  <a:pt x="2027210" y="1563846"/>
                  <a:pt x="2037030" y="1575303"/>
                </a:cubicBezTo>
                <a:cubicBezTo>
                  <a:pt x="2045362" y="1585024"/>
                  <a:pt x="2055993" y="1592627"/>
                  <a:pt x="2064190" y="1602463"/>
                </a:cubicBezTo>
                <a:cubicBezTo>
                  <a:pt x="2071156" y="1610822"/>
                  <a:pt x="2074603" y="1621929"/>
                  <a:pt x="2082297" y="1629623"/>
                </a:cubicBezTo>
                <a:cubicBezTo>
                  <a:pt x="2092967" y="1640293"/>
                  <a:pt x="2107295" y="1646690"/>
                  <a:pt x="2118511" y="1656784"/>
                </a:cubicBezTo>
                <a:cubicBezTo>
                  <a:pt x="2137545" y="1673914"/>
                  <a:pt x="2151525" y="1696901"/>
                  <a:pt x="2172832" y="1711105"/>
                </a:cubicBezTo>
                <a:cubicBezTo>
                  <a:pt x="2190939" y="1723176"/>
                  <a:pt x="2208793" y="1735635"/>
                  <a:pt x="2227153" y="1747318"/>
                </a:cubicBezTo>
                <a:cubicBezTo>
                  <a:pt x="2241999" y="1756765"/>
                  <a:pt x="2257779" y="1764718"/>
                  <a:pt x="2272420" y="1774479"/>
                </a:cubicBezTo>
                <a:lnTo>
                  <a:pt x="2326741" y="1810693"/>
                </a:lnTo>
                <a:cubicBezTo>
                  <a:pt x="2354019" y="1828878"/>
                  <a:pt x="2357951" y="1833123"/>
                  <a:pt x="2390115" y="1846907"/>
                </a:cubicBezTo>
                <a:cubicBezTo>
                  <a:pt x="2414472" y="1857345"/>
                  <a:pt x="2435978" y="1859701"/>
                  <a:pt x="2462543" y="1865014"/>
                </a:cubicBezTo>
                <a:cubicBezTo>
                  <a:pt x="2487041" y="1881345"/>
                  <a:pt x="2497202" y="1889741"/>
                  <a:pt x="2525917" y="1901227"/>
                </a:cubicBezTo>
                <a:cubicBezTo>
                  <a:pt x="2543638" y="1908316"/>
                  <a:pt x="2562131" y="1913298"/>
                  <a:pt x="2580238" y="1919334"/>
                </a:cubicBezTo>
                <a:cubicBezTo>
                  <a:pt x="2589291" y="1922352"/>
                  <a:pt x="2598537" y="1924844"/>
                  <a:pt x="2607398" y="1928388"/>
                </a:cubicBezTo>
                <a:cubicBezTo>
                  <a:pt x="2670378" y="1953580"/>
                  <a:pt x="2637259" y="1941360"/>
                  <a:pt x="2706986" y="1964602"/>
                </a:cubicBezTo>
                <a:cubicBezTo>
                  <a:pt x="2716040" y="1967620"/>
                  <a:pt x="2724889" y="1971340"/>
                  <a:pt x="2734147" y="1973655"/>
                </a:cubicBezTo>
                <a:lnTo>
                  <a:pt x="2770361" y="1982709"/>
                </a:lnTo>
                <a:cubicBezTo>
                  <a:pt x="2809199" y="2008600"/>
                  <a:pt x="2803247" y="2007013"/>
                  <a:pt x="2860895" y="2027976"/>
                </a:cubicBezTo>
                <a:cubicBezTo>
                  <a:pt x="2872589" y="2032228"/>
                  <a:pt x="2885191" y="2033454"/>
                  <a:pt x="2897109" y="2037029"/>
                </a:cubicBezTo>
                <a:cubicBezTo>
                  <a:pt x="2986784" y="2063931"/>
                  <a:pt x="2915350" y="2049122"/>
                  <a:pt x="3005751" y="2064190"/>
                </a:cubicBezTo>
                <a:cubicBezTo>
                  <a:pt x="3014804" y="2070226"/>
                  <a:pt x="3023179" y="2077431"/>
                  <a:pt x="3032911" y="2082297"/>
                </a:cubicBezTo>
                <a:cubicBezTo>
                  <a:pt x="3041447" y="2086565"/>
                  <a:pt x="3051136" y="2087999"/>
                  <a:pt x="3060072" y="2091350"/>
                </a:cubicBezTo>
                <a:cubicBezTo>
                  <a:pt x="3075289" y="2097056"/>
                  <a:pt x="3090122" y="2103751"/>
                  <a:pt x="3105339" y="2109457"/>
                </a:cubicBezTo>
                <a:cubicBezTo>
                  <a:pt x="3114274" y="2112808"/>
                  <a:pt x="3123727" y="2114752"/>
                  <a:pt x="3132499" y="2118511"/>
                </a:cubicBezTo>
                <a:cubicBezTo>
                  <a:pt x="3144904" y="2123827"/>
                  <a:pt x="3156308" y="2131301"/>
                  <a:pt x="3168713" y="2136617"/>
                </a:cubicBezTo>
                <a:cubicBezTo>
                  <a:pt x="3197693" y="2149037"/>
                  <a:pt x="3207120" y="2146219"/>
                  <a:pt x="3241141" y="2154724"/>
                </a:cubicBezTo>
                <a:cubicBezTo>
                  <a:pt x="3250399" y="2157039"/>
                  <a:pt x="3259613" y="2159829"/>
                  <a:pt x="3268301" y="2163778"/>
                </a:cubicBezTo>
                <a:cubicBezTo>
                  <a:pt x="3292874" y="2174948"/>
                  <a:pt x="3314543" y="2193446"/>
                  <a:pt x="3340729" y="2199992"/>
                </a:cubicBezTo>
                <a:lnTo>
                  <a:pt x="3376943" y="2209045"/>
                </a:lnTo>
                <a:cubicBezTo>
                  <a:pt x="3462726" y="2251937"/>
                  <a:pt x="3354755" y="2202389"/>
                  <a:pt x="3467477" y="2236206"/>
                </a:cubicBezTo>
                <a:cubicBezTo>
                  <a:pt x="3480404" y="2240084"/>
                  <a:pt x="3491054" y="2249574"/>
                  <a:pt x="3503691" y="2254313"/>
                </a:cubicBezTo>
                <a:cubicBezTo>
                  <a:pt x="3515342" y="2258682"/>
                  <a:pt x="3527987" y="2259791"/>
                  <a:pt x="3539905" y="2263366"/>
                </a:cubicBezTo>
                <a:cubicBezTo>
                  <a:pt x="3558187" y="2268850"/>
                  <a:pt x="3594226" y="2281473"/>
                  <a:pt x="3594226" y="2281473"/>
                </a:cubicBezTo>
                <a:cubicBezTo>
                  <a:pt x="3654582" y="2278455"/>
                  <a:pt x="3715090" y="2277654"/>
                  <a:pt x="3775295" y="2272419"/>
                </a:cubicBezTo>
                <a:cubicBezTo>
                  <a:pt x="3784802" y="2271592"/>
                  <a:pt x="3793140" y="2265436"/>
                  <a:pt x="3802456" y="2263366"/>
                </a:cubicBezTo>
                <a:cubicBezTo>
                  <a:pt x="4002107" y="2219001"/>
                  <a:pt x="3748775" y="2281315"/>
                  <a:pt x="3892990" y="2245259"/>
                </a:cubicBezTo>
                <a:lnTo>
                  <a:pt x="4218915" y="2254313"/>
                </a:lnTo>
                <a:cubicBezTo>
                  <a:pt x="4264248" y="2256091"/>
                  <a:pt x="4309483" y="2259887"/>
                  <a:pt x="4354717" y="2263366"/>
                </a:cubicBezTo>
                <a:cubicBezTo>
                  <a:pt x="4387952" y="2265922"/>
                  <a:pt x="4454305" y="2272419"/>
                  <a:pt x="4454305" y="2272419"/>
                </a:cubicBezTo>
                <a:lnTo>
                  <a:pt x="4445252" y="2272419"/>
                </a:lnTo>
              </a:path>
            </a:pathLst>
          </a:cu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F4C6076-6377-49F9-96E7-D242702F7149}"/>
              </a:ext>
            </a:extLst>
          </p:cNvPr>
          <p:cNvCxnSpPr>
            <a:cxnSpLocks/>
          </p:cNvCxnSpPr>
          <p:nvPr/>
        </p:nvCxnSpPr>
        <p:spPr>
          <a:xfrm flipH="1">
            <a:off x="2933700" y="3013502"/>
            <a:ext cx="2247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0DCA439-0F8C-4FF7-8FD0-4EE7764D81D4}"/>
              </a:ext>
            </a:extLst>
          </p:cNvPr>
          <p:cNvSpPr txBox="1"/>
          <p:nvPr/>
        </p:nvSpPr>
        <p:spPr>
          <a:xfrm>
            <a:off x="3017257" y="1894357"/>
            <a:ext cx="2666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Valor </a:t>
            </a:r>
            <a:r>
              <a:rPr lang="en-US" sz="1600" dirty="0" err="1"/>
              <a:t>máximo</a:t>
            </a:r>
            <a:r>
              <a:rPr lang="en-US" sz="1600" dirty="0"/>
              <a:t> </a:t>
            </a:r>
            <a:r>
              <a:rPr lang="en-US" sz="1600" dirty="0" err="1"/>
              <a:t>condicionado</a:t>
            </a:r>
            <a:r>
              <a:rPr lang="en-US" sz="1600" dirty="0"/>
              <a:t> </a:t>
            </a:r>
            <a:r>
              <a:rPr lang="en-US" sz="1600" dirty="0" err="1"/>
              <a:t>pelo</a:t>
            </a:r>
            <a:r>
              <a:rPr lang="en-US" sz="1600" dirty="0"/>
              <a:t> tempo </a:t>
            </a:r>
            <a:r>
              <a:rPr lang="en-US" sz="1600" dirty="0" err="1"/>
              <a:t>médio</a:t>
            </a:r>
            <a:r>
              <a:rPr lang="en-US" sz="1600" dirty="0"/>
              <a:t> </a:t>
            </a:r>
            <a:r>
              <a:rPr lang="en-US" sz="1400" dirty="0"/>
              <a:t>que</a:t>
            </a:r>
            <a:r>
              <a:rPr lang="en-US" sz="1600" dirty="0"/>
              <a:t> leva a </a:t>
            </a:r>
            <a:r>
              <a:rPr lang="en-US" sz="1600" dirty="0" err="1"/>
              <a:t>encontrar</a:t>
            </a:r>
            <a:r>
              <a:rPr lang="en-US" sz="1600" dirty="0"/>
              <a:t>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únicos</a:t>
            </a:r>
            <a:r>
              <a:rPr lang="en-US" sz="1600" dirty="0"/>
              <a:t> 3 </a:t>
            </a:r>
            <a:r>
              <a:rPr lang="en-US" sz="1600" dirty="0" err="1"/>
              <a:t>animais</a:t>
            </a:r>
            <a:r>
              <a:rPr lang="en-US" sz="1600" dirty="0"/>
              <a:t> que </a:t>
            </a:r>
            <a:r>
              <a:rPr lang="en-US" sz="1600" dirty="0" err="1"/>
              <a:t>lá</a:t>
            </a:r>
            <a:r>
              <a:rPr lang="en-US" sz="1600" dirty="0"/>
              <a:t> </a:t>
            </a:r>
            <a:r>
              <a:rPr lang="en-US" sz="1600" dirty="0" err="1"/>
              <a:t>estão</a:t>
            </a:r>
            <a:r>
              <a:rPr lang="en-US" sz="1600" dirty="0"/>
              <a:t>, </a:t>
            </a:r>
            <a:r>
              <a:rPr lang="en-US" sz="1600" dirty="0" err="1"/>
              <a:t>quando</a:t>
            </a:r>
            <a:r>
              <a:rPr lang="en-US" sz="1600" dirty="0"/>
              <a:t> N=3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AA182C-8FC1-482D-ACCC-FF048054DBE1}"/>
              </a:ext>
            </a:extLst>
          </p:cNvPr>
          <p:cNvSpPr txBox="1"/>
          <p:nvPr/>
        </p:nvSpPr>
        <p:spPr>
          <a:xfrm>
            <a:off x="6686186" y="4253959"/>
            <a:ext cx="2517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Valor </a:t>
            </a:r>
            <a:r>
              <a:rPr lang="en-US" sz="1400" dirty="0" err="1"/>
              <a:t>mínimo</a:t>
            </a:r>
            <a:r>
              <a:rPr lang="en-US" sz="1400" dirty="0"/>
              <a:t> </a:t>
            </a:r>
            <a:r>
              <a:rPr lang="en-US" sz="1400" dirty="0" err="1"/>
              <a:t>condicionado</a:t>
            </a:r>
            <a:r>
              <a:rPr lang="en-US" sz="1400" dirty="0"/>
              <a:t> </a:t>
            </a:r>
            <a:r>
              <a:rPr lang="en-US" sz="1400" dirty="0" err="1"/>
              <a:t>pelo</a:t>
            </a:r>
            <a:r>
              <a:rPr lang="en-US" sz="1400" dirty="0"/>
              <a:t> tempo </a:t>
            </a:r>
            <a:r>
              <a:rPr lang="en-US" sz="1400" dirty="0" err="1"/>
              <a:t>médio</a:t>
            </a:r>
            <a:r>
              <a:rPr lang="en-US" sz="1400" dirty="0"/>
              <a:t> que leva a </a:t>
            </a:r>
            <a:r>
              <a:rPr lang="en-US" sz="1400" dirty="0" err="1"/>
              <a:t>encontrar</a:t>
            </a:r>
            <a:r>
              <a:rPr lang="en-US" sz="1400" dirty="0"/>
              <a:t> 3 </a:t>
            </a:r>
            <a:r>
              <a:rPr lang="en-US" sz="1400" dirty="0" err="1"/>
              <a:t>animais</a:t>
            </a:r>
            <a:r>
              <a:rPr lang="en-US" sz="1400" dirty="0"/>
              <a:t> </a:t>
            </a:r>
            <a:r>
              <a:rPr lang="en-US" sz="1400" dirty="0" err="1"/>
              <a:t>quando</a:t>
            </a:r>
            <a:r>
              <a:rPr lang="en-US" sz="1400" dirty="0"/>
              <a:t> N </a:t>
            </a:r>
            <a:r>
              <a:rPr lang="en-US" sz="1400" dirty="0" err="1"/>
              <a:t>tende</a:t>
            </a:r>
            <a:r>
              <a:rPr lang="en-US" sz="1400" dirty="0"/>
              <a:t> para </a:t>
            </a:r>
            <a:r>
              <a:rPr lang="en-US" sz="1400" dirty="0" err="1"/>
              <a:t>infinito</a:t>
            </a:r>
            <a:endParaRPr lang="en-US" sz="14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F0C474-6228-482C-A807-49B036B6FA76}"/>
              </a:ext>
            </a:extLst>
          </p:cNvPr>
          <p:cNvCxnSpPr>
            <a:cxnSpLocks/>
          </p:cNvCxnSpPr>
          <p:nvPr/>
        </p:nvCxnSpPr>
        <p:spPr>
          <a:xfrm flipH="1">
            <a:off x="6590461" y="5276195"/>
            <a:ext cx="25177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8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BD490A-8EE8-4B22-8B30-F186364AD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0807"/>
              </p:ext>
            </p:extLst>
          </p:nvPr>
        </p:nvGraphicFramePr>
        <p:xfrm>
          <a:off x="685800" y="838200"/>
          <a:ext cx="755205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205">
                  <a:extLst>
                    <a:ext uri="{9D8B030D-6E8A-4147-A177-3AD203B41FA5}">
                      <a16:colId xmlns:a16="http://schemas.microsoft.com/office/drawing/2014/main" val="49058537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46836476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86778027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852768739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39317515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10711347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7037169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92358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25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2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05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60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0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20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902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5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76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074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37F1BB-C4C1-4242-B73E-5E0D44867593}"/>
              </a:ext>
            </a:extLst>
          </p:cNvPr>
          <p:cNvSpPr txBox="1"/>
          <p:nvPr/>
        </p:nvSpPr>
        <p:spPr>
          <a:xfrm>
            <a:off x="2171700" y="202338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Data for each group: format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65BE8F-7E76-4AC0-BB5B-4841483A61AB}"/>
              </a:ext>
            </a:extLst>
          </p:cNvPr>
          <p:cNvSpPr txBox="1"/>
          <p:nvPr/>
        </p:nvSpPr>
        <p:spPr>
          <a:xfrm>
            <a:off x="76200" y="4667069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OLD FORMAT: Send me by email as a .csv (make in Excel, save as csv – file name = N???.csv, where ??? was the number of animals in your table, e.g. if you were table with 20 animals, N020.csv)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035FE4-98BF-4058-B9C5-2F711B14794B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3276600" y="1752600"/>
            <a:ext cx="15621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BC4110-26B3-4F2C-AFE0-F8A7E609865D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4038600" y="1752600"/>
            <a:ext cx="8001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3BCB7E-CAB5-4ADC-BFB0-55309A8A90FF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4838700" y="1752600"/>
            <a:ext cx="1143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A43366-A8F7-4F4F-9778-056DCC4F90D6}"/>
              </a:ext>
            </a:extLst>
          </p:cNvPr>
          <p:cNvSpPr txBox="1"/>
          <p:nvPr/>
        </p:nvSpPr>
        <p:spPr>
          <a:xfrm>
            <a:off x="1828800" y="3810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Um animal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1 e 2 </a:t>
            </a:r>
            <a:r>
              <a:rPr lang="en-US" dirty="0" err="1"/>
              <a:t>animais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5, 1.3 </a:t>
            </a:r>
            <a:r>
              <a:rPr lang="en-US" dirty="0" err="1"/>
              <a:t>segundos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1º animal, </a:t>
            </a:r>
            <a:r>
              <a:rPr lang="en-US" dirty="0" err="1"/>
              <a:t>mais</a:t>
            </a:r>
            <a:r>
              <a:rPr lang="en-US" dirty="0"/>
              <a:t> 0.8 </a:t>
            </a:r>
            <a:r>
              <a:rPr lang="en-US" dirty="0" err="1"/>
              <a:t>segundos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2º, </a:t>
            </a:r>
            <a:r>
              <a:rPr lang="en-US" dirty="0" err="1"/>
              <a:t>mais</a:t>
            </a:r>
            <a:r>
              <a:rPr lang="en-US" dirty="0"/>
              <a:t> 0.2 </a:t>
            </a:r>
            <a:r>
              <a:rPr lang="en-US" dirty="0" err="1"/>
              <a:t>até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3º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4D1309-DA6C-4872-9C6D-6DABF4CD434C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4838700" y="1828800"/>
            <a:ext cx="1257300" cy="198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759C714-5E82-46A7-B9D5-A730F27C4FFA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4838700" y="1752602"/>
            <a:ext cx="2171700" cy="205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DEEA5E-44EF-43C0-87EC-BBD873E14BC5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4838700" y="1752600"/>
            <a:ext cx="33147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B8B2951-8BE5-4578-A7A1-6FA93B53D0C7}"/>
              </a:ext>
            </a:extLst>
          </p:cNvPr>
          <p:cNvSpPr txBox="1"/>
          <p:nvPr/>
        </p:nvSpPr>
        <p:spPr>
          <a:xfrm>
            <a:off x="3124200" y="603838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FORMAT: 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70574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4C835-759C-4F4B-AFEB-B1B24974E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67" y="1055912"/>
            <a:ext cx="8458669" cy="5257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Import the data using the format shown in  the previous file into R. CREATE A SINGLE OBJECT named N??? THAT CONTAINS THE DATA: THEN CREATE A TXT FILE NAMED N???.TXT, where the ??? Is the table number as before. THEN, EXPORT IT 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then  email me the XLSX AND THE TXT </a:t>
            </a:r>
            <a:r>
              <a:rPr lang="en-US" dirty="0" err="1"/>
              <a:t>fileS</a:t>
            </a:r>
            <a:r>
              <a:rPr lang="en-US" dirty="0"/>
              <a:t> created!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NOT REPEAT NAMES OF COLUMNS </a:t>
            </a:r>
          </a:p>
          <a:p>
            <a:pPr marL="0" indent="0">
              <a:buNone/>
            </a:pPr>
            <a:r>
              <a:rPr lang="en-US" dirty="0"/>
              <a:t>INSIDE THE DATA FILE; </a:t>
            </a:r>
          </a:p>
          <a:p>
            <a:pPr marL="0" indent="0">
              <a:buNone/>
            </a:pPr>
            <a:r>
              <a:rPr lang="en-US" dirty="0"/>
              <a:t>DO NOT LEAVE BLANK LINES EITHER!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3EC87-A4A8-4E5D-891F-61F3FBD9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BBD4-0103-4214-9227-D0028EFF5641}"/>
              </a:ext>
            </a:extLst>
          </p:cNvPr>
          <p:cNvSpPr txBox="1"/>
          <p:nvPr/>
        </p:nvSpPr>
        <p:spPr>
          <a:xfrm>
            <a:off x="151930" y="2733093"/>
            <a:ext cx="884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ucida Console" panose="020B0609040504020204" pitchFamily="49" charset="0"/>
              </a:rPr>
              <a:t>write.table</a:t>
            </a:r>
            <a:r>
              <a:rPr lang="en-US" dirty="0">
                <a:latin typeface="Lucida Console" panose="020B0609040504020204" pitchFamily="49" charset="0"/>
              </a:rPr>
              <a:t>(n???, file=“N???.</a:t>
            </a:r>
            <a:r>
              <a:rPr lang="en-US" dirty="0" err="1">
                <a:latin typeface="Lucida Console" panose="020B0609040504020204" pitchFamily="49" charset="0"/>
              </a:rPr>
              <a:t>txt”,quote</a:t>
            </a:r>
            <a:r>
              <a:rPr lang="en-US" dirty="0">
                <a:latin typeface="Lucida Console" panose="020B0609040504020204" pitchFamily="49" charset="0"/>
              </a:rPr>
              <a:t>=</a:t>
            </a:r>
            <a:r>
              <a:rPr lang="en-US" dirty="0" err="1">
                <a:latin typeface="Lucida Console" panose="020B0609040504020204" pitchFamily="49" charset="0"/>
              </a:rPr>
              <a:t>FALSE,row.names</a:t>
            </a:r>
            <a:r>
              <a:rPr lang="en-US" dirty="0">
                <a:latin typeface="Lucida Console" panose="020B0609040504020204" pitchFamily="49" charset="0"/>
              </a:rPr>
              <a:t>=FALSE)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04E7B2-749F-4A03-9947-20E2A33AC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974" y="4267200"/>
            <a:ext cx="3290887" cy="2389274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6B3160D2-241C-4A9E-99B6-46DD2BCF7E3B}"/>
              </a:ext>
            </a:extLst>
          </p:cNvPr>
          <p:cNvSpPr/>
          <p:nvPr/>
        </p:nvSpPr>
        <p:spPr>
          <a:xfrm>
            <a:off x="5042581" y="6061889"/>
            <a:ext cx="1001064" cy="130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67F657-6AFC-47ED-8089-4E0B2E5BD9C4}"/>
              </a:ext>
            </a:extLst>
          </p:cNvPr>
          <p:cNvSpPr txBox="1"/>
          <p:nvPr/>
        </p:nvSpPr>
        <p:spPr>
          <a:xfrm>
            <a:off x="3819743" y="6004315"/>
            <a:ext cx="63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301828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5DC0-F1CC-4428-9584-A1FF75EE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EDD62-7638-4AAE-9CFC-37B44404D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R and modelling in 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303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3693</TotalTime>
  <Words>525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Chiller</vt:lpstr>
      <vt:lpstr>Lucida Console</vt:lpstr>
      <vt:lpstr>Tw Cen MT</vt:lpstr>
      <vt:lpstr>Droplet</vt:lpstr>
      <vt:lpstr>AuLA 22 11 2018</vt:lpstr>
      <vt:lpstr>PowerPoint Presentation</vt:lpstr>
      <vt:lpstr>COLLECT SOME DATA</vt:lpstr>
      <vt:lpstr>What might one expect</vt:lpstr>
      <vt:lpstr>PowerPoint Presentation</vt:lpstr>
      <vt:lpstr>PowerPoint Presentation</vt:lpstr>
      <vt:lpstr>For next 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tiago</dc:creator>
  <cp:lastModifiedBy>Tiago Marques</cp:lastModifiedBy>
  <cp:revision>180</cp:revision>
  <cp:lastPrinted>2018-09-16T21:33:17Z</cp:lastPrinted>
  <dcterms:created xsi:type="dcterms:W3CDTF">2006-08-16T00:00:00Z</dcterms:created>
  <dcterms:modified xsi:type="dcterms:W3CDTF">2018-11-23T09:38:50Z</dcterms:modified>
</cp:coreProperties>
</file>