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0" r:id="rId2"/>
    <p:sldId id="257" r:id="rId3"/>
    <p:sldId id="294" r:id="rId4"/>
    <p:sldId id="295" r:id="rId5"/>
    <p:sldId id="283" r:id="rId6"/>
    <p:sldId id="258" r:id="rId7"/>
    <p:sldId id="284" r:id="rId8"/>
    <p:sldId id="285" r:id="rId9"/>
    <p:sldId id="259" r:id="rId10"/>
    <p:sldId id="260" r:id="rId11"/>
    <p:sldId id="261" r:id="rId12"/>
    <p:sldId id="262" r:id="rId13"/>
    <p:sldId id="263" r:id="rId14"/>
    <p:sldId id="293" r:id="rId15"/>
    <p:sldId id="264" r:id="rId16"/>
    <p:sldId id="266" r:id="rId17"/>
    <p:sldId id="265" r:id="rId18"/>
    <p:sldId id="268" r:id="rId19"/>
    <p:sldId id="269" r:id="rId20"/>
    <p:sldId id="270" r:id="rId21"/>
    <p:sldId id="287" r:id="rId22"/>
    <p:sldId id="271" r:id="rId23"/>
    <p:sldId id="288" r:id="rId24"/>
    <p:sldId id="289" r:id="rId25"/>
    <p:sldId id="272" r:id="rId26"/>
    <p:sldId id="292" r:id="rId27"/>
  </p:sldIdLst>
  <p:sldSz cx="9144000" cy="6858000" type="screen4x3"/>
  <p:notesSz cx="7315200" cy="96012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64D827-728D-456E-8CA3-22F518532575}" v="4" dt="2022-09-18T19:21:02.0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74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ro Miranda" userId="fb668b1cdf0c043c" providerId="LiveId" clId="{0264D827-728D-456E-8CA3-22F518532575}"/>
    <pc:docChg chg="custSel addSld modSld">
      <pc:chgData name="Pedro Miranda" userId="fb668b1cdf0c043c" providerId="LiveId" clId="{0264D827-728D-456E-8CA3-22F518532575}" dt="2022-09-19T09:35:04.893" v="329" actId="20577"/>
      <pc:docMkLst>
        <pc:docMk/>
      </pc:docMkLst>
      <pc:sldChg chg="modSp mod">
        <pc:chgData name="Pedro Miranda" userId="fb668b1cdf0c043c" providerId="LiveId" clId="{0264D827-728D-456E-8CA3-22F518532575}" dt="2022-09-18T18:56:01.714" v="6" actId="20577"/>
        <pc:sldMkLst>
          <pc:docMk/>
          <pc:sldMk cId="0" sldId="257"/>
        </pc:sldMkLst>
        <pc:spChg chg="mod">
          <ac:chgData name="Pedro Miranda" userId="fb668b1cdf0c043c" providerId="LiveId" clId="{0264D827-728D-456E-8CA3-22F518532575}" dt="2022-09-18T18:56:01.714" v="6" actId="20577"/>
          <ac:spMkLst>
            <pc:docMk/>
            <pc:sldMk cId="0" sldId="257"/>
            <ac:spMk id="3" creationId="{00000000-0000-0000-0000-000000000000}"/>
          </ac:spMkLst>
        </pc:spChg>
      </pc:sldChg>
      <pc:sldChg chg="add">
        <pc:chgData name="Pedro Miranda" userId="fb668b1cdf0c043c" providerId="LiveId" clId="{0264D827-728D-456E-8CA3-22F518532575}" dt="2022-09-18T19:21:01.984" v="238"/>
        <pc:sldMkLst>
          <pc:docMk/>
          <pc:sldMk cId="1009172216" sldId="268"/>
        </pc:sldMkLst>
      </pc:sldChg>
      <pc:sldChg chg="add">
        <pc:chgData name="Pedro Miranda" userId="fb668b1cdf0c043c" providerId="LiveId" clId="{0264D827-728D-456E-8CA3-22F518532575}" dt="2022-09-18T19:21:01.984" v="238"/>
        <pc:sldMkLst>
          <pc:docMk/>
          <pc:sldMk cId="2544875773" sldId="269"/>
        </pc:sldMkLst>
      </pc:sldChg>
      <pc:sldChg chg="add">
        <pc:chgData name="Pedro Miranda" userId="fb668b1cdf0c043c" providerId="LiveId" clId="{0264D827-728D-456E-8CA3-22F518532575}" dt="2022-09-18T19:21:01.984" v="238"/>
        <pc:sldMkLst>
          <pc:docMk/>
          <pc:sldMk cId="2311936834" sldId="270"/>
        </pc:sldMkLst>
      </pc:sldChg>
      <pc:sldChg chg="add">
        <pc:chgData name="Pedro Miranda" userId="fb668b1cdf0c043c" providerId="LiveId" clId="{0264D827-728D-456E-8CA3-22F518532575}" dt="2022-09-18T19:21:01.984" v="238"/>
        <pc:sldMkLst>
          <pc:docMk/>
          <pc:sldMk cId="1427616635" sldId="271"/>
        </pc:sldMkLst>
      </pc:sldChg>
      <pc:sldChg chg="add">
        <pc:chgData name="Pedro Miranda" userId="fb668b1cdf0c043c" providerId="LiveId" clId="{0264D827-728D-456E-8CA3-22F518532575}" dt="2022-09-18T19:21:01.984" v="238"/>
        <pc:sldMkLst>
          <pc:docMk/>
          <pc:sldMk cId="2064084677" sldId="272"/>
        </pc:sldMkLst>
      </pc:sldChg>
      <pc:sldChg chg="modSp mod">
        <pc:chgData name="Pedro Miranda" userId="fb668b1cdf0c043c" providerId="LiveId" clId="{0264D827-728D-456E-8CA3-22F518532575}" dt="2022-09-19T09:35:04.893" v="329" actId="20577"/>
        <pc:sldMkLst>
          <pc:docMk/>
          <pc:sldMk cId="1349347741" sldId="283"/>
        </pc:sldMkLst>
        <pc:spChg chg="mod">
          <ac:chgData name="Pedro Miranda" userId="fb668b1cdf0c043c" providerId="LiveId" clId="{0264D827-728D-456E-8CA3-22F518532575}" dt="2022-09-19T09:35:04.893" v="329" actId="20577"/>
          <ac:spMkLst>
            <pc:docMk/>
            <pc:sldMk cId="1349347741" sldId="283"/>
            <ac:spMk id="3" creationId="{246CC664-A779-442C-A8F8-D1A61D72CC05}"/>
          </ac:spMkLst>
        </pc:spChg>
      </pc:sldChg>
      <pc:sldChg chg="add">
        <pc:chgData name="Pedro Miranda" userId="fb668b1cdf0c043c" providerId="LiveId" clId="{0264D827-728D-456E-8CA3-22F518532575}" dt="2022-09-18T19:21:01.984" v="238"/>
        <pc:sldMkLst>
          <pc:docMk/>
          <pc:sldMk cId="1247139690" sldId="287"/>
        </pc:sldMkLst>
      </pc:sldChg>
      <pc:sldChg chg="add">
        <pc:chgData name="Pedro Miranda" userId="fb668b1cdf0c043c" providerId="LiveId" clId="{0264D827-728D-456E-8CA3-22F518532575}" dt="2022-09-18T19:21:01.984" v="238"/>
        <pc:sldMkLst>
          <pc:docMk/>
          <pc:sldMk cId="889385737" sldId="288"/>
        </pc:sldMkLst>
      </pc:sldChg>
      <pc:sldChg chg="add">
        <pc:chgData name="Pedro Miranda" userId="fb668b1cdf0c043c" providerId="LiveId" clId="{0264D827-728D-456E-8CA3-22F518532575}" dt="2022-09-18T19:21:01.984" v="238"/>
        <pc:sldMkLst>
          <pc:docMk/>
          <pc:sldMk cId="3042043745" sldId="289"/>
        </pc:sldMkLst>
      </pc:sldChg>
      <pc:sldChg chg="add">
        <pc:chgData name="Pedro Miranda" userId="fb668b1cdf0c043c" providerId="LiveId" clId="{0264D827-728D-456E-8CA3-22F518532575}" dt="2022-09-18T19:21:01.984" v="238"/>
        <pc:sldMkLst>
          <pc:docMk/>
          <pc:sldMk cId="3456974964" sldId="292"/>
        </pc:sldMkLst>
      </pc:sldChg>
      <pc:sldChg chg="modSp">
        <pc:chgData name="Pedro Miranda" userId="fb668b1cdf0c043c" providerId="LiveId" clId="{0264D827-728D-456E-8CA3-22F518532575}" dt="2022-09-18T19:00:48.685" v="186" actId="113"/>
        <pc:sldMkLst>
          <pc:docMk/>
          <pc:sldMk cId="332239686" sldId="293"/>
        </pc:sldMkLst>
        <pc:spChg chg="mod">
          <ac:chgData name="Pedro Miranda" userId="fb668b1cdf0c043c" providerId="LiveId" clId="{0264D827-728D-456E-8CA3-22F518532575}" dt="2022-09-18T19:00:48.685" v="186" actId="113"/>
          <ac:spMkLst>
            <pc:docMk/>
            <pc:sldMk cId="332239686" sldId="293"/>
            <ac:spMk id="3" creationId="{6602168B-B985-4109-B6E7-4F141792EF12}"/>
          </ac:spMkLst>
        </pc:spChg>
      </pc:sldChg>
      <pc:sldChg chg="modSp mod">
        <pc:chgData name="Pedro Miranda" userId="fb668b1cdf0c043c" providerId="LiveId" clId="{0264D827-728D-456E-8CA3-22F518532575}" dt="2022-09-18T18:57:01.562" v="84" actId="20577"/>
        <pc:sldMkLst>
          <pc:docMk/>
          <pc:sldMk cId="2721658404" sldId="294"/>
        </pc:sldMkLst>
        <pc:spChg chg="mod">
          <ac:chgData name="Pedro Miranda" userId="fb668b1cdf0c043c" providerId="LiveId" clId="{0264D827-728D-456E-8CA3-22F518532575}" dt="2022-09-18T18:57:01.562" v="84" actId="20577"/>
          <ac:spMkLst>
            <pc:docMk/>
            <pc:sldMk cId="2721658404" sldId="294"/>
            <ac:spMk id="3" creationId="{69D14EA2-C2D0-4CB6-8A19-4D6818A83F10}"/>
          </ac:spMkLst>
        </pc:spChg>
      </pc:sldChg>
      <pc:sldChg chg="addSp delSp modSp new mod">
        <pc:chgData name="Pedro Miranda" userId="fb668b1cdf0c043c" providerId="LiveId" clId="{0264D827-728D-456E-8CA3-22F518532575}" dt="2022-09-18T19:18:28.583" v="237" actId="403"/>
        <pc:sldMkLst>
          <pc:docMk/>
          <pc:sldMk cId="821126948" sldId="295"/>
        </pc:sldMkLst>
        <pc:spChg chg="del mod">
          <ac:chgData name="Pedro Miranda" userId="fb668b1cdf0c043c" providerId="LiveId" clId="{0264D827-728D-456E-8CA3-22F518532575}" dt="2022-09-18T19:16:55.748" v="189" actId="478"/>
          <ac:spMkLst>
            <pc:docMk/>
            <pc:sldMk cId="821126948" sldId="295"/>
            <ac:spMk id="2" creationId="{297C550F-E95E-06C9-CC70-B0960FAB2F50}"/>
          </ac:spMkLst>
        </pc:spChg>
        <pc:spChg chg="del mod">
          <ac:chgData name="Pedro Miranda" userId="fb668b1cdf0c043c" providerId="LiveId" clId="{0264D827-728D-456E-8CA3-22F518532575}" dt="2022-09-18T19:17:08.642" v="192"/>
          <ac:spMkLst>
            <pc:docMk/>
            <pc:sldMk cId="821126948" sldId="295"/>
            <ac:spMk id="3" creationId="{BF9C597E-05FB-89DD-E4E7-48B9D729F887}"/>
          </ac:spMkLst>
        </pc:spChg>
        <pc:spChg chg="add mod">
          <ac:chgData name="Pedro Miranda" userId="fb668b1cdf0c043c" providerId="LiveId" clId="{0264D827-728D-456E-8CA3-22F518532575}" dt="2022-09-18T19:18:28.583" v="237" actId="403"/>
          <ac:spMkLst>
            <pc:docMk/>
            <pc:sldMk cId="821126948" sldId="295"/>
            <ac:spMk id="5" creationId="{0C8B0EC1-B737-8DAB-1318-74AD26CA491E}"/>
          </ac:spMkLst>
        </pc:spChg>
        <pc:picChg chg="add mod">
          <ac:chgData name="Pedro Miranda" userId="fb668b1cdf0c043c" providerId="LiveId" clId="{0264D827-728D-456E-8CA3-22F518532575}" dt="2022-09-18T19:17:22.594" v="195" actId="1076"/>
          <ac:picMkLst>
            <pc:docMk/>
            <pc:sldMk cId="821126948" sldId="295"/>
            <ac:picMk id="4" creationId="{4EE4363D-76EE-E85B-CF54-064305B5D68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9424AFEF-D415-417C-A733-3E37E8A106D4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641C0DF3-A868-433F-9AD8-AE18F5A75C2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768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C0DF3-A868-433F-9AD8-AE18F5A75C22}" type="slidenum">
              <a:rPr lang="pt-PT" smtClean="0"/>
              <a:pPr/>
              <a:t>1</a:t>
            </a:fld>
            <a:endParaRPr lang="pt-P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9E87A5-ECC8-4EF1-993F-02EBBE44494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10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5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95008-1810-4563-A9C0-4932BABA095B}" type="slidenum">
              <a:rPr lang="en-US"/>
              <a:pPr/>
              <a:t>10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43032-9CBD-4344-9C7B-53086E8ABB50}" type="slidenum">
              <a:rPr lang="en-US"/>
              <a:pPr/>
              <a:t>11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46644-763F-433D-B759-4E160BE029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0DB9C-1BFB-48EE-B5DE-76CE0B23BD9B}" type="datetimeFigureOut">
              <a:rPr lang="pt-PT" smtClean="0"/>
              <a:pPr/>
              <a:t>18/09/2022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0652-0071-452F-ABAA-926026A73EEC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mmiranda@fc.ul.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8.jpe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4.jpeg"/><Relationship Id="rId1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6.wmf"/><Relationship Id="rId20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9.bin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9.jpeg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8.jpeg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4.jpeg"/><Relationship Id="rId1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.wmf"/><Relationship Id="rId20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9.jpeg"/><Relationship Id="rId4" Type="http://schemas.openxmlformats.org/officeDocument/2006/relationships/image" Target="../media/image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mmiranda@fc.ul.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#_Toc496108271"/><Relationship Id="rId13" Type="http://schemas.openxmlformats.org/officeDocument/2006/relationships/hyperlink" Target="#_Toc496108308"/><Relationship Id="rId3" Type="http://schemas.openxmlformats.org/officeDocument/2006/relationships/hyperlink" Target="#_Toc496108220"/><Relationship Id="rId7" Type="http://schemas.openxmlformats.org/officeDocument/2006/relationships/hyperlink" Target="#_Toc496108261"/><Relationship Id="rId12" Type="http://schemas.openxmlformats.org/officeDocument/2006/relationships/hyperlink" Target="#_Toc496108301"/><Relationship Id="rId17" Type="http://schemas.openxmlformats.org/officeDocument/2006/relationships/hyperlink" Target="#_Toc496108355"/><Relationship Id="rId2" Type="http://schemas.openxmlformats.org/officeDocument/2006/relationships/notesSlide" Target="../notesSlides/notesSlide4.xml"/><Relationship Id="rId16" Type="http://schemas.openxmlformats.org/officeDocument/2006/relationships/hyperlink" Target="#_Toc496108340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96108253"/><Relationship Id="rId11" Type="http://schemas.openxmlformats.org/officeDocument/2006/relationships/hyperlink" Target="#_Toc496108294"/><Relationship Id="rId5" Type="http://schemas.openxmlformats.org/officeDocument/2006/relationships/hyperlink" Target="#_Toc496108243"/><Relationship Id="rId15" Type="http://schemas.openxmlformats.org/officeDocument/2006/relationships/hyperlink" Target="#_Toc496108326"/><Relationship Id="rId10" Type="http://schemas.openxmlformats.org/officeDocument/2006/relationships/hyperlink" Target="#_Toc496108286"/><Relationship Id="rId4" Type="http://schemas.openxmlformats.org/officeDocument/2006/relationships/hyperlink" Target="#_Toc496108233"/><Relationship Id="rId9" Type="http://schemas.openxmlformats.org/officeDocument/2006/relationships/hyperlink" Target="#_Toc496108279"/><Relationship Id="rId14" Type="http://schemas.openxmlformats.org/officeDocument/2006/relationships/hyperlink" Target="#_Toc496108316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/>
              <a:t>Sumário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sz="2800" dirty="0"/>
              <a:t>Apresentação do curso.</a:t>
            </a:r>
          </a:p>
          <a:p>
            <a:pPr>
              <a:buNone/>
            </a:pPr>
            <a:r>
              <a:rPr lang="pt-PT" sz="2800" dirty="0"/>
              <a:t>Sistema climático. A atmosfera da Terra. Composição. Estrutura vertical média.</a:t>
            </a:r>
          </a:p>
          <a:p>
            <a:pPr>
              <a:buNone/>
            </a:pPr>
            <a:endParaRPr lang="pt-PT" sz="2800" dirty="0"/>
          </a:p>
          <a:p>
            <a:pPr>
              <a:buNone/>
            </a:pPr>
            <a:endParaRPr lang="pt-PT" sz="2800" dirty="0"/>
          </a:p>
          <a:p>
            <a:pPr>
              <a:buNone/>
            </a:pPr>
            <a:endParaRPr lang="pt-PT" sz="2800" dirty="0"/>
          </a:p>
          <a:p>
            <a:pPr>
              <a:buNone/>
            </a:pPr>
            <a:r>
              <a:rPr lang="pt-PT" sz="2800" dirty="0"/>
              <a:t>Pedro Miranda (</a:t>
            </a:r>
            <a:r>
              <a:rPr lang="pt-PT" sz="2800" dirty="0">
                <a:hlinkClick r:id="rId3"/>
              </a:rPr>
              <a:t>pmmiranda@fc.ul.pt</a:t>
            </a:r>
            <a:r>
              <a:rPr lang="pt-PT" sz="2800" dirty="0"/>
              <a:t>)</a:t>
            </a:r>
          </a:p>
          <a:p>
            <a:pPr>
              <a:buNone/>
            </a:pPr>
            <a:r>
              <a:rPr lang="pt-PT" sz="2800" dirty="0"/>
              <a:t>Skype: </a:t>
            </a:r>
            <a:r>
              <a:rPr lang="pt-PT" sz="2800" dirty="0" err="1"/>
              <a:t>pedro.m.a.miranda</a:t>
            </a:r>
            <a:endParaRPr lang="pt-PT" sz="2800" dirty="0"/>
          </a:p>
          <a:p>
            <a:pPr>
              <a:buNone/>
            </a:pP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1399945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8541BAD0-7A21-44EB-AC56-3EB6A8635D63}" type="slidenum">
              <a:rPr lang="en-US"/>
              <a:pPr/>
              <a:t>10</a:t>
            </a:fld>
            <a:endParaRPr lang="en-US"/>
          </a:p>
        </p:txBody>
      </p:sp>
      <p:sp>
        <p:nvSpPr>
          <p:cNvPr id="608258" name="Rectangle 2"/>
          <p:cNvSpPr>
            <a:spLocks noChangeArrowheads="1"/>
          </p:cNvSpPr>
          <p:nvPr/>
        </p:nvSpPr>
        <p:spPr bwMode="auto">
          <a:xfrm>
            <a:off x="774700" y="1785938"/>
            <a:ext cx="7808913" cy="3314700"/>
          </a:xfrm>
          <a:prstGeom prst="rect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608259" name="Freeform 3" descr="Wave"/>
          <p:cNvSpPr>
            <a:spLocks/>
          </p:cNvSpPr>
          <p:nvPr/>
        </p:nvSpPr>
        <p:spPr bwMode="auto">
          <a:xfrm>
            <a:off x="774700" y="5100638"/>
            <a:ext cx="4291013" cy="665162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2400" y="336"/>
              </a:cxn>
              <a:cxn ang="0">
                <a:pos x="2736" y="0"/>
              </a:cxn>
              <a:cxn ang="0">
                <a:pos x="0" y="0"/>
              </a:cxn>
              <a:cxn ang="0">
                <a:pos x="0" y="336"/>
              </a:cxn>
            </a:cxnLst>
            <a:rect l="0" t="0" r="r" b="b"/>
            <a:pathLst>
              <a:path w="2736" h="336">
                <a:moveTo>
                  <a:pt x="0" y="336"/>
                </a:moveTo>
                <a:lnTo>
                  <a:pt x="2400" y="336"/>
                </a:lnTo>
                <a:lnTo>
                  <a:pt x="2736" y="0"/>
                </a:lnTo>
                <a:lnTo>
                  <a:pt x="0" y="0"/>
                </a:lnTo>
                <a:lnTo>
                  <a:pt x="0" y="336"/>
                </a:lnTo>
                <a:close/>
              </a:path>
            </a:pathLst>
          </a:custGeom>
          <a:pattFill prst="wave">
            <a:fgClr>
              <a:schemeClr val="accent2"/>
            </a:fgClr>
            <a:bgClr>
              <a:srgbClr val="FFFFFF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10800000" vert="eaVert"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56425" y="4613275"/>
            <a:ext cx="1179513" cy="387350"/>
            <a:chOff x="3463" y="2719"/>
            <a:chExt cx="636" cy="209"/>
          </a:xfrm>
        </p:grpSpPr>
        <p:graphicFrame>
          <p:nvGraphicFramePr>
            <p:cNvPr id="608261" name="Object 5"/>
            <p:cNvGraphicFramePr>
              <a:graphicFrameLocks noChangeAspect="1"/>
            </p:cNvGraphicFramePr>
            <p:nvPr/>
          </p:nvGraphicFramePr>
          <p:xfrm>
            <a:off x="3463" y="2719"/>
            <a:ext cx="156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3" imgW="1711080" imgH="2286000" progId="">
                    <p:embed/>
                  </p:oleObj>
                </mc:Choice>
                <mc:Fallback>
                  <p:oleObj name="Clip" r:id="rId3" imgW="1711080" imgH="2286000" progId="">
                    <p:embed/>
                    <p:pic>
                      <p:nvPicPr>
                        <p:cNvPr id="608261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3" y="2719"/>
                          <a:ext cx="156" cy="2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8262" name="Object 6"/>
            <p:cNvGraphicFramePr>
              <a:graphicFrameLocks noChangeAspect="1"/>
            </p:cNvGraphicFramePr>
            <p:nvPr/>
          </p:nvGraphicFramePr>
          <p:xfrm>
            <a:off x="3559" y="2719"/>
            <a:ext cx="156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5" imgW="1711080" imgH="2286000" progId="">
                    <p:embed/>
                  </p:oleObj>
                </mc:Choice>
                <mc:Fallback>
                  <p:oleObj name="Clip" r:id="rId5" imgW="1711080" imgH="2286000" progId="">
                    <p:embed/>
                    <p:pic>
                      <p:nvPicPr>
                        <p:cNvPr id="608262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9" y="2719"/>
                          <a:ext cx="156" cy="2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8263" name="Object 7"/>
            <p:cNvGraphicFramePr>
              <a:graphicFrameLocks noChangeAspect="1"/>
            </p:cNvGraphicFramePr>
            <p:nvPr/>
          </p:nvGraphicFramePr>
          <p:xfrm>
            <a:off x="3655" y="2719"/>
            <a:ext cx="156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6" imgW="1711080" imgH="2286000" progId="">
                    <p:embed/>
                  </p:oleObj>
                </mc:Choice>
                <mc:Fallback>
                  <p:oleObj name="Clip" r:id="rId6" imgW="1711080" imgH="2286000" progId="">
                    <p:embed/>
                    <p:pic>
                      <p:nvPicPr>
                        <p:cNvPr id="60826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5" y="2719"/>
                          <a:ext cx="156" cy="2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8264" name="Object 8"/>
            <p:cNvGraphicFramePr>
              <a:graphicFrameLocks noChangeAspect="1"/>
            </p:cNvGraphicFramePr>
            <p:nvPr/>
          </p:nvGraphicFramePr>
          <p:xfrm>
            <a:off x="3751" y="2719"/>
            <a:ext cx="156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7" imgW="1711080" imgH="2286000" progId="">
                    <p:embed/>
                  </p:oleObj>
                </mc:Choice>
                <mc:Fallback>
                  <p:oleObj name="Clip" r:id="rId7" imgW="1711080" imgH="2286000" progId="">
                    <p:embed/>
                    <p:pic>
                      <p:nvPicPr>
                        <p:cNvPr id="60826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1" y="2719"/>
                          <a:ext cx="156" cy="2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8265" name="Object 9"/>
            <p:cNvGraphicFramePr>
              <a:graphicFrameLocks noChangeAspect="1"/>
            </p:cNvGraphicFramePr>
            <p:nvPr/>
          </p:nvGraphicFramePr>
          <p:xfrm>
            <a:off x="3847" y="2719"/>
            <a:ext cx="156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8" imgW="1711080" imgH="2286000" progId="">
                    <p:embed/>
                  </p:oleObj>
                </mc:Choice>
                <mc:Fallback>
                  <p:oleObj name="Clip" r:id="rId8" imgW="1711080" imgH="2286000" progId="">
                    <p:embed/>
                    <p:pic>
                      <p:nvPicPr>
                        <p:cNvPr id="60826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7" y="2719"/>
                          <a:ext cx="156" cy="2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8266" name="Object 10"/>
            <p:cNvGraphicFramePr>
              <a:graphicFrameLocks noChangeAspect="1"/>
            </p:cNvGraphicFramePr>
            <p:nvPr/>
          </p:nvGraphicFramePr>
          <p:xfrm>
            <a:off x="3943" y="2719"/>
            <a:ext cx="156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9" imgW="1711080" imgH="2286000" progId="">
                    <p:embed/>
                  </p:oleObj>
                </mc:Choice>
                <mc:Fallback>
                  <p:oleObj name="Clip" r:id="rId9" imgW="1711080" imgH="2286000" progId="">
                    <p:embed/>
                    <p:pic>
                      <p:nvPicPr>
                        <p:cNvPr id="608266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3" y="2719"/>
                          <a:ext cx="156" cy="2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08267" name="AutoShape 11"/>
          <p:cNvSpPr>
            <a:spLocks noChangeArrowheads="1"/>
          </p:cNvSpPr>
          <p:nvPr/>
        </p:nvSpPr>
        <p:spPr bwMode="auto">
          <a:xfrm>
            <a:off x="4589463" y="1077913"/>
            <a:ext cx="712787" cy="6842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8268" name="AutoShape 12"/>
          <p:cNvSpPr>
            <a:spLocks noChangeArrowheads="1"/>
          </p:cNvSpPr>
          <p:nvPr/>
        </p:nvSpPr>
        <p:spPr bwMode="auto">
          <a:xfrm>
            <a:off x="3008313" y="1101725"/>
            <a:ext cx="457200" cy="660400"/>
          </a:xfrm>
          <a:prstGeom prst="upArrow">
            <a:avLst>
              <a:gd name="adj1" fmla="val 50000"/>
              <a:gd name="adj2" fmla="val 3611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8269" name="AutoShape 13"/>
          <p:cNvSpPr>
            <a:spLocks noChangeArrowheads="1"/>
          </p:cNvSpPr>
          <p:nvPr/>
        </p:nvSpPr>
        <p:spPr bwMode="auto">
          <a:xfrm flipH="1">
            <a:off x="8135938" y="4613275"/>
            <a:ext cx="447675" cy="350838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08270" name="Object 14"/>
          <p:cNvGraphicFramePr>
            <a:graphicFrameLocks noChangeAspect="1"/>
          </p:cNvGraphicFramePr>
          <p:nvPr/>
        </p:nvGraphicFramePr>
        <p:xfrm>
          <a:off x="1287463" y="3081338"/>
          <a:ext cx="9779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10" imgW="2286000" imgH="1279440" progId="">
                  <p:embed/>
                </p:oleObj>
              </mc:Choice>
              <mc:Fallback>
                <p:oleObj name="Clip" r:id="rId10" imgW="2286000" imgH="1279440" progId="">
                  <p:embed/>
                  <p:pic>
                    <p:nvPicPr>
                      <p:cNvPr id="60827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3081338"/>
                        <a:ext cx="977900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8271" name="AutoShape 15" descr="Sand"/>
          <p:cNvSpPr>
            <a:spLocks noChangeArrowheads="1"/>
          </p:cNvSpPr>
          <p:nvPr/>
        </p:nvSpPr>
        <p:spPr bwMode="auto">
          <a:xfrm>
            <a:off x="2603500" y="5408613"/>
            <a:ext cx="250825" cy="177800"/>
          </a:xfrm>
          <a:prstGeom prst="triangle">
            <a:avLst>
              <a:gd name="adj" fmla="val 50000"/>
            </a:avLst>
          </a:prstGeom>
          <a:blipFill dpi="0" rotWithShape="0">
            <a:blip r:embed="rId1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08272" name="Object 16"/>
          <p:cNvGraphicFramePr>
            <a:graphicFrameLocks noChangeAspect="1"/>
          </p:cNvGraphicFramePr>
          <p:nvPr/>
        </p:nvGraphicFramePr>
        <p:xfrm>
          <a:off x="5329238" y="3435350"/>
          <a:ext cx="9779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13" imgW="2286000" imgH="1279440" progId="">
                  <p:embed/>
                </p:oleObj>
              </mc:Choice>
              <mc:Fallback>
                <p:oleObj name="Clip" r:id="rId13" imgW="2286000" imgH="1279440" progId="">
                  <p:embed/>
                  <p:pic>
                    <p:nvPicPr>
                      <p:cNvPr id="60827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9238" y="3435350"/>
                        <a:ext cx="977900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8273" name="Object 17"/>
          <p:cNvGraphicFramePr>
            <a:graphicFrameLocks noChangeAspect="1"/>
          </p:cNvGraphicFramePr>
          <p:nvPr/>
        </p:nvGraphicFramePr>
        <p:xfrm>
          <a:off x="7162800" y="2982913"/>
          <a:ext cx="9779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15" imgW="2286000" imgH="1279440" progId="">
                  <p:embed/>
                </p:oleObj>
              </mc:Choice>
              <mc:Fallback>
                <p:oleObj name="Clip" r:id="rId15" imgW="2286000" imgH="1279440" progId="">
                  <p:embed/>
                  <p:pic>
                    <p:nvPicPr>
                      <p:cNvPr id="60827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982913"/>
                        <a:ext cx="977900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8274" name="Text Box 18"/>
          <p:cNvSpPr txBox="1">
            <a:spLocks noChangeArrowheads="1"/>
          </p:cNvSpPr>
          <p:nvPr/>
        </p:nvSpPr>
        <p:spPr bwMode="auto">
          <a:xfrm>
            <a:off x="5942013" y="6335713"/>
            <a:ext cx="11461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4" rIns="91427" bIns="45714">
            <a:spAutoFit/>
          </a:bodyPr>
          <a:lstStyle/>
          <a:p>
            <a:pPr defTabSz="915988" eaLnBrk="0" hangingPunct="0">
              <a:spcBef>
                <a:spcPct val="50000"/>
              </a:spcBef>
            </a:pPr>
            <a:r>
              <a:rPr lang="pt-PT" sz="1500" dirty="0">
                <a:latin typeface="Arial" pitchFamily="34" charset="0"/>
              </a:rPr>
              <a:t>Litosfera 10</a:t>
            </a:r>
            <a:r>
              <a:rPr lang="pt-PT" sz="1500" baseline="30000" dirty="0">
                <a:latin typeface="Arial" pitchFamily="34" charset="0"/>
              </a:rPr>
              <a:t>6</a:t>
            </a:r>
            <a:r>
              <a:rPr lang="pt-PT" sz="1500" dirty="0">
                <a:latin typeface="Arial" pitchFamily="34" charset="0"/>
              </a:rPr>
              <a:t> anos</a:t>
            </a:r>
            <a:endParaRPr lang="pt-PT" sz="1500" b="0" dirty="0">
              <a:latin typeface="Arial" pitchFamily="34" charset="0"/>
            </a:endParaRPr>
          </a:p>
        </p:txBody>
      </p:sp>
      <p:sp>
        <p:nvSpPr>
          <p:cNvPr id="608275" name="Text Box 19"/>
          <p:cNvSpPr txBox="1">
            <a:spLocks noChangeArrowheads="1"/>
          </p:cNvSpPr>
          <p:nvPr/>
        </p:nvSpPr>
        <p:spPr bwMode="auto">
          <a:xfrm>
            <a:off x="7239000" y="3668713"/>
            <a:ext cx="170656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4" rIns="91427" bIns="45714">
            <a:spAutoFit/>
          </a:bodyPr>
          <a:lstStyle/>
          <a:p>
            <a:pPr defTabSz="915988" eaLnBrk="0" hangingPunct="0">
              <a:spcBef>
                <a:spcPct val="50000"/>
              </a:spcBef>
            </a:pPr>
            <a:r>
              <a:rPr lang="pt-PT" sz="1500">
                <a:latin typeface="Arial" pitchFamily="34" charset="0"/>
              </a:rPr>
              <a:t>Criosfera</a:t>
            </a:r>
          </a:p>
          <a:p>
            <a:pPr defTabSz="915988" eaLnBrk="0" hangingPunct="0">
              <a:spcBef>
                <a:spcPct val="50000"/>
              </a:spcBef>
            </a:pPr>
            <a:r>
              <a:rPr lang="pt-PT" sz="1500">
                <a:latin typeface="Arial" pitchFamily="34" charset="0"/>
              </a:rPr>
              <a:t> </a:t>
            </a:r>
            <a:r>
              <a:rPr lang="pt-PT" sz="1500">
                <a:solidFill>
                  <a:schemeClr val="accent2"/>
                </a:solidFill>
                <a:latin typeface="Arial" pitchFamily="34" charset="0"/>
              </a:rPr>
              <a:t>10 000 anos</a:t>
            </a:r>
            <a:endParaRPr lang="pt-PT" sz="1500" b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608276" name="Text Box 20"/>
          <p:cNvSpPr txBox="1">
            <a:spLocks noChangeArrowheads="1"/>
          </p:cNvSpPr>
          <p:nvPr/>
        </p:nvSpPr>
        <p:spPr bwMode="auto">
          <a:xfrm>
            <a:off x="1285875" y="2320925"/>
            <a:ext cx="1397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4" rIns="91427" bIns="45714">
            <a:spAutoFit/>
          </a:bodyPr>
          <a:lstStyle/>
          <a:p>
            <a:pPr defTabSz="915988" eaLnBrk="0" hangingPunct="0">
              <a:spcBef>
                <a:spcPct val="50000"/>
              </a:spcBef>
            </a:pPr>
            <a:r>
              <a:rPr lang="pt-PT" sz="1500">
                <a:latin typeface="Arial" pitchFamily="34" charset="0"/>
              </a:rPr>
              <a:t>Atmosfera</a:t>
            </a:r>
          </a:p>
          <a:p>
            <a:pPr defTabSz="915988" eaLnBrk="0" hangingPunct="0">
              <a:spcBef>
                <a:spcPct val="50000"/>
              </a:spcBef>
            </a:pPr>
            <a:r>
              <a:rPr lang="pt-PT" sz="1500">
                <a:solidFill>
                  <a:schemeClr val="accent2"/>
                </a:solidFill>
                <a:latin typeface="Arial" pitchFamily="34" charset="0"/>
              </a:rPr>
              <a:t>1 semana</a:t>
            </a:r>
            <a:endParaRPr lang="pt-PT" sz="1500" b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608277" name="Text Box 21"/>
          <p:cNvSpPr txBox="1">
            <a:spLocks noChangeArrowheads="1"/>
          </p:cNvSpPr>
          <p:nvPr/>
        </p:nvSpPr>
        <p:spPr bwMode="auto">
          <a:xfrm>
            <a:off x="6019800" y="3821113"/>
            <a:ext cx="11477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4" rIns="91427" bIns="45714">
            <a:spAutoFit/>
          </a:bodyPr>
          <a:lstStyle/>
          <a:p>
            <a:pPr defTabSz="915988" eaLnBrk="0" hangingPunct="0">
              <a:spcBef>
                <a:spcPct val="50000"/>
              </a:spcBef>
            </a:pPr>
            <a:r>
              <a:rPr lang="pt-PT" sz="1500">
                <a:latin typeface="Arial" pitchFamily="34" charset="0"/>
              </a:rPr>
              <a:t>Biosfera</a:t>
            </a:r>
            <a:endParaRPr lang="pt-PT" sz="1500" b="0">
              <a:latin typeface="Arial" pitchFamily="34" charset="0"/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424613" y="4411663"/>
            <a:ext cx="563562" cy="552450"/>
            <a:chOff x="3264" y="2580"/>
            <a:chExt cx="384" cy="348"/>
          </a:xfrm>
        </p:grpSpPr>
        <p:sp>
          <p:nvSpPr>
            <p:cNvPr id="608279" name="Freeform 23" descr="Medium wood"/>
            <p:cNvSpPr>
              <a:spLocks/>
            </p:cNvSpPr>
            <p:nvPr/>
          </p:nvSpPr>
          <p:spPr bwMode="auto">
            <a:xfrm>
              <a:off x="3264" y="2592"/>
              <a:ext cx="384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144" y="0"/>
                </a:cxn>
                <a:cxn ang="0">
                  <a:pos x="240" y="0"/>
                </a:cxn>
                <a:cxn ang="0">
                  <a:pos x="384" y="336"/>
                </a:cxn>
                <a:cxn ang="0">
                  <a:pos x="0" y="336"/>
                </a:cxn>
              </a:cxnLst>
              <a:rect l="0" t="0" r="r" b="b"/>
              <a:pathLst>
                <a:path w="384" h="336">
                  <a:moveTo>
                    <a:pt x="0" y="336"/>
                  </a:moveTo>
                  <a:lnTo>
                    <a:pt x="144" y="0"/>
                  </a:lnTo>
                  <a:lnTo>
                    <a:pt x="240" y="0"/>
                  </a:lnTo>
                  <a:lnTo>
                    <a:pt x="384" y="336"/>
                  </a:lnTo>
                  <a:lnTo>
                    <a:pt x="0" y="336"/>
                  </a:lnTo>
                  <a:close/>
                </a:path>
              </a:pathLst>
            </a:custGeom>
            <a:blipFill dpi="0" rotWithShape="0">
              <a:blip r:embed="rId17" cstate="print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608280" name="Oval 24"/>
            <p:cNvSpPr>
              <a:spLocks noChangeArrowheads="1"/>
            </p:cNvSpPr>
            <p:nvPr/>
          </p:nvSpPr>
          <p:spPr bwMode="auto">
            <a:xfrm>
              <a:off x="3408" y="2580"/>
              <a:ext cx="96" cy="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169025" y="4583113"/>
            <a:ext cx="422275" cy="381000"/>
            <a:chOff x="2928" y="2688"/>
            <a:chExt cx="288" cy="240"/>
          </a:xfrm>
        </p:grpSpPr>
        <p:sp>
          <p:nvSpPr>
            <p:cNvPr id="608282" name="Freeform 26" descr="Brown marble"/>
            <p:cNvSpPr>
              <a:spLocks/>
            </p:cNvSpPr>
            <p:nvPr/>
          </p:nvSpPr>
          <p:spPr bwMode="auto">
            <a:xfrm>
              <a:off x="2928" y="2688"/>
              <a:ext cx="28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44" y="0"/>
                </a:cxn>
                <a:cxn ang="0">
                  <a:pos x="288" y="240"/>
                </a:cxn>
                <a:cxn ang="0">
                  <a:pos x="0" y="240"/>
                </a:cxn>
              </a:cxnLst>
              <a:rect l="0" t="0" r="r" b="b"/>
              <a:pathLst>
                <a:path w="288" h="240">
                  <a:moveTo>
                    <a:pt x="0" y="240"/>
                  </a:moveTo>
                  <a:lnTo>
                    <a:pt x="144" y="0"/>
                  </a:lnTo>
                  <a:lnTo>
                    <a:pt x="288" y="240"/>
                  </a:lnTo>
                  <a:lnTo>
                    <a:pt x="0" y="240"/>
                  </a:lnTo>
                  <a:close/>
                </a:path>
              </a:pathLst>
            </a:custGeom>
            <a:blipFill dpi="0" rotWithShape="0">
              <a:blip r:embed="rId18" cstate="print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608283" name="Freeform 27"/>
            <p:cNvSpPr>
              <a:spLocks/>
            </p:cNvSpPr>
            <p:nvPr/>
          </p:nvSpPr>
          <p:spPr bwMode="auto">
            <a:xfrm>
              <a:off x="3024" y="2688"/>
              <a:ext cx="96" cy="144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  <a:cxn ang="0">
                  <a:pos x="96" y="144"/>
                </a:cxn>
                <a:cxn ang="0">
                  <a:pos x="48" y="96"/>
                </a:cxn>
                <a:cxn ang="0">
                  <a:pos x="48" y="144"/>
                </a:cxn>
                <a:cxn ang="0">
                  <a:pos x="0" y="96"/>
                </a:cxn>
              </a:cxnLst>
              <a:rect l="0" t="0" r="r" b="b"/>
              <a:pathLst>
                <a:path w="96" h="144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96" y="144"/>
                  </a:lnTo>
                  <a:lnTo>
                    <a:pt x="48" y="96"/>
                  </a:lnTo>
                  <a:lnTo>
                    <a:pt x="48" y="144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608284" name="Freeform 28" descr="Paper bag"/>
          <p:cNvSpPr>
            <a:spLocks/>
          </p:cNvSpPr>
          <p:nvPr/>
        </p:nvSpPr>
        <p:spPr bwMode="auto">
          <a:xfrm>
            <a:off x="774700" y="4964113"/>
            <a:ext cx="7808913" cy="1371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0" y="864"/>
              </a:cxn>
              <a:cxn ang="0">
                <a:pos x="5328" y="864"/>
              </a:cxn>
              <a:cxn ang="0">
                <a:pos x="5328" y="0"/>
              </a:cxn>
              <a:cxn ang="0">
                <a:pos x="2928" y="0"/>
              </a:cxn>
              <a:cxn ang="0">
                <a:pos x="2544" y="384"/>
              </a:cxn>
              <a:cxn ang="0">
                <a:pos x="0" y="384"/>
              </a:cxn>
            </a:cxnLst>
            <a:rect l="0" t="0" r="r" b="b"/>
            <a:pathLst>
              <a:path w="5328" h="864">
                <a:moveTo>
                  <a:pt x="0" y="384"/>
                </a:moveTo>
                <a:lnTo>
                  <a:pt x="0" y="864"/>
                </a:lnTo>
                <a:lnTo>
                  <a:pt x="5328" y="864"/>
                </a:lnTo>
                <a:lnTo>
                  <a:pt x="5328" y="0"/>
                </a:lnTo>
                <a:lnTo>
                  <a:pt x="2928" y="0"/>
                </a:lnTo>
                <a:lnTo>
                  <a:pt x="2544" y="384"/>
                </a:lnTo>
                <a:lnTo>
                  <a:pt x="0" y="384"/>
                </a:lnTo>
                <a:close/>
              </a:path>
            </a:pathLst>
          </a:custGeom>
          <a:blipFill dpi="0" rotWithShape="0">
            <a:blip r:embed="rId19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608285" name="Text Box 29"/>
          <p:cNvSpPr txBox="1">
            <a:spLocks noChangeArrowheads="1"/>
          </p:cNvSpPr>
          <p:nvPr/>
        </p:nvSpPr>
        <p:spPr bwMode="auto">
          <a:xfrm>
            <a:off x="3048000" y="4049713"/>
            <a:ext cx="1443038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4" rIns="91427" bIns="45714">
            <a:spAutoFit/>
          </a:bodyPr>
          <a:lstStyle/>
          <a:p>
            <a:pPr defTabSz="915988" eaLnBrk="0" hangingPunct="0">
              <a:spcBef>
                <a:spcPct val="50000"/>
              </a:spcBef>
            </a:pPr>
            <a:r>
              <a:rPr lang="pt-PT" sz="1500">
                <a:latin typeface="Arial" pitchFamily="34" charset="0"/>
              </a:rPr>
              <a:t>Hidrosfera</a:t>
            </a:r>
          </a:p>
          <a:p>
            <a:pPr defTabSz="915988" eaLnBrk="0" hangingPunct="0">
              <a:spcBef>
                <a:spcPct val="50000"/>
              </a:spcBef>
            </a:pPr>
            <a:r>
              <a:rPr lang="pt-PT" sz="1500">
                <a:solidFill>
                  <a:schemeClr val="accent2"/>
                </a:solidFill>
                <a:latin typeface="Arial" pitchFamily="34" charset="0"/>
              </a:rPr>
              <a:t>1 a 1000 anos</a:t>
            </a:r>
            <a:endParaRPr lang="pt-PT" sz="1500" b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608286" name="Line 30"/>
          <p:cNvSpPr>
            <a:spLocks noChangeShapeType="1"/>
          </p:cNvSpPr>
          <p:nvPr/>
        </p:nvSpPr>
        <p:spPr bwMode="auto">
          <a:xfrm>
            <a:off x="3008313" y="4732338"/>
            <a:ext cx="457200" cy="676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US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065713" y="4811713"/>
            <a:ext cx="1106487" cy="152400"/>
            <a:chOff x="2016" y="2985"/>
            <a:chExt cx="1152" cy="207"/>
          </a:xfrm>
        </p:grpSpPr>
        <p:pic>
          <p:nvPicPr>
            <p:cNvPr id="608288" name="Picture 32" descr="FERN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016" y="2985"/>
              <a:ext cx="240" cy="207"/>
            </a:xfrm>
            <a:prstGeom prst="rect">
              <a:avLst/>
            </a:prstGeom>
            <a:noFill/>
          </p:spPr>
        </p:pic>
        <p:pic>
          <p:nvPicPr>
            <p:cNvPr id="608289" name="Picture 33" descr="FERN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244" y="2985"/>
              <a:ext cx="240" cy="207"/>
            </a:xfrm>
            <a:prstGeom prst="rect">
              <a:avLst/>
            </a:prstGeom>
            <a:noFill/>
          </p:spPr>
        </p:pic>
        <p:pic>
          <p:nvPicPr>
            <p:cNvPr id="608290" name="Picture 34" descr="FERN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700" y="2985"/>
              <a:ext cx="240" cy="207"/>
            </a:xfrm>
            <a:prstGeom prst="rect">
              <a:avLst/>
            </a:prstGeom>
            <a:noFill/>
          </p:spPr>
        </p:pic>
        <p:pic>
          <p:nvPicPr>
            <p:cNvPr id="608291" name="Picture 35" descr="FERN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2985"/>
              <a:ext cx="240" cy="207"/>
            </a:xfrm>
            <a:prstGeom prst="rect">
              <a:avLst/>
            </a:prstGeom>
            <a:noFill/>
          </p:spPr>
        </p:pic>
        <p:pic>
          <p:nvPicPr>
            <p:cNvPr id="608292" name="Picture 36" descr="FERN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472" y="2985"/>
              <a:ext cx="240" cy="207"/>
            </a:xfrm>
            <a:prstGeom prst="rect">
              <a:avLst/>
            </a:prstGeom>
            <a:noFill/>
          </p:spPr>
        </p:pic>
      </p:grpSp>
      <p:sp>
        <p:nvSpPr>
          <p:cNvPr id="608293" name="Line 37"/>
          <p:cNvSpPr>
            <a:spLocks noChangeShapeType="1"/>
          </p:cNvSpPr>
          <p:nvPr/>
        </p:nvSpPr>
        <p:spPr bwMode="auto">
          <a:xfrm>
            <a:off x="6635750" y="4144963"/>
            <a:ext cx="609600" cy="468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608294" name="Line 38"/>
          <p:cNvSpPr>
            <a:spLocks noChangeShapeType="1"/>
          </p:cNvSpPr>
          <p:nvPr/>
        </p:nvSpPr>
        <p:spPr bwMode="auto">
          <a:xfrm rot="4494753">
            <a:off x="5976937" y="4164013"/>
            <a:ext cx="377825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608295" name="Text Box 39"/>
          <p:cNvSpPr txBox="1">
            <a:spLocks noChangeArrowheads="1"/>
          </p:cNvSpPr>
          <p:nvPr/>
        </p:nvSpPr>
        <p:spPr bwMode="auto">
          <a:xfrm>
            <a:off x="5181600" y="1077913"/>
            <a:ext cx="11461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4" rIns="91427" bIns="45714">
            <a:spAutoFit/>
          </a:bodyPr>
          <a:lstStyle/>
          <a:p>
            <a:pPr defTabSz="915988" eaLnBrk="0" hangingPunct="0">
              <a:spcBef>
                <a:spcPct val="50000"/>
              </a:spcBef>
            </a:pPr>
            <a:r>
              <a:rPr lang="pt-PT" sz="1500">
                <a:latin typeface="Arial" pitchFamily="34" charset="0"/>
              </a:rPr>
              <a:t>Radiação Solar</a:t>
            </a:r>
            <a:endParaRPr lang="pt-PT" sz="1500" b="0">
              <a:latin typeface="Arial" pitchFamily="34" charset="0"/>
            </a:endParaRPr>
          </a:p>
        </p:txBody>
      </p:sp>
      <p:sp>
        <p:nvSpPr>
          <p:cNvPr id="608296" name="Text Box 40"/>
          <p:cNvSpPr txBox="1">
            <a:spLocks noChangeArrowheads="1"/>
          </p:cNvSpPr>
          <p:nvPr/>
        </p:nvSpPr>
        <p:spPr bwMode="auto">
          <a:xfrm>
            <a:off x="3465513" y="1101725"/>
            <a:ext cx="11461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4" rIns="91427" bIns="45714">
            <a:spAutoFit/>
          </a:bodyPr>
          <a:lstStyle/>
          <a:p>
            <a:pPr defTabSz="915988" eaLnBrk="0" hangingPunct="0">
              <a:spcBef>
                <a:spcPct val="50000"/>
              </a:spcBef>
            </a:pPr>
            <a:r>
              <a:rPr lang="pt-PT" sz="1500" dirty="0">
                <a:solidFill>
                  <a:srgbClr val="FF0000"/>
                </a:solidFill>
                <a:latin typeface="Arial" pitchFamily="34" charset="0"/>
              </a:rPr>
              <a:t>Radiação Terrestre</a:t>
            </a:r>
            <a:endParaRPr lang="pt-PT" sz="1500" b="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608297" name="Line 41"/>
          <p:cNvSpPr>
            <a:spLocks noChangeShapeType="1"/>
          </p:cNvSpPr>
          <p:nvPr/>
        </p:nvSpPr>
        <p:spPr bwMode="auto">
          <a:xfrm>
            <a:off x="7847013" y="4411663"/>
            <a:ext cx="609600" cy="468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608298" name="Text Box 42"/>
          <p:cNvSpPr txBox="1">
            <a:spLocks noChangeArrowheads="1"/>
          </p:cNvSpPr>
          <p:nvPr/>
        </p:nvSpPr>
        <p:spPr bwMode="auto">
          <a:xfrm>
            <a:off x="4859338" y="188913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PT" sz="2400" b="0" dirty="0">
                <a:latin typeface="Arial" pitchFamily="34" charset="0"/>
              </a:rPr>
              <a:t>Sistema climático</a:t>
            </a:r>
            <a:endParaRPr lang="en-GB" sz="2400" b="0" dirty="0">
              <a:latin typeface="Arial" pitchFamily="34" charset="0"/>
            </a:endParaRPr>
          </a:p>
        </p:txBody>
      </p:sp>
      <p:sp>
        <p:nvSpPr>
          <p:cNvPr id="608299" name="AutoShape 43"/>
          <p:cNvSpPr>
            <a:spLocks noChangeArrowheads="1"/>
          </p:cNvSpPr>
          <p:nvPr/>
        </p:nvSpPr>
        <p:spPr bwMode="auto">
          <a:xfrm flipV="1">
            <a:off x="6248400" y="1077913"/>
            <a:ext cx="238125" cy="684212"/>
          </a:xfrm>
          <a:prstGeom prst="downArrow">
            <a:avLst>
              <a:gd name="adj1" fmla="val 50000"/>
              <a:gd name="adj2" fmla="val 718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8300" name="Text Box 44"/>
          <p:cNvSpPr txBox="1">
            <a:spLocks noChangeArrowheads="1"/>
          </p:cNvSpPr>
          <p:nvPr/>
        </p:nvSpPr>
        <p:spPr bwMode="auto">
          <a:xfrm>
            <a:off x="6550025" y="1077913"/>
            <a:ext cx="2060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4" rIns="91427" bIns="45714">
            <a:spAutoFit/>
          </a:bodyPr>
          <a:lstStyle/>
          <a:p>
            <a:pPr defTabSz="915988" eaLnBrk="0" hangingPunct="0">
              <a:spcBef>
                <a:spcPct val="50000"/>
              </a:spcBef>
            </a:pPr>
            <a:r>
              <a:rPr lang="pt-PT" sz="1500">
                <a:latin typeface="Arial" pitchFamily="34" charset="0"/>
              </a:rPr>
              <a:t>Radiação Solar reflectida</a:t>
            </a:r>
            <a:endParaRPr lang="pt-PT" sz="1500" b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694B3E38-5467-4144-B826-F6FB5FE3A97B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611188" y="996950"/>
            <a:ext cx="7999412" cy="6248400"/>
            <a:chOff x="385" y="628"/>
            <a:chExt cx="5039" cy="3936"/>
          </a:xfrm>
        </p:grpSpPr>
        <p:sp>
          <p:nvSpPr>
            <p:cNvPr id="610306" name="Rectangle 2"/>
            <p:cNvSpPr>
              <a:spLocks noChangeArrowheads="1"/>
            </p:cNvSpPr>
            <p:nvPr/>
          </p:nvSpPr>
          <p:spPr bwMode="auto">
            <a:xfrm>
              <a:off x="488" y="1074"/>
              <a:ext cx="4919" cy="2088"/>
            </a:xfrm>
            <a:prstGeom prst="rect">
              <a:avLst/>
            </a:prstGeom>
            <a:solidFill>
              <a:srgbClr val="CCFF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 b="0">
                <a:latin typeface="Arial" pitchFamily="34" charset="0"/>
              </a:endParaRPr>
            </a:p>
          </p:txBody>
        </p:sp>
        <p:sp>
          <p:nvSpPr>
            <p:cNvPr id="610307" name="Freeform 3" descr="Wave"/>
            <p:cNvSpPr>
              <a:spLocks/>
            </p:cNvSpPr>
            <p:nvPr/>
          </p:nvSpPr>
          <p:spPr bwMode="auto">
            <a:xfrm>
              <a:off x="488" y="3162"/>
              <a:ext cx="2703" cy="419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2400" y="336"/>
                </a:cxn>
                <a:cxn ang="0">
                  <a:pos x="2736" y="0"/>
                </a:cxn>
                <a:cxn ang="0">
                  <a:pos x="0" y="0"/>
                </a:cxn>
                <a:cxn ang="0">
                  <a:pos x="0" y="336"/>
                </a:cxn>
              </a:cxnLst>
              <a:rect l="0" t="0" r="r" b="b"/>
              <a:pathLst>
                <a:path w="2736" h="336">
                  <a:moveTo>
                    <a:pt x="0" y="336"/>
                  </a:moveTo>
                  <a:lnTo>
                    <a:pt x="2400" y="336"/>
                  </a:lnTo>
                  <a:lnTo>
                    <a:pt x="2736" y="0"/>
                  </a:lnTo>
                  <a:lnTo>
                    <a:pt x="0" y="0"/>
                  </a:lnTo>
                  <a:lnTo>
                    <a:pt x="0" y="336"/>
                  </a:lnTo>
                  <a:close/>
                </a:path>
              </a:pathLst>
            </a:custGeom>
            <a:pattFill prst="wave">
              <a:fgClr>
                <a:schemeClr val="accent2"/>
              </a:fgClr>
              <a:bgClr>
                <a:srgbClr val="FFFFFF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382" y="2855"/>
              <a:ext cx="743" cy="244"/>
              <a:chOff x="3463" y="2719"/>
              <a:chExt cx="636" cy="209"/>
            </a:xfrm>
          </p:grpSpPr>
          <p:graphicFrame>
            <p:nvGraphicFramePr>
              <p:cNvPr id="610309" name="Object 5"/>
              <p:cNvGraphicFramePr>
                <a:graphicFrameLocks noChangeAspect="1"/>
              </p:cNvGraphicFramePr>
              <p:nvPr/>
            </p:nvGraphicFramePr>
            <p:xfrm>
              <a:off x="3463" y="2719"/>
              <a:ext cx="156" cy="20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3" imgW="1711080" imgH="2286000" progId="">
                      <p:embed/>
                    </p:oleObj>
                  </mc:Choice>
                  <mc:Fallback>
                    <p:oleObj name="Clip" r:id="rId3" imgW="1711080" imgH="2286000" progId="">
                      <p:embed/>
                      <p:pic>
                        <p:nvPicPr>
                          <p:cNvPr id="610309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63" y="2719"/>
                            <a:ext cx="156" cy="20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0310" name="Object 6"/>
              <p:cNvGraphicFramePr>
                <a:graphicFrameLocks noChangeAspect="1"/>
              </p:cNvGraphicFramePr>
              <p:nvPr/>
            </p:nvGraphicFramePr>
            <p:xfrm>
              <a:off x="3559" y="2719"/>
              <a:ext cx="156" cy="20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5" imgW="1711080" imgH="2286000" progId="">
                      <p:embed/>
                    </p:oleObj>
                  </mc:Choice>
                  <mc:Fallback>
                    <p:oleObj name="Clip" r:id="rId5" imgW="1711080" imgH="2286000" progId="">
                      <p:embed/>
                      <p:pic>
                        <p:nvPicPr>
                          <p:cNvPr id="61031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9" y="2719"/>
                            <a:ext cx="156" cy="20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0311" name="Object 7"/>
              <p:cNvGraphicFramePr>
                <a:graphicFrameLocks noChangeAspect="1"/>
              </p:cNvGraphicFramePr>
              <p:nvPr/>
            </p:nvGraphicFramePr>
            <p:xfrm>
              <a:off x="3655" y="2719"/>
              <a:ext cx="156" cy="20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6" imgW="1711080" imgH="2286000" progId="">
                      <p:embed/>
                    </p:oleObj>
                  </mc:Choice>
                  <mc:Fallback>
                    <p:oleObj name="Clip" r:id="rId6" imgW="1711080" imgH="2286000" progId="">
                      <p:embed/>
                      <p:pic>
                        <p:nvPicPr>
                          <p:cNvPr id="610311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55" y="2719"/>
                            <a:ext cx="156" cy="20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0312" name="Object 8"/>
              <p:cNvGraphicFramePr>
                <a:graphicFrameLocks noChangeAspect="1"/>
              </p:cNvGraphicFramePr>
              <p:nvPr/>
            </p:nvGraphicFramePr>
            <p:xfrm>
              <a:off x="3751" y="2719"/>
              <a:ext cx="156" cy="20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7" imgW="1711080" imgH="2286000" progId="">
                      <p:embed/>
                    </p:oleObj>
                  </mc:Choice>
                  <mc:Fallback>
                    <p:oleObj name="Clip" r:id="rId7" imgW="1711080" imgH="2286000" progId="">
                      <p:embed/>
                      <p:pic>
                        <p:nvPicPr>
                          <p:cNvPr id="610312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51" y="2719"/>
                            <a:ext cx="156" cy="20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0313" name="Object 9"/>
              <p:cNvGraphicFramePr>
                <a:graphicFrameLocks noChangeAspect="1"/>
              </p:cNvGraphicFramePr>
              <p:nvPr/>
            </p:nvGraphicFramePr>
            <p:xfrm>
              <a:off x="3847" y="2719"/>
              <a:ext cx="156" cy="20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8" imgW="1711080" imgH="2286000" progId="">
                      <p:embed/>
                    </p:oleObj>
                  </mc:Choice>
                  <mc:Fallback>
                    <p:oleObj name="Clip" r:id="rId8" imgW="1711080" imgH="2286000" progId="">
                      <p:embed/>
                      <p:pic>
                        <p:nvPicPr>
                          <p:cNvPr id="610313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7" y="2719"/>
                            <a:ext cx="156" cy="20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0314" name="Object 10"/>
              <p:cNvGraphicFramePr>
                <a:graphicFrameLocks noChangeAspect="1"/>
              </p:cNvGraphicFramePr>
              <p:nvPr/>
            </p:nvGraphicFramePr>
            <p:xfrm>
              <a:off x="3943" y="2719"/>
              <a:ext cx="156" cy="20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9" imgW="1711080" imgH="2286000" progId="">
                      <p:embed/>
                    </p:oleObj>
                  </mc:Choice>
                  <mc:Fallback>
                    <p:oleObj name="Clip" r:id="rId9" imgW="1711080" imgH="2286000" progId="">
                      <p:embed/>
                      <p:pic>
                        <p:nvPicPr>
                          <p:cNvPr id="610314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43" y="2719"/>
                            <a:ext cx="156" cy="20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10315" name="AutoShape 11"/>
            <p:cNvSpPr>
              <a:spLocks noChangeArrowheads="1"/>
            </p:cNvSpPr>
            <p:nvPr/>
          </p:nvSpPr>
          <p:spPr bwMode="auto">
            <a:xfrm flipH="1">
              <a:off x="5125" y="2855"/>
              <a:ext cx="282" cy="221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0316" name="Object 12"/>
            <p:cNvGraphicFramePr>
              <a:graphicFrameLocks noChangeAspect="1"/>
            </p:cNvGraphicFramePr>
            <p:nvPr/>
          </p:nvGraphicFramePr>
          <p:xfrm>
            <a:off x="811" y="1890"/>
            <a:ext cx="616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0" imgW="2286000" imgH="1279440" progId="">
                    <p:embed/>
                  </p:oleObj>
                </mc:Choice>
                <mc:Fallback>
                  <p:oleObj name="Clip" r:id="rId10" imgW="2286000" imgH="1279440" progId="">
                    <p:embed/>
                    <p:pic>
                      <p:nvPicPr>
                        <p:cNvPr id="61031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1" y="1890"/>
                          <a:ext cx="616" cy="3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0317" name="AutoShape 13" descr="Sand"/>
            <p:cNvSpPr>
              <a:spLocks noChangeArrowheads="1"/>
            </p:cNvSpPr>
            <p:nvPr/>
          </p:nvSpPr>
          <p:spPr bwMode="auto">
            <a:xfrm>
              <a:off x="1640" y="3356"/>
              <a:ext cx="158" cy="112"/>
            </a:xfrm>
            <a:prstGeom prst="triangle">
              <a:avLst>
                <a:gd name="adj" fmla="val 50000"/>
              </a:avLst>
            </a:prstGeom>
            <a:blipFill dpi="0" rotWithShape="0">
              <a:blip r:embed="rId1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0318" name="Object 14"/>
            <p:cNvGraphicFramePr>
              <a:graphicFrameLocks noChangeAspect="1"/>
            </p:cNvGraphicFramePr>
            <p:nvPr/>
          </p:nvGraphicFramePr>
          <p:xfrm>
            <a:off x="3357" y="2113"/>
            <a:ext cx="616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3" imgW="2286000" imgH="1279440" progId="">
                    <p:embed/>
                  </p:oleObj>
                </mc:Choice>
                <mc:Fallback>
                  <p:oleObj name="Clip" r:id="rId13" imgW="2286000" imgH="1279440" progId="">
                    <p:embed/>
                    <p:pic>
                      <p:nvPicPr>
                        <p:cNvPr id="610318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7" y="2113"/>
                          <a:ext cx="616" cy="3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0319" name="Object 15"/>
            <p:cNvGraphicFramePr>
              <a:graphicFrameLocks noChangeAspect="1"/>
            </p:cNvGraphicFramePr>
            <p:nvPr/>
          </p:nvGraphicFramePr>
          <p:xfrm>
            <a:off x="4492" y="2146"/>
            <a:ext cx="616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5" imgW="2286000" imgH="1279440" progId="">
                    <p:embed/>
                  </p:oleObj>
                </mc:Choice>
                <mc:Fallback>
                  <p:oleObj name="Clip" r:id="rId15" imgW="2286000" imgH="1279440" progId="">
                    <p:embed/>
                    <p:pic>
                      <p:nvPicPr>
                        <p:cNvPr id="610319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2" y="2146"/>
                          <a:ext cx="616" cy="3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903" y="2273"/>
              <a:ext cx="427" cy="841"/>
              <a:chOff x="978" y="2784"/>
              <a:chExt cx="462" cy="841"/>
            </a:xfrm>
          </p:grpSpPr>
          <p:sp>
            <p:nvSpPr>
              <p:cNvPr id="610321" name="Line 17"/>
              <p:cNvSpPr>
                <a:spLocks noChangeShapeType="1"/>
              </p:cNvSpPr>
              <p:nvPr/>
            </p:nvSpPr>
            <p:spPr bwMode="auto">
              <a:xfrm>
                <a:off x="978" y="2822"/>
                <a:ext cx="0" cy="778"/>
              </a:xfrm>
              <a:prstGeom prst="line">
                <a:avLst/>
              </a:prstGeom>
              <a:noFill/>
              <a:ln w="952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22" name="Line 18"/>
              <p:cNvSpPr>
                <a:spLocks noChangeShapeType="1"/>
              </p:cNvSpPr>
              <p:nvPr/>
            </p:nvSpPr>
            <p:spPr bwMode="auto">
              <a:xfrm>
                <a:off x="1093" y="2807"/>
                <a:ext cx="0" cy="778"/>
              </a:xfrm>
              <a:prstGeom prst="line">
                <a:avLst/>
              </a:prstGeom>
              <a:noFill/>
              <a:ln w="952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23" name="Line 19"/>
              <p:cNvSpPr>
                <a:spLocks noChangeShapeType="1"/>
              </p:cNvSpPr>
              <p:nvPr/>
            </p:nvSpPr>
            <p:spPr bwMode="auto">
              <a:xfrm>
                <a:off x="1209" y="2847"/>
                <a:ext cx="0" cy="778"/>
              </a:xfrm>
              <a:prstGeom prst="line">
                <a:avLst/>
              </a:prstGeom>
              <a:noFill/>
              <a:ln w="952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24" name="Line 20"/>
              <p:cNvSpPr>
                <a:spLocks noChangeShapeType="1"/>
              </p:cNvSpPr>
              <p:nvPr/>
            </p:nvSpPr>
            <p:spPr bwMode="auto">
              <a:xfrm>
                <a:off x="1324" y="2810"/>
                <a:ext cx="0" cy="778"/>
              </a:xfrm>
              <a:prstGeom prst="line">
                <a:avLst/>
              </a:prstGeom>
              <a:noFill/>
              <a:ln w="952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25" name="Line 21"/>
              <p:cNvSpPr>
                <a:spLocks noChangeShapeType="1"/>
              </p:cNvSpPr>
              <p:nvPr/>
            </p:nvSpPr>
            <p:spPr bwMode="auto">
              <a:xfrm>
                <a:off x="1440" y="2784"/>
                <a:ext cx="0" cy="778"/>
              </a:xfrm>
              <a:prstGeom prst="line">
                <a:avLst/>
              </a:prstGeom>
              <a:noFill/>
              <a:ln w="952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4047" y="2728"/>
              <a:ext cx="355" cy="348"/>
              <a:chOff x="3264" y="2580"/>
              <a:chExt cx="384" cy="348"/>
            </a:xfrm>
          </p:grpSpPr>
          <p:sp>
            <p:nvSpPr>
              <p:cNvPr id="610327" name="Freeform 23" descr="Medium wood"/>
              <p:cNvSpPr>
                <a:spLocks/>
              </p:cNvSpPr>
              <p:nvPr/>
            </p:nvSpPr>
            <p:spPr bwMode="auto">
              <a:xfrm>
                <a:off x="3264" y="2592"/>
                <a:ext cx="384" cy="336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144" y="0"/>
                  </a:cxn>
                  <a:cxn ang="0">
                    <a:pos x="240" y="0"/>
                  </a:cxn>
                  <a:cxn ang="0">
                    <a:pos x="384" y="336"/>
                  </a:cxn>
                  <a:cxn ang="0">
                    <a:pos x="0" y="336"/>
                  </a:cxn>
                </a:cxnLst>
                <a:rect l="0" t="0" r="r" b="b"/>
                <a:pathLst>
                  <a:path w="384" h="336">
                    <a:moveTo>
                      <a:pt x="0" y="336"/>
                    </a:moveTo>
                    <a:lnTo>
                      <a:pt x="144" y="0"/>
                    </a:lnTo>
                    <a:lnTo>
                      <a:pt x="240" y="0"/>
                    </a:lnTo>
                    <a:lnTo>
                      <a:pt x="384" y="336"/>
                    </a:lnTo>
                    <a:lnTo>
                      <a:pt x="0" y="336"/>
                    </a:lnTo>
                    <a:close/>
                  </a:path>
                </a:pathLst>
              </a:custGeom>
              <a:blipFill dpi="0" rotWithShape="0">
                <a:blip r:embed="rId17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28" name="Oval 24"/>
              <p:cNvSpPr>
                <a:spLocks noChangeArrowheads="1"/>
              </p:cNvSpPr>
              <p:nvPr/>
            </p:nvSpPr>
            <p:spPr bwMode="auto">
              <a:xfrm>
                <a:off x="3408" y="2580"/>
                <a:ext cx="96" cy="4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3886" y="2836"/>
              <a:ext cx="266" cy="240"/>
              <a:chOff x="2928" y="2688"/>
              <a:chExt cx="288" cy="240"/>
            </a:xfrm>
          </p:grpSpPr>
          <p:sp>
            <p:nvSpPr>
              <p:cNvPr id="610330" name="Freeform 26" descr="Brown marble"/>
              <p:cNvSpPr>
                <a:spLocks/>
              </p:cNvSpPr>
              <p:nvPr/>
            </p:nvSpPr>
            <p:spPr bwMode="auto">
              <a:xfrm>
                <a:off x="2928" y="2688"/>
                <a:ext cx="288" cy="240"/>
              </a:xfrm>
              <a:custGeom>
                <a:avLst/>
                <a:gdLst/>
                <a:ahLst/>
                <a:cxnLst>
                  <a:cxn ang="0">
                    <a:pos x="0" y="240"/>
                  </a:cxn>
                  <a:cxn ang="0">
                    <a:pos x="144" y="0"/>
                  </a:cxn>
                  <a:cxn ang="0">
                    <a:pos x="288" y="240"/>
                  </a:cxn>
                  <a:cxn ang="0">
                    <a:pos x="0" y="240"/>
                  </a:cxn>
                </a:cxnLst>
                <a:rect l="0" t="0" r="r" b="b"/>
                <a:pathLst>
                  <a:path w="288" h="240">
                    <a:moveTo>
                      <a:pt x="0" y="240"/>
                    </a:moveTo>
                    <a:lnTo>
                      <a:pt x="144" y="0"/>
                    </a:lnTo>
                    <a:lnTo>
                      <a:pt x="288" y="240"/>
                    </a:lnTo>
                    <a:lnTo>
                      <a:pt x="0" y="240"/>
                    </a:lnTo>
                    <a:close/>
                  </a:path>
                </a:pathLst>
              </a:custGeom>
              <a:blipFill dpi="0" rotWithShape="0">
                <a:blip r:embed="rId18" cstate="print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31" name="Freeform 27"/>
              <p:cNvSpPr>
                <a:spLocks/>
              </p:cNvSpPr>
              <p:nvPr/>
            </p:nvSpPr>
            <p:spPr bwMode="auto">
              <a:xfrm>
                <a:off x="3024" y="2688"/>
                <a:ext cx="96" cy="144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0"/>
                  </a:cxn>
                  <a:cxn ang="0">
                    <a:pos x="96" y="96"/>
                  </a:cxn>
                  <a:cxn ang="0">
                    <a:pos x="96" y="144"/>
                  </a:cxn>
                  <a:cxn ang="0">
                    <a:pos x="48" y="96"/>
                  </a:cxn>
                  <a:cxn ang="0">
                    <a:pos x="48" y="144"/>
                  </a:cxn>
                  <a:cxn ang="0">
                    <a:pos x="0" y="96"/>
                  </a:cxn>
                </a:cxnLst>
                <a:rect l="0" t="0" r="r" b="b"/>
                <a:pathLst>
                  <a:path w="96" h="144">
                    <a:moveTo>
                      <a:pt x="0" y="96"/>
                    </a:moveTo>
                    <a:lnTo>
                      <a:pt x="48" y="0"/>
                    </a:lnTo>
                    <a:lnTo>
                      <a:pt x="96" y="96"/>
                    </a:lnTo>
                    <a:lnTo>
                      <a:pt x="96" y="144"/>
                    </a:lnTo>
                    <a:lnTo>
                      <a:pt x="48" y="96"/>
                    </a:lnTo>
                    <a:lnTo>
                      <a:pt x="48" y="14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</p:grpSp>
        <p:sp>
          <p:nvSpPr>
            <p:cNvPr id="610332" name="Freeform 28" descr="Paper bag"/>
            <p:cNvSpPr>
              <a:spLocks/>
            </p:cNvSpPr>
            <p:nvPr/>
          </p:nvSpPr>
          <p:spPr bwMode="auto">
            <a:xfrm>
              <a:off x="488" y="3076"/>
              <a:ext cx="4919" cy="86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0" y="864"/>
                </a:cxn>
                <a:cxn ang="0">
                  <a:pos x="5328" y="864"/>
                </a:cxn>
                <a:cxn ang="0">
                  <a:pos x="5328" y="0"/>
                </a:cxn>
                <a:cxn ang="0">
                  <a:pos x="2928" y="0"/>
                </a:cxn>
                <a:cxn ang="0">
                  <a:pos x="2544" y="384"/>
                </a:cxn>
                <a:cxn ang="0">
                  <a:pos x="0" y="384"/>
                </a:cxn>
              </a:cxnLst>
              <a:rect l="0" t="0" r="r" b="b"/>
              <a:pathLst>
                <a:path w="5328" h="864">
                  <a:moveTo>
                    <a:pt x="0" y="384"/>
                  </a:moveTo>
                  <a:lnTo>
                    <a:pt x="0" y="864"/>
                  </a:lnTo>
                  <a:lnTo>
                    <a:pt x="5328" y="864"/>
                  </a:lnTo>
                  <a:lnTo>
                    <a:pt x="5328" y="0"/>
                  </a:lnTo>
                  <a:lnTo>
                    <a:pt x="2928" y="0"/>
                  </a:lnTo>
                  <a:lnTo>
                    <a:pt x="2544" y="384"/>
                  </a:lnTo>
                  <a:lnTo>
                    <a:pt x="0" y="384"/>
                  </a:lnTo>
                  <a:close/>
                </a:path>
              </a:pathLst>
            </a:custGeom>
            <a:blipFill dpi="0" rotWithShape="0">
              <a:blip r:embed="rId19" cstate="print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191" y="2980"/>
              <a:ext cx="697" cy="96"/>
              <a:chOff x="2016" y="2985"/>
              <a:chExt cx="1152" cy="207"/>
            </a:xfrm>
          </p:grpSpPr>
          <p:pic>
            <p:nvPicPr>
              <p:cNvPr id="610334" name="Picture 30" descr="FERN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2016" y="2985"/>
                <a:ext cx="240" cy="207"/>
              </a:xfrm>
              <a:prstGeom prst="rect">
                <a:avLst/>
              </a:prstGeom>
              <a:noFill/>
            </p:spPr>
          </p:pic>
          <p:pic>
            <p:nvPicPr>
              <p:cNvPr id="610335" name="Picture 31" descr="FERN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2244" y="2985"/>
                <a:ext cx="240" cy="207"/>
              </a:xfrm>
              <a:prstGeom prst="rect">
                <a:avLst/>
              </a:prstGeom>
              <a:noFill/>
            </p:spPr>
          </p:pic>
          <p:pic>
            <p:nvPicPr>
              <p:cNvPr id="610336" name="Picture 32" descr="FERN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2700" y="2985"/>
                <a:ext cx="240" cy="207"/>
              </a:xfrm>
              <a:prstGeom prst="rect">
                <a:avLst/>
              </a:prstGeom>
              <a:noFill/>
            </p:spPr>
          </p:pic>
          <p:pic>
            <p:nvPicPr>
              <p:cNvPr id="610337" name="Picture 33" descr="FERN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2928" y="2985"/>
                <a:ext cx="240" cy="207"/>
              </a:xfrm>
              <a:prstGeom prst="rect">
                <a:avLst/>
              </a:prstGeom>
              <a:noFill/>
            </p:spPr>
          </p:pic>
          <p:pic>
            <p:nvPicPr>
              <p:cNvPr id="610338" name="Picture 34" descr="FERN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2472" y="2985"/>
                <a:ext cx="240" cy="207"/>
              </a:xfrm>
              <a:prstGeom prst="rect">
                <a:avLst/>
              </a:prstGeom>
              <a:noFill/>
            </p:spPr>
          </p:pic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3467" y="2441"/>
              <a:ext cx="427" cy="539"/>
              <a:chOff x="978" y="2784"/>
              <a:chExt cx="462" cy="841"/>
            </a:xfrm>
          </p:grpSpPr>
          <p:sp>
            <p:nvSpPr>
              <p:cNvPr id="610340" name="Line 36"/>
              <p:cNvSpPr>
                <a:spLocks noChangeShapeType="1"/>
              </p:cNvSpPr>
              <p:nvPr/>
            </p:nvSpPr>
            <p:spPr bwMode="auto">
              <a:xfrm>
                <a:off x="978" y="2822"/>
                <a:ext cx="0" cy="778"/>
              </a:xfrm>
              <a:prstGeom prst="line">
                <a:avLst/>
              </a:prstGeom>
              <a:noFill/>
              <a:ln w="952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41" name="Line 37"/>
              <p:cNvSpPr>
                <a:spLocks noChangeShapeType="1"/>
              </p:cNvSpPr>
              <p:nvPr/>
            </p:nvSpPr>
            <p:spPr bwMode="auto">
              <a:xfrm>
                <a:off x="1093" y="2807"/>
                <a:ext cx="0" cy="778"/>
              </a:xfrm>
              <a:prstGeom prst="line">
                <a:avLst/>
              </a:prstGeom>
              <a:noFill/>
              <a:ln w="952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42" name="Line 38"/>
              <p:cNvSpPr>
                <a:spLocks noChangeShapeType="1"/>
              </p:cNvSpPr>
              <p:nvPr/>
            </p:nvSpPr>
            <p:spPr bwMode="auto">
              <a:xfrm>
                <a:off x="1209" y="2847"/>
                <a:ext cx="0" cy="778"/>
              </a:xfrm>
              <a:prstGeom prst="line">
                <a:avLst/>
              </a:prstGeom>
              <a:noFill/>
              <a:ln w="952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43" name="Line 39"/>
              <p:cNvSpPr>
                <a:spLocks noChangeShapeType="1"/>
              </p:cNvSpPr>
              <p:nvPr/>
            </p:nvSpPr>
            <p:spPr bwMode="auto">
              <a:xfrm>
                <a:off x="1324" y="2810"/>
                <a:ext cx="0" cy="778"/>
              </a:xfrm>
              <a:prstGeom prst="line">
                <a:avLst/>
              </a:prstGeom>
              <a:noFill/>
              <a:ln w="952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44" name="Line 40"/>
              <p:cNvSpPr>
                <a:spLocks noChangeShapeType="1"/>
              </p:cNvSpPr>
              <p:nvPr/>
            </p:nvSpPr>
            <p:spPr bwMode="auto">
              <a:xfrm>
                <a:off x="1440" y="2784"/>
                <a:ext cx="0" cy="778"/>
              </a:xfrm>
              <a:prstGeom prst="line">
                <a:avLst/>
              </a:prstGeom>
              <a:noFill/>
              <a:ln w="9525" cap="rnd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2438" y="2441"/>
              <a:ext cx="310" cy="721"/>
              <a:chOff x="2640" y="2293"/>
              <a:chExt cx="336" cy="721"/>
            </a:xfrm>
          </p:grpSpPr>
          <p:sp>
            <p:nvSpPr>
              <p:cNvPr id="610346" name="Line 42"/>
              <p:cNvSpPr>
                <a:spLocks noChangeShapeType="1"/>
              </p:cNvSpPr>
              <p:nvPr/>
            </p:nvSpPr>
            <p:spPr bwMode="auto">
              <a:xfrm flipV="1">
                <a:off x="2640" y="2293"/>
                <a:ext cx="0" cy="721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47" name="Line 43"/>
              <p:cNvSpPr>
                <a:spLocks noChangeShapeType="1"/>
              </p:cNvSpPr>
              <p:nvPr/>
            </p:nvSpPr>
            <p:spPr bwMode="auto">
              <a:xfrm flipV="1">
                <a:off x="2815" y="2293"/>
                <a:ext cx="0" cy="721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48" name="Line 44"/>
              <p:cNvSpPr>
                <a:spLocks noChangeShapeType="1"/>
              </p:cNvSpPr>
              <p:nvPr/>
            </p:nvSpPr>
            <p:spPr bwMode="auto">
              <a:xfrm flipV="1">
                <a:off x="2976" y="2293"/>
                <a:ext cx="0" cy="721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 rot="10800000">
              <a:off x="3573" y="3077"/>
              <a:ext cx="311" cy="242"/>
              <a:chOff x="2640" y="2293"/>
              <a:chExt cx="336" cy="721"/>
            </a:xfrm>
          </p:grpSpPr>
          <p:sp>
            <p:nvSpPr>
              <p:cNvPr id="610350" name="Line 46"/>
              <p:cNvSpPr>
                <a:spLocks noChangeShapeType="1"/>
              </p:cNvSpPr>
              <p:nvPr/>
            </p:nvSpPr>
            <p:spPr bwMode="auto">
              <a:xfrm flipV="1">
                <a:off x="2640" y="2293"/>
                <a:ext cx="0" cy="721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51" name="Line 47"/>
              <p:cNvSpPr>
                <a:spLocks noChangeShapeType="1"/>
              </p:cNvSpPr>
              <p:nvPr/>
            </p:nvSpPr>
            <p:spPr bwMode="auto">
              <a:xfrm flipV="1">
                <a:off x="2815" y="2293"/>
                <a:ext cx="0" cy="721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52" name="Line 48"/>
              <p:cNvSpPr>
                <a:spLocks noChangeShapeType="1"/>
              </p:cNvSpPr>
              <p:nvPr/>
            </p:nvSpPr>
            <p:spPr bwMode="auto">
              <a:xfrm flipV="1">
                <a:off x="2976" y="2293"/>
                <a:ext cx="0" cy="721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</p:grpSp>
        <p:sp>
          <p:nvSpPr>
            <p:cNvPr id="610353" name="AutoShape 49"/>
            <p:cNvSpPr>
              <a:spLocks noChangeArrowheads="1"/>
            </p:cNvSpPr>
            <p:nvPr/>
          </p:nvSpPr>
          <p:spPr bwMode="auto">
            <a:xfrm>
              <a:off x="4180" y="1890"/>
              <a:ext cx="89" cy="838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 b="0">
                <a:latin typeface="Arial" pitchFamily="34" charset="0"/>
              </a:endParaRPr>
            </a:p>
          </p:txBody>
        </p: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4609" y="2587"/>
              <a:ext cx="310" cy="357"/>
              <a:chOff x="2640" y="2293"/>
              <a:chExt cx="336" cy="721"/>
            </a:xfrm>
          </p:grpSpPr>
          <p:sp>
            <p:nvSpPr>
              <p:cNvPr id="610355" name="Line 51"/>
              <p:cNvSpPr>
                <a:spLocks noChangeShapeType="1"/>
              </p:cNvSpPr>
              <p:nvPr/>
            </p:nvSpPr>
            <p:spPr bwMode="auto">
              <a:xfrm flipV="1">
                <a:off x="2640" y="2293"/>
                <a:ext cx="0" cy="721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56" name="Line 52"/>
              <p:cNvSpPr>
                <a:spLocks noChangeShapeType="1"/>
              </p:cNvSpPr>
              <p:nvPr/>
            </p:nvSpPr>
            <p:spPr bwMode="auto">
              <a:xfrm flipV="1">
                <a:off x="2815" y="2293"/>
                <a:ext cx="0" cy="721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  <p:sp>
            <p:nvSpPr>
              <p:cNvPr id="610357" name="Line 53"/>
              <p:cNvSpPr>
                <a:spLocks noChangeShapeType="1"/>
              </p:cNvSpPr>
              <p:nvPr/>
            </p:nvSpPr>
            <p:spPr bwMode="auto">
              <a:xfrm flipV="1">
                <a:off x="2976" y="2293"/>
                <a:ext cx="0" cy="721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rot="10800000" vert="eaVert" wrap="none" anchor="ctr"/>
              <a:lstStyle/>
              <a:p>
                <a:endParaRPr lang="en-US"/>
              </a:p>
            </p:txBody>
          </p:sp>
        </p:grpSp>
        <p:sp>
          <p:nvSpPr>
            <p:cNvPr id="610358" name="AutoShape 54" descr="Zig zag"/>
            <p:cNvSpPr>
              <a:spLocks noChangeArrowheads="1"/>
            </p:cNvSpPr>
            <p:nvPr/>
          </p:nvSpPr>
          <p:spPr bwMode="auto">
            <a:xfrm rot="10800000">
              <a:off x="3017" y="3009"/>
              <a:ext cx="725" cy="8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pattFill prst="zigZag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610359" name="AutoShape 55"/>
            <p:cNvSpPr>
              <a:spLocks noChangeArrowheads="1"/>
            </p:cNvSpPr>
            <p:nvPr/>
          </p:nvSpPr>
          <p:spPr bwMode="auto">
            <a:xfrm rot="16200000">
              <a:off x="629" y="2904"/>
              <a:ext cx="274" cy="242"/>
            </a:xfrm>
            <a:prstGeom prst="notchedRightArrow">
              <a:avLst>
                <a:gd name="adj1" fmla="val 40602"/>
                <a:gd name="adj2" fmla="val 24893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610360" name="AutoShape 56"/>
            <p:cNvSpPr>
              <a:spLocks noChangeArrowheads="1"/>
            </p:cNvSpPr>
            <p:nvPr/>
          </p:nvSpPr>
          <p:spPr bwMode="auto">
            <a:xfrm rot="16200000">
              <a:off x="4306" y="2602"/>
              <a:ext cx="274" cy="243"/>
            </a:xfrm>
            <a:prstGeom prst="notchedRightArrow">
              <a:avLst>
                <a:gd name="adj1" fmla="val 40602"/>
                <a:gd name="adj2" fmla="val 24791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610361" name="AutoShape 57"/>
            <p:cNvSpPr>
              <a:spLocks noChangeArrowheads="1"/>
            </p:cNvSpPr>
            <p:nvPr/>
          </p:nvSpPr>
          <p:spPr bwMode="auto">
            <a:xfrm rot="27000000">
              <a:off x="3071" y="2222"/>
              <a:ext cx="274" cy="243"/>
            </a:xfrm>
            <a:prstGeom prst="notchedRightArrow">
              <a:avLst>
                <a:gd name="adj1" fmla="val 40602"/>
                <a:gd name="adj2" fmla="val 24791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610362" name="AutoShape 58"/>
            <p:cNvSpPr>
              <a:spLocks noChangeArrowheads="1"/>
            </p:cNvSpPr>
            <p:nvPr/>
          </p:nvSpPr>
          <p:spPr bwMode="auto">
            <a:xfrm>
              <a:off x="2438" y="1890"/>
              <a:ext cx="1029" cy="446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610363" name="Text Box 59"/>
            <p:cNvSpPr txBox="1">
              <a:spLocks noChangeArrowheads="1"/>
            </p:cNvSpPr>
            <p:nvPr/>
          </p:nvSpPr>
          <p:spPr bwMode="auto">
            <a:xfrm>
              <a:off x="780" y="4372"/>
              <a:ext cx="1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 sz="1400" b="0">
                <a:latin typeface="Arial" pitchFamily="34" charset="0"/>
              </a:endParaRPr>
            </a:p>
          </p:txBody>
        </p:sp>
        <p:sp>
          <p:nvSpPr>
            <p:cNvPr id="610364" name="Text Box 60"/>
            <p:cNvSpPr txBox="1">
              <a:spLocks noChangeArrowheads="1"/>
            </p:cNvSpPr>
            <p:nvPr/>
          </p:nvSpPr>
          <p:spPr bwMode="auto">
            <a:xfrm>
              <a:off x="1340" y="2235"/>
              <a:ext cx="9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4" rIns="91427" bIns="45714">
              <a:spAutoFit/>
            </a:bodyPr>
            <a:lstStyle/>
            <a:p>
              <a:pPr defTabSz="915988" eaLnBrk="0" hangingPunct="0">
                <a:spcBef>
                  <a:spcPct val="50000"/>
                </a:spcBef>
              </a:pPr>
              <a:r>
                <a:rPr lang="pt-PT">
                  <a:latin typeface="Arial" pitchFamily="34" charset="0"/>
                </a:rPr>
                <a:t>Precipitação</a:t>
              </a:r>
              <a:endParaRPr lang="pt-PT"/>
            </a:p>
          </p:txBody>
        </p:sp>
        <p:sp>
          <p:nvSpPr>
            <p:cNvPr id="610365" name="Text Box 61"/>
            <p:cNvSpPr txBox="1">
              <a:spLocks noChangeArrowheads="1"/>
            </p:cNvSpPr>
            <p:nvPr/>
          </p:nvSpPr>
          <p:spPr bwMode="auto">
            <a:xfrm>
              <a:off x="1533" y="2528"/>
              <a:ext cx="9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27" tIns="45714" rIns="91427" bIns="45714">
              <a:spAutoFit/>
            </a:bodyPr>
            <a:lstStyle/>
            <a:p>
              <a:pPr defTabSz="915988" eaLnBrk="0" hangingPunct="0">
                <a:spcBef>
                  <a:spcPct val="50000"/>
                </a:spcBef>
              </a:pPr>
              <a:r>
                <a:rPr lang="pt-PT" dirty="0">
                  <a:latin typeface="Arial" pitchFamily="34" charset="0"/>
                </a:rPr>
                <a:t>Evaporação</a:t>
              </a:r>
              <a:endParaRPr lang="pt-PT" dirty="0"/>
            </a:p>
          </p:txBody>
        </p:sp>
        <p:sp>
          <p:nvSpPr>
            <p:cNvPr id="610366" name="Text Box 62"/>
            <p:cNvSpPr txBox="1">
              <a:spLocks noChangeArrowheads="1"/>
            </p:cNvSpPr>
            <p:nvPr/>
          </p:nvSpPr>
          <p:spPr bwMode="auto">
            <a:xfrm>
              <a:off x="4241" y="1678"/>
              <a:ext cx="84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4" rIns="91427" bIns="45714">
              <a:spAutoFit/>
            </a:bodyPr>
            <a:lstStyle/>
            <a:p>
              <a:pPr defTabSz="915988" eaLnBrk="0" hangingPunct="0">
                <a:spcBef>
                  <a:spcPct val="50000"/>
                </a:spcBef>
              </a:pPr>
              <a:r>
                <a:rPr lang="pt-PT">
                  <a:latin typeface="Arial" pitchFamily="34" charset="0"/>
                </a:rPr>
                <a:t>Gases e poeiras</a:t>
              </a:r>
              <a:endParaRPr lang="pt-PT"/>
            </a:p>
          </p:txBody>
        </p:sp>
        <p:sp>
          <p:nvSpPr>
            <p:cNvPr id="610367" name="Text Box 63"/>
            <p:cNvSpPr txBox="1">
              <a:spLocks noChangeArrowheads="1"/>
            </p:cNvSpPr>
            <p:nvPr/>
          </p:nvSpPr>
          <p:spPr bwMode="auto">
            <a:xfrm>
              <a:off x="2769" y="2797"/>
              <a:ext cx="97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4" rIns="91427" bIns="45714">
              <a:spAutoFit/>
            </a:bodyPr>
            <a:lstStyle/>
            <a:p>
              <a:pPr defTabSz="915988" eaLnBrk="0" hangingPunct="0">
                <a:spcBef>
                  <a:spcPct val="50000"/>
                </a:spcBef>
              </a:pPr>
              <a:r>
                <a:rPr lang="pt-PT">
                  <a:latin typeface="Arial" pitchFamily="34" charset="0"/>
                </a:rPr>
                <a:t>Escoamento</a:t>
              </a:r>
              <a:endParaRPr lang="pt-PT"/>
            </a:p>
          </p:txBody>
        </p:sp>
        <p:sp>
          <p:nvSpPr>
            <p:cNvPr id="610368" name="Text Box 64"/>
            <p:cNvSpPr txBox="1">
              <a:spLocks noChangeArrowheads="1"/>
            </p:cNvSpPr>
            <p:nvPr/>
          </p:nvSpPr>
          <p:spPr bwMode="auto">
            <a:xfrm>
              <a:off x="2493" y="1678"/>
              <a:ext cx="8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4" rIns="91427" bIns="45714">
              <a:spAutoFit/>
            </a:bodyPr>
            <a:lstStyle/>
            <a:p>
              <a:pPr defTabSz="915988" eaLnBrk="0" hangingPunct="0">
                <a:spcBef>
                  <a:spcPct val="50000"/>
                </a:spcBef>
              </a:pPr>
              <a:r>
                <a:rPr lang="pt-PT">
                  <a:latin typeface="Arial" pitchFamily="34" charset="0"/>
                </a:rPr>
                <a:t>Transporte</a:t>
              </a:r>
              <a:endParaRPr lang="pt-PT"/>
            </a:p>
          </p:txBody>
        </p:sp>
        <p:sp>
          <p:nvSpPr>
            <p:cNvPr id="610369" name="Text Box 65"/>
            <p:cNvSpPr txBox="1">
              <a:spLocks noChangeArrowheads="1"/>
            </p:cNvSpPr>
            <p:nvPr/>
          </p:nvSpPr>
          <p:spPr bwMode="auto">
            <a:xfrm>
              <a:off x="3539" y="3356"/>
              <a:ext cx="916" cy="2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27" tIns="45714" rIns="91427" bIns="45714">
              <a:spAutoFit/>
            </a:bodyPr>
            <a:lstStyle/>
            <a:p>
              <a:pPr algn="ctr" defTabSz="915988" eaLnBrk="0" hangingPunct="0">
                <a:spcBef>
                  <a:spcPct val="50000"/>
                </a:spcBef>
              </a:pPr>
              <a:r>
                <a:rPr lang="pt-PT" dirty="0">
                  <a:latin typeface="Arial" pitchFamily="34" charset="0"/>
                </a:rPr>
                <a:t>Infiltração</a:t>
              </a:r>
              <a:endParaRPr lang="pt-PT" dirty="0"/>
            </a:p>
          </p:txBody>
        </p:sp>
        <p:sp>
          <p:nvSpPr>
            <p:cNvPr id="610370" name="Text Box 66"/>
            <p:cNvSpPr txBox="1">
              <a:spLocks noChangeArrowheads="1"/>
            </p:cNvSpPr>
            <p:nvPr/>
          </p:nvSpPr>
          <p:spPr bwMode="auto">
            <a:xfrm>
              <a:off x="487" y="2728"/>
              <a:ext cx="8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4" rIns="91427" bIns="45714">
              <a:spAutoFit/>
            </a:bodyPr>
            <a:lstStyle/>
            <a:p>
              <a:pPr defTabSz="915988" eaLnBrk="0" hangingPunct="0">
                <a:spcBef>
                  <a:spcPct val="50000"/>
                </a:spcBef>
              </a:pPr>
              <a:r>
                <a:rPr lang="pt-PT">
                  <a:latin typeface="Arial" pitchFamily="34" charset="0"/>
                </a:rPr>
                <a:t>Radiação</a:t>
              </a:r>
              <a:endParaRPr lang="pt-PT"/>
            </a:p>
          </p:txBody>
        </p:sp>
        <p:sp>
          <p:nvSpPr>
            <p:cNvPr id="610372" name="Text Box 68"/>
            <p:cNvSpPr txBox="1">
              <a:spLocks noChangeArrowheads="1"/>
            </p:cNvSpPr>
            <p:nvPr/>
          </p:nvSpPr>
          <p:spPr bwMode="auto">
            <a:xfrm>
              <a:off x="385" y="709"/>
              <a:ext cx="114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PT">
                  <a:latin typeface="Arial" pitchFamily="34" charset="0"/>
                </a:rPr>
                <a:t>FORÇAMENTO</a:t>
              </a:r>
            </a:p>
            <a:p>
              <a:r>
                <a:rPr lang="pt-PT">
                  <a:latin typeface="Arial" pitchFamily="34" charset="0"/>
                </a:rPr>
                <a:t>EXTERNO</a:t>
              </a:r>
              <a:endParaRPr lang="en-GB">
                <a:latin typeface="Arial" pitchFamily="34" charset="0"/>
              </a:endParaRPr>
            </a:p>
          </p:txBody>
        </p:sp>
        <p:sp>
          <p:nvSpPr>
            <p:cNvPr id="610373" name="Text Box 69"/>
            <p:cNvSpPr txBox="1">
              <a:spLocks noChangeArrowheads="1"/>
            </p:cNvSpPr>
            <p:nvPr/>
          </p:nvSpPr>
          <p:spPr bwMode="auto">
            <a:xfrm>
              <a:off x="576" y="1270"/>
              <a:ext cx="81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PT">
                  <a:solidFill>
                    <a:schemeClr val="accent2"/>
                  </a:solidFill>
                  <a:latin typeface="Arial" pitchFamily="34" charset="0"/>
                </a:rPr>
                <a:t>FACTORES</a:t>
              </a:r>
            </a:p>
            <a:p>
              <a:r>
                <a:rPr lang="pt-PT">
                  <a:solidFill>
                    <a:schemeClr val="accent2"/>
                  </a:solidFill>
                  <a:latin typeface="Arial" pitchFamily="34" charset="0"/>
                </a:rPr>
                <a:t>INTERNOS</a:t>
              </a:r>
              <a:endParaRPr lang="en-GB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610374" name="AutoShape 70"/>
            <p:cNvSpPr>
              <a:spLocks noChangeArrowheads="1"/>
            </p:cNvSpPr>
            <p:nvPr/>
          </p:nvSpPr>
          <p:spPr bwMode="auto">
            <a:xfrm rot="27000000">
              <a:off x="2817" y="2227"/>
              <a:ext cx="274" cy="243"/>
            </a:xfrm>
            <a:prstGeom prst="notchedRightArrow">
              <a:avLst>
                <a:gd name="adj1" fmla="val 40602"/>
                <a:gd name="adj2" fmla="val 24791"/>
              </a:avLst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endParaRPr lang="en-US"/>
            </a:p>
          </p:txBody>
        </p:sp>
        <p:sp>
          <p:nvSpPr>
            <p:cNvPr id="610375" name="AutoShape 71"/>
            <p:cNvSpPr>
              <a:spLocks noChangeArrowheads="1"/>
            </p:cNvSpPr>
            <p:nvPr/>
          </p:nvSpPr>
          <p:spPr bwMode="auto">
            <a:xfrm>
              <a:off x="2891" y="628"/>
              <a:ext cx="449" cy="43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376" name="AutoShape 72"/>
            <p:cNvSpPr>
              <a:spLocks noChangeArrowheads="1"/>
            </p:cNvSpPr>
            <p:nvPr/>
          </p:nvSpPr>
          <p:spPr bwMode="auto">
            <a:xfrm>
              <a:off x="1895" y="643"/>
              <a:ext cx="288" cy="416"/>
            </a:xfrm>
            <a:prstGeom prst="upArrow">
              <a:avLst>
                <a:gd name="adj1" fmla="val 50000"/>
                <a:gd name="adj2" fmla="val 36111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377" name="Text Box 73"/>
            <p:cNvSpPr txBox="1">
              <a:spLocks noChangeArrowheads="1"/>
            </p:cNvSpPr>
            <p:nvPr/>
          </p:nvSpPr>
          <p:spPr bwMode="auto">
            <a:xfrm>
              <a:off x="3264" y="628"/>
              <a:ext cx="72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4" rIns="91427" bIns="45714">
              <a:spAutoFit/>
            </a:bodyPr>
            <a:lstStyle/>
            <a:p>
              <a:pPr defTabSz="915988" eaLnBrk="0" hangingPunct="0">
                <a:spcBef>
                  <a:spcPct val="50000"/>
                </a:spcBef>
              </a:pPr>
              <a:r>
                <a:rPr lang="pt-PT" sz="1500" dirty="0">
                  <a:latin typeface="Arial" pitchFamily="34" charset="0"/>
                </a:rPr>
                <a:t>Radiação Solar</a:t>
              </a:r>
              <a:endParaRPr lang="pt-PT" sz="1500" b="0" dirty="0">
                <a:latin typeface="Arial" pitchFamily="34" charset="0"/>
              </a:endParaRPr>
            </a:p>
          </p:txBody>
        </p:sp>
        <p:sp>
          <p:nvSpPr>
            <p:cNvPr id="610378" name="Text Box 74"/>
            <p:cNvSpPr txBox="1">
              <a:spLocks noChangeArrowheads="1"/>
            </p:cNvSpPr>
            <p:nvPr/>
          </p:nvSpPr>
          <p:spPr bwMode="auto">
            <a:xfrm>
              <a:off x="2183" y="643"/>
              <a:ext cx="72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4" rIns="91427" bIns="45714">
              <a:spAutoFit/>
            </a:bodyPr>
            <a:lstStyle/>
            <a:p>
              <a:pPr defTabSz="915988" eaLnBrk="0" hangingPunct="0">
                <a:spcBef>
                  <a:spcPct val="50000"/>
                </a:spcBef>
              </a:pPr>
              <a:r>
                <a:rPr lang="pt-PT" sz="1500" dirty="0">
                  <a:solidFill>
                    <a:srgbClr val="FF0000"/>
                  </a:solidFill>
                  <a:latin typeface="Arial" pitchFamily="34" charset="0"/>
                </a:rPr>
                <a:t>Radiação Terrestre</a:t>
              </a:r>
              <a:endParaRPr lang="pt-PT" sz="1500" b="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610379" name="AutoShape 75"/>
            <p:cNvSpPr>
              <a:spLocks noChangeArrowheads="1"/>
            </p:cNvSpPr>
            <p:nvPr/>
          </p:nvSpPr>
          <p:spPr bwMode="auto">
            <a:xfrm flipV="1">
              <a:off x="3936" y="628"/>
              <a:ext cx="150" cy="431"/>
            </a:xfrm>
            <a:prstGeom prst="downArrow">
              <a:avLst>
                <a:gd name="adj1" fmla="val 50000"/>
                <a:gd name="adj2" fmla="val 7183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0380" name="Text Box 76"/>
            <p:cNvSpPr txBox="1">
              <a:spLocks noChangeArrowheads="1"/>
            </p:cNvSpPr>
            <p:nvPr/>
          </p:nvSpPr>
          <p:spPr bwMode="auto">
            <a:xfrm>
              <a:off x="4126" y="628"/>
              <a:ext cx="129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4" rIns="91427" bIns="45714">
              <a:spAutoFit/>
            </a:bodyPr>
            <a:lstStyle/>
            <a:p>
              <a:pPr defTabSz="915988" eaLnBrk="0" hangingPunct="0">
                <a:spcBef>
                  <a:spcPct val="50000"/>
                </a:spcBef>
              </a:pPr>
              <a:r>
                <a:rPr lang="pt-PT" sz="1500">
                  <a:latin typeface="Arial" pitchFamily="34" charset="0"/>
                </a:rPr>
                <a:t>Radiação Solar reflectida</a:t>
              </a:r>
              <a:endParaRPr lang="pt-PT" sz="1500" b="0">
                <a:latin typeface="Arial" pitchFamily="34" charset="0"/>
              </a:endParaRPr>
            </a:p>
          </p:txBody>
        </p:sp>
        <p:sp>
          <p:nvSpPr>
            <p:cNvPr id="610381" name="Text Box 77"/>
            <p:cNvSpPr txBox="1">
              <a:spLocks noChangeArrowheads="1"/>
            </p:cNvSpPr>
            <p:nvPr/>
          </p:nvSpPr>
          <p:spPr bwMode="auto">
            <a:xfrm>
              <a:off x="4224" y="2384"/>
              <a:ext cx="8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7" tIns="45714" rIns="91427" bIns="45714">
              <a:spAutoFit/>
            </a:bodyPr>
            <a:lstStyle/>
            <a:p>
              <a:pPr defTabSz="915988" eaLnBrk="0" hangingPunct="0">
                <a:spcBef>
                  <a:spcPct val="50000"/>
                </a:spcBef>
              </a:pPr>
              <a:r>
                <a:rPr lang="pt-PT">
                  <a:latin typeface="Arial" pitchFamily="34" charset="0"/>
                </a:rPr>
                <a:t>Calor</a:t>
              </a:r>
              <a:endParaRPr lang="pt-PT"/>
            </a:p>
          </p:txBody>
        </p:sp>
      </p:grpSp>
      <p:sp>
        <p:nvSpPr>
          <p:cNvPr id="610383" name="Text Box 79"/>
          <p:cNvSpPr txBox="1">
            <a:spLocks noChangeArrowheads="1"/>
          </p:cNvSpPr>
          <p:nvPr/>
        </p:nvSpPr>
        <p:spPr bwMode="auto">
          <a:xfrm>
            <a:off x="2090738" y="6381750"/>
            <a:ext cx="665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400" b="0">
                <a:solidFill>
                  <a:schemeClr val="bg1"/>
                </a:solidFill>
                <a:latin typeface="Arial" pitchFamily="34" charset="0"/>
              </a:rPr>
              <a:t>Para o exterior “só” existem fluxos de radiação! </a:t>
            </a:r>
            <a:endParaRPr lang="en-US" sz="2400" b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14422"/>
            <a:ext cx="7715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/>
              <a:t>Massa da Terra </a:t>
            </a:r>
            <a:r>
              <a:rPr lang="pt-PT" sz="2800" dirty="0">
                <a:sym typeface="Symbol"/>
              </a:rPr>
              <a:t></a:t>
            </a:r>
            <a:r>
              <a:rPr lang="pt-PT" sz="2800" dirty="0"/>
              <a:t> 6</a:t>
            </a:r>
            <a:r>
              <a:rPr lang="pt-PT" sz="2800" dirty="0">
                <a:sym typeface="Symbol"/>
              </a:rPr>
              <a:t>10</a:t>
            </a:r>
            <a:r>
              <a:rPr lang="pt-PT" sz="2800" baseline="30000" dirty="0">
                <a:sym typeface="Symbol"/>
              </a:rPr>
              <a:t>24</a:t>
            </a:r>
            <a:r>
              <a:rPr lang="pt-PT" sz="2800" dirty="0">
                <a:sym typeface="Symbol"/>
              </a:rPr>
              <a:t> kg</a:t>
            </a:r>
          </a:p>
          <a:p>
            <a:endParaRPr lang="pt-PT" sz="2800" dirty="0">
              <a:sym typeface="Symbol"/>
            </a:endParaRPr>
          </a:p>
          <a:p>
            <a:r>
              <a:rPr lang="pt-PT" sz="2800" dirty="0">
                <a:sym typeface="Symbol"/>
              </a:rPr>
              <a:t>Massa da atmosfera 510</a:t>
            </a:r>
            <a:r>
              <a:rPr lang="pt-PT" sz="2800" baseline="30000" dirty="0">
                <a:sym typeface="Symbol"/>
              </a:rPr>
              <a:t>18</a:t>
            </a:r>
            <a:r>
              <a:rPr lang="pt-PT" sz="2800" dirty="0">
                <a:sym typeface="Symbol"/>
              </a:rPr>
              <a:t> kg (1/1 000 000)</a:t>
            </a:r>
          </a:p>
          <a:p>
            <a:endParaRPr lang="pt-PT" sz="2800" dirty="0">
              <a:sym typeface="Symbol"/>
            </a:endParaRPr>
          </a:p>
          <a:p>
            <a:r>
              <a:rPr lang="pt-PT" sz="2800" dirty="0">
                <a:sym typeface="Symbol"/>
              </a:rPr>
              <a:t>Massa do oceano 1.410</a:t>
            </a:r>
            <a:r>
              <a:rPr lang="pt-PT" sz="2800" baseline="30000" dirty="0">
                <a:sym typeface="Symbol"/>
              </a:rPr>
              <a:t>21</a:t>
            </a:r>
            <a:r>
              <a:rPr lang="pt-PT" sz="2800" dirty="0">
                <a:sym typeface="Symbol"/>
              </a:rPr>
              <a:t> kg (1/4 000)</a:t>
            </a:r>
          </a:p>
          <a:p>
            <a:endParaRPr lang="pt-PT" sz="2800" dirty="0">
              <a:sym typeface="Symbol"/>
            </a:endParaRPr>
          </a:p>
          <a:p>
            <a:r>
              <a:rPr lang="pt-PT" sz="2800" dirty="0"/>
              <a:t>No entanto, o ambiente físico junto da superfície é determinado pela </a:t>
            </a:r>
            <a:r>
              <a:rPr lang="pt-PT" sz="2800" dirty="0">
                <a:solidFill>
                  <a:srgbClr val="FF0000"/>
                </a:solidFill>
              </a:rPr>
              <a:t>atmosfera</a:t>
            </a:r>
            <a:r>
              <a:rPr lang="pt-PT" sz="2800" dirty="0"/>
              <a:t> e (em menor grau) pelo </a:t>
            </a:r>
            <a:r>
              <a:rPr lang="pt-PT" sz="2800" dirty="0">
                <a:solidFill>
                  <a:srgbClr val="0070C0"/>
                </a:solidFill>
              </a:rPr>
              <a:t>oceano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762000"/>
          </a:xfrm>
        </p:spPr>
        <p:txBody>
          <a:bodyPr/>
          <a:lstStyle/>
          <a:p>
            <a:r>
              <a:rPr lang="pt-PT" sz="2400" b="1" dirty="0">
                <a:solidFill>
                  <a:schemeClr val="accent2"/>
                </a:solidFill>
                <a:latin typeface="Arial" charset="0"/>
              </a:rPr>
              <a:t>Composição da Homosfera (z&lt;100 km)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491523" name="Object 3"/>
          <p:cNvGraphicFramePr>
            <a:graphicFrameLocks noChangeAspect="1"/>
          </p:cNvGraphicFramePr>
          <p:nvPr/>
        </p:nvGraphicFramePr>
        <p:xfrm>
          <a:off x="-357222" y="1208088"/>
          <a:ext cx="9572692" cy="557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07009" imgH="3652630" progId="Word.Document.8">
                  <p:embed/>
                </p:oleObj>
              </mc:Choice>
              <mc:Fallback>
                <p:oleObj name="Document" r:id="rId3" imgW="5407009" imgH="3652630" progId="Word.Document.8">
                  <p:embed/>
                  <p:pic>
                    <p:nvPicPr>
                      <p:cNvPr id="4915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951" r="9558"/>
                      <a:stretch>
                        <a:fillRect/>
                      </a:stretch>
                    </p:blipFill>
                    <p:spPr bwMode="auto">
                      <a:xfrm>
                        <a:off x="-357222" y="1208088"/>
                        <a:ext cx="9572692" cy="557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F58CD-354A-41E5-B375-54DA239CC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Ar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02168B-B985-4109-B6E7-4F141792EF12}"/>
                  </a:ext>
                </a:extLst>
              </p:cNvPr>
              <p:cNvSpPr txBox="1"/>
              <p:nvPr/>
            </p:nvSpPr>
            <p:spPr>
              <a:xfrm>
                <a:off x="765920" y="1484784"/>
                <a:ext cx="7920880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GB" sz="2800" dirty="0"/>
                  <a:t>Na </a:t>
                </a:r>
                <a:r>
                  <a:rPr lang="en-GB" sz="2800" b="1" dirty="0" err="1"/>
                  <a:t>homosfera</a:t>
                </a:r>
                <a:r>
                  <a:rPr lang="en-GB" sz="2800" dirty="0"/>
                  <a:t> as </a:t>
                </a:r>
                <a:r>
                  <a:rPr lang="en-GB" sz="2800" dirty="0" err="1"/>
                  <a:t>proporções</a:t>
                </a:r>
                <a:r>
                  <a:rPr lang="en-GB" sz="2800" dirty="0"/>
                  <a:t>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𝐴𝑟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são</a:t>
                </a:r>
                <a:r>
                  <a:rPr lang="en-GB" sz="2800" dirty="0"/>
                  <a:t> </a:t>
                </a:r>
                <a:r>
                  <a:rPr lang="en-GB" sz="2800" dirty="0" err="1"/>
                  <a:t>aproximadamente</a:t>
                </a:r>
                <a:r>
                  <a:rPr lang="en-GB" sz="2800" dirty="0"/>
                  <a:t> </a:t>
                </a:r>
                <a:r>
                  <a:rPr lang="en-GB" sz="2800" dirty="0" err="1"/>
                  <a:t>constantes</a:t>
                </a:r>
                <a:r>
                  <a:rPr lang="en-GB" sz="2800" dirty="0"/>
                  <a:t>. As </a:t>
                </a:r>
                <a:r>
                  <a:rPr lang="en-GB" sz="2800" dirty="0" err="1"/>
                  <a:t>concentrações</a:t>
                </a:r>
                <a:r>
                  <a:rPr lang="en-GB" sz="2800" dirty="0"/>
                  <a:t>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err="1"/>
                  <a:t>são</a:t>
                </a:r>
                <a:r>
                  <a:rPr lang="en-GB" sz="2800" dirty="0"/>
                  <a:t> </a:t>
                </a:r>
                <a:r>
                  <a:rPr lang="en-GB" sz="2800" dirty="0" err="1"/>
                  <a:t>muito</a:t>
                </a:r>
                <a:r>
                  <a:rPr lang="en-GB" sz="2800" dirty="0"/>
                  <a:t> </a:t>
                </a:r>
                <a:r>
                  <a:rPr lang="en-GB" sz="2800" dirty="0" err="1"/>
                  <a:t>variáveis</a:t>
                </a:r>
                <a:r>
                  <a:rPr lang="en-GB" sz="2800" dirty="0"/>
                  <a:t>. </a:t>
                </a:r>
                <a:r>
                  <a:rPr lang="en-GB" sz="2800" dirty="0" err="1"/>
                  <a:t>Os</a:t>
                </a:r>
                <a:r>
                  <a:rPr lang="en-GB" sz="2800" dirty="0"/>
                  <a:t> outros </a:t>
                </a:r>
                <a:r>
                  <a:rPr lang="en-GB" sz="2800" dirty="0" err="1"/>
                  <a:t>compostos</a:t>
                </a:r>
                <a:r>
                  <a:rPr lang="en-GB" sz="2800" dirty="0"/>
                  <a:t> </a:t>
                </a:r>
                <a:r>
                  <a:rPr lang="en-GB" sz="2800" dirty="0" err="1"/>
                  <a:t>contribuem</a:t>
                </a:r>
                <a:r>
                  <a:rPr lang="en-GB" sz="2800" dirty="0"/>
                  <a:t> com </a:t>
                </a:r>
                <a:r>
                  <a:rPr lang="en-GB" sz="2800" dirty="0" err="1"/>
                  <a:t>muito</a:t>
                </a:r>
                <a:r>
                  <a:rPr lang="en-GB" sz="2800" dirty="0"/>
                  <a:t> </a:t>
                </a:r>
                <a:r>
                  <a:rPr lang="en-GB" sz="2800" dirty="0" err="1"/>
                  <a:t>pouca</a:t>
                </a:r>
                <a:r>
                  <a:rPr lang="en-GB" sz="2800" dirty="0"/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massa</a:t>
                </a:r>
                <a:r>
                  <a:rPr lang="en-GB" sz="2800" dirty="0"/>
                  <a:t>.</a:t>
                </a:r>
              </a:p>
              <a:p>
                <a:pPr>
                  <a:spcAft>
                    <a:spcPts val="1200"/>
                  </a:spcAft>
                </a:pPr>
                <a:r>
                  <a:rPr lang="en-GB" sz="2800" dirty="0" err="1"/>
                  <a:t>Vamos</a:t>
                </a:r>
                <a:r>
                  <a:rPr lang="en-GB" sz="2800" dirty="0"/>
                  <a:t> chamar </a:t>
                </a:r>
                <a:r>
                  <a:rPr lang="en-GB" sz="2800" dirty="0">
                    <a:solidFill>
                      <a:srgbClr val="FF0000"/>
                    </a:solidFill>
                  </a:rPr>
                  <a:t>AR SECO </a:t>
                </a:r>
                <a:r>
                  <a:rPr lang="en-GB" sz="2800" dirty="0"/>
                  <a:t>à </a:t>
                </a:r>
                <a:r>
                  <a:rPr lang="en-GB" sz="2800" dirty="0" err="1"/>
                  <a:t>mistura</a:t>
                </a:r>
                <a:r>
                  <a:rPr lang="en-GB" sz="2800" dirty="0"/>
                  <a:t> </a:t>
                </a:r>
                <a:r>
                  <a:rPr lang="en-GB" sz="2800" dirty="0" err="1"/>
                  <a:t>em</a:t>
                </a:r>
                <a:r>
                  <a:rPr lang="en-GB" sz="2800" dirty="0"/>
                  <a:t> </a:t>
                </a:r>
                <a:r>
                  <a:rPr lang="en-GB" sz="2800" dirty="0" err="1"/>
                  <a:t>proporções</a:t>
                </a:r>
                <a:r>
                  <a:rPr lang="en-GB" sz="2800" dirty="0"/>
                  <a:t> </a:t>
                </a:r>
                <a:r>
                  <a:rPr lang="en-GB" sz="2800" dirty="0" err="1"/>
                  <a:t>constantes</a:t>
                </a:r>
                <a:r>
                  <a:rPr lang="en-GB" sz="2800" dirty="0"/>
                  <a:t> que se </a:t>
                </a:r>
                <a:r>
                  <a:rPr lang="en-GB" sz="2800" dirty="0" err="1"/>
                  <a:t>observa</a:t>
                </a:r>
                <a:r>
                  <a:rPr lang="en-GB" sz="2800" dirty="0"/>
                  <a:t> </a:t>
                </a:r>
                <a:r>
                  <a:rPr lang="en-GB" sz="2800" dirty="0" err="1"/>
                  <a:t>na</a:t>
                </a:r>
                <a:r>
                  <a:rPr lang="en-GB" sz="2800" dirty="0"/>
                  <a:t> </a:t>
                </a:r>
                <a:r>
                  <a:rPr lang="en-GB" sz="2800" dirty="0" err="1"/>
                  <a:t>Homosfera</a:t>
                </a:r>
                <a:r>
                  <a:rPr lang="en-GB" sz="2800" dirty="0"/>
                  <a:t>.</a:t>
                </a:r>
              </a:p>
              <a:p>
                <a:pPr>
                  <a:spcAft>
                    <a:spcPts val="1200"/>
                  </a:spcAft>
                </a:pPr>
                <a:r>
                  <a:rPr lang="en-GB" sz="2800" dirty="0" err="1"/>
                  <a:t>Vamos</a:t>
                </a:r>
                <a:r>
                  <a:rPr lang="en-GB" sz="2800" dirty="0"/>
                  <a:t> chamar </a:t>
                </a:r>
                <a:r>
                  <a:rPr lang="en-GB" sz="2800" dirty="0">
                    <a:solidFill>
                      <a:srgbClr val="FF0000"/>
                    </a:solidFill>
                  </a:rPr>
                  <a:t>AR HÚMIDO </a:t>
                </a:r>
                <a:r>
                  <a:rPr lang="en-GB" sz="2800" dirty="0"/>
                  <a:t>à </a:t>
                </a:r>
                <a:r>
                  <a:rPr lang="en-GB" sz="2800" dirty="0" err="1"/>
                  <a:t>mistura</a:t>
                </a:r>
                <a:r>
                  <a:rPr lang="en-GB" sz="2800" dirty="0"/>
                  <a:t> </a:t>
                </a:r>
                <a:r>
                  <a:rPr lang="en-GB" sz="2800" dirty="0" err="1"/>
                  <a:t>em</a:t>
                </a:r>
                <a:r>
                  <a:rPr lang="en-GB" sz="2800" dirty="0"/>
                  <a:t> </a:t>
                </a:r>
                <a:r>
                  <a:rPr lang="en-GB" sz="2800" dirty="0" err="1"/>
                  <a:t>proporções</a:t>
                </a:r>
                <a:r>
                  <a:rPr lang="en-GB" sz="2800" dirty="0"/>
                  <a:t> </a:t>
                </a:r>
                <a:r>
                  <a:rPr lang="en-GB" sz="2800" dirty="0" err="1"/>
                  <a:t>variáveis</a:t>
                </a:r>
                <a:r>
                  <a:rPr lang="en-GB" sz="2800" dirty="0"/>
                  <a:t> de </a:t>
                </a:r>
                <a:r>
                  <a:rPr lang="en-GB" sz="2800" dirty="0" err="1"/>
                  <a:t>ar</a:t>
                </a:r>
                <a:r>
                  <a:rPr lang="en-GB" sz="2800" dirty="0"/>
                  <a:t> seco e </a:t>
                </a:r>
                <a:r>
                  <a:rPr lang="en-GB" sz="2800" dirty="0" err="1"/>
                  <a:t>água</a:t>
                </a:r>
                <a:r>
                  <a:rPr lang="en-GB" sz="2800" dirty="0"/>
                  <a:t>. O </a:t>
                </a:r>
                <a:r>
                  <a:rPr lang="en-GB" sz="2800" dirty="0" err="1"/>
                  <a:t>ar</a:t>
                </a:r>
                <a:r>
                  <a:rPr lang="en-GB" sz="2800" dirty="0"/>
                  <a:t> </a:t>
                </a:r>
                <a:r>
                  <a:rPr lang="en-GB" sz="2800" dirty="0" err="1"/>
                  <a:t>húmido</a:t>
                </a:r>
                <a:r>
                  <a:rPr lang="en-GB" sz="2800" dirty="0"/>
                  <a:t> </a:t>
                </a:r>
                <a:r>
                  <a:rPr lang="en-GB" sz="2800" dirty="0" err="1"/>
                  <a:t>pode</a:t>
                </a:r>
                <a:r>
                  <a:rPr lang="en-GB" sz="2800" dirty="0"/>
                  <a:t> ser </a:t>
                </a:r>
                <a:r>
                  <a:rPr lang="en-GB" sz="2800" dirty="0" err="1"/>
                  <a:t>monofásico</a:t>
                </a:r>
                <a:r>
                  <a:rPr lang="en-GB" sz="2800" dirty="0"/>
                  <a:t> (</a:t>
                </a:r>
                <a:r>
                  <a:rPr lang="en-GB" sz="2800" dirty="0" err="1"/>
                  <a:t>só</a:t>
                </a:r>
                <a:r>
                  <a:rPr lang="en-GB" sz="2800" dirty="0"/>
                  <a:t> </a:t>
                </a:r>
                <a:r>
                  <a:rPr lang="en-GB" sz="2800" dirty="0" err="1"/>
                  <a:t>contém</a:t>
                </a:r>
                <a:r>
                  <a:rPr lang="en-GB" sz="2800" dirty="0"/>
                  <a:t> vapor) </a:t>
                </a:r>
                <a:r>
                  <a:rPr lang="en-GB" sz="2800" dirty="0" err="1"/>
                  <a:t>ou</a:t>
                </a:r>
                <a:r>
                  <a:rPr lang="en-GB" sz="2800" dirty="0"/>
                  <a:t> </a:t>
                </a:r>
                <a:r>
                  <a:rPr lang="en-GB" sz="2800" dirty="0" err="1"/>
                  <a:t>pode</a:t>
                </a:r>
                <a:r>
                  <a:rPr lang="en-GB" sz="2800" dirty="0"/>
                  <a:t> ser </a:t>
                </a:r>
                <a:r>
                  <a:rPr lang="en-GB" sz="2800" dirty="0" err="1"/>
                  <a:t>uma</a:t>
                </a:r>
                <a:r>
                  <a:rPr lang="en-GB" sz="2800" dirty="0"/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mistura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 err="1">
                    <a:solidFill>
                      <a:srgbClr val="FF0000"/>
                    </a:solidFill>
                  </a:rPr>
                  <a:t>heterogénea</a:t>
                </a: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:r>
                  <a:rPr lang="en-GB" sz="2800" dirty="0"/>
                  <a:t>(</a:t>
                </a:r>
                <a:r>
                  <a:rPr lang="en-GB" sz="2800" dirty="0" err="1"/>
                  <a:t>vapor+líquido+sólido</a:t>
                </a:r>
                <a:r>
                  <a:rPr lang="en-GB" sz="2800" dirty="0"/>
                  <a:t>)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02168B-B985-4109-B6E7-4F141792E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20" y="1484784"/>
                <a:ext cx="7920880" cy="4708981"/>
              </a:xfrm>
              <a:prstGeom prst="rect">
                <a:avLst/>
              </a:prstGeom>
              <a:blipFill>
                <a:blip r:embed="rId2"/>
                <a:stretch>
                  <a:fillRect l="-1617" t="-1295" r="-693" b="-2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39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85381" name="Picture 5"/>
          <p:cNvPicPr>
            <a:picLocks noChangeAspect="1" noChangeArrowheads="1"/>
          </p:cNvPicPr>
          <p:nvPr/>
        </p:nvPicPr>
        <p:blipFill>
          <a:blip r:embed="rId3" cstate="print"/>
          <a:srcRect b="15044"/>
          <a:stretch>
            <a:fillRect/>
          </a:stretch>
        </p:blipFill>
        <p:spPr bwMode="auto">
          <a:xfrm>
            <a:off x="663575" y="0"/>
            <a:ext cx="7815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7543800" y="3810000"/>
            <a:ext cx="1295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 rot="-5400000">
            <a:off x="7493000" y="50800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/>
              <a:t>Homosfera</a:t>
            </a:r>
            <a:endParaRPr lang="en-GB"/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 rot="-5400000">
            <a:off x="7441406" y="1521619"/>
            <a:ext cx="188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/>
              <a:t>Heterosfera</a:t>
            </a:r>
            <a:endParaRPr lang="en-GB"/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2362200" y="609600"/>
            <a:ext cx="393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400" b="1" dirty="0">
                <a:solidFill>
                  <a:srgbClr val="FF0000"/>
                </a:solidFill>
              </a:rPr>
              <a:t>O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485387" name="Text Box 11"/>
          <p:cNvSpPr txBox="1">
            <a:spLocks noChangeArrowheads="1"/>
          </p:cNvSpPr>
          <p:nvPr/>
        </p:nvSpPr>
        <p:spPr bwMode="auto">
          <a:xfrm>
            <a:off x="6264275" y="4724400"/>
            <a:ext cx="487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400" dirty="0">
                <a:solidFill>
                  <a:srgbClr val="FF0000"/>
                </a:solidFill>
              </a:rPr>
              <a:t>N</a:t>
            </a:r>
            <a:r>
              <a:rPr lang="pt-PT" sz="2400" baseline="-25000" dirty="0">
                <a:solidFill>
                  <a:srgbClr val="FF0000"/>
                </a:solidFill>
              </a:rPr>
              <a:t>2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85388" name="Text Box 12"/>
          <p:cNvSpPr txBox="1">
            <a:spLocks noChangeArrowheads="1"/>
          </p:cNvSpPr>
          <p:nvPr/>
        </p:nvSpPr>
        <p:spPr bwMode="auto">
          <a:xfrm>
            <a:off x="5867400" y="48006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400">
                <a:solidFill>
                  <a:srgbClr val="FF0000"/>
                </a:solidFill>
              </a:rPr>
              <a:t>O</a:t>
            </a:r>
            <a:r>
              <a:rPr lang="pt-PT" sz="2400" baseline="-25000">
                <a:solidFill>
                  <a:srgbClr val="FF0000"/>
                </a:solidFill>
              </a:rPr>
              <a:t>2</a:t>
            </a:r>
            <a:endParaRPr lang="en-GB" sz="2400">
              <a:solidFill>
                <a:srgbClr val="FF0000"/>
              </a:solidFill>
            </a:endParaRPr>
          </a:p>
        </p:txBody>
      </p:sp>
      <p:sp>
        <p:nvSpPr>
          <p:cNvPr id="485389" name="Text Box 13"/>
          <p:cNvSpPr txBox="1">
            <a:spLocks noChangeArrowheads="1"/>
          </p:cNvSpPr>
          <p:nvPr/>
        </p:nvSpPr>
        <p:spPr bwMode="auto">
          <a:xfrm>
            <a:off x="4354513" y="1106488"/>
            <a:ext cx="335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400" dirty="0">
                <a:solidFill>
                  <a:srgbClr val="FF0000"/>
                </a:solidFill>
              </a:rPr>
              <a:t>T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85390" name="Text Box 14"/>
          <p:cNvSpPr txBox="1">
            <a:spLocks noChangeArrowheads="1"/>
          </p:cNvSpPr>
          <p:nvPr/>
        </p:nvSpPr>
        <p:spPr bwMode="auto">
          <a:xfrm>
            <a:off x="7010400" y="1295400"/>
            <a:ext cx="419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400" dirty="0">
                <a:solidFill>
                  <a:srgbClr val="FF0000"/>
                </a:solidFill>
              </a:rPr>
              <a:t>T’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428596" y="3857628"/>
            <a:ext cx="1295400" cy="0"/>
          </a:xfrm>
          <a:prstGeom prst="lin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704832" y="4500570"/>
            <a:ext cx="1295400" cy="0"/>
          </a:xfrm>
          <a:prstGeom prst="lin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561956" y="5000636"/>
            <a:ext cx="1295400" cy="0"/>
          </a:xfrm>
          <a:prstGeom prst="line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928794" y="4572008"/>
            <a:ext cx="335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2400" dirty="0">
                <a:solidFill>
                  <a:srgbClr val="FF0000"/>
                </a:solidFill>
              </a:rPr>
              <a:t>T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pt-PT" sz="2400" b="1">
                <a:solidFill>
                  <a:schemeClr val="accent2"/>
                </a:solidFill>
                <a:latin typeface="Arial" charset="0"/>
              </a:rPr>
              <a:t>Gases de estufa</a:t>
            </a:r>
            <a:endParaRPr lang="en-GB" sz="2400" b="1">
              <a:solidFill>
                <a:schemeClr val="accent2"/>
              </a:solidFill>
              <a:latin typeface="Arial" charset="0"/>
            </a:endParaRPr>
          </a:p>
        </p:txBody>
      </p:sp>
      <p:pic>
        <p:nvPicPr>
          <p:cNvPr id="486404" name="Picture 4"/>
          <p:cNvPicPr>
            <a:picLocks noChangeAspect="1" noChangeArrowheads="1"/>
          </p:cNvPicPr>
          <p:nvPr/>
        </p:nvPicPr>
        <p:blipFill>
          <a:blip r:embed="rId3" cstate="print"/>
          <a:srcRect l="8546" t="4857" r="3419" b="17606"/>
          <a:stretch>
            <a:fillRect/>
          </a:stretch>
        </p:blipFill>
        <p:spPr bwMode="auto">
          <a:xfrm>
            <a:off x="381000" y="1143000"/>
            <a:ext cx="84582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>
                <a:solidFill>
                  <a:srgbClr val="FF0000"/>
                </a:solidFill>
              </a:rPr>
              <a:t>O que explica a composição observada?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PT" dirty="0"/>
              <a:t>História: origem dos constituintes</a:t>
            </a:r>
          </a:p>
          <a:p>
            <a:pPr>
              <a:buNone/>
            </a:pPr>
            <a:r>
              <a:rPr lang="pt-PT" dirty="0"/>
              <a:t>Gravidade:</a:t>
            </a:r>
          </a:p>
          <a:p>
            <a:pPr lvl="1">
              <a:buNone/>
            </a:pPr>
            <a:r>
              <a:rPr lang="pt-PT" dirty="0"/>
              <a:t>Retenção de gases: Problema do escape</a:t>
            </a:r>
          </a:p>
          <a:p>
            <a:pPr lvl="1">
              <a:buNone/>
            </a:pPr>
            <a:r>
              <a:rPr lang="pt-PT" dirty="0"/>
              <a:t>Estratificação vertical: separação por densidades (porque existe uma Homosfera?)</a:t>
            </a:r>
          </a:p>
          <a:p>
            <a:pPr>
              <a:buNone/>
            </a:pPr>
            <a:r>
              <a:rPr lang="pt-PT" dirty="0"/>
              <a:t>Ambiente cósmico</a:t>
            </a:r>
          </a:p>
          <a:p>
            <a:pPr lvl="1">
              <a:buNone/>
            </a:pPr>
            <a:r>
              <a:rPr lang="pt-PT" dirty="0"/>
              <a:t>Radiação</a:t>
            </a:r>
          </a:p>
          <a:p>
            <a:pPr lvl="1">
              <a:buNone/>
            </a:pPr>
            <a:r>
              <a:rPr lang="pt-PT" dirty="0"/>
              <a:t>Propriedades conservativas (Massa, momento angular)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b="1" dirty="0">
                <a:solidFill>
                  <a:schemeClr val="accent2"/>
                </a:solidFill>
                <a:latin typeface="Arial" charset="0"/>
              </a:rPr>
              <a:t>Equação de balanço de um componente atmosférico</a:t>
            </a:r>
            <a:endParaRPr lang="en-GB" sz="2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94597" name="Rectangle 5"/>
          <p:cNvSpPr>
            <a:spLocks noChangeArrowheads="1"/>
          </p:cNvSpPr>
          <p:nvPr/>
        </p:nvSpPr>
        <p:spPr bwMode="auto">
          <a:xfrm>
            <a:off x="3748088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4596" name="Object 4"/>
              <p:cNvSpPr txBox="1"/>
              <p:nvPr/>
            </p:nvSpPr>
            <p:spPr bwMode="auto">
              <a:xfrm>
                <a:off x="1835696" y="1830248"/>
                <a:ext cx="5819775" cy="1377950"/>
              </a:xfrm>
              <a:prstGeom prst="rect">
                <a:avLst/>
              </a:prstGeom>
              <a:noFill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3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num>
                            <m:den>
                              <m:r>
                                <a:rPr lang="en-GB" sz="36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GB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num>
                        <m:den>
                          <m:r>
                            <a:rPr lang="en-GB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GB" sz="3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GB" sz="36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36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GB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)+(</m:t>
                      </m:r>
                      <m:r>
                        <a:rPr lang="en-GB" sz="3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9459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5696" y="1830248"/>
                <a:ext cx="5819775" cy="13779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4599" name="Rectangle 7"/>
          <p:cNvSpPr>
            <a:spLocks noChangeArrowheads="1"/>
          </p:cNvSpPr>
          <p:nvPr/>
        </p:nvSpPr>
        <p:spPr bwMode="auto">
          <a:xfrm>
            <a:off x="402431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94598" name="Object 6"/>
          <p:cNvGraphicFramePr>
            <a:graphicFrameLocks noChangeAspect="1"/>
          </p:cNvGraphicFramePr>
          <p:nvPr/>
        </p:nvGraphicFramePr>
        <p:xfrm>
          <a:off x="4267200" y="3276600"/>
          <a:ext cx="382905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91726" imgH="228501" progId="Equation.3">
                  <p:embed/>
                </p:oleObj>
              </mc:Choice>
              <mc:Fallback>
                <p:oleObj name="Equation" r:id="rId5" imgW="1091726" imgH="228501" progId="Equation.3">
                  <p:embed/>
                  <p:pic>
                    <p:nvPicPr>
                      <p:cNvPr id="4945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76600"/>
                        <a:ext cx="3829050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4601" name="Rectangle 9"/>
          <p:cNvSpPr>
            <a:spLocks noChangeArrowheads="1"/>
          </p:cNvSpPr>
          <p:nvPr/>
        </p:nvSpPr>
        <p:spPr bwMode="auto">
          <a:xfrm>
            <a:off x="388620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4600" name="Object 8"/>
              <p:cNvSpPr txBox="1"/>
              <p:nvPr/>
            </p:nvSpPr>
            <p:spPr bwMode="auto">
              <a:xfrm>
                <a:off x="3293038" y="4457263"/>
                <a:ext cx="6282679" cy="151288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GB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GB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GB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</m:sub>
                          </m:sSub>
                        </m:den>
                      </m:f>
                      <m:r>
                        <a:rPr lang="en-GB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GB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𝑘𝑔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den>
                          </m:f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4600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3038" y="4457263"/>
                <a:ext cx="6282679" cy="1512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968843" y="1702590"/>
            <a:ext cx="4425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rgbClr val="0070C0"/>
                </a:solidFill>
              </a:rPr>
              <a:t>Fluxos na fronteira         </a:t>
            </a:r>
            <a:r>
              <a:rPr lang="pt-PT" dirty="0">
                <a:solidFill>
                  <a:srgbClr val="7030A0"/>
                </a:solidFill>
              </a:rPr>
              <a:t>Produção   Remoção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EDC9C6-852D-42A8-A220-0BE2BB69C330}"/>
                  </a:ext>
                </a:extLst>
              </p:cNvPr>
              <p:cNvSpPr txBox="1"/>
              <p:nvPr/>
            </p:nvSpPr>
            <p:spPr>
              <a:xfrm>
                <a:off x="251520" y="6093296"/>
                <a:ext cx="76849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GB" sz="3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solidFill>
                      <a:srgbClr val="FF0000"/>
                    </a:solidFill>
                  </a:rPr>
                  <a:t>quantidade: </a:t>
                </a:r>
                <a:r>
                  <a:rPr lang="en-GB" sz="3200" dirty="0" err="1">
                    <a:solidFill>
                      <a:srgbClr val="FF0000"/>
                    </a:solidFill>
                  </a:rPr>
                  <a:t>atenção</a:t>
                </a:r>
                <a:r>
                  <a:rPr lang="en-GB" sz="3200" dirty="0">
                    <a:solidFill>
                      <a:srgbClr val="FF0000"/>
                    </a:solidFill>
                  </a:rPr>
                  <a:t> à </a:t>
                </a:r>
                <a:r>
                  <a:rPr lang="en-GB" sz="3200" dirty="0" err="1">
                    <a:solidFill>
                      <a:srgbClr val="00B050"/>
                    </a:solidFill>
                  </a:rPr>
                  <a:t>análise</a:t>
                </a:r>
                <a:r>
                  <a:rPr lang="en-GB" sz="3200" dirty="0">
                    <a:solidFill>
                      <a:srgbClr val="00B050"/>
                    </a:solidFill>
                  </a:rPr>
                  <a:t> dimensional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EDC9C6-852D-42A8-A220-0BE2BB69C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093296"/>
                <a:ext cx="7684989" cy="584775"/>
              </a:xfrm>
              <a:prstGeom prst="rect">
                <a:avLst/>
              </a:prstGeom>
              <a:blipFill>
                <a:blip r:embed="rId8"/>
                <a:stretch>
                  <a:fillRect t="-12632" r="-1031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EF77F4E-F247-412D-905C-80196C477B39}"/>
              </a:ext>
            </a:extLst>
          </p:cNvPr>
          <p:cNvSpPr txBox="1"/>
          <p:nvPr/>
        </p:nvSpPr>
        <p:spPr>
          <a:xfrm>
            <a:off x="323528" y="3383112"/>
            <a:ext cx="3880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Regime </a:t>
            </a:r>
            <a:r>
              <a:rPr lang="en-GB" sz="2400" dirty="0" err="1">
                <a:solidFill>
                  <a:srgbClr val="FF0000"/>
                </a:solidFill>
              </a:rPr>
              <a:t>estacionário</a:t>
            </a:r>
            <a:r>
              <a:rPr lang="en-GB" sz="2400" dirty="0">
                <a:solidFill>
                  <a:srgbClr val="FF0000"/>
                </a:solidFill>
              </a:rPr>
              <a:t> Q=</a:t>
            </a:r>
            <a:r>
              <a:rPr lang="en-GB" sz="2400" dirty="0" err="1">
                <a:solidFill>
                  <a:srgbClr val="FF0000"/>
                </a:solidFill>
              </a:rPr>
              <a:t>const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CB8BB4-70D5-49F4-AEF5-814B448233CE}"/>
              </a:ext>
            </a:extLst>
          </p:cNvPr>
          <p:cNvSpPr txBox="1"/>
          <p:nvPr/>
        </p:nvSpPr>
        <p:spPr>
          <a:xfrm>
            <a:off x="107504" y="4797152"/>
            <a:ext cx="3184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Tempo de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</a:rPr>
              <a:t>residência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172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>
                <a:solidFill>
                  <a:schemeClr val="accent2"/>
                </a:solidFill>
                <a:latin typeface="Arial" charset="0"/>
              </a:rPr>
              <a:t>Tempo de residência (na Troposfera) de alguns componentes minoritários</a:t>
            </a:r>
            <a:endParaRPr lang="en-GB" sz="2800" b="1" dirty="0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495760" name="Object 144"/>
          <p:cNvGraphicFramePr>
            <a:graphicFrameLocks noChangeAspect="1"/>
          </p:cNvGraphicFramePr>
          <p:nvPr/>
        </p:nvGraphicFramePr>
        <p:xfrm>
          <a:off x="342900" y="1556792"/>
          <a:ext cx="8458200" cy="362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20880" imgH="2665440" progId="Word.Document.8">
                  <p:embed/>
                </p:oleObj>
              </mc:Choice>
              <mc:Fallback>
                <p:oleObj name="Document" r:id="rId3" imgW="5420880" imgH="2665440" progId="Word.Document.8">
                  <p:embed/>
                  <p:pic>
                    <p:nvPicPr>
                      <p:cNvPr id="495760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2825"/>
                      <a:stretch>
                        <a:fillRect/>
                      </a:stretch>
                    </p:blipFill>
                    <p:spPr bwMode="auto">
                      <a:xfrm>
                        <a:off x="342900" y="1556792"/>
                        <a:ext cx="8458200" cy="362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6F1D88-6BCE-475C-AD7F-ACAAB7527637}"/>
                  </a:ext>
                </a:extLst>
              </p:cNvPr>
              <p:cNvSpPr txBox="1"/>
              <p:nvPr/>
            </p:nvSpPr>
            <p:spPr>
              <a:xfrm>
                <a:off x="1403648" y="5373216"/>
                <a:ext cx="6073394" cy="11721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GB" sz="2400" dirty="0"/>
                  <a:t>Exemplo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400" dirty="0"/>
                  <a:t>: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350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×</m:t>
                            </m:r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sup>
                            </m:s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×5×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18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7500×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≈233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400" b="0" dirty="0"/>
              </a:p>
              <a:p>
                <a:pPr>
                  <a:spcAft>
                    <a:spcPts val="1200"/>
                  </a:spcAft>
                </a:pPr>
                <a:r>
                  <a:rPr lang="en-GB" sz="2000" dirty="0"/>
                  <a:t>Mas 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/>
                  <a:t> </a:t>
                </a:r>
                <a:r>
                  <a:rPr lang="en-GB" sz="2000" dirty="0" err="1"/>
                  <a:t>não</a:t>
                </a:r>
                <a:r>
                  <a:rPr lang="en-GB" sz="2000" dirty="0"/>
                  <a:t> é </a:t>
                </a:r>
                <a:r>
                  <a:rPr lang="en-GB" sz="2000" dirty="0" err="1"/>
                  <a:t>estacionário</a:t>
                </a:r>
                <a:r>
                  <a:rPr lang="en-GB" sz="2000" dirty="0"/>
                  <a:t>…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6F1D88-6BCE-475C-AD7F-ACAAB7527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373216"/>
                <a:ext cx="6073394" cy="1172180"/>
              </a:xfrm>
              <a:prstGeom prst="rect">
                <a:avLst/>
              </a:prstGeom>
              <a:blipFill>
                <a:blip r:embed="rId6"/>
                <a:stretch>
                  <a:fillRect l="-1505" b="-82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87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pt-PT" sz="3200" dirty="0"/>
              <a:t>Meteorologia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86742" cy="4572032"/>
          </a:xfrm>
        </p:spPr>
        <p:txBody>
          <a:bodyPr>
            <a:normAutofit lnSpcReduction="10000"/>
          </a:bodyPr>
          <a:lstStyle/>
          <a:p>
            <a:pPr algn="l"/>
            <a:r>
              <a:rPr lang="pt-PT" sz="2000" b="1" i="1" dirty="0">
                <a:solidFill>
                  <a:schemeClr val="tx1"/>
                </a:solidFill>
              </a:rPr>
              <a:t>Bibliografia</a:t>
            </a:r>
          </a:p>
          <a:p>
            <a:pPr algn="l"/>
            <a:r>
              <a:rPr lang="pt-PT" sz="2000" dirty="0">
                <a:solidFill>
                  <a:schemeClr val="tx1"/>
                </a:solidFill>
              </a:rPr>
              <a:t>Miranda PMA, 2009, Meteorologia e Ambiente, 2ª ed., </a:t>
            </a:r>
            <a:r>
              <a:rPr lang="pt-PT" sz="2000" dirty="0" err="1">
                <a:solidFill>
                  <a:schemeClr val="tx1"/>
                </a:solidFill>
              </a:rPr>
              <a:t>Univ</a:t>
            </a:r>
            <a:r>
              <a:rPr lang="pt-PT" sz="2000" dirty="0">
                <a:solidFill>
                  <a:schemeClr val="tx1"/>
                </a:solidFill>
              </a:rPr>
              <a:t> Aberta.</a:t>
            </a:r>
          </a:p>
          <a:p>
            <a:pPr algn="l"/>
            <a:r>
              <a:rPr lang="pt-PT" sz="2000" dirty="0">
                <a:solidFill>
                  <a:srgbClr val="FF0000"/>
                </a:solidFill>
              </a:rPr>
              <a:t>Miranda PMA, 2017, Introdução à Meteorologia, </a:t>
            </a:r>
            <a:r>
              <a:rPr lang="pt-PT" sz="2000" dirty="0" err="1">
                <a:solidFill>
                  <a:srgbClr val="FF0000"/>
                </a:solidFill>
              </a:rPr>
              <a:t>fenix</a:t>
            </a:r>
            <a:r>
              <a:rPr lang="pt-PT" sz="2000" dirty="0">
                <a:solidFill>
                  <a:srgbClr val="FF0000"/>
                </a:solidFill>
              </a:rPr>
              <a:t>/teams.</a:t>
            </a:r>
          </a:p>
          <a:p>
            <a:pPr algn="l"/>
            <a:r>
              <a:rPr lang="pt-PT" sz="2000" dirty="0">
                <a:solidFill>
                  <a:schemeClr val="tx1"/>
                </a:solidFill>
              </a:rPr>
              <a:t>Wallace </a:t>
            </a:r>
            <a:r>
              <a:rPr lang="pt-PT" sz="2000" dirty="0" err="1">
                <a:solidFill>
                  <a:schemeClr val="tx1"/>
                </a:solidFill>
              </a:rPr>
              <a:t>and</a:t>
            </a:r>
            <a:r>
              <a:rPr lang="pt-PT" sz="2000" dirty="0">
                <a:solidFill>
                  <a:schemeClr val="tx1"/>
                </a:solidFill>
              </a:rPr>
              <a:t> Hobbs, 2006, </a:t>
            </a:r>
            <a:r>
              <a:rPr lang="pt-PT" sz="2000" dirty="0" err="1">
                <a:solidFill>
                  <a:schemeClr val="tx1"/>
                </a:solidFill>
              </a:rPr>
              <a:t>Atmospheric</a:t>
            </a:r>
            <a:r>
              <a:rPr lang="pt-PT" sz="2000" dirty="0">
                <a:solidFill>
                  <a:schemeClr val="tx1"/>
                </a:solidFill>
              </a:rPr>
              <a:t> </a:t>
            </a:r>
            <a:r>
              <a:rPr lang="pt-PT" sz="2000" dirty="0" err="1">
                <a:solidFill>
                  <a:schemeClr val="tx1"/>
                </a:solidFill>
              </a:rPr>
              <a:t>Science</a:t>
            </a:r>
            <a:r>
              <a:rPr lang="pt-PT" sz="2000" dirty="0">
                <a:solidFill>
                  <a:schemeClr val="tx1"/>
                </a:solidFill>
              </a:rPr>
              <a:t> </a:t>
            </a:r>
            <a:r>
              <a:rPr lang="pt-PT" sz="2000" dirty="0" err="1">
                <a:solidFill>
                  <a:schemeClr val="tx1"/>
                </a:solidFill>
              </a:rPr>
              <a:t>and</a:t>
            </a:r>
            <a:r>
              <a:rPr lang="pt-PT" sz="2000" dirty="0">
                <a:solidFill>
                  <a:schemeClr val="tx1"/>
                </a:solidFill>
              </a:rPr>
              <a:t> </a:t>
            </a:r>
            <a:r>
              <a:rPr lang="pt-PT" sz="2000" dirty="0" err="1">
                <a:solidFill>
                  <a:schemeClr val="tx1"/>
                </a:solidFill>
              </a:rPr>
              <a:t>Introductory</a:t>
            </a:r>
            <a:r>
              <a:rPr lang="pt-PT" sz="2000" dirty="0">
                <a:solidFill>
                  <a:schemeClr val="tx1"/>
                </a:solidFill>
              </a:rPr>
              <a:t> </a:t>
            </a:r>
            <a:r>
              <a:rPr lang="pt-PT" sz="2000" dirty="0" err="1">
                <a:solidFill>
                  <a:schemeClr val="tx1"/>
                </a:solidFill>
              </a:rPr>
              <a:t>Survey</a:t>
            </a:r>
            <a:r>
              <a:rPr lang="pt-PT" sz="2000" dirty="0">
                <a:solidFill>
                  <a:schemeClr val="tx1"/>
                </a:solidFill>
              </a:rPr>
              <a:t>, 2ª ed.</a:t>
            </a:r>
          </a:p>
          <a:p>
            <a:pPr algn="l"/>
            <a:r>
              <a:rPr lang="pt-PT" sz="2000" dirty="0">
                <a:solidFill>
                  <a:srgbClr val="FF0000"/>
                </a:solidFill>
              </a:rPr>
              <a:t>Exercícios</a:t>
            </a:r>
          </a:p>
          <a:p>
            <a:pPr algn="l"/>
            <a:r>
              <a:rPr lang="pt-PT" sz="2000" dirty="0">
                <a:solidFill>
                  <a:srgbClr val="FF0000"/>
                </a:solidFill>
              </a:rPr>
              <a:t>Diagramas</a:t>
            </a:r>
          </a:p>
          <a:p>
            <a:pPr algn="l"/>
            <a:r>
              <a:rPr lang="pt-PT" sz="2000" dirty="0">
                <a:solidFill>
                  <a:schemeClr val="tx1"/>
                </a:solidFill>
              </a:rPr>
              <a:t>Exames resolvidos (no mesmo modelo)</a:t>
            </a:r>
          </a:p>
          <a:p>
            <a:pPr algn="l"/>
            <a:r>
              <a:rPr lang="pt-PT" sz="2000" b="1" dirty="0">
                <a:solidFill>
                  <a:srgbClr val="00B050"/>
                </a:solidFill>
              </a:rPr>
              <a:t>Protocolo</a:t>
            </a:r>
          </a:p>
          <a:p>
            <a:pPr algn="l"/>
            <a:endParaRPr lang="pt-PT" sz="2000" dirty="0">
              <a:solidFill>
                <a:schemeClr val="tx1"/>
              </a:solidFill>
            </a:endParaRPr>
          </a:p>
          <a:p>
            <a:pPr algn="l"/>
            <a:r>
              <a:rPr lang="pt-PT" sz="2000" dirty="0">
                <a:solidFill>
                  <a:schemeClr val="tx1"/>
                </a:solidFill>
              </a:rPr>
              <a:t>Contactos:</a:t>
            </a:r>
          </a:p>
          <a:p>
            <a:pPr algn="l"/>
            <a:r>
              <a:rPr lang="pt-PT" sz="2000" dirty="0">
                <a:solidFill>
                  <a:schemeClr val="tx1"/>
                </a:solidFill>
                <a:hlinkClick r:id="rId3"/>
              </a:rPr>
              <a:t>pmmiranda@fc.ul.pt</a:t>
            </a:r>
            <a:r>
              <a:rPr lang="pt-PT" sz="2000" dirty="0">
                <a:solidFill>
                  <a:schemeClr val="tx1"/>
                </a:solidFill>
              </a:rPr>
              <a:t> 8.3.38</a:t>
            </a:r>
          </a:p>
          <a:p>
            <a:pPr algn="l"/>
            <a:r>
              <a:rPr lang="pt-PT" sz="2000" dirty="0">
                <a:solidFill>
                  <a:schemeClr val="tx1"/>
                </a:solidFill>
              </a:rPr>
              <a:t>Skype: </a:t>
            </a:r>
            <a:r>
              <a:rPr lang="pt-PT" sz="2000" dirty="0" err="1">
                <a:solidFill>
                  <a:schemeClr val="tx1"/>
                </a:solidFill>
              </a:rPr>
              <a:t>pedro.m.a.miranda</a:t>
            </a:r>
            <a:endParaRPr lang="pt-PT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/>
              <a:t>Alguns tempos característicos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400" dirty="0">
                <a:solidFill>
                  <a:srgbClr val="00B050"/>
                </a:solidFill>
              </a:rPr>
              <a:t>Tempo de residência de um composto na atmosfera</a:t>
            </a:r>
          </a:p>
          <a:p>
            <a:pPr algn="ctr">
              <a:buNone/>
            </a:pPr>
            <a:r>
              <a:rPr lang="pt-PT" sz="2400" i="1" dirty="0"/>
              <a:t>versus</a:t>
            </a:r>
          </a:p>
          <a:p>
            <a:pPr>
              <a:buNone/>
            </a:pPr>
            <a:r>
              <a:rPr lang="pt-PT" sz="2400" dirty="0"/>
              <a:t>Tempo de </a:t>
            </a:r>
            <a:r>
              <a:rPr lang="pt-PT" sz="2400" dirty="0">
                <a:solidFill>
                  <a:srgbClr val="FF0000"/>
                </a:solidFill>
              </a:rPr>
              <a:t>transporte</a:t>
            </a:r>
            <a:r>
              <a:rPr lang="pt-PT" sz="2400" dirty="0"/>
              <a:t> horizontal ao longo de um paralelo: 1 semana</a:t>
            </a:r>
          </a:p>
          <a:p>
            <a:pPr>
              <a:buNone/>
            </a:pPr>
            <a:r>
              <a:rPr lang="pt-PT" sz="2400" dirty="0"/>
              <a:t>Tempo de </a:t>
            </a:r>
            <a:r>
              <a:rPr lang="pt-PT" sz="2400" dirty="0">
                <a:solidFill>
                  <a:srgbClr val="FF0000"/>
                </a:solidFill>
              </a:rPr>
              <a:t>mistura horizontal </a:t>
            </a:r>
            <a:r>
              <a:rPr lang="pt-PT" sz="2400" dirty="0"/>
              <a:t>na Troposfera (inter-hemisférico): 1 ano</a:t>
            </a:r>
          </a:p>
          <a:p>
            <a:pPr>
              <a:buNone/>
            </a:pPr>
            <a:r>
              <a:rPr lang="pt-PT" sz="2400" dirty="0"/>
              <a:t>Tempo de </a:t>
            </a:r>
            <a:r>
              <a:rPr lang="pt-PT" sz="2400" dirty="0">
                <a:solidFill>
                  <a:srgbClr val="FF0000"/>
                </a:solidFill>
              </a:rPr>
              <a:t>mistura na camada limite </a:t>
            </a:r>
            <a:r>
              <a:rPr lang="pt-PT" sz="2400" dirty="0"/>
              <a:t>(z&lt;1km): 1 dia</a:t>
            </a:r>
          </a:p>
          <a:p>
            <a:pPr>
              <a:buNone/>
            </a:pPr>
            <a:r>
              <a:rPr lang="pt-PT" sz="2400" dirty="0"/>
              <a:t>Tempo de </a:t>
            </a:r>
            <a:r>
              <a:rPr lang="pt-PT" sz="2400" dirty="0">
                <a:solidFill>
                  <a:srgbClr val="FF0000"/>
                </a:solidFill>
              </a:rPr>
              <a:t>mistura vertical na Estratosfera</a:t>
            </a:r>
            <a:r>
              <a:rPr lang="pt-PT" sz="2400" dirty="0"/>
              <a:t>: 100 anos</a:t>
            </a:r>
          </a:p>
          <a:p>
            <a:pPr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311936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4A7EB-AA6D-4ED2-93F5-EA8A38EC78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dirty="0"/>
                  <a:t>Qual o </a:t>
                </a:r>
                <a:r>
                  <a:rPr lang="en-GB" dirty="0" err="1"/>
                  <a:t>valor</a:t>
                </a:r>
                <a:r>
                  <a:rPr lang="en-GB" dirty="0"/>
                  <a:t> dos </a:t>
                </a:r>
                <a:r>
                  <a:rPr lang="en-GB" dirty="0" err="1"/>
                  <a:t>fluxos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</m:oMath>
                </a14:m>
                <a:r>
                  <a:rPr lang="en-GB" dirty="0"/>
                  <a:t> ?</a:t>
                </a:r>
              </a:p>
              <a:p>
                <a:pPr marL="0" indent="0">
                  <a:buNone/>
                </a:pPr>
                <a:r>
                  <a:rPr lang="en-GB" dirty="0"/>
                  <a:t>Que </a:t>
                </a:r>
                <a:r>
                  <a:rPr lang="en-GB" dirty="0" err="1">
                    <a:solidFill>
                      <a:srgbClr val="FF0000"/>
                    </a:solidFill>
                  </a:rPr>
                  <a:t>processos</a:t>
                </a:r>
                <a:r>
                  <a:rPr lang="en-GB" dirty="0"/>
                  <a:t> </a:t>
                </a:r>
                <a:r>
                  <a:rPr lang="en-GB" dirty="0" err="1"/>
                  <a:t>realizam</a:t>
                </a:r>
                <a:r>
                  <a:rPr lang="en-GB" dirty="0"/>
                  <a:t> </a:t>
                </a:r>
                <a:r>
                  <a:rPr lang="en-GB" dirty="0" err="1"/>
                  <a:t>esses</a:t>
                </a:r>
                <a:r>
                  <a:rPr lang="en-GB" dirty="0"/>
                  <a:t> </a:t>
                </a:r>
                <a:r>
                  <a:rPr lang="en-GB" dirty="0" err="1"/>
                  <a:t>fluxos</a:t>
                </a:r>
                <a:r>
                  <a:rPr lang="en-GB" dirty="0"/>
                  <a:t>?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Na </a:t>
                </a:r>
                <a:r>
                  <a:rPr lang="en-GB" dirty="0" err="1"/>
                  <a:t>escala</a:t>
                </a:r>
                <a:r>
                  <a:rPr lang="en-GB" dirty="0"/>
                  <a:t> de tempo </a:t>
                </a:r>
                <a:r>
                  <a:rPr lang="en-GB" dirty="0" err="1"/>
                  <a:t>geológica</a:t>
                </a:r>
                <a:r>
                  <a:rPr lang="en-GB" dirty="0"/>
                  <a:t>:</a:t>
                </a:r>
              </a:p>
              <a:p>
                <a:pPr marL="514350" indent="-514350">
                  <a:buAutoNum type="arabicParenR"/>
                </a:pPr>
                <a:r>
                  <a:rPr lang="en-GB" dirty="0" err="1"/>
                  <a:t>Existe</a:t>
                </a:r>
                <a:r>
                  <a:rPr lang="en-GB" dirty="0"/>
                  <a:t> </a:t>
                </a:r>
                <a:r>
                  <a:rPr lang="en-GB" dirty="0" err="1"/>
                  <a:t>uma</a:t>
                </a:r>
                <a:r>
                  <a:rPr lang="en-GB" dirty="0"/>
                  <a:t> </a:t>
                </a:r>
                <a:r>
                  <a:rPr lang="en-GB" dirty="0" err="1"/>
                  <a:t>atmosfera</a:t>
                </a:r>
                <a:r>
                  <a:rPr lang="en-GB" dirty="0"/>
                  <a:t> primordial</a:t>
                </a:r>
              </a:p>
              <a:p>
                <a:pPr marL="514350" indent="-514350">
                  <a:buAutoNum type="arabicParenR"/>
                </a:pPr>
                <a:r>
                  <a:rPr lang="en-GB" dirty="0" err="1"/>
                  <a:t>Existem</a:t>
                </a:r>
                <a:r>
                  <a:rPr lang="en-GB" dirty="0"/>
                  <a:t> </a:t>
                </a:r>
                <a:r>
                  <a:rPr lang="en-GB" dirty="0" err="1"/>
                  <a:t>emissões</a:t>
                </a:r>
                <a:r>
                  <a:rPr lang="en-GB" dirty="0"/>
                  <a:t> de gases (</a:t>
                </a:r>
                <a:r>
                  <a:rPr lang="en-GB" dirty="0" err="1"/>
                  <a:t>desgaseificação</a:t>
                </a:r>
                <a:r>
                  <a:rPr lang="en-GB" dirty="0"/>
                  <a:t> do </a:t>
                </a:r>
                <a:r>
                  <a:rPr lang="en-GB" dirty="0" err="1"/>
                  <a:t>manto</a:t>
                </a:r>
                <a:r>
                  <a:rPr lang="en-GB" dirty="0"/>
                  <a:t>)</a:t>
                </a:r>
              </a:p>
              <a:p>
                <a:pPr marL="514350" indent="-514350">
                  <a:buAutoNum type="arabicParenR"/>
                </a:pPr>
                <a:r>
                  <a:rPr lang="en-GB" dirty="0" err="1"/>
                  <a:t>Existem</a:t>
                </a:r>
                <a:r>
                  <a:rPr lang="en-GB" dirty="0"/>
                  <a:t> </a:t>
                </a:r>
                <a:r>
                  <a:rPr lang="en-GB" dirty="0" err="1"/>
                  <a:t>perdas</a:t>
                </a:r>
                <a:r>
                  <a:rPr lang="en-GB" dirty="0"/>
                  <a:t> de gases </a:t>
                </a:r>
                <a:r>
                  <a:rPr lang="en-GB" dirty="0" err="1"/>
                  <a:t>leves</a:t>
                </a:r>
                <a:r>
                  <a:rPr lang="en-GB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𝐻𝑒</m:t>
                    </m:r>
                  </m:oMath>
                </a14:m>
                <a:r>
                  <a:rPr lang="en-GB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4A7EB-AA6D-4ED2-93F5-EA8A38EC78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926" t="-2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3ECBCB6-A1B9-49FE-B462-373C0B5178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2112" y="116632"/>
          <a:ext cx="5819775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651000" imgH="393700" progId="Equation.3">
                  <p:embed/>
                </p:oleObj>
              </mc:Choice>
              <mc:Fallback>
                <p:oleObj r:id="rId4" imgW="1651000" imgH="3937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3ECBCB6-A1B9-49FE-B462-373C0B5178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2" y="116632"/>
                        <a:ext cx="5819775" cy="137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139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85860"/>
          <a:ext cx="8001056" cy="4713606"/>
        </p:xfrm>
        <a:graphic>
          <a:graphicData uri="http://schemas.openxmlformats.org/drawingml/2006/table">
            <a:tbl>
              <a:tblPr/>
              <a:tblGrid>
                <a:gridCol w="2445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2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Gás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endParaRPr lang="pt-PT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Emissões vulcânicas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em vol.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Atmosfera actual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em vol.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Vapor de água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pt-PT" sz="2000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79.3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 a 4 (variável)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Dióxido de carbono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</a:t>
                      </a:r>
                      <a:r>
                        <a:rPr lang="pt-PT" sz="2000" baseline="-25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11.6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0.035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Dióxido de enxofre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</a:t>
                      </a:r>
                      <a:r>
                        <a:rPr lang="pt-PT" sz="20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6.5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&lt;0.0001 (variável)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Azoto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pt-PT" sz="20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78.08</a:t>
                      </a:r>
                      <a:r>
                        <a:rPr lang="pt-PT" sz="20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(1)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Hidrogénio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</a:t>
                      </a:r>
                      <a:r>
                        <a:rPr lang="pt-PT" sz="20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0.6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0.00005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Oxigénio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  <a:r>
                        <a:rPr lang="pt-PT" sz="2000" baseline="-25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—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20.95</a:t>
                      </a:r>
                      <a:r>
                        <a:rPr lang="pt-PT" sz="20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(1)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Árgon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—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0.93</a:t>
                      </a:r>
                      <a:r>
                        <a:rPr lang="pt-PT" sz="2000" baseline="30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(1)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Outros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endParaRPr lang="pt-PT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—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endParaRPr lang="pt-PT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100.0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  <a:tab pos="2700655" algn="ctr"/>
                        </a:tabLst>
                      </a:pPr>
                      <a:r>
                        <a:rPr lang="pt-PT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100.0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700338" algn="ctr"/>
              </a:tabLst>
            </a:pPr>
            <a:r>
              <a:rPr kumimoji="0" lang="pt-PT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</a:t>
            </a:r>
            <a:r>
              <a:rPr kumimoji="0" lang="pt-PT" sz="1100" b="1" i="1" u="none" strike="noStrike" cap="none" normalizeH="0" baseline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abela 1.</a:t>
            </a:r>
            <a:r>
              <a:rPr kumimoji="0" lang="pt-PT" sz="1100" b="1" i="1" u="none" strike="noStrike" cap="none" normalizeH="0" baseline="0" bmk="_Ref41437925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pt-PT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Composição típica dos gases emitidos por vulcões, comparada com a composição actual da baixa atmosfera</a:t>
            </a: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700338" algn="ctr"/>
              </a:tabLst>
            </a:pPr>
            <a:r>
              <a:rPr kumimoji="0" lang="pt-PT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(1) % calculadas para o caso do ar seco.</a:t>
            </a:r>
            <a:endParaRPr kumimoji="0" lang="pt-P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16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A1CE4-DD2E-477C-913E-0AB716090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Desde</a:t>
            </a:r>
            <a:r>
              <a:rPr lang="en-GB" dirty="0"/>
              <a:t> que </a:t>
            </a:r>
            <a:r>
              <a:rPr lang="en-GB" dirty="0" err="1"/>
              <a:t>existe</a:t>
            </a:r>
            <a:r>
              <a:rPr lang="en-GB" dirty="0"/>
              <a:t> </a:t>
            </a:r>
            <a:r>
              <a:rPr lang="en-GB" dirty="0" err="1"/>
              <a:t>fotossíntese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AFAEC1-F167-4DB1-9718-7901FFD04B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Há </a:t>
                </a:r>
                <a:r>
                  <a:rPr lang="en-GB" dirty="0" err="1"/>
                  <a:t>emissão</a:t>
                </a:r>
                <a:r>
                  <a:rPr lang="en-GB" dirty="0"/>
                  <a:t>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, </a:t>
                </a:r>
                <a:r>
                  <a:rPr lang="en-GB" dirty="0" err="1"/>
                  <a:t>captura</a:t>
                </a:r>
                <a:r>
                  <a:rPr lang="en-GB" dirty="0"/>
                  <a:t> 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AFAEC1-F167-4DB1-9718-7901FFD04B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385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2A4F7-8179-4C38-82F2-8A37A16D3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err="1"/>
              <a:t>Desde</a:t>
            </a:r>
            <a:r>
              <a:rPr lang="en-GB" dirty="0"/>
              <a:t> que o Homem é um </a:t>
            </a:r>
            <a:r>
              <a:rPr lang="en-GB" dirty="0" err="1"/>
              <a:t>ator</a:t>
            </a:r>
            <a:r>
              <a:rPr lang="en-GB" dirty="0"/>
              <a:t> central no Sistema </a:t>
            </a:r>
            <a:r>
              <a:rPr lang="en-GB" dirty="0" err="1"/>
              <a:t>climático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C202-1FFE-42D9-9F18-B6777C20B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Há</a:t>
            </a:r>
            <a:r>
              <a:rPr lang="en-GB" dirty="0"/>
              <a:t> </a:t>
            </a:r>
            <a:r>
              <a:rPr lang="en-GB" dirty="0" err="1"/>
              <a:t>emissões</a:t>
            </a:r>
            <a:r>
              <a:rPr lang="en-GB" dirty="0"/>
              <a:t> de </a:t>
            </a:r>
            <a:r>
              <a:rPr lang="en-GB" dirty="0" err="1"/>
              <a:t>inúmeros</a:t>
            </a:r>
            <a:r>
              <a:rPr lang="en-GB" dirty="0"/>
              <a:t> </a:t>
            </a:r>
            <a:r>
              <a:rPr lang="en-GB" dirty="0" err="1"/>
              <a:t>compostos</a:t>
            </a:r>
            <a:r>
              <a:rPr lang="en-GB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42043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39683480-BFC9-4748-8694-763940C9E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685" y="836712"/>
            <a:ext cx="699847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EA037D9-F5F9-4F72-AD2D-935FFE74ACC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2844" y="1285860"/>
            <a:ext cx="22156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sz="2400" dirty="0">
              <a:solidFill>
                <a:srgbClr val="0070C0"/>
              </a:solidFill>
            </a:endParaRPr>
          </a:p>
          <a:p>
            <a:r>
              <a:rPr lang="pt-PT" sz="2400" dirty="0">
                <a:solidFill>
                  <a:srgbClr val="0070C0"/>
                </a:solidFill>
              </a:rPr>
              <a:t>1850: 280 ppm</a:t>
            </a:r>
          </a:p>
          <a:p>
            <a:endParaRPr lang="pt-PT" sz="2400" dirty="0">
              <a:solidFill>
                <a:srgbClr val="0070C0"/>
              </a:solidFill>
            </a:endParaRPr>
          </a:p>
          <a:p>
            <a:endParaRPr lang="pt-PT" sz="2400" dirty="0">
              <a:solidFill>
                <a:srgbClr val="0070C0"/>
              </a:solidFill>
            </a:endParaRPr>
          </a:p>
          <a:p>
            <a:r>
              <a:rPr lang="pt-PT" sz="2400" dirty="0">
                <a:solidFill>
                  <a:srgbClr val="0070C0"/>
                </a:solidFill>
              </a:rPr>
              <a:t>2021: &gt;410 </a:t>
            </a:r>
            <a:r>
              <a:rPr lang="pt-PT" sz="2400" dirty="0" err="1">
                <a:solidFill>
                  <a:srgbClr val="0070C0"/>
                </a:solidFill>
              </a:rPr>
              <a:t>ppm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2462" y="285728"/>
            <a:ext cx="889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dirty="0"/>
              <a:t>CO</a:t>
            </a:r>
            <a:r>
              <a:rPr lang="pt-PT" sz="3600" baseline="-25000" dirty="0"/>
              <a:t>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4084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>
                <a:solidFill>
                  <a:srgbClr val="FF0000"/>
                </a:solidFill>
              </a:rPr>
              <a:t>Processos que determinam a estrutura da atmosfera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dirty="0"/>
              <a:t>A atmosfera é um sistema 3D, que evolui no tempo. Para conhecer o estado da atmosfera precisamos de muitas variáveis (4D).</a:t>
            </a:r>
          </a:p>
          <a:p>
            <a:pPr>
              <a:buNone/>
            </a:pPr>
            <a:r>
              <a:rPr lang="pt-PT" dirty="0"/>
              <a:t>Temperatura, Pressão, concentração de água (diferentes fases), vento, concentração de diferentes compostos atmosféricos, …</a:t>
            </a:r>
          </a:p>
          <a:p>
            <a:pPr>
              <a:buNone/>
            </a:pPr>
            <a:r>
              <a:rPr lang="pt-PT" dirty="0"/>
              <a:t>As leis da Física impõem relações entre estas variáveis.</a:t>
            </a:r>
          </a:p>
        </p:txBody>
      </p:sp>
    </p:spTree>
    <p:extLst>
      <p:ext uri="{BB962C8B-B14F-4D97-AF65-F5344CB8AC3E}">
        <p14:creationId xmlns:p14="http://schemas.microsoft.com/office/powerpoint/2010/main" val="345697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2EF3-08D6-46E7-9047-7A7588FE1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Estrutura</a:t>
            </a:r>
            <a:r>
              <a:rPr lang="en-GB" dirty="0"/>
              <a:t> </a:t>
            </a:r>
            <a:r>
              <a:rPr lang="en-GB" dirty="0" err="1"/>
              <a:t>semanal</a:t>
            </a:r>
            <a:r>
              <a:rPr lang="en-GB" dirty="0"/>
              <a:t> do </a:t>
            </a:r>
            <a:r>
              <a:rPr lang="en-GB" dirty="0" err="1"/>
              <a:t>curso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14EA2-C2D0-4CB6-8A19-4D6818A83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2 </a:t>
            </a:r>
            <a:r>
              <a:rPr lang="en-GB" dirty="0" err="1"/>
              <a:t>teóricas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1 TP</a:t>
            </a:r>
          </a:p>
          <a:p>
            <a:pPr marL="0" indent="0">
              <a:buNone/>
            </a:pPr>
            <a:r>
              <a:rPr lang="en-GB" dirty="0"/>
              <a:t>1 PL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4 horas (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vez</a:t>
            </a:r>
            <a:r>
              <a:rPr lang="en-GB" dirty="0"/>
              <a:t> de 3+1.5)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Dúvidas</a:t>
            </a:r>
            <a:r>
              <a:rPr lang="en-GB" dirty="0"/>
              <a:t>: 8.3.38 </a:t>
            </a:r>
            <a:r>
              <a:rPr lang="en-GB" dirty="0" err="1"/>
              <a:t>ou</a:t>
            </a:r>
            <a:r>
              <a:rPr lang="en-GB" dirty="0"/>
              <a:t> skype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2165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EE4363D-76EE-E85B-CF54-064305B5D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5896" y="404664"/>
            <a:ext cx="3816424" cy="57467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8B0EC1-B737-8DAB-1318-74AD26CA491E}"/>
              </a:ext>
            </a:extLst>
          </p:cNvPr>
          <p:cNvSpPr txBox="1"/>
          <p:nvPr/>
        </p:nvSpPr>
        <p:spPr>
          <a:xfrm flipH="1">
            <a:off x="611560" y="620688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Previsão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112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C191-953E-42D4-8342-6932F89F6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600" dirty="0" err="1"/>
              <a:t>Avaliação</a:t>
            </a:r>
            <a:r>
              <a:rPr lang="en-GB" sz="3600" dirty="0"/>
              <a:t>: </a:t>
            </a:r>
            <a:r>
              <a:rPr lang="en-GB" sz="3600" dirty="0" err="1">
                <a:solidFill>
                  <a:srgbClr val="FF0000"/>
                </a:solidFill>
              </a:rPr>
              <a:t>detalhes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próxima</a:t>
            </a:r>
            <a:r>
              <a:rPr lang="en-GB" sz="3600" dirty="0"/>
              <a:t> </a:t>
            </a:r>
            <a:r>
              <a:rPr lang="en-GB" sz="3600" dirty="0" err="1"/>
              <a:t>semana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CC664-A779-442C-A8F8-D1A61D72C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/>
              <a:t>Teste 1: 31 de </a:t>
            </a:r>
            <a:r>
              <a:rPr lang="en-GB" sz="2800" dirty="0" err="1"/>
              <a:t>Outubro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Teste 2: 13 de </a:t>
            </a:r>
            <a:r>
              <a:rPr lang="en-GB" sz="2800" dirty="0" err="1"/>
              <a:t>Dezembro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Exame1: </a:t>
            </a:r>
            <a:r>
              <a:rPr lang="en-GB" sz="2800" dirty="0" err="1"/>
              <a:t>Parte</a:t>
            </a:r>
            <a:r>
              <a:rPr lang="en-GB" sz="2800" dirty="0"/>
              <a:t> 1 (teste 1)+ </a:t>
            </a:r>
            <a:r>
              <a:rPr lang="en-GB" sz="2800" dirty="0" err="1"/>
              <a:t>Parte</a:t>
            </a:r>
            <a:r>
              <a:rPr lang="en-GB" sz="2800" dirty="0"/>
              <a:t> 2 (teste 2)=80%</a:t>
            </a:r>
          </a:p>
          <a:p>
            <a:pPr marL="0" indent="0">
              <a:buNone/>
            </a:pPr>
            <a:r>
              <a:rPr lang="en-GB" sz="2800" dirty="0"/>
              <a:t>Exame2: </a:t>
            </a:r>
            <a:r>
              <a:rPr lang="en-GB" sz="2800" dirty="0" err="1"/>
              <a:t>Parte</a:t>
            </a:r>
            <a:r>
              <a:rPr lang="en-GB" sz="2800" dirty="0"/>
              <a:t> 1 (teste 1)+ </a:t>
            </a:r>
            <a:r>
              <a:rPr lang="en-GB" sz="2800" dirty="0" err="1"/>
              <a:t>Parte</a:t>
            </a:r>
            <a:r>
              <a:rPr lang="en-GB" sz="2800" dirty="0"/>
              <a:t> 2 (teste 2)=80%</a:t>
            </a:r>
          </a:p>
          <a:p>
            <a:pPr marL="0" indent="0">
              <a:buNone/>
            </a:pPr>
            <a:r>
              <a:rPr lang="en-GB" sz="2800" dirty="0"/>
              <a:t>Se </a:t>
            </a:r>
            <a:r>
              <a:rPr lang="en-GB" sz="2800" dirty="0" err="1"/>
              <a:t>fizerem</a:t>
            </a:r>
            <a:r>
              <a:rPr lang="en-GB" sz="2800" dirty="0"/>
              <a:t> o(s) teste(s) </a:t>
            </a:r>
            <a:r>
              <a:rPr lang="en-GB" sz="2800" dirty="0" err="1"/>
              <a:t>podem</a:t>
            </a:r>
            <a:r>
              <a:rPr lang="en-GB" sz="2800" dirty="0"/>
              <a:t> </a:t>
            </a:r>
            <a:r>
              <a:rPr lang="en-GB" sz="2800" dirty="0" err="1"/>
              <a:t>melhorar</a:t>
            </a:r>
            <a:r>
              <a:rPr lang="en-GB" sz="2800" dirty="0"/>
              <a:t> a nota </a:t>
            </a:r>
            <a:r>
              <a:rPr lang="en-GB" sz="2800" dirty="0" err="1"/>
              <a:t>nos</a:t>
            </a:r>
            <a:r>
              <a:rPr lang="en-GB" sz="2800" dirty="0"/>
              <a:t> </a:t>
            </a:r>
            <a:r>
              <a:rPr lang="en-GB" sz="2800" dirty="0" err="1"/>
              <a:t>dois</a:t>
            </a:r>
            <a:r>
              <a:rPr lang="en-GB" sz="2800" dirty="0"/>
              <a:t> </a:t>
            </a:r>
            <a:r>
              <a:rPr lang="en-GB" sz="2800" dirty="0" err="1"/>
              <a:t>exames</a:t>
            </a:r>
            <a:r>
              <a:rPr lang="en-GB" sz="2800" dirty="0"/>
              <a:t> (</a:t>
            </a:r>
            <a:r>
              <a:rPr lang="en-GB" sz="2800" dirty="0" err="1"/>
              <a:t>num</a:t>
            </a:r>
            <a:r>
              <a:rPr lang="en-GB" sz="2800" dirty="0"/>
              <a:t> </a:t>
            </a:r>
            <a:r>
              <a:rPr lang="en-GB" sz="2800" dirty="0" err="1"/>
              <a:t>ou</a:t>
            </a:r>
            <a:r>
              <a:rPr lang="en-GB" sz="2800" dirty="0"/>
              <a:t> </a:t>
            </a:r>
            <a:r>
              <a:rPr lang="en-GB" sz="2800" dirty="0" err="1"/>
              <a:t>nos</a:t>
            </a:r>
            <a:r>
              <a:rPr lang="en-GB" sz="2800" dirty="0"/>
              <a:t> </a:t>
            </a:r>
            <a:r>
              <a:rPr lang="en-GB" sz="2800" dirty="0" err="1"/>
              <a:t>dois</a:t>
            </a:r>
            <a:r>
              <a:rPr lang="en-GB" sz="2800" dirty="0"/>
              <a:t>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1 trabalho (20%) a </a:t>
            </a:r>
            <a:r>
              <a:rPr lang="en-GB" sz="2800" dirty="0" err="1"/>
              <a:t>preparar</a:t>
            </a:r>
            <a:r>
              <a:rPr lang="en-GB" sz="2800" dirty="0"/>
              <a:t> </a:t>
            </a:r>
            <a:r>
              <a:rPr lang="en-GB" sz="2800" dirty="0" err="1"/>
              <a:t>nas</a:t>
            </a:r>
            <a:r>
              <a:rPr lang="en-GB" sz="2800" dirty="0"/>
              <a:t> PL </a:t>
            </a:r>
            <a:r>
              <a:rPr lang="en-GB" sz="2800" dirty="0" err="1"/>
              <a:t>usando</a:t>
            </a:r>
            <a:r>
              <a:rPr lang="en-GB" sz="2800" dirty="0"/>
              <a:t> PYTHON</a:t>
            </a:r>
          </a:p>
          <a:p>
            <a:pPr marL="0" indent="0">
              <a:buNone/>
            </a:pPr>
            <a:r>
              <a:rPr lang="en-GB" sz="2800" dirty="0"/>
              <a:t>O trabalho </a:t>
            </a:r>
            <a:r>
              <a:rPr lang="en-GB" sz="2800" dirty="0" err="1"/>
              <a:t>só</a:t>
            </a:r>
            <a:r>
              <a:rPr lang="en-GB" sz="2800" dirty="0"/>
              <a:t> </a:t>
            </a:r>
            <a:r>
              <a:rPr lang="en-GB" sz="2800" dirty="0" err="1"/>
              <a:t>será</a:t>
            </a:r>
            <a:r>
              <a:rPr lang="en-GB" sz="2800" dirty="0"/>
              <a:t> </a:t>
            </a:r>
            <a:r>
              <a:rPr lang="en-GB" sz="2800" dirty="0" err="1"/>
              <a:t>considerado</a:t>
            </a:r>
            <a:r>
              <a:rPr lang="en-GB" sz="2800" dirty="0"/>
              <a:t> se </a:t>
            </a:r>
            <a:r>
              <a:rPr lang="en-GB" sz="2800" dirty="0" err="1"/>
              <a:t>elevar</a:t>
            </a:r>
            <a:r>
              <a:rPr lang="en-GB" sz="2800" dirty="0"/>
              <a:t> a nota.</a:t>
            </a:r>
          </a:p>
        </p:txBody>
      </p:sp>
    </p:spTree>
    <p:extLst>
      <p:ext uri="{BB962C8B-B14F-4D97-AF65-F5344CB8AC3E}">
        <p14:creationId xmlns:p14="http://schemas.microsoft.com/office/powerpoint/2010/main" val="134934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2400" dirty="0"/>
              <a:t>Notas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2400" dirty="0"/>
              <a:t>O curso de Meteorologia utiliza conceitos de Termodinâmica, Mecânica e Mecânica de Fluidos, e pressupõe conhecimentos de Cálculo. É nosso objetivo consolidar esses conhecimentos e aplicá-los no estudo da Atmosfera.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2400" dirty="0"/>
              <a:t>A </a:t>
            </a:r>
            <a:r>
              <a:rPr lang="pt-PT" sz="2400" dirty="0">
                <a:solidFill>
                  <a:srgbClr val="FF0000"/>
                </a:solidFill>
              </a:rPr>
              <a:t>Meteorologia</a:t>
            </a:r>
            <a:r>
              <a:rPr lang="pt-PT" sz="2400" dirty="0"/>
              <a:t> e a </a:t>
            </a:r>
            <a:r>
              <a:rPr lang="pt-PT" sz="2400" dirty="0">
                <a:solidFill>
                  <a:srgbClr val="FF0000"/>
                </a:solidFill>
              </a:rPr>
              <a:t>Climatologia</a:t>
            </a:r>
            <a:r>
              <a:rPr lang="pt-PT" sz="2400" dirty="0"/>
              <a:t> estudam a Atmosfera (em interação com a superfície e o oceano)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2400" dirty="0"/>
              <a:t>No caso da Meteorologia esse estudo visa a compreensão da evolução do “estado do tempo” (</a:t>
            </a:r>
            <a:r>
              <a:rPr lang="pt-PT" sz="2400" i="1" dirty="0" err="1"/>
              <a:t>weather</a:t>
            </a:r>
            <a:r>
              <a:rPr lang="pt-PT" sz="2400" dirty="0"/>
              <a:t>), no caso da Climatologia o foco é a descrição e compreensão de estatísticas em longos períodos (e.g. 30 anos).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2400" dirty="0"/>
              <a:t>A Meteorologia é essencialmente uma disciplina da Física.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pt-P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2400" dirty="0"/>
              <a:t>Programa (índice das folhas)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D21FA47-583D-45E7-A5B9-BC352202F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1398551"/>
            <a:ext cx="8136904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261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Conceitos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básicos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2.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Transformações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isobáricas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do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húmido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3.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Processos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adiabáticos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do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húmido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4.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Estratificação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movimento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vertical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Radiação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atmosfera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conceitos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básicos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6.	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movimento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atmosférico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7.	Vento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em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regime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estacionário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8.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Geometria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do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escoamento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horizontal: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vorticidade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divergência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9.	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estrutura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vertical do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escoamento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atmosférico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10.	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circulação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 global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11.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Sistemas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 de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observação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12.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Sistemas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meteorológicos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nas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 latitudes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médias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sng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13.	</a:t>
            </a:r>
            <a:r>
              <a:rPr kumimoji="0" lang="en-US" altLang="en-US" sz="2000" b="0" i="0" u="none" strike="sngStrike" cap="none" normalizeH="0" baseline="0" dirty="0" err="1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Meteorologia</a:t>
            </a:r>
            <a:r>
              <a:rPr kumimoji="0" lang="en-US" altLang="en-US" sz="2000" b="0" i="0" u="none" strike="sng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altLang="en-US" sz="2000" b="0" i="0" u="none" strike="sngStrike" cap="none" normalizeH="0" baseline="0" dirty="0" err="1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satélite</a:t>
            </a:r>
            <a:endParaRPr kumimoji="0" lang="en-US" altLang="en-US" sz="2000" b="0" i="0" u="none" strike="sng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sng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14.	</a:t>
            </a:r>
            <a:r>
              <a:rPr kumimoji="0" lang="en-US" altLang="en-US" sz="2000" b="0" i="0" u="none" strike="sngStrike" cap="none" normalizeH="0" baseline="0" dirty="0" err="1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Meteorologia</a:t>
            </a:r>
            <a:r>
              <a:rPr kumimoji="0" lang="en-US" altLang="en-US" sz="2000" b="0" i="0" u="none" strike="sng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Radar</a:t>
            </a:r>
            <a:endParaRPr kumimoji="0" lang="en-US" altLang="en-US" sz="2000" b="0" i="0" u="none" strike="sng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26113" algn="r"/>
              </a:tabLs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15.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Previsão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numérica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 do tempo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296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CC212-37A7-464F-AE7D-3E806D38A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Séries</a:t>
            </a:r>
            <a:r>
              <a:rPr lang="en-GB" dirty="0"/>
              <a:t> de </a:t>
            </a:r>
            <a:r>
              <a:rPr lang="en-GB" dirty="0" err="1"/>
              <a:t>exercícios</a:t>
            </a:r>
            <a:r>
              <a:rPr lang="en-GB" dirty="0"/>
              <a:t>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resolvidos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D7166-76AC-48D9-9A37-9416051DD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Termodinâmica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</a:t>
            </a:r>
            <a:endParaRPr lang="en-GB" sz="2800" b="1" i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Processos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isobáricos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húmido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>
              <a:buFont typeface="Arial" pitchFamily="34" charset="0"/>
              <a:buAutoNum type="arabicPeriod"/>
            </a:pPr>
            <a:r>
              <a:rPr lang="pt-PT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Processos adiabáticos do ar húmido 	 </a:t>
            </a:r>
            <a:endParaRPr lang="en-GB" sz="2800" b="1" i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Instabilidade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i="1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estática</a:t>
            </a:r>
            <a:r>
              <a:rPr lang="en-GB" sz="2800" b="1" i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Introdução</a:t>
            </a:r>
            <a:r>
              <a:rPr lang="en-GB" sz="2800" b="1" i="1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à </a:t>
            </a: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dinâmica</a:t>
            </a:r>
            <a:r>
              <a:rPr lang="en-GB" sz="2800" b="1" i="1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	 </a:t>
            </a: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Escoamento</a:t>
            </a:r>
            <a:r>
              <a:rPr lang="en-GB" sz="2800" b="1" i="1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estacionário</a:t>
            </a:r>
            <a:endParaRPr lang="en-GB" sz="2800" b="1" i="1" kern="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Geometria</a:t>
            </a:r>
            <a:r>
              <a:rPr lang="en-GB" sz="2800" b="1" i="1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escoamento</a:t>
            </a:r>
            <a:endParaRPr lang="en-GB" sz="2800" b="1" i="1" kern="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Estrutura</a:t>
            </a:r>
            <a:r>
              <a:rPr lang="en-GB" sz="2800" b="1" i="1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vertical do </a:t>
            </a: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escoamento</a:t>
            </a:r>
            <a:endParaRPr lang="en-GB" sz="2800" b="1" i="1" kern="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en-GB" sz="2800" b="1" i="1" kern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Circulação</a:t>
            </a:r>
            <a:endParaRPr lang="en-GB" sz="2800" b="1" i="1" kern="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2800" b="1" i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50340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3600" dirty="0">
                <a:solidFill>
                  <a:srgbClr val="FF0000"/>
                </a:solidFill>
              </a:rPr>
              <a:t>Nota importante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/>
              <a:t>Os tópicos de radiação geralmente incluídos num curso de Meteorologia serão dados na disciplina de Radiação e Energia Solar</a:t>
            </a:r>
          </a:p>
          <a:p>
            <a:pPr>
              <a:buNone/>
            </a:pPr>
            <a:r>
              <a:rPr lang="pt-PT" dirty="0"/>
              <a:t>Mas alguns conceito serão referidos por serem necessários para outros tópicos.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1178</Words>
  <Application>Microsoft Office PowerPoint</Application>
  <PresentationFormat>On-screen Show (4:3)</PresentationFormat>
  <Paragraphs>231</Paragraphs>
  <Slides>26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Cambria Math</vt:lpstr>
      <vt:lpstr>Office Theme</vt:lpstr>
      <vt:lpstr>Clip</vt:lpstr>
      <vt:lpstr>Document</vt:lpstr>
      <vt:lpstr>Equation</vt:lpstr>
      <vt:lpstr>Equation.3</vt:lpstr>
      <vt:lpstr>Sumário</vt:lpstr>
      <vt:lpstr>Meteorologia</vt:lpstr>
      <vt:lpstr>Estrutura semanal do curso</vt:lpstr>
      <vt:lpstr>PowerPoint Presentation</vt:lpstr>
      <vt:lpstr>Avaliação: detalhes na próxima semana</vt:lpstr>
      <vt:lpstr>Notas</vt:lpstr>
      <vt:lpstr>Programa (índice das folhas)</vt:lpstr>
      <vt:lpstr>Séries de exercícios não resolvidos</vt:lpstr>
      <vt:lpstr>Nota importante</vt:lpstr>
      <vt:lpstr>PowerPoint Presentation</vt:lpstr>
      <vt:lpstr>PowerPoint Presentation</vt:lpstr>
      <vt:lpstr>PowerPoint Presentation</vt:lpstr>
      <vt:lpstr>Composição da Homosfera (z&lt;100 km)</vt:lpstr>
      <vt:lpstr>Ar</vt:lpstr>
      <vt:lpstr>PowerPoint Presentation</vt:lpstr>
      <vt:lpstr>Gases de estufa</vt:lpstr>
      <vt:lpstr>O que explica a composição observada?</vt:lpstr>
      <vt:lpstr>Equação de balanço de um componente atmosférico</vt:lpstr>
      <vt:lpstr>Tempo de residência (na Troposfera) de alguns componentes minoritários</vt:lpstr>
      <vt:lpstr>Alguns tempos característicos</vt:lpstr>
      <vt:lpstr>PowerPoint Presentation</vt:lpstr>
      <vt:lpstr>PowerPoint Presentation</vt:lpstr>
      <vt:lpstr>Desde que existe fotossíntese</vt:lpstr>
      <vt:lpstr>Desde que o Homem é um ator central no Sistema climático</vt:lpstr>
      <vt:lpstr>PowerPoint Presentation</vt:lpstr>
      <vt:lpstr>Processos que determinam a estrutura da atmosfera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Meteorologia 2009-2010</dc:title>
  <dc:creator>Windows User</dc:creator>
  <cp:lastModifiedBy>Pedro Miranda</cp:lastModifiedBy>
  <cp:revision>13</cp:revision>
  <dcterms:created xsi:type="dcterms:W3CDTF">2009-09-28T10:38:04Z</dcterms:created>
  <dcterms:modified xsi:type="dcterms:W3CDTF">2022-09-19T09:35:15Z</dcterms:modified>
</cp:coreProperties>
</file>