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80" r:id="rId2"/>
    <p:sldId id="257" r:id="rId3"/>
    <p:sldId id="294" r:id="rId4"/>
    <p:sldId id="295" r:id="rId5"/>
    <p:sldId id="283" r:id="rId6"/>
    <p:sldId id="284" r:id="rId7"/>
    <p:sldId id="285" r:id="rId8"/>
    <p:sldId id="262" r:id="rId9"/>
    <p:sldId id="263" r:id="rId10"/>
    <p:sldId id="293" r:id="rId11"/>
    <p:sldId id="264" r:id="rId12"/>
    <p:sldId id="266" r:id="rId13"/>
    <p:sldId id="265" r:id="rId14"/>
    <p:sldId id="268" r:id="rId15"/>
    <p:sldId id="269" r:id="rId16"/>
    <p:sldId id="270" r:id="rId17"/>
    <p:sldId id="287" r:id="rId18"/>
    <p:sldId id="271" r:id="rId19"/>
    <p:sldId id="288" r:id="rId20"/>
    <p:sldId id="289" r:id="rId21"/>
    <p:sldId id="272" r:id="rId22"/>
    <p:sldId id="292" r:id="rId23"/>
    <p:sldId id="296" r:id="rId24"/>
    <p:sldId id="297" r:id="rId25"/>
    <p:sldId id="298" r:id="rId26"/>
    <p:sldId id="299" r:id="rId27"/>
    <p:sldId id="300" r:id="rId28"/>
  </p:sldIdLst>
  <p:sldSz cx="9144000" cy="6858000" type="screen4x3"/>
  <p:notesSz cx="7315200" cy="96012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174" y="4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dro Miranda" userId="fb668b1cdf0c043c" providerId="LiveId" clId="{116785CA-B46F-48E5-A78B-866A2A7E45E4}"/>
    <pc:docChg chg="undo custSel addSld delSld modSld sldOrd">
      <pc:chgData name="Pedro Miranda" userId="fb668b1cdf0c043c" providerId="LiveId" clId="{116785CA-B46F-48E5-A78B-866A2A7E45E4}" dt="2022-09-20T09:38:06.257" v="42" actId="20577"/>
      <pc:docMkLst>
        <pc:docMk/>
      </pc:docMkLst>
      <pc:sldChg chg="del">
        <pc:chgData name="Pedro Miranda" userId="fb668b1cdf0c043c" providerId="LiveId" clId="{116785CA-B46F-48E5-A78B-866A2A7E45E4}" dt="2022-09-20T09:12:36.112" v="0" actId="47"/>
        <pc:sldMkLst>
          <pc:docMk/>
          <pc:sldMk cId="0" sldId="258"/>
        </pc:sldMkLst>
      </pc:sldChg>
      <pc:sldChg chg="del">
        <pc:chgData name="Pedro Miranda" userId="fb668b1cdf0c043c" providerId="LiveId" clId="{116785CA-B46F-48E5-A78B-866A2A7E45E4}" dt="2022-09-20T09:12:46.717" v="1" actId="47"/>
        <pc:sldMkLst>
          <pc:docMk/>
          <pc:sldMk cId="0" sldId="259"/>
        </pc:sldMkLst>
      </pc:sldChg>
      <pc:sldChg chg="del">
        <pc:chgData name="Pedro Miranda" userId="fb668b1cdf0c043c" providerId="LiveId" clId="{116785CA-B46F-48E5-A78B-866A2A7E45E4}" dt="2022-09-20T09:12:50.929" v="2" actId="47"/>
        <pc:sldMkLst>
          <pc:docMk/>
          <pc:sldMk cId="0" sldId="260"/>
        </pc:sldMkLst>
      </pc:sldChg>
      <pc:sldChg chg="del">
        <pc:chgData name="Pedro Miranda" userId="fb668b1cdf0c043c" providerId="LiveId" clId="{116785CA-B46F-48E5-A78B-866A2A7E45E4}" dt="2022-09-20T09:12:51.800" v="3" actId="47"/>
        <pc:sldMkLst>
          <pc:docMk/>
          <pc:sldMk cId="0" sldId="261"/>
        </pc:sldMkLst>
      </pc:sldChg>
      <pc:sldChg chg="modSp mod">
        <pc:chgData name="Pedro Miranda" userId="fb668b1cdf0c043c" providerId="LiveId" clId="{116785CA-B46F-48E5-A78B-866A2A7E45E4}" dt="2022-09-20T09:38:06.257" v="42" actId="20577"/>
        <pc:sldMkLst>
          <pc:docMk/>
          <pc:sldMk cId="1399945094" sldId="280"/>
        </pc:sldMkLst>
        <pc:spChg chg="mod">
          <ac:chgData name="Pedro Miranda" userId="fb668b1cdf0c043c" providerId="LiveId" clId="{116785CA-B46F-48E5-A78B-866A2A7E45E4}" dt="2022-09-20T09:38:06.257" v="42" actId="20577"/>
          <ac:spMkLst>
            <pc:docMk/>
            <pc:sldMk cId="1399945094" sldId="280"/>
            <ac:spMk id="3" creationId="{00000000-0000-0000-0000-000000000000}"/>
          </ac:spMkLst>
        </pc:spChg>
      </pc:sldChg>
      <pc:sldChg chg="addSp delSp modSp mod">
        <pc:chgData name="Pedro Miranda" userId="fb668b1cdf0c043c" providerId="LiveId" clId="{116785CA-B46F-48E5-A78B-866A2A7E45E4}" dt="2022-09-20T09:27:45.297" v="14" actId="1076"/>
        <pc:sldMkLst>
          <pc:docMk/>
          <pc:sldMk cId="821126948" sldId="295"/>
        </pc:sldMkLst>
        <pc:spChg chg="add del mod">
          <ac:chgData name="Pedro Miranda" userId="fb668b1cdf0c043c" providerId="LiveId" clId="{116785CA-B46F-48E5-A78B-866A2A7E45E4}" dt="2022-09-20T09:27:38.203" v="12"/>
          <ac:spMkLst>
            <pc:docMk/>
            <pc:sldMk cId="821126948" sldId="295"/>
            <ac:spMk id="7" creationId="{C9AFE77B-1D21-9695-D2BF-4F9D882010C3}"/>
          </ac:spMkLst>
        </pc:spChg>
        <pc:picChg chg="del">
          <ac:chgData name="Pedro Miranda" userId="fb668b1cdf0c043c" providerId="LiveId" clId="{116785CA-B46F-48E5-A78B-866A2A7E45E4}" dt="2022-09-20T09:27:26.755" v="10" actId="478"/>
          <ac:picMkLst>
            <pc:docMk/>
            <pc:sldMk cId="821126948" sldId="295"/>
            <ac:picMk id="4" creationId="{4EE4363D-76EE-E85B-CF54-064305B5D685}"/>
          </ac:picMkLst>
        </pc:picChg>
        <pc:picChg chg="add mod">
          <ac:chgData name="Pedro Miranda" userId="fb668b1cdf0c043c" providerId="LiveId" clId="{116785CA-B46F-48E5-A78B-866A2A7E45E4}" dt="2022-09-20T09:27:45.297" v="14" actId="1076"/>
          <ac:picMkLst>
            <pc:docMk/>
            <pc:sldMk cId="821126948" sldId="295"/>
            <ac:picMk id="8" creationId="{83F95E90-3758-2456-2681-122A759BEE5C}"/>
          </ac:picMkLst>
        </pc:picChg>
      </pc:sldChg>
      <pc:sldChg chg="add del ord">
        <pc:chgData name="Pedro Miranda" userId="fb668b1cdf0c043c" providerId="LiveId" clId="{116785CA-B46F-48E5-A78B-866A2A7E45E4}" dt="2022-09-20T09:14:54.676" v="9"/>
        <pc:sldMkLst>
          <pc:docMk/>
          <pc:sldMk cId="853434108" sldId="296"/>
        </pc:sldMkLst>
      </pc:sldChg>
      <pc:sldChg chg="add del ord">
        <pc:chgData name="Pedro Miranda" userId="fb668b1cdf0c043c" providerId="LiveId" clId="{116785CA-B46F-48E5-A78B-866A2A7E45E4}" dt="2022-09-20T09:14:54.676" v="9"/>
        <pc:sldMkLst>
          <pc:docMk/>
          <pc:sldMk cId="4283531335" sldId="297"/>
        </pc:sldMkLst>
      </pc:sldChg>
      <pc:sldChg chg="add del ord">
        <pc:chgData name="Pedro Miranda" userId="fb668b1cdf0c043c" providerId="LiveId" clId="{116785CA-B46F-48E5-A78B-866A2A7E45E4}" dt="2022-09-20T09:14:54.676" v="9"/>
        <pc:sldMkLst>
          <pc:docMk/>
          <pc:sldMk cId="2978698654" sldId="298"/>
        </pc:sldMkLst>
      </pc:sldChg>
      <pc:sldChg chg="add del ord">
        <pc:chgData name="Pedro Miranda" userId="fb668b1cdf0c043c" providerId="LiveId" clId="{116785CA-B46F-48E5-A78B-866A2A7E45E4}" dt="2022-09-20T09:14:54.676" v="9"/>
        <pc:sldMkLst>
          <pc:docMk/>
          <pc:sldMk cId="2261625784" sldId="299"/>
        </pc:sldMkLst>
      </pc:sldChg>
      <pc:sldChg chg="add del ord">
        <pc:chgData name="Pedro Miranda" userId="fb668b1cdf0c043c" providerId="LiveId" clId="{116785CA-B46F-48E5-A78B-866A2A7E45E4}" dt="2022-09-20T09:14:54.676" v="9"/>
        <pc:sldMkLst>
          <pc:docMk/>
          <pc:sldMk cId="3164529474" sldId="30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8984" tIns="49492" rIns="98984" bIns="49492" rtlCol="0"/>
          <a:lstStyle>
            <a:lvl1pPr algn="l">
              <a:defRPr sz="1300"/>
            </a:lvl1pPr>
          </a:lstStyle>
          <a:p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8" y="0"/>
            <a:ext cx="3169920" cy="480060"/>
          </a:xfrm>
          <a:prstGeom prst="rect">
            <a:avLst/>
          </a:prstGeom>
        </p:spPr>
        <p:txBody>
          <a:bodyPr vert="horz" lIns="98984" tIns="49492" rIns="98984" bIns="49492" rtlCol="0"/>
          <a:lstStyle>
            <a:lvl1pPr algn="r">
              <a:defRPr sz="1300"/>
            </a:lvl1pPr>
          </a:lstStyle>
          <a:p>
            <a:fld id="{9424AFEF-D415-417C-A733-3E37E8A106D4}" type="datetimeFigureOut">
              <a:rPr lang="pt-PT" smtClean="0"/>
              <a:pPr/>
              <a:t>18/09/2022</a:t>
            </a:fld>
            <a:endParaRPr lang="pt-P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8984" tIns="49492" rIns="98984" bIns="49492" rtlCol="0" anchor="ctr"/>
          <a:lstStyle/>
          <a:p>
            <a:endParaRPr lang="pt-P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8984" tIns="49492" rIns="98984" bIns="49492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8984" tIns="49492" rIns="98984" bIns="49492" rtlCol="0" anchor="b"/>
          <a:lstStyle>
            <a:lvl1pPr algn="l">
              <a:defRPr sz="1300"/>
            </a:lvl1pPr>
          </a:lstStyle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8" y="9119474"/>
            <a:ext cx="3169920" cy="480060"/>
          </a:xfrm>
          <a:prstGeom prst="rect">
            <a:avLst/>
          </a:prstGeom>
        </p:spPr>
        <p:txBody>
          <a:bodyPr vert="horz" lIns="98984" tIns="49492" rIns="98984" bIns="49492" rtlCol="0" anchor="b"/>
          <a:lstStyle>
            <a:lvl1pPr algn="r">
              <a:defRPr sz="1300"/>
            </a:lvl1pPr>
          </a:lstStyle>
          <a:p>
            <a:fld id="{641C0DF3-A868-433F-9AD8-AE18F5A75C22}" type="slidenum">
              <a:rPr lang="pt-PT" smtClean="0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1768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1C0DF3-A868-433F-9AD8-AE18F5A75C22}" type="slidenum">
              <a:rPr lang="pt-PT" smtClean="0"/>
              <a:pPr/>
              <a:t>1</a:t>
            </a:fld>
            <a:endParaRPr lang="pt-PT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46644-763F-433D-B759-4E160BE029F4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46644-763F-433D-B759-4E160BE029F4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46644-763F-433D-B759-4E160BE029F4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9E87A5-ECC8-4EF1-993F-02EBBE44494E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46644-763F-433D-B759-4E160BE029F4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6892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46644-763F-433D-B759-4E160BE029F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46644-763F-433D-B759-4E160BE029F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256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46644-763F-433D-B759-4E160BE029F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46644-763F-433D-B759-4E160BE029F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46644-763F-433D-B759-4E160BE029F4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46644-763F-433D-B759-4E160BE029F4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46644-763F-433D-B759-4E160BE029F4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46644-763F-433D-B759-4E160BE029F4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0DB9C-1BFB-48EE-B5DE-76CE0B23BD9B}" type="datetimeFigureOut">
              <a:rPr lang="pt-PT" smtClean="0"/>
              <a:pPr/>
              <a:t>18/09/2022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60652-0071-452F-ABAA-926026A73EEC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0DB9C-1BFB-48EE-B5DE-76CE0B23BD9B}" type="datetimeFigureOut">
              <a:rPr lang="pt-PT" smtClean="0"/>
              <a:pPr/>
              <a:t>18/09/2022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60652-0071-452F-ABAA-926026A73EEC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0DB9C-1BFB-48EE-B5DE-76CE0B23BD9B}" type="datetimeFigureOut">
              <a:rPr lang="pt-PT" smtClean="0"/>
              <a:pPr/>
              <a:t>18/09/2022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60652-0071-452F-ABAA-926026A73EEC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0DB9C-1BFB-48EE-B5DE-76CE0B23BD9B}" type="datetimeFigureOut">
              <a:rPr lang="pt-PT" smtClean="0"/>
              <a:pPr/>
              <a:t>18/09/2022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60652-0071-452F-ABAA-926026A73EEC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0DB9C-1BFB-48EE-B5DE-76CE0B23BD9B}" type="datetimeFigureOut">
              <a:rPr lang="pt-PT" smtClean="0"/>
              <a:pPr/>
              <a:t>18/09/2022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60652-0071-452F-ABAA-926026A73EEC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0DB9C-1BFB-48EE-B5DE-76CE0B23BD9B}" type="datetimeFigureOut">
              <a:rPr lang="pt-PT" smtClean="0"/>
              <a:pPr/>
              <a:t>18/09/2022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60652-0071-452F-ABAA-926026A73EEC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0DB9C-1BFB-48EE-B5DE-76CE0B23BD9B}" type="datetimeFigureOut">
              <a:rPr lang="pt-PT" smtClean="0"/>
              <a:pPr/>
              <a:t>18/09/2022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60652-0071-452F-ABAA-926026A73EEC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0DB9C-1BFB-48EE-B5DE-76CE0B23BD9B}" type="datetimeFigureOut">
              <a:rPr lang="pt-PT" smtClean="0"/>
              <a:pPr/>
              <a:t>18/09/2022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60652-0071-452F-ABAA-926026A73EEC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0DB9C-1BFB-48EE-B5DE-76CE0B23BD9B}" type="datetimeFigureOut">
              <a:rPr lang="pt-PT" smtClean="0"/>
              <a:pPr/>
              <a:t>18/09/2022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60652-0071-452F-ABAA-926026A73EEC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0DB9C-1BFB-48EE-B5DE-76CE0B23BD9B}" type="datetimeFigureOut">
              <a:rPr lang="pt-PT" smtClean="0"/>
              <a:pPr/>
              <a:t>18/09/2022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60652-0071-452F-ABAA-926026A73EEC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0DB9C-1BFB-48EE-B5DE-76CE0B23BD9B}" type="datetimeFigureOut">
              <a:rPr lang="pt-PT" smtClean="0"/>
              <a:pPr/>
              <a:t>18/09/2022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60652-0071-452F-ABAA-926026A73EEC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00DB9C-1BFB-48EE-B5DE-76CE0B23BD9B}" type="datetimeFigureOut">
              <a:rPr lang="pt-PT" smtClean="0"/>
              <a:pPr/>
              <a:t>18/09/2022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660652-0071-452F-ABAA-926026A73EEC}" type="slidenum">
              <a:rPr lang="pt-PT" smtClean="0"/>
              <a:pPr/>
              <a:t>‹#›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mmiranda@fc.ul.p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7" Type="http://schemas.openxmlformats.org/officeDocument/2006/relationships/image" Target="../media/image3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4" Type="http://schemas.openxmlformats.org/officeDocument/2006/relationships/image" Target="../media/image7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4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pmmiranda@fc.ul.p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#_Toc496108271"/><Relationship Id="rId13" Type="http://schemas.openxmlformats.org/officeDocument/2006/relationships/hyperlink" Target="#_Toc496108308"/><Relationship Id="rId3" Type="http://schemas.openxmlformats.org/officeDocument/2006/relationships/hyperlink" Target="#_Toc496108220"/><Relationship Id="rId7" Type="http://schemas.openxmlformats.org/officeDocument/2006/relationships/hyperlink" Target="#_Toc496108261"/><Relationship Id="rId12" Type="http://schemas.openxmlformats.org/officeDocument/2006/relationships/hyperlink" Target="#_Toc496108301"/><Relationship Id="rId17" Type="http://schemas.openxmlformats.org/officeDocument/2006/relationships/hyperlink" Target="#_Toc496108355"/><Relationship Id="rId2" Type="http://schemas.openxmlformats.org/officeDocument/2006/relationships/notesSlide" Target="../notesSlides/notesSlide3.xml"/><Relationship Id="rId16" Type="http://schemas.openxmlformats.org/officeDocument/2006/relationships/hyperlink" Target="#_Toc496108340"/><Relationship Id="rId1" Type="http://schemas.openxmlformats.org/officeDocument/2006/relationships/slideLayout" Target="../slideLayouts/slideLayout2.xml"/><Relationship Id="rId6" Type="http://schemas.openxmlformats.org/officeDocument/2006/relationships/hyperlink" Target="#_Toc496108253"/><Relationship Id="rId11" Type="http://schemas.openxmlformats.org/officeDocument/2006/relationships/hyperlink" Target="#_Toc496108294"/><Relationship Id="rId5" Type="http://schemas.openxmlformats.org/officeDocument/2006/relationships/hyperlink" Target="#_Toc496108243"/><Relationship Id="rId15" Type="http://schemas.openxmlformats.org/officeDocument/2006/relationships/hyperlink" Target="#_Toc496108326"/><Relationship Id="rId10" Type="http://schemas.openxmlformats.org/officeDocument/2006/relationships/hyperlink" Target="#_Toc496108286"/><Relationship Id="rId4" Type="http://schemas.openxmlformats.org/officeDocument/2006/relationships/hyperlink" Target="#_Toc496108233"/><Relationship Id="rId9" Type="http://schemas.openxmlformats.org/officeDocument/2006/relationships/hyperlink" Target="#_Toc496108279"/><Relationship Id="rId14" Type="http://schemas.openxmlformats.org/officeDocument/2006/relationships/hyperlink" Target="#_Toc496108316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PT" dirty="0"/>
              <a:t>Sumário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PT" sz="2800" dirty="0"/>
              <a:t>Apresentação do curso.</a:t>
            </a:r>
          </a:p>
          <a:p>
            <a:pPr>
              <a:buNone/>
            </a:pPr>
            <a:r>
              <a:rPr lang="pt-PT" sz="2800" dirty="0"/>
              <a:t>Sistema climático. A atmosfera da Terra. Composição. Estrutura vertical média. </a:t>
            </a:r>
          </a:p>
          <a:p>
            <a:pPr>
              <a:buNone/>
            </a:pPr>
            <a:r>
              <a:rPr lang="pt-PT" sz="2800" dirty="0"/>
              <a:t>Aula 1/2</a:t>
            </a:r>
          </a:p>
          <a:p>
            <a:pPr>
              <a:buNone/>
            </a:pPr>
            <a:endParaRPr lang="pt-PT" sz="2800" dirty="0"/>
          </a:p>
          <a:p>
            <a:pPr>
              <a:buNone/>
            </a:pPr>
            <a:endParaRPr lang="pt-PT" sz="2800" dirty="0"/>
          </a:p>
          <a:p>
            <a:pPr>
              <a:buNone/>
            </a:pPr>
            <a:r>
              <a:rPr lang="pt-PT" sz="2800" dirty="0"/>
              <a:t>Pedro Miranda (</a:t>
            </a:r>
            <a:r>
              <a:rPr lang="pt-PT" sz="2800" dirty="0">
                <a:hlinkClick r:id="rId3"/>
              </a:rPr>
              <a:t>pmmiranda@fc.ul.pt</a:t>
            </a:r>
            <a:r>
              <a:rPr lang="pt-PT" sz="2800" dirty="0"/>
              <a:t>) 8.3.38</a:t>
            </a:r>
          </a:p>
          <a:p>
            <a:pPr>
              <a:buNone/>
            </a:pPr>
            <a:r>
              <a:rPr lang="pt-PT" sz="2800" dirty="0"/>
              <a:t>Skype: </a:t>
            </a:r>
            <a:r>
              <a:rPr lang="pt-PT" sz="2800" dirty="0" err="1"/>
              <a:t>pedro.m.a.miranda</a:t>
            </a:r>
            <a:endParaRPr lang="pt-PT" sz="2800" dirty="0"/>
          </a:p>
          <a:p>
            <a:pPr>
              <a:buNone/>
            </a:pPr>
            <a:endParaRPr lang="pt-PT" sz="2800" dirty="0"/>
          </a:p>
        </p:txBody>
      </p:sp>
    </p:spTree>
    <p:extLst>
      <p:ext uri="{BB962C8B-B14F-4D97-AF65-F5344CB8AC3E}">
        <p14:creationId xmlns:p14="http://schemas.microsoft.com/office/powerpoint/2010/main" val="13999450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F58CD-354A-41E5-B375-54DA239CC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Ar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602168B-B985-4109-B6E7-4F141792EF12}"/>
                  </a:ext>
                </a:extLst>
              </p:cNvPr>
              <p:cNvSpPr txBox="1"/>
              <p:nvPr/>
            </p:nvSpPr>
            <p:spPr>
              <a:xfrm>
                <a:off x="765920" y="1484784"/>
                <a:ext cx="7920880" cy="47089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1200"/>
                  </a:spcAft>
                </a:pPr>
                <a:r>
                  <a:rPr lang="en-GB" sz="2800" dirty="0"/>
                  <a:t>Na </a:t>
                </a:r>
                <a:r>
                  <a:rPr lang="en-GB" sz="2800" b="1" dirty="0" err="1"/>
                  <a:t>homosfera</a:t>
                </a:r>
                <a:r>
                  <a:rPr lang="en-GB" sz="2800" dirty="0"/>
                  <a:t> as </a:t>
                </a:r>
                <a:r>
                  <a:rPr lang="en-GB" sz="2800" dirty="0" err="1"/>
                  <a:t>proporções</a:t>
                </a:r>
                <a:r>
                  <a:rPr lang="en-GB" sz="2800" dirty="0"/>
                  <a:t> 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  <m:sub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𝐴𝑟</m:t>
                    </m:r>
                  </m:oMath>
                </a14:m>
                <a:r>
                  <a:rPr lang="en-GB" sz="2800" dirty="0"/>
                  <a:t> </a:t>
                </a:r>
                <a:r>
                  <a:rPr lang="en-GB" sz="2800" dirty="0" err="1"/>
                  <a:t>são</a:t>
                </a:r>
                <a:r>
                  <a:rPr lang="en-GB" sz="2800" dirty="0"/>
                  <a:t> </a:t>
                </a:r>
                <a:r>
                  <a:rPr lang="en-GB" sz="2800" dirty="0" err="1"/>
                  <a:t>aproximadamente</a:t>
                </a:r>
                <a:r>
                  <a:rPr lang="en-GB" sz="2800" dirty="0"/>
                  <a:t> </a:t>
                </a:r>
                <a:r>
                  <a:rPr lang="en-GB" sz="2800" dirty="0" err="1"/>
                  <a:t>constantes</a:t>
                </a:r>
                <a:r>
                  <a:rPr lang="en-GB" sz="2800" dirty="0"/>
                  <a:t>. As </a:t>
                </a:r>
                <a:r>
                  <a:rPr lang="en-GB" sz="2800" dirty="0" err="1"/>
                  <a:t>concentrações</a:t>
                </a:r>
                <a:r>
                  <a:rPr lang="en-GB" sz="2800" dirty="0"/>
                  <a:t> 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2800" dirty="0"/>
                  <a:t> </a:t>
                </a:r>
                <a:r>
                  <a:rPr lang="en-GB" sz="2800" dirty="0" err="1"/>
                  <a:t>são</a:t>
                </a:r>
                <a:r>
                  <a:rPr lang="en-GB" sz="2800" dirty="0"/>
                  <a:t> </a:t>
                </a:r>
                <a:r>
                  <a:rPr lang="en-GB" sz="2800" dirty="0" err="1"/>
                  <a:t>muito</a:t>
                </a:r>
                <a:r>
                  <a:rPr lang="en-GB" sz="2800" dirty="0"/>
                  <a:t> </a:t>
                </a:r>
                <a:r>
                  <a:rPr lang="en-GB" sz="2800" dirty="0" err="1"/>
                  <a:t>variáveis</a:t>
                </a:r>
                <a:r>
                  <a:rPr lang="en-GB" sz="2800" dirty="0"/>
                  <a:t>. </a:t>
                </a:r>
                <a:r>
                  <a:rPr lang="en-GB" sz="2800" dirty="0" err="1"/>
                  <a:t>Os</a:t>
                </a:r>
                <a:r>
                  <a:rPr lang="en-GB" sz="2800" dirty="0"/>
                  <a:t> outros </a:t>
                </a:r>
                <a:r>
                  <a:rPr lang="en-GB" sz="2800" dirty="0" err="1"/>
                  <a:t>compostos</a:t>
                </a:r>
                <a:r>
                  <a:rPr lang="en-GB" sz="2800" dirty="0"/>
                  <a:t> </a:t>
                </a:r>
                <a:r>
                  <a:rPr lang="en-GB" sz="2800" dirty="0" err="1"/>
                  <a:t>contribuem</a:t>
                </a:r>
                <a:r>
                  <a:rPr lang="en-GB" sz="2800" dirty="0"/>
                  <a:t> com </a:t>
                </a:r>
                <a:r>
                  <a:rPr lang="en-GB" sz="2800" dirty="0" err="1"/>
                  <a:t>muito</a:t>
                </a:r>
                <a:r>
                  <a:rPr lang="en-GB" sz="2800" dirty="0"/>
                  <a:t> </a:t>
                </a:r>
                <a:r>
                  <a:rPr lang="en-GB" sz="2800" dirty="0" err="1"/>
                  <a:t>pouca</a:t>
                </a:r>
                <a:r>
                  <a:rPr lang="en-GB" sz="2800" dirty="0"/>
                  <a:t> </a:t>
                </a:r>
                <a:r>
                  <a:rPr lang="en-GB" sz="2800" dirty="0" err="1">
                    <a:solidFill>
                      <a:srgbClr val="FF0000"/>
                    </a:solidFill>
                  </a:rPr>
                  <a:t>massa</a:t>
                </a:r>
                <a:r>
                  <a:rPr lang="en-GB" sz="2800" dirty="0"/>
                  <a:t>.</a:t>
                </a:r>
              </a:p>
              <a:p>
                <a:pPr>
                  <a:spcAft>
                    <a:spcPts val="1200"/>
                  </a:spcAft>
                </a:pPr>
                <a:r>
                  <a:rPr lang="en-GB" sz="2800" dirty="0" err="1"/>
                  <a:t>Vamos</a:t>
                </a:r>
                <a:r>
                  <a:rPr lang="en-GB" sz="2800" dirty="0"/>
                  <a:t> chamar </a:t>
                </a:r>
                <a:r>
                  <a:rPr lang="en-GB" sz="2800" dirty="0">
                    <a:solidFill>
                      <a:srgbClr val="FF0000"/>
                    </a:solidFill>
                  </a:rPr>
                  <a:t>AR SECO </a:t>
                </a:r>
                <a:r>
                  <a:rPr lang="en-GB" sz="2800" dirty="0"/>
                  <a:t>à </a:t>
                </a:r>
                <a:r>
                  <a:rPr lang="en-GB" sz="2800" dirty="0" err="1"/>
                  <a:t>mistura</a:t>
                </a:r>
                <a:r>
                  <a:rPr lang="en-GB" sz="2800" dirty="0"/>
                  <a:t> </a:t>
                </a:r>
                <a:r>
                  <a:rPr lang="en-GB" sz="2800" dirty="0" err="1"/>
                  <a:t>em</a:t>
                </a:r>
                <a:r>
                  <a:rPr lang="en-GB" sz="2800" dirty="0"/>
                  <a:t> </a:t>
                </a:r>
                <a:r>
                  <a:rPr lang="en-GB" sz="2800" dirty="0" err="1"/>
                  <a:t>proporções</a:t>
                </a:r>
                <a:r>
                  <a:rPr lang="en-GB" sz="2800" dirty="0"/>
                  <a:t> </a:t>
                </a:r>
                <a:r>
                  <a:rPr lang="en-GB" sz="2800" dirty="0" err="1"/>
                  <a:t>constantes</a:t>
                </a:r>
                <a:r>
                  <a:rPr lang="en-GB" sz="2800" dirty="0"/>
                  <a:t> que se </a:t>
                </a:r>
                <a:r>
                  <a:rPr lang="en-GB" sz="2800" dirty="0" err="1"/>
                  <a:t>observa</a:t>
                </a:r>
                <a:r>
                  <a:rPr lang="en-GB" sz="2800" dirty="0"/>
                  <a:t> </a:t>
                </a:r>
                <a:r>
                  <a:rPr lang="en-GB" sz="2800" dirty="0" err="1"/>
                  <a:t>na</a:t>
                </a:r>
                <a:r>
                  <a:rPr lang="en-GB" sz="2800" dirty="0"/>
                  <a:t> </a:t>
                </a:r>
                <a:r>
                  <a:rPr lang="en-GB" sz="2800" dirty="0" err="1"/>
                  <a:t>Homosfera</a:t>
                </a:r>
                <a:r>
                  <a:rPr lang="en-GB" sz="2800" dirty="0"/>
                  <a:t>.</a:t>
                </a:r>
              </a:p>
              <a:p>
                <a:pPr>
                  <a:spcAft>
                    <a:spcPts val="1200"/>
                  </a:spcAft>
                </a:pPr>
                <a:r>
                  <a:rPr lang="en-GB" sz="2800" dirty="0" err="1"/>
                  <a:t>Vamos</a:t>
                </a:r>
                <a:r>
                  <a:rPr lang="en-GB" sz="2800" dirty="0"/>
                  <a:t> chamar </a:t>
                </a:r>
                <a:r>
                  <a:rPr lang="en-GB" sz="2800" dirty="0">
                    <a:solidFill>
                      <a:srgbClr val="FF0000"/>
                    </a:solidFill>
                  </a:rPr>
                  <a:t>AR HÚMIDO </a:t>
                </a:r>
                <a:r>
                  <a:rPr lang="en-GB" sz="2800" dirty="0"/>
                  <a:t>à </a:t>
                </a:r>
                <a:r>
                  <a:rPr lang="en-GB" sz="2800" dirty="0" err="1"/>
                  <a:t>mistura</a:t>
                </a:r>
                <a:r>
                  <a:rPr lang="en-GB" sz="2800" dirty="0"/>
                  <a:t> </a:t>
                </a:r>
                <a:r>
                  <a:rPr lang="en-GB" sz="2800" dirty="0" err="1"/>
                  <a:t>em</a:t>
                </a:r>
                <a:r>
                  <a:rPr lang="en-GB" sz="2800" dirty="0"/>
                  <a:t> </a:t>
                </a:r>
                <a:r>
                  <a:rPr lang="en-GB" sz="2800" dirty="0" err="1"/>
                  <a:t>proporções</a:t>
                </a:r>
                <a:r>
                  <a:rPr lang="en-GB" sz="2800" dirty="0"/>
                  <a:t> </a:t>
                </a:r>
                <a:r>
                  <a:rPr lang="en-GB" sz="2800" dirty="0" err="1"/>
                  <a:t>variáveis</a:t>
                </a:r>
                <a:r>
                  <a:rPr lang="en-GB" sz="2800" dirty="0"/>
                  <a:t> de </a:t>
                </a:r>
                <a:r>
                  <a:rPr lang="en-GB" sz="2800" dirty="0" err="1"/>
                  <a:t>ar</a:t>
                </a:r>
                <a:r>
                  <a:rPr lang="en-GB" sz="2800" dirty="0"/>
                  <a:t> seco e </a:t>
                </a:r>
                <a:r>
                  <a:rPr lang="en-GB" sz="2800" dirty="0" err="1"/>
                  <a:t>água</a:t>
                </a:r>
                <a:r>
                  <a:rPr lang="en-GB" sz="2800" dirty="0"/>
                  <a:t>. O </a:t>
                </a:r>
                <a:r>
                  <a:rPr lang="en-GB" sz="2800" dirty="0" err="1"/>
                  <a:t>ar</a:t>
                </a:r>
                <a:r>
                  <a:rPr lang="en-GB" sz="2800" dirty="0"/>
                  <a:t> </a:t>
                </a:r>
                <a:r>
                  <a:rPr lang="en-GB" sz="2800" dirty="0" err="1"/>
                  <a:t>húmido</a:t>
                </a:r>
                <a:r>
                  <a:rPr lang="en-GB" sz="2800" dirty="0"/>
                  <a:t> </a:t>
                </a:r>
                <a:r>
                  <a:rPr lang="en-GB" sz="2800" dirty="0" err="1"/>
                  <a:t>pode</a:t>
                </a:r>
                <a:r>
                  <a:rPr lang="en-GB" sz="2800" dirty="0"/>
                  <a:t> ser </a:t>
                </a:r>
                <a:r>
                  <a:rPr lang="en-GB" sz="2800" dirty="0" err="1"/>
                  <a:t>monofásico</a:t>
                </a:r>
                <a:r>
                  <a:rPr lang="en-GB" sz="2800" dirty="0"/>
                  <a:t> (</a:t>
                </a:r>
                <a:r>
                  <a:rPr lang="en-GB" sz="2800" dirty="0" err="1"/>
                  <a:t>só</a:t>
                </a:r>
                <a:r>
                  <a:rPr lang="en-GB" sz="2800" dirty="0"/>
                  <a:t> </a:t>
                </a:r>
                <a:r>
                  <a:rPr lang="en-GB" sz="2800" dirty="0" err="1"/>
                  <a:t>contém</a:t>
                </a:r>
                <a:r>
                  <a:rPr lang="en-GB" sz="2800" dirty="0"/>
                  <a:t> vapor) </a:t>
                </a:r>
                <a:r>
                  <a:rPr lang="en-GB" sz="2800" dirty="0" err="1"/>
                  <a:t>ou</a:t>
                </a:r>
                <a:r>
                  <a:rPr lang="en-GB" sz="2800" dirty="0"/>
                  <a:t> </a:t>
                </a:r>
                <a:r>
                  <a:rPr lang="en-GB" sz="2800" dirty="0" err="1"/>
                  <a:t>pode</a:t>
                </a:r>
                <a:r>
                  <a:rPr lang="en-GB" sz="2800" dirty="0"/>
                  <a:t> ser </a:t>
                </a:r>
                <a:r>
                  <a:rPr lang="en-GB" sz="2800" dirty="0" err="1"/>
                  <a:t>uma</a:t>
                </a:r>
                <a:r>
                  <a:rPr lang="en-GB" sz="2800" dirty="0"/>
                  <a:t> </a:t>
                </a:r>
                <a:r>
                  <a:rPr lang="en-GB" sz="2800" dirty="0" err="1">
                    <a:solidFill>
                      <a:srgbClr val="FF0000"/>
                    </a:solidFill>
                  </a:rPr>
                  <a:t>mistura</a:t>
                </a:r>
                <a:r>
                  <a:rPr lang="en-GB" sz="2800" dirty="0">
                    <a:solidFill>
                      <a:srgbClr val="FF0000"/>
                    </a:solidFill>
                  </a:rPr>
                  <a:t> </a:t>
                </a:r>
                <a:r>
                  <a:rPr lang="en-GB" sz="2800" dirty="0" err="1">
                    <a:solidFill>
                      <a:srgbClr val="FF0000"/>
                    </a:solidFill>
                  </a:rPr>
                  <a:t>heterogénea</a:t>
                </a:r>
                <a:r>
                  <a:rPr lang="en-GB" sz="2800" dirty="0">
                    <a:solidFill>
                      <a:srgbClr val="FF0000"/>
                    </a:solidFill>
                  </a:rPr>
                  <a:t> </a:t>
                </a:r>
                <a:r>
                  <a:rPr lang="en-GB" sz="2800" dirty="0"/>
                  <a:t>(</a:t>
                </a:r>
                <a:r>
                  <a:rPr lang="en-GB" sz="2800" dirty="0" err="1"/>
                  <a:t>vapor+líquido+sólido</a:t>
                </a:r>
                <a:r>
                  <a:rPr lang="en-GB" sz="2800" dirty="0"/>
                  <a:t>)</a:t>
                </a: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602168B-B985-4109-B6E7-4F141792EF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920" y="1484784"/>
                <a:ext cx="7920880" cy="4708981"/>
              </a:xfrm>
              <a:prstGeom prst="rect">
                <a:avLst/>
              </a:prstGeom>
              <a:blipFill>
                <a:blip r:embed="rId2"/>
                <a:stretch>
                  <a:fillRect l="-1617" t="-1295" r="-693" b="-28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22396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pic>
        <p:nvPicPr>
          <p:cNvPr id="485381" name="Picture 5"/>
          <p:cNvPicPr>
            <a:picLocks noChangeAspect="1" noChangeArrowheads="1"/>
          </p:cNvPicPr>
          <p:nvPr/>
        </p:nvPicPr>
        <p:blipFill>
          <a:blip r:embed="rId3" cstate="print"/>
          <a:srcRect b="15044"/>
          <a:stretch>
            <a:fillRect/>
          </a:stretch>
        </p:blipFill>
        <p:spPr bwMode="auto">
          <a:xfrm>
            <a:off x="663575" y="0"/>
            <a:ext cx="781526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85383" name="Line 7"/>
          <p:cNvSpPr>
            <a:spLocks noChangeShapeType="1"/>
          </p:cNvSpPr>
          <p:nvPr/>
        </p:nvSpPr>
        <p:spPr bwMode="auto">
          <a:xfrm>
            <a:off x="7543800" y="3810000"/>
            <a:ext cx="12954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5384" name="Text Box 8"/>
          <p:cNvSpPr txBox="1">
            <a:spLocks noChangeArrowheads="1"/>
          </p:cNvSpPr>
          <p:nvPr/>
        </p:nvSpPr>
        <p:spPr bwMode="auto">
          <a:xfrm rot="-5400000">
            <a:off x="7493000" y="5080000"/>
            <a:ext cx="177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PT"/>
              <a:t>Homosfera</a:t>
            </a:r>
            <a:endParaRPr lang="en-GB"/>
          </a:p>
        </p:txBody>
      </p:sp>
      <p:sp>
        <p:nvSpPr>
          <p:cNvPr id="485385" name="Text Box 9"/>
          <p:cNvSpPr txBox="1">
            <a:spLocks noChangeArrowheads="1"/>
          </p:cNvSpPr>
          <p:nvPr/>
        </p:nvSpPr>
        <p:spPr bwMode="auto">
          <a:xfrm rot="-5400000">
            <a:off x="7441406" y="1521619"/>
            <a:ext cx="1881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PT"/>
              <a:t>Heterosfera</a:t>
            </a:r>
            <a:endParaRPr lang="en-GB"/>
          </a:p>
        </p:txBody>
      </p:sp>
      <p:sp>
        <p:nvSpPr>
          <p:cNvPr id="485386" name="Text Box 10"/>
          <p:cNvSpPr txBox="1">
            <a:spLocks noChangeArrowheads="1"/>
          </p:cNvSpPr>
          <p:nvPr/>
        </p:nvSpPr>
        <p:spPr bwMode="auto">
          <a:xfrm>
            <a:off x="2362200" y="609600"/>
            <a:ext cx="3930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PT" sz="2400" b="1" dirty="0">
                <a:solidFill>
                  <a:srgbClr val="FF0000"/>
                </a:solidFill>
              </a:rPr>
              <a:t>O</a:t>
            </a:r>
            <a:endParaRPr lang="en-GB" sz="2400" b="1" dirty="0">
              <a:solidFill>
                <a:srgbClr val="FF0000"/>
              </a:solidFill>
            </a:endParaRPr>
          </a:p>
        </p:txBody>
      </p:sp>
      <p:sp>
        <p:nvSpPr>
          <p:cNvPr id="485387" name="Text Box 11"/>
          <p:cNvSpPr txBox="1">
            <a:spLocks noChangeArrowheads="1"/>
          </p:cNvSpPr>
          <p:nvPr/>
        </p:nvSpPr>
        <p:spPr bwMode="auto">
          <a:xfrm>
            <a:off x="6264275" y="4724400"/>
            <a:ext cx="48763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PT" sz="2400" dirty="0">
                <a:solidFill>
                  <a:srgbClr val="FF0000"/>
                </a:solidFill>
              </a:rPr>
              <a:t>N</a:t>
            </a:r>
            <a:r>
              <a:rPr lang="pt-PT" sz="2400" baseline="-25000" dirty="0">
                <a:solidFill>
                  <a:srgbClr val="FF0000"/>
                </a:solidFill>
              </a:rPr>
              <a:t>2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485388" name="Text Box 12"/>
          <p:cNvSpPr txBox="1">
            <a:spLocks noChangeArrowheads="1"/>
          </p:cNvSpPr>
          <p:nvPr/>
        </p:nvSpPr>
        <p:spPr bwMode="auto">
          <a:xfrm>
            <a:off x="5867400" y="4800600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PT" sz="2400">
                <a:solidFill>
                  <a:srgbClr val="FF0000"/>
                </a:solidFill>
              </a:rPr>
              <a:t>O</a:t>
            </a:r>
            <a:r>
              <a:rPr lang="pt-PT" sz="2400" baseline="-25000">
                <a:solidFill>
                  <a:srgbClr val="FF0000"/>
                </a:solidFill>
              </a:rPr>
              <a:t>2</a:t>
            </a:r>
            <a:endParaRPr lang="en-GB" sz="2400">
              <a:solidFill>
                <a:srgbClr val="FF0000"/>
              </a:solidFill>
            </a:endParaRPr>
          </a:p>
        </p:txBody>
      </p:sp>
      <p:sp>
        <p:nvSpPr>
          <p:cNvPr id="485389" name="Text Box 13"/>
          <p:cNvSpPr txBox="1">
            <a:spLocks noChangeArrowheads="1"/>
          </p:cNvSpPr>
          <p:nvPr/>
        </p:nvSpPr>
        <p:spPr bwMode="auto">
          <a:xfrm>
            <a:off x="4354513" y="1106488"/>
            <a:ext cx="3353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PT" sz="2400" dirty="0">
                <a:solidFill>
                  <a:srgbClr val="FF0000"/>
                </a:solidFill>
              </a:rPr>
              <a:t>T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485390" name="Text Box 14"/>
          <p:cNvSpPr txBox="1">
            <a:spLocks noChangeArrowheads="1"/>
          </p:cNvSpPr>
          <p:nvPr/>
        </p:nvSpPr>
        <p:spPr bwMode="auto">
          <a:xfrm>
            <a:off x="7010400" y="1295400"/>
            <a:ext cx="4195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PT" sz="2400" dirty="0">
                <a:solidFill>
                  <a:srgbClr val="FF0000"/>
                </a:solidFill>
              </a:rPr>
              <a:t>T’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12" name="Line 7"/>
          <p:cNvSpPr>
            <a:spLocks noChangeShapeType="1"/>
          </p:cNvSpPr>
          <p:nvPr/>
        </p:nvSpPr>
        <p:spPr bwMode="auto">
          <a:xfrm>
            <a:off x="428596" y="3857628"/>
            <a:ext cx="1295400" cy="0"/>
          </a:xfrm>
          <a:prstGeom prst="line">
            <a:avLst/>
          </a:prstGeom>
          <a:noFill/>
          <a:ln w="38100">
            <a:solidFill>
              <a:schemeClr val="accent4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" name="Line 7"/>
          <p:cNvSpPr>
            <a:spLocks noChangeShapeType="1"/>
          </p:cNvSpPr>
          <p:nvPr/>
        </p:nvSpPr>
        <p:spPr bwMode="auto">
          <a:xfrm>
            <a:off x="704832" y="4500570"/>
            <a:ext cx="1295400" cy="0"/>
          </a:xfrm>
          <a:prstGeom prst="line">
            <a:avLst/>
          </a:prstGeom>
          <a:noFill/>
          <a:ln w="38100">
            <a:solidFill>
              <a:schemeClr val="accent4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" name="Line 7"/>
          <p:cNvSpPr>
            <a:spLocks noChangeShapeType="1"/>
          </p:cNvSpPr>
          <p:nvPr/>
        </p:nvSpPr>
        <p:spPr bwMode="auto">
          <a:xfrm>
            <a:off x="561956" y="5000636"/>
            <a:ext cx="1295400" cy="0"/>
          </a:xfrm>
          <a:prstGeom prst="line">
            <a:avLst/>
          </a:prstGeom>
          <a:noFill/>
          <a:ln w="38100">
            <a:solidFill>
              <a:schemeClr val="accent4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1928794" y="4572008"/>
            <a:ext cx="3353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PT" sz="2400" dirty="0">
                <a:solidFill>
                  <a:srgbClr val="FF0000"/>
                </a:solidFill>
              </a:rPr>
              <a:t>T</a:t>
            </a:r>
            <a:endParaRPr lang="en-GB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40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/>
          <a:lstStyle/>
          <a:p>
            <a:r>
              <a:rPr lang="pt-PT" sz="2400" b="1">
                <a:solidFill>
                  <a:schemeClr val="accent2"/>
                </a:solidFill>
                <a:latin typeface="Arial" charset="0"/>
              </a:rPr>
              <a:t>Gases de estufa</a:t>
            </a:r>
            <a:endParaRPr lang="en-GB" sz="2400" b="1">
              <a:solidFill>
                <a:schemeClr val="accent2"/>
              </a:solidFill>
              <a:latin typeface="Arial" charset="0"/>
            </a:endParaRPr>
          </a:p>
        </p:txBody>
      </p:sp>
      <p:pic>
        <p:nvPicPr>
          <p:cNvPr id="486404" name="Picture 4"/>
          <p:cNvPicPr>
            <a:picLocks noChangeAspect="1" noChangeArrowheads="1"/>
          </p:cNvPicPr>
          <p:nvPr/>
        </p:nvPicPr>
        <p:blipFill>
          <a:blip r:embed="rId3" cstate="print"/>
          <a:srcRect l="8546" t="4857" r="3419" b="17606"/>
          <a:stretch>
            <a:fillRect/>
          </a:stretch>
        </p:blipFill>
        <p:spPr bwMode="auto">
          <a:xfrm>
            <a:off x="381000" y="1143000"/>
            <a:ext cx="8458200" cy="504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>
                <a:solidFill>
                  <a:srgbClr val="FF0000"/>
                </a:solidFill>
              </a:rPr>
              <a:t>O que explica a composição observada?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pt-PT" dirty="0"/>
              <a:t>História: origem dos constituintes</a:t>
            </a:r>
          </a:p>
          <a:p>
            <a:pPr>
              <a:buNone/>
            </a:pPr>
            <a:r>
              <a:rPr lang="pt-PT" dirty="0"/>
              <a:t>Gravidade:</a:t>
            </a:r>
          </a:p>
          <a:p>
            <a:pPr lvl="1">
              <a:buNone/>
            </a:pPr>
            <a:r>
              <a:rPr lang="pt-PT" dirty="0"/>
              <a:t>Retenção de gases: Problema do escape</a:t>
            </a:r>
          </a:p>
          <a:p>
            <a:pPr lvl="1">
              <a:buNone/>
            </a:pPr>
            <a:r>
              <a:rPr lang="pt-PT" dirty="0"/>
              <a:t>Estratificação vertical: separação por densidades (porque existe uma Homosfera?)</a:t>
            </a:r>
          </a:p>
          <a:p>
            <a:pPr>
              <a:buNone/>
            </a:pPr>
            <a:r>
              <a:rPr lang="pt-PT" dirty="0"/>
              <a:t>Ambiente cósmico</a:t>
            </a:r>
          </a:p>
          <a:p>
            <a:pPr lvl="1">
              <a:buNone/>
            </a:pPr>
            <a:r>
              <a:rPr lang="pt-PT" dirty="0"/>
              <a:t>Radiação</a:t>
            </a:r>
          </a:p>
          <a:p>
            <a:pPr lvl="1">
              <a:buNone/>
            </a:pPr>
            <a:r>
              <a:rPr lang="pt-PT" dirty="0"/>
              <a:t>Propriedades conservativas (Massa, momento angular)</a:t>
            </a:r>
          </a:p>
          <a:p>
            <a:pPr>
              <a:buNone/>
            </a:pPr>
            <a:endParaRPr lang="pt-PT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PT" sz="2400" b="1" dirty="0">
                <a:solidFill>
                  <a:schemeClr val="accent2"/>
                </a:solidFill>
                <a:latin typeface="Arial" charset="0"/>
              </a:rPr>
              <a:t>Equação de balanço de um componente atmosférico</a:t>
            </a:r>
            <a:endParaRPr lang="en-GB" sz="24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494597" name="Rectangle 5"/>
          <p:cNvSpPr>
            <a:spLocks noChangeArrowheads="1"/>
          </p:cNvSpPr>
          <p:nvPr/>
        </p:nvSpPr>
        <p:spPr bwMode="auto">
          <a:xfrm>
            <a:off x="3748088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4596" name="Object 4"/>
              <p:cNvSpPr txBox="1"/>
              <p:nvPr/>
            </p:nvSpPr>
            <p:spPr bwMode="auto">
              <a:xfrm>
                <a:off x="1835696" y="1830248"/>
                <a:ext cx="5819775" cy="1377950"/>
              </a:xfrm>
              <a:prstGeom prst="rect">
                <a:avLst/>
              </a:prstGeom>
              <a:noFill/>
            </p:spPr>
            <p:txBody>
              <a:bodyPr>
                <a:normAutofit fontScale="77500" lnSpcReduction="200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36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36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36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</m:num>
                            <m:den>
                              <m:r>
                                <a:rPr lang="en-GB" sz="36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den>
                          </m:f>
                        </m:e>
                      </m:d>
                      <m:r>
                        <a:rPr lang="en-GB" sz="36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36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f>
                        <m:fPr>
                          <m:ctrlPr>
                            <a:rPr lang="en-GB" sz="3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𝑑𝑄</m:t>
                          </m:r>
                        </m:num>
                        <m:den>
                          <m:r>
                            <a:rPr lang="en-GB" sz="3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GB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=(</m:t>
                      </m:r>
                      <m:sSub>
                        <m:sSubPr>
                          <m:ctrlPr>
                            <a:rPr lang="en-GB" sz="36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36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GB" sz="36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𝑖𝑛</m:t>
                          </m:r>
                        </m:sub>
                      </m:sSub>
                      <m:r>
                        <a:rPr lang="en-GB" sz="36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GB" sz="36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36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GB" sz="36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𝑜𝑢𝑡</m:t>
                          </m:r>
                        </m:sub>
                      </m:sSub>
                      <m:r>
                        <a:rPr lang="en-GB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)+(</m:t>
                      </m:r>
                      <m:r>
                        <a:rPr lang="en-GB" sz="360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360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360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GB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494596" name="Object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35696" y="1830248"/>
                <a:ext cx="5819775" cy="137795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4599" name="Rectangle 7"/>
          <p:cNvSpPr>
            <a:spLocks noChangeArrowheads="1"/>
          </p:cNvSpPr>
          <p:nvPr/>
        </p:nvSpPr>
        <p:spPr bwMode="auto">
          <a:xfrm>
            <a:off x="4024313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494598" name="Object 6"/>
          <p:cNvGraphicFramePr>
            <a:graphicFrameLocks noChangeAspect="1"/>
          </p:cNvGraphicFramePr>
          <p:nvPr/>
        </p:nvGraphicFramePr>
        <p:xfrm>
          <a:off x="4267200" y="3276600"/>
          <a:ext cx="3829050" cy="798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091726" imgH="228501" progId="Equation.3">
                  <p:embed/>
                </p:oleObj>
              </mc:Choice>
              <mc:Fallback>
                <p:oleObj name="Equation" r:id="rId5" imgW="1091726" imgH="228501" progId="Equation.3">
                  <p:embed/>
                  <p:pic>
                    <p:nvPicPr>
                      <p:cNvPr id="49459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3276600"/>
                        <a:ext cx="3829050" cy="798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4601" name="Rectangle 9"/>
          <p:cNvSpPr>
            <a:spLocks noChangeArrowheads="1"/>
          </p:cNvSpPr>
          <p:nvPr/>
        </p:nvSpPr>
        <p:spPr bwMode="auto">
          <a:xfrm>
            <a:off x="388620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4600" name="Object 8"/>
              <p:cNvSpPr txBox="1"/>
              <p:nvPr/>
            </p:nvSpPr>
            <p:spPr bwMode="auto">
              <a:xfrm>
                <a:off x="3293038" y="4457263"/>
                <a:ext cx="6282679" cy="1512887"/>
              </a:xfrm>
              <a:prstGeom prst="rect">
                <a:avLst/>
              </a:prstGeom>
              <a:noFill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𝜏</m:t>
                      </m:r>
                      <m:r>
                        <a:rPr lang="en-GB" sz="28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num>
                        <m:den>
                          <m:r>
                            <a:rPr lang="en-GB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GB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GB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GB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</m:sub>
                          </m:sSub>
                        </m:den>
                      </m:f>
                      <m:r>
                        <a:rPr lang="en-GB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num>
                        <m:den>
                          <m:r>
                            <a:rPr lang="en-GB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  <m:r>
                            <a:rPr lang="en-GB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GB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GB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𝑜𝑢𝑡</m:t>
                              </m:r>
                            </m:sub>
                          </m:sSub>
                        </m:den>
                      </m:f>
                      <m:r>
                        <a:rPr lang="en-GB" sz="28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GB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28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8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sz="28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  <m:r>
                                <a:rPr lang="en-GB" sz="28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</m:num>
                            <m:den>
                              <m:f>
                                <m:fPr>
                                  <m:ctrlPr>
                                    <a:rPr lang="en-GB" sz="2800" b="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𝑘𝑔</m:t>
                                  </m:r>
                                </m:num>
                                <m:den>
                                  <m:r>
                                    <a:rPr lang="en-GB" sz="2800" b="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den>
                              </m:f>
                            </m:den>
                          </m:f>
                          <m:r>
                            <a:rPr lang="en-GB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GB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94600" name="Object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93038" y="4457263"/>
                <a:ext cx="6282679" cy="151288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3968843" y="1702590"/>
            <a:ext cx="4425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>
                <a:solidFill>
                  <a:srgbClr val="0070C0"/>
                </a:solidFill>
              </a:rPr>
              <a:t>Fluxos na fronteira         </a:t>
            </a:r>
            <a:r>
              <a:rPr lang="pt-PT" dirty="0">
                <a:solidFill>
                  <a:srgbClr val="7030A0"/>
                </a:solidFill>
              </a:rPr>
              <a:t>Produção   Remoção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3EDC9C6-852D-42A8-A220-0BE2BB69C330}"/>
                  </a:ext>
                </a:extLst>
              </p:cNvPr>
              <p:cNvSpPr txBox="1"/>
              <p:nvPr/>
            </p:nvSpPr>
            <p:spPr>
              <a:xfrm>
                <a:off x="251520" y="6093296"/>
                <a:ext cx="7684989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GB" sz="32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3200" dirty="0">
                    <a:solidFill>
                      <a:srgbClr val="FF0000"/>
                    </a:solidFill>
                  </a:rPr>
                  <a:t>quantidade: </a:t>
                </a:r>
                <a:r>
                  <a:rPr lang="en-GB" sz="3200" dirty="0" err="1">
                    <a:solidFill>
                      <a:srgbClr val="FF0000"/>
                    </a:solidFill>
                  </a:rPr>
                  <a:t>atenção</a:t>
                </a:r>
                <a:r>
                  <a:rPr lang="en-GB" sz="3200" dirty="0">
                    <a:solidFill>
                      <a:srgbClr val="FF0000"/>
                    </a:solidFill>
                  </a:rPr>
                  <a:t> à </a:t>
                </a:r>
                <a:r>
                  <a:rPr lang="en-GB" sz="3200" dirty="0" err="1">
                    <a:solidFill>
                      <a:srgbClr val="00B050"/>
                    </a:solidFill>
                  </a:rPr>
                  <a:t>análise</a:t>
                </a:r>
                <a:r>
                  <a:rPr lang="en-GB" sz="3200" dirty="0">
                    <a:solidFill>
                      <a:srgbClr val="00B050"/>
                    </a:solidFill>
                  </a:rPr>
                  <a:t> dimensional</a:t>
                </a: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3EDC9C6-852D-42A8-A220-0BE2BB69C3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6093296"/>
                <a:ext cx="7684989" cy="584775"/>
              </a:xfrm>
              <a:prstGeom prst="rect">
                <a:avLst/>
              </a:prstGeom>
              <a:blipFill>
                <a:blip r:embed="rId8"/>
                <a:stretch>
                  <a:fillRect t="-12632" r="-1031" b="-357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9EF77F4E-F247-412D-905C-80196C477B39}"/>
              </a:ext>
            </a:extLst>
          </p:cNvPr>
          <p:cNvSpPr txBox="1"/>
          <p:nvPr/>
        </p:nvSpPr>
        <p:spPr>
          <a:xfrm>
            <a:off x="323528" y="3383112"/>
            <a:ext cx="38801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Regime </a:t>
            </a:r>
            <a:r>
              <a:rPr lang="en-GB" sz="2400" dirty="0" err="1">
                <a:solidFill>
                  <a:srgbClr val="FF0000"/>
                </a:solidFill>
              </a:rPr>
              <a:t>estacionário</a:t>
            </a:r>
            <a:r>
              <a:rPr lang="en-GB" sz="2400" dirty="0">
                <a:solidFill>
                  <a:srgbClr val="FF0000"/>
                </a:solidFill>
              </a:rPr>
              <a:t> Q=</a:t>
            </a:r>
            <a:r>
              <a:rPr lang="en-GB" sz="2400" dirty="0" err="1">
                <a:solidFill>
                  <a:srgbClr val="FF0000"/>
                </a:solidFill>
              </a:rPr>
              <a:t>const</a:t>
            </a:r>
            <a:r>
              <a:rPr lang="en-GB" sz="24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CB8BB4-70D5-49F4-AEF5-814B448233CE}"/>
              </a:ext>
            </a:extLst>
          </p:cNvPr>
          <p:cNvSpPr txBox="1"/>
          <p:nvPr/>
        </p:nvSpPr>
        <p:spPr>
          <a:xfrm>
            <a:off x="107504" y="4797152"/>
            <a:ext cx="31840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accent6">
                    <a:lumMod val="75000"/>
                  </a:schemeClr>
                </a:solidFill>
              </a:rPr>
              <a:t>Tempo de </a:t>
            </a:r>
            <a:r>
              <a:rPr lang="en-GB" sz="2800" dirty="0" err="1">
                <a:solidFill>
                  <a:schemeClr val="accent6">
                    <a:lumMod val="75000"/>
                  </a:schemeClr>
                </a:solidFill>
              </a:rPr>
              <a:t>residência</a:t>
            </a:r>
            <a:endParaRPr lang="en-GB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1722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2800" b="1" dirty="0">
                <a:solidFill>
                  <a:schemeClr val="accent2"/>
                </a:solidFill>
                <a:latin typeface="Arial" charset="0"/>
              </a:rPr>
              <a:t>Tempo de residência (na Troposfera) de alguns componentes minoritários</a:t>
            </a:r>
            <a:endParaRPr lang="en-GB" sz="2800" b="1" dirty="0">
              <a:solidFill>
                <a:schemeClr val="accent2"/>
              </a:solidFill>
              <a:latin typeface="Arial" charset="0"/>
            </a:endParaRPr>
          </a:p>
        </p:txBody>
      </p:sp>
      <p:graphicFrame>
        <p:nvGraphicFramePr>
          <p:cNvPr id="495760" name="Object 144"/>
          <p:cNvGraphicFramePr>
            <a:graphicFrameLocks noChangeAspect="1"/>
          </p:cNvGraphicFramePr>
          <p:nvPr/>
        </p:nvGraphicFramePr>
        <p:xfrm>
          <a:off x="342900" y="1556792"/>
          <a:ext cx="8458200" cy="3625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5420880" imgH="2665440" progId="Word.Document.8">
                  <p:embed/>
                </p:oleObj>
              </mc:Choice>
              <mc:Fallback>
                <p:oleObj name="Document" r:id="rId3" imgW="5420880" imgH="2665440" progId="Word.Document.8">
                  <p:embed/>
                  <p:pic>
                    <p:nvPicPr>
                      <p:cNvPr id="495760" name="Object 1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t="12825"/>
                      <a:stretch>
                        <a:fillRect/>
                      </a:stretch>
                    </p:blipFill>
                    <p:spPr bwMode="auto">
                      <a:xfrm>
                        <a:off x="342900" y="1556792"/>
                        <a:ext cx="8458200" cy="3625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46F1D88-6BCE-475C-AD7F-ACAAB7527637}"/>
                  </a:ext>
                </a:extLst>
              </p:cNvPr>
              <p:cNvSpPr txBox="1"/>
              <p:nvPr/>
            </p:nvSpPr>
            <p:spPr>
              <a:xfrm>
                <a:off x="1403648" y="5373216"/>
                <a:ext cx="6073394" cy="117218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1200"/>
                  </a:spcAft>
                </a:pPr>
                <a:r>
                  <a:rPr lang="en-GB" sz="2400" dirty="0"/>
                  <a:t>Exemplo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𝐶</m:t>
                    </m:r>
                    <m:sSub>
                      <m:sSub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  <m:sub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2400" dirty="0"/>
                  <a:t>: 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𝜏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350</m:t>
                            </m:r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×</m:t>
                            </m:r>
                            <m:sSup>
                              <m:sSupPr>
                                <m:ctrlPr>
                                  <a:rPr lang="en-GB" sz="24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sz="2400" i="1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e>
                              <m:sup>
                                <m:r>
                                  <a:rPr lang="en-GB" sz="2400" i="1">
                                    <a:latin typeface="Cambria Math" panose="02040503050406030204" pitchFamily="18" charset="0"/>
                                  </a:rPr>
                                  <m:t>−6</m:t>
                                </m:r>
                              </m:sup>
                            </m:sSup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×5×</m:t>
                            </m:r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18</m:t>
                            </m:r>
                          </m:sup>
                        </m:s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𝑘𝑔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7500×</m:t>
                        </m:r>
                        <m:sSup>
                          <m:sSup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</m:sup>
                        </m:s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𝑘𝑔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sSup>
                          <m:sSup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</m:sSup>
                      </m:den>
                    </m:f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≈233 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endParaRPr lang="en-GB" sz="2400" b="0" dirty="0"/>
              </a:p>
              <a:p>
                <a:pPr>
                  <a:spcAft>
                    <a:spcPts val="1200"/>
                  </a:spcAft>
                </a:pPr>
                <a:r>
                  <a:rPr lang="en-GB" sz="2000" dirty="0"/>
                  <a:t>Mas o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𝐶</m:t>
                    </m:r>
                    <m:sSub>
                      <m:sSub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  <m:sub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2000" dirty="0"/>
                  <a:t> </a:t>
                </a:r>
                <a:r>
                  <a:rPr lang="en-GB" sz="2000" dirty="0" err="1"/>
                  <a:t>não</a:t>
                </a:r>
                <a:r>
                  <a:rPr lang="en-GB" sz="2000" dirty="0"/>
                  <a:t> é </a:t>
                </a:r>
                <a:r>
                  <a:rPr lang="en-GB" sz="2000" dirty="0" err="1"/>
                  <a:t>estacionário</a:t>
                </a:r>
                <a:r>
                  <a:rPr lang="en-GB" sz="2000" dirty="0"/>
                  <a:t>…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46F1D88-6BCE-475C-AD7F-ACAAB75276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5373216"/>
                <a:ext cx="6073394" cy="1172180"/>
              </a:xfrm>
              <a:prstGeom prst="rect">
                <a:avLst/>
              </a:prstGeom>
              <a:blipFill>
                <a:blip r:embed="rId6"/>
                <a:stretch>
                  <a:fillRect l="-1505" b="-82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448757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PT" dirty="0"/>
              <a:t>Alguns tempos característicos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PT" sz="2400" dirty="0">
                <a:solidFill>
                  <a:srgbClr val="00B050"/>
                </a:solidFill>
              </a:rPr>
              <a:t>Tempo de residência de um composto na atmosfera</a:t>
            </a:r>
          </a:p>
          <a:p>
            <a:pPr algn="ctr">
              <a:buNone/>
            </a:pPr>
            <a:r>
              <a:rPr lang="pt-PT" sz="2400" i="1" dirty="0"/>
              <a:t>versus</a:t>
            </a:r>
          </a:p>
          <a:p>
            <a:pPr>
              <a:buNone/>
            </a:pPr>
            <a:r>
              <a:rPr lang="pt-PT" sz="2400" dirty="0"/>
              <a:t>Tempo de </a:t>
            </a:r>
            <a:r>
              <a:rPr lang="pt-PT" sz="2400" dirty="0">
                <a:solidFill>
                  <a:srgbClr val="FF0000"/>
                </a:solidFill>
              </a:rPr>
              <a:t>transporte</a:t>
            </a:r>
            <a:r>
              <a:rPr lang="pt-PT" sz="2400" dirty="0"/>
              <a:t> horizontal ao longo de um paralelo: 1 semana</a:t>
            </a:r>
          </a:p>
          <a:p>
            <a:pPr>
              <a:buNone/>
            </a:pPr>
            <a:r>
              <a:rPr lang="pt-PT" sz="2400" dirty="0"/>
              <a:t>Tempo de </a:t>
            </a:r>
            <a:r>
              <a:rPr lang="pt-PT" sz="2400" dirty="0">
                <a:solidFill>
                  <a:srgbClr val="FF0000"/>
                </a:solidFill>
              </a:rPr>
              <a:t>mistura horizontal </a:t>
            </a:r>
            <a:r>
              <a:rPr lang="pt-PT" sz="2400" dirty="0"/>
              <a:t>na Troposfera (inter-hemisférico): 1 ano</a:t>
            </a:r>
          </a:p>
          <a:p>
            <a:pPr>
              <a:buNone/>
            </a:pPr>
            <a:r>
              <a:rPr lang="pt-PT" sz="2400" dirty="0"/>
              <a:t>Tempo de </a:t>
            </a:r>
            <a:r>
              <a:rPr lang="pt-PT" sz="2400" dirty="0">
                <a:solidFill>
                  <a:srgbClr val="FF0000"/>
                </a:solidFill>
              </a:rPr>
              <a:t>mistura na camada limite </a:t>
            </a:r>
            <a:r>
              <a:rPr lang="pt-PT" sz="2400" dirty="0"/>
              <a:t>(z&lt;1km): 1 dia</a:t>
            </a:r>
          </a:p>
          <a:p>
            <a:pPr>
              <a:buNone/>
            </a:pPr>
            <a:r>
              <a:rPr lang="pt-PT" sz="2400" dirty="0"/>
              <a:t>Tempo de </a:t>
            </a:r>
            <a:r>
              <a:rPr lang="pt-PT" sz="2400" dirty="0">
                <a:solidFill>
                  <a:srgbClr val="FF0000"/>
                </a:solidFill>
              </a:rPr>
              <a:t>mistura vertical na Estratosfera</a:t>
            </a:r>
            <a:r>
              <a:rPr lang="pt-PT" sz="2400" dirty="0"/>
              <a:t>: 100 anos</a:t>
            </a:r>
          </a:p>
          <a:p>
            <a:pPr>
              <a:buNone/>
            </a:pPr>
            <a:endParaRPr lang="pt-PT" sz="2400" dirty="0"/>
          </a:p>
        </p:txBody>
      </p:sp>
    </p:spTree>
    <p:extLst>
      <p:ext uri="{BB962C8B-B14F-4D97-AF65-F5344CB8AC3E}">
        <p14:creationId xmlns:p14="http://schemas.microsoft.com/office/powerpoint/2010/main" val="23119368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424A7EB-AA6D-4ED2-93F5-EA8A38EC78C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GB" dirty="0"/>
                  <a:t>Qual o </a:t>
                </a:r>
                <a:r>
                  <a:rPr lang="en-GB" dirty="0" err="1"/>
                  <a:t>valor</a:t>
                </a:r>
                <a:r>
                  <a:rPr lang="en-GB" dirty="0"/>
                  <a:t> dos </a:t>
                </a:r>
                <a:r>
                  <a:rPr lang="en-GB" dirty="0" err="1"/>
                  <a:t>fluxos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𝑖𝑛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𝑜𝑢𝑡</m:t>
                        </m:r>
                      </m:sub>
                    </m:sSub>
                  </m:oMath>
                </a14:m>
                <a:r>
                  <a:rPr lang="en-GB" dirty="0"/>
                  <a:t> ?</a:t>
                </a:r>
              </a:p>
              <a:p>
                <a:pPr marL="0" indent="0">
                  <a:buNone/>
                </a:pPr>
                <a:r>
                  <a:rPr lang="en-GB" dirty="0"/>
                  <a:t>Que </a:t>
                </a:r>
                <a:r>
                  <a:rPr lang="en-GB" dirty="0" err="1">
                    <a:solidFill>
                      <a:srgbClr val="FF0000"/>
                    </a:solidFill>
                  </a:rPr>
                  <a:t>processos</a:t>
                </a:r>
                <a:r>
                  <a:rPr lang="en-GB" dirty="0"/>
                  <a:t> </a:t>
                </a:r>
                <a:r>
                  <a:rPr lang="en-GB" dirty="0" err="1"/>
                  <a:t>realizam</a:t>
                </a:r>
                <a:r>
                  <a:rPr lang="en-GB" dirty="0"/>
                  <a:t> </a:t>
                </a:r>
                <a:r>
                  <a:rPr lang="en-GB" dirty="0" err="1"/>
                  <a:t>esses</a:t>
                </a:r>
                <a:r>
                  <a:rPr lang="en-GB" dirty="0"/>
                  <a:t> </a:t>
                </a:r>
                <a:r>
                  <a:rPr lang="en-GB" dirty="0" err="1"/>
                  <a:t>fluxos</a:t>
                </a:r>
                <a:r>
                  <a:rPr lang="en-GB" dirty="0"/>
                  <a:t>?</a:t>
                </a:r>
              </a:p>
              <a:p>
                <a:pPr marL="0" indent="0">
                  <a:buNone/>
                </a:pPr>
                <a:endParaRPr lang="en-GB" dirty="0"/>
              </a:p>
              <a:p>
                <a:pPr marL="0" indent="0">
                  <a:buNone/>
                </a:pPr>
                <a:r>
                  <a:rPr lang="en-GB" dirty="0"/>
                  <a:t>Na </a:t>
                </a:r>
                <a:r>
                  <a:rPr lang="en-GB" dirty="0" err="1"/>
                  <a:t>escala</a:t>
                </a:r>
                <a:r>
                  <a:rPr lang="en-GB" dirty="0"/>
                  <a:t> de tempo </a:t>
                </a:r>
                <a:r>
                  <a:rPr lang="en-GB" dirty="0" err="1"/>
                  <a:t>geológica</a:t>
                </a:r>
                <a:r>
                  <a:rPr lang="en-GB" dirty="0"/>
                  <a:t>:</a:t>
                </a:r>
              </a:p>
              <a:p>
                <a:pPr marL="514350" indent="-514350">
                  <a:buAutoNum type="arabicParenR"/>
                </a:pPr>
                <a:r>
                  <a:rPr lang="en-GB" dirty="0" err="1"/>
                  <a:t>Existe</a:t>
                </a:r>
                <a:r>
                  <a:rPr lang="en-GB" dirty="0"/>
                  <a:t> </a:t>
                </a:r>
                <a:r>
                  <a:rPr lang="en-GB" dirty="0" err="1"/>
                  <a:t>uma</a:t>
                </a:r>
                <a:r>
                  <a:rPr lang="en-GB" dirty="0"/>
                  <a:t> </a:t>
                </a:r>
                <a:r>
                  <a:rPr lang="en-GB" dirty="0" err="1"/>
                  <a:t>atmosfera</a:t>
                </a:r>
                <a:r>
                  <a:rPr lang="en-GB" dirty="0"/>
                  <a:t> primordial</a:t>
                </a:r>
              </a:p>
              <a:p>
                <a:pPr marL="514350" indent="-514350">
                  <a:buAutoNum type="arabicParenR"/>
                </a:pPr>
                <a:r>
                  <a:rPr lang="en-GB" dirty="0" err="1"/>
                  <a:t>Existem</a:t>
                </a:r>
                <a:r>
                  <a:rPr lang="en-GB" dirty="0"/>
                  <a:t> </a:t>
                </a:r>
                <a:r>
                  <a:rPr lang="en-GB" dirty="0" err="1"/>
                  <a:t>emissões</a:t>
                </a:r>
                <a:r>
                  <a:rPr lang="en-GB" dirty="0"/>
                  <a:t> de gases (</a:t>
                </a:r>
                <a:r>
                  <a:rPr lang="en-GB" dirty="0" err="1"/>
                  <a:t>desgaseificação</a:t>
                </a:r>
                <a:r>
                  <a:rPr lang="en-GB" dirty="0"/>
                  <a:t> do </a:t>
                </a:r>
                <a:r>
                  <a:rPr lang="en-GB" dirty="0" err="1"/>
                  <a:t>manto</a:t>
                </a:r>
                <a:r>
                  <a:rPr lang="en-GB" dirty="0"/>
                  <a:t>)</a:t>
                </a:r>
              </a:p>
              <a:p>
                <a:pPr marL="514350" indent="-514350">
                  <a:buAutoNum type="arabicParenR"/>
                </a:pPr>
                <a:r>
                  <a:rPr lang="en-GB" dirty="0" err="1"/>
                  <a:t>Existem</a:t>
                </a:r>
                <a:r>
                  <a:rPr lang="en-GB" dirty="0"/>
                  <a:t> </a:t>
                </a:r>
                <a:r>
                  <a:rPr lang="en-GB" dirty="0" err="1"/>
                  <a:t>perdas</a:t>
                </a:r>
                <a:r>
                  <a:rPr lang="en-GB" dirty="0"/>
                  <a:t> de gases </a:t>
                </a:r>
                <a:r>
                  <a:rPr lang="en-GB" dirty="0" err="1"/>
                  <a:t>leves</a:t>
                </a:r>
                <a:r>
                  <a:rPr lang="en-GB" dirty="0"/>
                  <a:t>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𝐻𝑒</m:t>
                    </m:r>
                  </m:oMath>
                </a14:m>
                <a:r>
                  <a:rPr lang="en-GB" dirty="0"/>
                  <a:t>)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424A7EB-AA6D-4ED2-93F5-EA8A38EC78C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926" t="-26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93ECBCB6-A1B9-49FE-B462-373C0B5178D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62112" y="116632"/>
          <a:ext cx="5819775" cy="1377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4" imgW="1651000" imgH="393700" progId="Equation.3">
                  <p:embed/>
                </p:oleObj>
              </mc:Choice>
              <mc:Fallback>
                <p:oleObj r:id="rId4" imgW="1651000" imgH="393700" progId="Equation.3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93ECBCB6-A1B9-49FE-B462-373C0B5178D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2112" y="116632"/>
                        <a:ext cx="5819775" cy="1377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471396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14282" y="1285860"/>
          <a:ext cx="8001056" cy="4713606"/>
        </p:xfrm>
        <a:graphic>
          <a:graphicData uri="http://schemas.openxmlformats.org/drawingml/2006/table">
            <a:tbl>
              <a:tblPr/>
              <a:tblGrid>
                <a:gridCol w="2445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84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56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617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442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2700655" algn="ctr"/>
                        </a:tabLst>
                      </a:pPr>
                      <a:r>
                        <a:rPr lang="pt-PT" sz="2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Gás</a:t>
                      </a:r>
                      <a:endParaRPr lang="en-US" sz="2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2700655" algn="ctr"/>
                        </a:tabLst>
                      </a:pPr>
                      <a:endParaRPr lang="pt-PT" sz="2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2700655" algn="ctr"/>
                        </a:tabLst>
                      </a:pPr>
                      <a:r>
                        <a:rPr lang="pt-PT" sz="2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Emissões vulcânicas</a:t>
                      </a:r>
                      <a:endParaRPr lang="en-US" sz="2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2700655" algn="ctr"/>
                        </a:tabLst>
                      </a:pPr>
                      <a:r>
                        <a:rPr lang="pt-PT" sz="2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% em vol.</a:t>
                      </a:r>
                      <a:endParaRPr lang="en-US" sz="2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2700655" algn="ctr"/>
                        </a:tabLst>
                      </a:pPr>
                      <a:r>
                        <a:rPr lang="pt-PT" sz="2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Atmosfera actual</a:t>
                      </a:r>
                      <a:endParaRPr lang="en-US" sz="2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2700655" algn="ctr"/>
                        </a:tabLst>
                      </a:pPr>
                      <a:r>
                        <a:rPr lang="pt-PT" sz="2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% em vol.</a:t>
                      </a:r>
                      <a:endParaRPr lang="en-US" sz="2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21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2700655" algn="ctr"/>
                        </a:tabLst>
                      </a:pPr>
                      <a:r>
                        <a:rPr lang="pt-PT" sz="2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Vapor de água</a:t>
                      </a:r>
                      <a:endParaRPr lang="en-US" sz="2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2700655" algn="ctr"/>
                        </a:tabLst>
                      </a:pPr>
                      <a:r>
                        <a:rPr lang="pt-PT" sz="2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H</a:t>
                      </a:r>
                      <a:r>
                        <a:rPr lang="pt-PT" sz="2000" baseline="-25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r>
                        <a:rPr lang="pt-PT" sz="2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</a:t>
                      </a:r>
                      <a:endParaRPr lang="en-US" sz="2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2700655" algn="ctr"/>
                        </a:tabLst>
                      </a:pPr>
                      <a:r>
                        <a:rPr lang="pt-PT" sz="2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79.3</a:t>
                      </a:r>
                      <a:endParaRPr lang="en-US" sz="2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2700655" algn="ctr"/>
                        </a:tabLst>
                      </a:pPr>
                      <a:r>
                        <a:rPr lang="pt-PT" sz="2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 a 4 (variável)</a:t>
                      </a:r>
                      <a:endParaRPr lang="en-US" sz="2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21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2700655" algn="ctr"/>
                        </a:tabLst>
                      </a:pPr>
                      <a:r>
                        <a:rPr lang="pt-PT" sz="2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Dióxido de carbono</a:t>
                      </a:r>
                      <a:endParaRPr lang="en-US" sz="2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2700655" algn="ctr"/>
                        </a:tabLst>
                      </a:pPr>
                      <a:r>
                        <a:rPr lang="pt-PT" sz="2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CO</a:t>
                      </a:r>
                      <a:r>
                        <a:rPr lang="pt-PT" sz="2000" baseline="-25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en-US" sz="2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2700655" algn="ctr"/>
                        </a:tabLst>
                      </a:pPr>
                      <a:r>
                        <a:rPr lang="pt-PT" sz="2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11.6</a:t>
                      </a:r>
                      <a:endParaRPr lang="en-US" sz="2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2700655" algn="ctr"/>
                        </a:tabLst>
                      </a:pPr>
                      <a:r>
                        <a:rPr lang="pt-PT" sz="2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0.035</a:t>
                      </a:r>
                      <a:endParaRPr lang="en-US" sz="2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21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2700655" algn="ctr"/>
                        </a:tabLst>
                      </a:pPr>
                      <a:r>
                        <a:rPr lang="pt-PT" sz="2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Dióxido de enxofre</a:t>
                      </a:r>
                      <a:endParaRPr lang="en-US" sz="2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2700655" algn="ctr"/>
                        </a:tabLst>
                      </a:pPr>
                      <a:r>
                        <a:rPr lang="pt-PT" sz="2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SO</a:t>
                      </a:r>
                      <a:r>
                        <a:rPr lang="pt-PT" sz="2000" baseline="-25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en-US" sz="2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2700655" algn="ctr"/>
                        </a:tabLst>
                      </a:pPr>
                      <a:r>
                        <a:rPr lang="pt-PT" sz="2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6.5</a:t>
                      </a:r>
                      <a:endParaRPr lang="en-US" sz="2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2700655" algn="ctr"/>
                        </a:tabLst>
                      </a:pPr>
                      <a:r>
                        <a:rPr lang="pt-PT" sz="2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&lt;0.0001 (variável)</a:t>
                      </a:r>
                      <a:endParaRPr lang="en-US" sz="2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21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2700655" algn="ctr"/>
                        </a:tabLst>
                      </a:pPr>
                      <a:r>
                        <a:rPr lang="pt-PT" sz="2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Azoto</a:t>
                      </a:r>
                      <a:endParaRPr lang="en-US" sz="2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2700655" algn="ctr"/>
                        </a:tabLst>
                      </a:pPr>
                      <a:r>
                        <a:rPr lang="pt-PT" sz="2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</a:t>
                      </a:r>
                      <a:r>
                        <a:rPr lang="pt-PT" sz="2000" baseline="-25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en-US" sz="2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2700655" algn="ctr"/>
                        </a:tabLst>
                      </a:pPr>
                      <a:r>
                        <a:rPr lang="pt-PT" sz="2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1.3</a:t>
                      </a:r>
                      <a:endParaRPr lang="en-US" sz="2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2700655" algn="ctr"/>
                        </a:tabLst>
                      </a:pPr>
                      <a:r>
                        <a:rPr lang="pt-PT" sz="2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78.08</a:t>
                      </a:r>
                      <a:r>
                        <a:rPr lang="pt-PT" sz="2000" baseline="30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(1)</a:t>
                      </a:r>
                      <a:endParaRPr lang="en-US" sz="2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21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2700655" algn="ctr"/>
                        </a:tabLst>
                      </a:pPr>
                      <a:r>
                        <a:rPr lang="pt-PT" sz="2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Hidrogénio</a:t>
                      </a:r>
                      <a:endParaRPr lang="en-US" sz="2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2700655" algn="ctr"/>
                        </a:tabLst>
                      </a:pPr>
                      <a:r>
                        <a:rPr lang="pt-PT" sz="2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H</a:t>
                      </a:r>
                      <a:r>
                        <a:rPr lang="pt-PT" sz="2000" baseline="-25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en-US" sz="2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2700655" algn="ctr"/>
                        </a:tabLst>
                      </a:pPr>
                      <a:r>
                        <a:rPr lang="pt-PT" sz="2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0.6</a:t>
                      </a:r>
                      <a:endParaRPr lang="en-US" sz="2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2700655" algn="ctr"/>
                        </a:tabLst>
                      </a:pPr>
                      <a:r>
                        <a:rPr lang="pt-PT" sz="2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0.00005</a:t>
                      </a:r>
                      <a:endParaRPr lang="en-US" sz="2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21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2700655" algn="ctr"/>
                        </a:tabLst>
                      </a:pPr>
                      <a:r>
                        <a:rPr lang="pt-PT" sz="2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Oxigénio</a:t>
                      </a:r>
                      <a:endParaRPr lang="en-US" sz="2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2700655" algn="ctr"/>
                        </a:tabLst>
                      </a:pPr>
                      <a:r>
                        <a:rPr lang="pt-PT" sz="2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</a:t>
                      </a:r>
                      <a:r>
                        <a:rPr lang="pt-PT" sz="2000" baseline="-25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en-US" sz="2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2700655" algn="ctr"/>
                        </a:tabLst>
                      </a:pPr>
                      <a:r>
                        <a:rPr lang="pt-PT" sz="2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—</a:t>
                      </a:r>
                      <a:endParaRPr lang="en-US" sz="2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2700655" algn="ctr"/>
                        </a:tabLst>
                      </a:pPr>
                      <a:r>
                        <a:rPr lang="pt-PT" sz="2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20.95</a:t>
                      </a:r>
                      <a:r>
                        <a:rPr lang="pt-PT" sz="2000" baseline="30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(1)</a:t>
                      </a:r>
                      <a:endParaRPr lang="en-US" sz="2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21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2700655" algn="ctr"/>
                        </a:tabLst>
                      </a:pPr>
                      <a:r>
                        <a:rPr lang="pt-PT" sz="2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Árgon</a:t>
                      </a:r>
                      <a:endParaRPr lang="en-US" sz="2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2700655" algn="ctr"/>
                        </a:tabLst>
                      </a:pPr>
                      <a:r>
                        <a:rPr lang="pt-PT" sz="2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</a:t>
                      </a:r>
                      <a:endParaRPr lang="en-US" sz="2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2700655" algn="ctr"/>
                        </a:tabLst>
                      </a:pPr>
                      <a:r>
                        <a:rPr lang="pt-PT" sz="2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—</a:t>
                      </a:r>
                      <a:endParaRPr lang="en-US" sz="2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2700655" algn="ctr"/>
                        </a:tabLst>
                      </a:pPr>
                      <a:r>
                        <a:rPr lang="pt-PT" sz="2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0.93</a:t>
                      </a:r>
                      <a:r>
                        <a:rPr lang="pt-PT" sz="2000" baseline="30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(1)</a:t>
                      </a:r>
                      <a:endParaRPr lang="en-US" sz="2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21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2700655" algn="ctr"/>
                        </a:tabLst>
                      </a:pPr>
                      <a:r>
                        <a:rPr lang="pt-PT" sz="2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Outros</a:t>
                      </a:r>
                      <a:endParaRPr lang="en-US" sz="2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2700655" algn="ctr"/>
                        </a:tabLst>
                      </a:pPr>
                      <a:endParaRPr lang="pt-PT" sz="2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2700655" algn="ctr"/>
                        </a:tabLst>
                      </a:pPr>
                      <a:r>
                        <a:rPr lang="pt-PT" sz="2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0.7</a:t>
                      </a:r>
                      <a:endParaRPr lang="en-US" sz="2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2700655" algn="ctr"/>
                        </a:tabLst>
                      </a:pPr>
                      <a:r>
                        <a:rPr lang="pt-PT" sz="2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—</a:t>
                      </a:r>
                      <a:endParaRPr lang="en-US" sz="2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21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2700655" algn="ctr"/>
                        </a:tabLst>
                      </a:pPr>
                      <a:r>
                        <a:rPr lang="pt-PT" sz="2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Total</a:t>
                      </a:r>
                      <a:endParaRPr lang="en-US" sz="2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2700655" algn="ctr"/>
                        </a:tabLst>
                      </a:pPr>
                      <a:endParaRPr lang="pt-PT" sz="2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2700655" algn="ctr"/>
                        </a:tabLst>
                      </a:pPr>
                      <a:r>
                        <a:rPr lang="pt-PT" sz="2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100.0</a:t>
                      </a:r>
                      <a:endParaRPr lang="en-US" sz="2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2700655" algn="ctr"/>
                        </a:tabLst>
                      </a:pPr>
                      <a:r>
                        <a:rPr lang="pt-PT" sz="2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100.0</a:t>
                      </a:r>
                      <a:endParaRPr lang="en-US" sz="2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2700338" algn="ctr"/>
              </a:tabLst>
            </a:pPr>
            <a:r>
              <a:rPr kumimoji="0" lang="pt-PT" sz="1100" b="1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T</a:t>
            </a:r>
            <a:r>
              <a:rPr kumimoji="0" lang="pt-PT" sz="1100" b="1" i="1" u="none" strike="noStrike" cap="none" normalizeH="0" baseline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abela 1.</a:t>
            </a:r>
            <a:r>
              <a:rPr kumimoji="0" lang="pt-PT" sz="1100" b="1" i="1" u="none" strike="noStrike" cap="none" normalizeH="0" baseline="0" bmk="_Ref414379255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4</a:t>
            </a:r>
            <a:r>
              <a:rPr kumimoji="0" lang="pt-PT" sz="1100" b="1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– Composição típica dos gases emitidos por vulcões, comparada com a composição actual da baixa atmosfera</a:t>
            </a: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2700338" algn="ctr"/>
              </a:tabLst>
            </a:pPr>
            <a:r>
              <a:rPr kumimoji="0" lang="pt-PT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(1) % calculadas para o caso do ar seco.</a:t>
            </a:r>
            <a:endParaRPr kumimoji="0" lang="pt-P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76166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6A1CE4-DD2E-477C-913E-0AB716090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err="1"/>
              <a:t>Desde</a:t>
            </a:r>
            <a:r>
              <a:rPr lang="en-GB" dirty="0"/>
              <a:t> que </a:t>
            </a:r>
            <a:r>
              <a:rPr lang="en-GB" dirty="0" err="1"/>
              <a:t>existe</a:t>
            </a:r>
            <a:r>
              <a:rPr lang="en-GB" dirty="0"/>
              <a:t> </a:t>
            </a:r>
            <a:r>
              <a:rPr lang="en-GB" dirty="0" err="1"/>
              <a:t>fotossíntese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1AFAEC1-F167-4DB1-9718-7901FFD04BC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GB" dirty="0"/>
                  <a:t>Há </a:t>
                </a:r>
                <a:r>
                  <a:rPr lang="en-GB" dirty="0" err="1"/>
                  <a:t>emissão</a:t>
                </a:r>
                <a:r>
                  <a:rPr lang="en-GB" dirty="0"/>
                  <a:t> 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dirty="0"/>
                  <a:t>, </a:t>
                </a:r>
                <a:r>
                  <a:rPr lang="en-GB" dirty="0" err="1"/>
                  <a:t>captura</a:t>
                </a:r>
                <a:r>
                  <a:rPr lang="en-GB" dirty="0"/>
                  <a:t> de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𝐶</m:t>
                    </m:r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1AFAEC1-F167-4DB1-9718-7901FFD04BC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852" t="-16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89385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428604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pt-PT" sz="3200" dirty="0"/>
              <a:t>Meteorologia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48" y="1785926"/>
            <a:ext cx="7786742" cy="4572032"/>
          </a:xfrm>
        </p:spPr>
        <p:txBody>
          <a:bodyPr>
            <a:normAutofit lnSpcReduction="10000"/>
          </a:bodyPr>
          <a:lstStyle/>
          <a:p>
            <a:pPr algn="l"/>
            <a:r>
              <a:rPr lang="pt-PT" sz="2000" b="1" i="1" dirty="0">
                <a:solidFill>
                  <a:schemeClr val="tx1"/>
                </a:solidFill>
              </a:rPr>
              <a:t>Bibliografia</a:t>
            </a:r>
          </a:p>
          <a:p>
            <a:pPr algn="l"/>
            <a:r>
              <a:rPr lang="pt-PT" sz="2000" dirty="0">
                <a:solidFill>
                  <a:schemeClr val="tx1"/>
                </a:solidFill>
              </a:rPr>
              <a:t>Miranda PMA, 2009, Meteorologia e Ambiente, 2ª ed., </a:t>
            </a:r>
            <a:r>
              <a:rPr lang="pt-PT" sz="2000" dirty="0" err="1">
                <a:solidFill>
                  <a:schemeClr val="tx1"/>
                </a:solidFill>
              </a:rPr>
              <a:t>Univ</a:t>
            </a:r>
            <a:r>
              <a:rPr lang="pt-PT" sz="2000" dirty="0">
                <a:solidFill>
                  <a:schemeClr val="tx1"/>
                </a:solidFill>
              </a:rPr>
              <a:t> Aberta.</a:t>
            </a:r>
          </a:p>
          <a:p>
            <a:pPr algn="l"/>
            <a:r>
              <a:rPr lang="pt-PT" sz="2000" dirty="0">
                <a:solidFill>
                  <a:srgbClr val="FF0000"/>
                </a:solidFill>
              </a:rPr>
              <a:t>Miranda PMA, 2017, Introdução à Meteorologia, </a:t>
            </a:r>
            <a:r>
              <a:rPr lang="pt-PT" sz="2000" dirty="0" err="1">
                <a:solidFill>
                  <a:srgbClr val="FF0000"/>
                </a:solidFill>
              </a:rPr>
              <a:t>fenix</a:t>
            </a:r>
            <a:r>
              <a:rPr lang="pt-PT" sz="2000" dirty="0">
                <a:solidFill>
                  <a:srgbClr val="FF0000"/>
                </a:solidFill>
              </a:rPr>
              <a:t>/teams.</a:t>
            </a:r>
          </a:p>
          <a:p>
            <a:pPr algn="l"/>
            <a:r>
              <a:rPr lang="pt-PT" sz="2000" dirty="0">
                <a:solidFill>
                  <a:schemeClr val="tx1"/>
                </a:solidFill>
              </a:rPr>
              <a:t>Wallace </a:t>
            </a:r>
            <a:r>
              <a:rPr lang="pt-PT" sz="2000" dirty="0" err="1">
                <a:solidFill>
                  <a:schemeClr val="tx1"/>
                </a:solidFill>
              </a:rPr>
              <a:t>and</a:t>
            </a:r>
            <a:r>
              <a:rPr lang="pt-PT" sz="2000" dirty="0">
                <a:solidFill>
                  <a:schemeClr val="tx1"/>
                </a:solidFill>
              </a:rPr>
              <a:t> Hobbs, 2006, </a:t>
            </a:r>
            <a:r>
              <a:rPr lang="pt-PT" sz="2000" dirty="0" err="1">
                <a:solidFill>
                  <a:schemeClr val="tx1"/>
                </a:solidFill>
              </a:rPr>
              <a:t>Atmospheric</a:t>
            </a:r>
            <a:r>
              <a:rPr lang="pt-PT" sz="2000" dirty="0">
                <a:solidFill>
                  <a:schemeClr val="tx1"/>
                </a:solidFill>
              </a:rPr>
              <a:t> </a:t>
            </a:r>
            <a:r>
              <a:rPr lang="pt-PT" sz="2000" dirty="0" err="1">
                <a:solidFill>
                  <a:schemeClr val="tx1"/>
                </a:solidFill>
              </a:rPr>
              <a:t>Science</a:t>
            </a:r>
            <a:r>
              <a:rPr lang="pt-PT" sz="2000" dirty="0">
                <a:solidFill>
                  <a:schemeClr val="tx1"/>
                </a:solidFill>
              </a:rPr>
              <a:t> </a:t>
            </a:r>
            <a:r>
              <a:rPr lang="pt-PT" sz="2000" dirty="0" err="1">
                <a:solidFill>
                  <a:schemeClr val="tx1"/>
                </a:solidFill>
              </a:rPr>
              <a:t>and</a:t>
            </a:r>
            <a:r>
              <a:rPr lang="pt-PT" sz="2000" dirty="0">
                <a:solidFill>
                  <a:schemeClr val="tx1"/>
                </a:solidFill>
              </a:rPr>
              <a:t> </a:t>
            </a:r>
            <a:r>
              <a:rPr lang="pt-PT" sz="2000" dirty="0" err="1">
                <a:solidFill>
                  <a:schemeClr val="tx1"/>
                </a:solidFill>
              </a:rPr>
              <a:t>Introductory</a:t>
            </a:r>
            <a:r>
              <a:rPr lang="pt-PT" sz="2000" dirty="0">
                <a:solidFill>
                  <a:schemeClr val="tx1"/>
                </a:solidFill>
              </a:rPr>
              <a:t> </a:t>
            </a:r>
            <a:r>
              <a:rPr lang="pt-PT" sz="2000" dirty="0" err="1">
                <a:solidFill>
                  <a:schemeClr val="tx1"/>
                </a:solidFill>
              </a:rPr>
              <a:t>Survey</a:t>
            </a:r>
            <a:r>
              <a:rPr lang="pt-PT" sz="2000" dirty="0">
                <a:solidFill>
                  <a:schemeClr val="tx1"/>
                </a:solidFill>
              </a:rPr>
              <a:t>, 2ª ed.</a:t>
            </a:r>
          </a:p>
          <a:p>
            <a:pPr algn="l"/>
            <a:r>
              <a:rPr lang="pt-PT" sz="2000" dirty="0">
                <a:solidFill>
                  <a:srgbClr val="FF0000"/>
                </a:solidFill>
              </a:rPr>
              <a:t>Exercícios</a:t>
            </a:r>
          </a:p>
          <a:p>
            <a:pPr algn="l"/>
            <a:r>
              <a:rPr lang="pt-PT" sz="2000" dirty="0">
                <a:solidFill>
                  <a:srgbClr val="FF0000"/>
                </a:solidFill>
              </a:rPr>
              <a:t>Diagramas</a:t>
            </a:r>
          </a:p>
          <a:p>
            <a:pPr algn="l"/>
            <a:r>
              <a:rPr lang="pt-PT" sz="2000" dirty="0">
                <a:solidFill>
                  <a:schemeClr val="tx1"/>
                </a:solidFill>
              </a:rPr>
              <a:t>Exames resolvidos (no mesmo modelo)</a:t>
            </a:r>
          </a:p>
          <a:p>
            <a:pPr algn="l"/>
            <a:r>
              <a:rPr lang="pt-PT" sz="2000" b="1" dirty="0">
                <a:solidFill>
                  <a:srgbClr val="00B050"/>
                </a:solidFill>
              </a:rPr>
              <a:t>Protocolo</a:t>
            </a:r>
          </a:p>
          <a:p>
            <a:pPr algn="l"/>
            <a:endParaRPr lang="pt-PT" sz="2000" dirty="0">
              <a:solidFill>
                <a:schemeClr val="tx1"/>
              </a:solidFill>
            </a:endParaRPr>
          </a:p>
          <a:p>
            <a:pPr algn="l"/>
            <a:r>
              <a:rPr lang="pt-PT" sz="2000" dirty="0">
                <a:solidFill>
                  <a:schemeClr val="tx1"/>
                </a:solidFill>
              </a:rPr>
              <a:t>Contactos:</a:t>
            </a:r>
          </a:p>
          <a:p>
            <a:pPr algn="l"/>
            <a:r>
              <a:rPr lang="pt-PT" sz="2000" dirty="0">
                <a:solidFill>
                  <a:schemeClr val="tx1"/>
                </a:solidFill>
                <a:hlinkClick r:id="rId3"/>
              </a:rPr>
              <a:t>pmmiranda@fc.ul.pt</a:t>
            </a:r>
            <a:r>
              <a:rPr lang="pt-PT" sz="2000" dirty="0">
                <a:solidFill>
                  <a:schemeClr val="tx1"/>
                </a:solidFill>
              </a:rPr>
              <a:t> 8.3.38</a:t>
            </a:r>
          </a:p>
          <a:p>
            <a:pPr algn="l"/>
            <a:r>
              <a:rPr lang="pt-PT" sz="2000" dirty="0">
                <a:solidFill>
                  <a:schemeClr val="tx1"/>
                </a:solidFill>
              </a:rPr>
              <a:t>Skype: </a:t>
            </a:r>
            <a:r>
              <a:rPr lang="pt-PT" sz="2000" dirty="0" err="1">
                <a:solidFill>
                  <a:schemeClr val="tx1"/>
                </a:solidFill>
              </a:rPr>
              <a:t>pedro.m.a.miranda</a:t>
            </a:r>
            <a:endParaRPr lang="pt-PT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2A4F7-8179-4C38-82F2-8A37A16D3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GB" dirty="0" err="1"/>
              <a:t>Desde</a:t>
            </a:r>
            <a:r>
              <a:rPr lang="en-GB" dirty="0"/>
              <a:t> que o Homem é um </a:t>
            </a:r>
            <a:r>
              <a:rPr lang="en-GB" dirty="0" err="1"/>
              <a:t>ator</a:t>
            </a:r>
            <a:r>
              <a:rPr lang="en-GB" dirty="0"/>
              <a:t> central no Sistema </a:t>
            </a:r>
            <a:r>
              <a:rPr lang="en-GB" dirty="0" err="1"/>
              <a:t>climático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77C202-1FFE-42D9-9F18-B6777C20BB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err="1"/>
              <a:t>Há</a:t>
            </a:r>
            <a:r>
              <a:rPr lang="en-GB" dirty="0"/>
              <a:t> </a:t>
            </a:r>
            <a:r>
              <a:rPr lang="en-GB" dirty="0" err="1"/>
              <a:t>emissões</a:t>
            </a:r>
            <a:r>
              <a:rPr lang="en-GB" dirty="0"/>
              <a:t> de </a:t>
            </a:r>
            <a:r>
              <a:rPr lang="en-GB" dirty="0" err="1"/>
              <a:t>inúmeros</a:t>
            </a:r>
            <a:r>
              <a:rPr lang="en-GB" dirty="0"/>
              <a:t> </a:t>
            </a:r>
            <a:r>
              <a:rPr lang="en-GB" dirty="0" err="1"/>
              <a:t>compostos</a:t>
            </a:r>
            <a:r>
              <a:rPr lang="en-GB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0420437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>
            <a:extLst>
              <a:ext uri="{FF2B5EF4-FFF2-40B4-BE49-F238E27FC236}">
                <a16:creationId xmlns:a16="http://schemas.microsoft.com/office/drawing/2014/main" id="{39683480-BFC9-4748-8694-763940C9E1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2685" y="836712"/>
            <a:ext cx="6998472" cy="5256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fld id="{9EA037D9-F5F9-4F72-AD2D-935FFE74ACC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42844" y="1285860"/>
            <a:ext cx="221567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PT" sz="2400" dirty="0">
              <a:solidFill>
                <a:srgbClr val="0070C0"/>
              </a:solidFill>
            </a:endParaRPr>
          </a:p>
          <a:p>
            <a:r>
              <a:rPr lang="pt-PT" sz="2400" dirty="0">
                <a:solidFill>
                  <a:srgbClr val="0070C0"/>
                </a:solidFill>
              </a:rPr>
              <a:t>1850: 280 ppm</a:t>
            </a:r>
          </a:p>
          <a:p>
            <a:endParaRPr lang="pt-PT" sz="2400" dirty="0">
              <a:solidFill>
                <a:srgbClr val="0070C0"/>
              </a:solidFill>
            </a:endParaRPr>
          </a:p>
          <a:p>
            <a:endParaRPr lang="pt-PT" sz="2400" dirty="0">
              <a:solidFill>
                <a:srgbClr val="0070C0"/>
              </a:solidFill>
            </a:endParaRPr>
          </a:p>
          <a:p>
            <a:r>
              <a:rPr lang="pt-PT" sz="2400" dirty="0">
                <a:solidFill>
                  <a:srgbClr val="0070C0"/>
                </a:solidFill>
              </a:rPr>
              <a:t>2021: &gt;410 </a:t>
            </a:r>
            <a:r>
              <a:rPr lang="pt-PT" sz="2400" dirty="0" err="1">
                <a:solidFill>
                  <a:srgbClr val="0070C0"/>
                </a:solidFill>
              </a:rPr>
              <a:t>ppm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72462" y="285728"/>
            <a:ext cx="8891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3600" dirty="0"/>
              <a:t>CO</a:t>
            </a:r>
            <a:r>
              <a:rPr lang="pt-PT" sz="3600" baseline="-25000" dirty="0"/>
              <a:t>2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640846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>
                <a:solidFill>
                  <a:srgbClr val="FF0000"/>
                </a:solidFill>
              </a:rPr>
              <a:t>Processos que determinam a estrutura da atmosfera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PT" dirty="0"/>
              <a:t>A atmosfera é um sistema 3D, que evolui no tempo. Para conhecer o estado da atmosfera precisamos de muitas variáveis (4D).</a:t>
            </a:r>
          </a:p>
          <a:p>
            <a:pPr>
              <a:buNone/>
            </a:pPr>
            <a:r>
              <a:rPr lang="pt-PT" dirty="0"/>
              <a:t>Temperatura, Pressão, concentração de água (diferentes fases), vento, concentração de diferentes compostos atmosféricos, …</a:t>
            </a:r>
          </a:p>
          <a:p>
            <a:pPr>
              <a:buNone/>
            </a:pPr>
            <a:r>
              <a:rPr lang="pt-PT" dirty="0"/>
              <a:t>As leis da Física impõem relações entre estas variáveis.</a:t>
            </a:r>
          </a:p>
        </p:txBody>
      </p:sp>
    </p:spTree>
    <p:extLst>
      <p:ext uri="{BB962C8B-B14F-4D97-AF65-F5344CB8AC3E}">
        <p14:creationId xmlns:p14="http://schemas.microsoft.com/office/powerpoint/2010/main" val="34569749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C09680-D416-42CA-91C8-478266278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Equação</a:t>
            </a:r>
            <a:r>
              <a:rPr lang="en-GB" dirty="0"/>
              <a:t> de </a:t>
            </a:r>
            <a:r>
              <a:rPr lang="en-GB" dirty="0" err="1"/>
              <a:t>estado</a:t>
            </a:r>
            <a:endParaRPr lang="pt-P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AC567C1-6181-4E6D-AE9C-7899D91235B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𝑃𝑉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𝑛𝑅𝑇</m:t>
                      </m:r>
                    </m:oMath>
                  </m:oMathPara>
                </a14:m>
                <a:endParaRPr lang="en-GB" b="0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pt-PT" sz="2600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pt-PT" sz="26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pt-PT" sz="2600" dirty="0"/>
                  <a:t>– pressão (Pascal, Pa)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pt-PT" sz="2600" i="1" dirty="0" smtClean="0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pt-PT" sz="2600" dirty="0"/>
                  <a:t> – volume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6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GB" sz="2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pt-PT" sz="2600" dirty="0"/>
                  <a:t>)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pt-PT" sz="260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pt-PT" sz="2600" dirty="0"/>
                  <a:t> –número de moles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pt-PT" sz="2600" i="1" dirty="0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pt-PT" sz="26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pt-PT" sz="2600" dirty="0"/>
                  <a:t>– constante (universal) dos gases ideais (</a:t>
                </a:r>
                <a14:m>
                  <m:oMath xmlns:m="http://schemas.openxmlformats.org/officeDocument/2006/math">
                    <m:r>
                      <a:rPr lang="en-GB" sz="2600" b="0" i="1" smtClean="0">
                        <a:latin typeface="Cambria Math" panose="02040503050406030204" pitchFamily="18" charset="0"/>
                      </a:rPr>
                      <m:t>𝐽</m:t>
                    </m:r>
                    <m:r>
                      <a:rPr lang="en-GB" sz="2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600" b="0" i="1" smtClean="0">
                        <a:latin typeface="Cambria Math" panose="02040503050406030204" pitchFamily="18" charset="0"/>
                      </a:rPr>
                      <m:t>𝑚𝑜</m:t>
                    </m:r>
                    <m:sSup>
                      <m:sSupPr>
                        <m:ctrlPr>
                          <a:rPr lang="en-GB" sz="2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600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p>
                        <m:r>
                          <a:rPr lang="en-GB" sz="2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sSup>
                      <m:sSupPr>
                        <m:ctrlPr>
                          <a:rPr lang="en-GB" sz="2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600" b="0" i="1" smtClean="0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p>
                        <m:r>
                          <a:rPr lang="en-GB" sz="2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pt-PT" sz="2600" dirty="0"/>
                  <a:t>)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pt-PT" sz="2600" i="1" dirty="0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pt-PT" sz="26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pt-PT" sz="2600" dirty="0"/>
                  <a:t>– temperatura (Kelvin)</a:t>
                </a:r>
              </a:p>
              <a:p>
                <a:pPr marL="0" indent="0">
                  <a:buNone/>
                </a:pPr>
                <a:endParaRPr lang="pt-PT" dirty="0"/>
              </a:p>
              <a:p>
                <a:pPr marL="0" indent="0">
                  <a:buNone/>
                </a:pPr>
                <a:r>
                  <a:rPr lang="pt-PT" dirty="0"/>
                  <a:t>Vale para um gás puro ou para </a:t>
                </a:r>
                <a:r>
                  <a:rPr lang="pt-PT"/>
                  <a:t>uma mistura</a:t>
                </a:r>
                <a:endParaRPr lang="pt-PT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AC567C1-6181-4E6D-AE9C-7899D91235B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852"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534341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7BCFFE-0D58-4CA1-AF31-7E6019BB8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Forma </a:t>
            </a:r>
            <a:r>
              <a:rPr lang="en-GB" dirty="0" err="1"/>
              <a:t>mássica</a:t>
            </a:r>
            <a:r>
              <a:rPr lang="en-GB" dirty="0"/>
              <a:t> da </a:t>
            </a:r>
            <a:r>
              <a:rPr lang="en-GB" dirty="0" err="1"/>
              <a:t>equação</a:t>
            </a:r>
            <a:r>
              <a:rPr lang="en-GB" dirty="0"/>
              <a:t> de </a:t>
            </a:r>
            <a:r>
              <a:rPr lang="en-GB" dirty="0" err="1"/>
              <a:t>estado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9DC7B34-2699-490D-85A6-10ED5C45A21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𝑃𝑉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𝑅𝑇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sSub>
                        <m:sSub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</m:sub>
                      </m:sSub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en-GB" b="0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en-GB" sz="240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2400" dirty="0"/>
                  <a:t> – </a:t>
                </a:r>
                <a:r>
                  <a:rPr lang="en-GB" sz="2400" dirty="0" err="1"/>
                  <a:t>massa</a:t>
                </a:r>
                <a:r>
                  <a:rPr lang="en-GB" sz="2400" dirty="0"/>
                  <a:t> (kg)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GB" sz="2400" dirty="0"/>
                  <a:t> – </a:t>
                </a:r>
                <a:r>
                  <a:rPr lang="en-GB" sz="2400" dirty="0" err="1"/>
                  <a:t>massa</a:t>
                </a:r>
                <a:r>
                  <a:rPr lang="en-GB" sz="2400" dirty="0"/>
                  <a:t> molar de um </a:t>
                </a:r>
                <a:r>
                  <a:rPr lang="en-GB" sz="2400" dirty="0" err="1"/>
                  <a:t>certo</a:t>
                </a:r>
                <a:r>
                  <a:rPr lang="en-GB" sz="2400" dirty="0"/>
                  <a:t> </a:t>
                </a:r>
                <a:r>
                  <a:rPr lang="en-GB" sz="2400" dirty="0" err="1"/>
                  <a:t>gás</a:t>
                </a:r>
                <a:r>
                  <a:rPr lang="en-GB" sz="2400" dirty="0"/>
                  <a:t> puro (kg/mol)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GB" sz="2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400" i="1" dirty="0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GB" sz="2400" i="1" dirty="0" smtClean="0">
                            <a:latin typeface="Cambria Math" panose="02040503050406030204" pitchFamily="18" charset="0"/>
                          </a:rPr>
                          <m:t>𝑔</m:t>
                        </m:r>
                      </m:sub>
                    </m:sSub>
                    <m:r>
                      <a:rPr lang="en-GB" sz="24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400" dirty="0"/>
                  <a:t>– </a:t>
                </a:r>
                <a:r>
                  <a:rPr lang="en-GB" sz="2400" dirty="0" err="1"/>
                  <a:t>constante</a:t>
                </a:r>
                <a:r>
                  <a:rPr lang="en-GB" sz="2400" dirty="0"/>
                  <a:t> dos gases </a:t>
                </a:r>
                <a:r>
                  <a:rPr lang="en-GB" sz="2400" dirty="0" err="1"/>
                  <a:t>ideais</a:t>
                </a:r>
                <a:r>
                  <a:rPr lang="en-GB" sz="2400" dirty="0"/>
                  <a:t> para </a:t>
                </a:r>
                <a:r>
                  <a:rPr lang="en-GB" sz="2400" dirty="0" err="1"/>
                  <a:t>esse</a:t>
                </a:r>
                <a:r>
                  <a:rPr lang="en-GB" sz="2400" dirty="0"/>
                  <a:t> </a:t>
                </a:r>
                <a:r>
                  <a:rPr lang="en-GB" sz="2400" dirty="0" err="1"/>
                  <a:t>gás</a:t>
                </a:r>
                <a:r>
                  <a:rPr lang="en-GB" sz="2400" dirty="0"/>
                  <a:t> </a:t>
                </a:r>
                <a:r>
                  <a:rPr lang="pt-PT" sz="2400" dirty="0"/>
                  <a:t>(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𝐽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𝑘</m:t>
                    </m:r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sSup>
                      <m:sSup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p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pt-PT" sz="2400" dirty="0"/>
                  <a:t>)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pt-PT" sz="2400" i="1" dirty="0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pt-PT" sz="2400" dirty="0"/>
                  <a:t> – temperatura (Kelvin)</a:t>
                </a:r>
              </a:p>
              <a:p>
                <a:pPr marL="0" indent="0">
                  <a:buNone/>
                </a:pPr>
                <a:endParaRPr lang="en-GB" dirty="0"/>
              </a:p>
              <a:p>
                <a:pPr marL="0" indent="0">
                  <a:buNone/>
                </a:pPr>
                <a:r>
                  <a:rPr lang="en-GB" dirty="0" err="1"/>
                  <a:t>Só</a:t>
                </a:r>
                <a:r>
                  <a:rPr lang="en-GB" dirty="0"/>
                  <a:t> vale para um </a:t>
                </a:r>
                <a:r>
                  <a:rPr lang="en-GB" dirty="0" err="1"/>
                  <a:t>gás</a:t>
                </a:r>
                <a:r>
                  <a:rPr lang="en-GB" dirty="0"/>
                  <a:t> puro de </a:t>
                </a:r>
                <a:r>
                  <a:rPr lang="en-GB" dirty="0" err="1"/>
                  <a:t>massa</a:t>
                </a:r>
                <a:r>
                  <a:rPr lang="en-GB" dirty="0"/>
                  <a:t> molar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9DC7B34-2699-490D-85A6-10ED5C45A21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8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835313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B1AE35-E074-4CA1-9923-AC35BDD8B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Mistura de gases (forma </a:t>
            </a:r>
            <a:r>
              <a:rPr lang="en-GB" dirty="0" err="1"/>
              <a:t>mássica</a:t>
            </a:r>
            <a:r>
              <a:rPr lang="en-GB" dirty="0"/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A35A76C-17A5-49C5-B6EF-F3D2F642CEE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en-GB" dirty="0"/>
                  <a:t>Cada </a:t>
                </a:r>
                <a:r>
                  <a:rPr lang="en-GB" dirty="0" err="1"/>
                  <a:t>gás</a:t>
                </a:r>
                <a:r>
                  <a:rPr lang="en-GB" dirty="0"/>
                  <a:t> </a:t>
                </a:r>
                <a:r>
                  <a:rPr lang="en-GB" dirty="0" err="1"/>
                  <a:t>satisfaz</a:t>
                </a:r>
                <a:r>
                  <a:rPr lang="en-GB" dirty="0"/>
                  <a:t> a </a:t>
                </a:r>
                <a:r>
                  <a:rPr lang="en-GB" dirty="0" err="1"/>
                  <a:t>sua</a:t>
                </a:r>
                <a:r>
                  <a:rPr lang="en-GB" dirty="0"/>
                  <a:t> </a:t>
                </a:r>
                <a:r>
                  <a:rPr lang="en-GB" dirty="0" err="1"/>
                  <a:t>equação</a:t>
                </a:r>
                <a:r>
                  <a:rPr lang="en-GB" dirty="0"/>
                  <a:t> de </a:t>
                </a:r>
                <a:r>
                  <a:rPr lang="en-GB" dirty="0" err="1"/>
                  <a:t>estado</a:t>
                </a:r>
                <a:r>
                  <a:rPr lang="en-GB" dirty="0"/>
                  <a:t>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sSub>
                            <m:sSub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</m:e>
                            <m:sub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sSub>
                            <m:sSub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</m:e>
                            <m:sub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sSub>
                            <m:sSub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</m:e>
                            <m:sub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en-GB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sSub>
                            <m:sSub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sSub>
                            <m:sSub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sSub>
                            <m:sSub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en-GB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𝐴𝑟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𝐴𝑟</m:t>
                          </m:r>
                        </m:sub>
                      </m:sSub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𝐴𝑟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en-GB" dirty="0"/>
              </a:p>
              <a:p>
                <a:pPr marL="0" indent="0">
                  <a:buNone/>
                </a:pPr>
                <a:r>
                  <a:rPr lang="en-GB" dirty="0" err="1"/>
                  <a:t>Os</a:t>
                </a:r>
                <a:r>
                  <a:rPr lang="en-GB" dirty="0"/>
                  <a:t> </a:t>
                </a:r>
                <a:r>
                  <a:rPr lang="en-GB" dirty="0" err="1"/>
                  <a:t>diferentes</a:t>
                </a:r>
                <a:r>
                  <a:rPr lang="en-GB" dirty="0"/>
                  <a:t> gases </a:t>
                </a:r>
                <a:r>
                  <a:rPr lang="en-GB" dirty="0" err="1"/>
                  <a:t>ocupam</a:t>
                </a:r>
                <a:r>
                  <a:rPr lang="en-GB" dirty="0"/>
                  <a:t> </a:t>
                </a:r>
                <a:r>
                  <a:rPr lang="en-GB" dirty="0" err="1"/>
                  <a:t>todo</a:t>
                </a:r>
                <a:r>
                  <a:rPr lang="en-GB" dirty="0"/>
                  <a:t> o volume e </a:t>
                </a:r>
                <a:r>
                  <a:rPr lang="en-GB" dirty="0" err="1"/>
                  <a:t>estão</a:t>
                </a:r>
                <a:r>
                  <a:rPr lang="en-GB" dirty="0"/>
                  <a:t> à </a:t>
                </a:r>
                <a:r>
                  <a:rPr lang="en-GB" dirty="0" err="1"/>
                  <a:t>mesma</a:t>
                </a:r>
                <a:r>
                  <a:rPr lang="en-GB" dirty="0"/>
                  <a:t> </a:t>
                </a:r>
                <a:r>
                  <a:rPr lang="en-GB" dirty="0" err="1"/>
                  <a:t>temperatura</a:t>
                </a:r>
                <a:r>
                  <a:rPr lang="en-GB" dirty="0"/>
                  <a:t>.</a:t>
                </a:r>
              </a:p>
              <a:p>
                <a:pPr marL="0" indent="0">
                  <a:buNone/>
                </a:pPr>
                <a:r>
                  <a:rPr lang="en-GB" dirty="0"/>
                  <a:t>As </a:t>
                </a:r>
                <a:r>
                  <a:rPr lang="en-GB" dirty="0" err="1"/>
                  <a:t>massas</a:t>
                </a:r>
                <a:r>
                  <a:rPr lang="en-GB" dirty="0"/>
                  <a:t> e as </a:t>
                </a:r>
                <a:r>
                  <a:rPr lang="en-GB" dirty="0" err="1"/>
                  <a:t>pressões</a:t>
                </a:r>
                <a:r>
                  <a:rPr lang="en-GB" dirty="0"/>
                  <a:t> </a:t>
                </a:r>
                <a:r>
                  <a:rPr lang="en-GB" dirty="0" err="1"/>
                  <a:t>parciais</a:t>
                </a:r>
                <a:r>
                  <a:rPr lang="en-GB" dirty="0"/>
                  <a:t> </a:t>
                </a:r>
                <a:r>
                  <a:rPr lang="en-GB" dirty="0" err="1"/>
                  <a:t>somam</a:t>
                </a:r>
                <a:r>
                  <a:rPr lang="en-GB" dirty="0"/>
                  <a:t>-se: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sSub>
                            <m:sSub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</m:e>
                            <m:sub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sSub>
                            <m:sSub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𝐴𝑟</m:t>
                          </m:r>
                        </m:sub>
                      </m:sSub>
                    </m:oMath>
                  </m:oMathPara>
                </a14:m>
                <a:endParaRPr lang="en-GB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sSub>
                            <m:sSub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</m:e>
                            <m:sub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sSub>
                            <m:sSub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𝐴𝑟</m:t>
                          </m:r>
                        </m:sub>
                      </m:sSub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A35A76C-17A5-49C5-B6EF-F3D2F642CEE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704" t="-26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786986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14400-7CDC-4CA4-934C-203AE4B1D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Equação</a:t>
            </a:r>
            <a:r>
              <a:rPr lang="en-GB" dirty="0"/>
              <a:t> de </a:t>
            </a:r>
            <a:r>
              <a:rPr lang="en-GB" dirty="0" err="1"/>
              <a:t>estado</a:t>
            </a:r>
            <a:r>
              <a:rPr lang="en-GB" dirty="0"/>
              <a:t> do </a:t>
            </a:r>
            <a:r>
              <a:rPr lang="en-GB" dirty="0" err="1"/>
              <a:t>ar</a:t>
            </a:r>
            <a:r>
              <a:rPr lang="en-GB" dirty="0"/>
              <a:t> seco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997F8D1-BCB9-4B1F-AE96-8A7429E32EB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𝑃𝑉</m:t>
                      </m:r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sSub>
                        <m:sSubPr>
                          <m:ctrlP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en-GB" sz="2800" b="0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</m:oMath>
                </a14:m>
                <a:r>
                  <a:rPr lang="en-GB" sz="2800" dirty="0"/>
                  <a:t> - </a:t>
                </a:r>
                <a:r>
                  <a:rPr lang="en-GB" sz="2800" dirty="0" err="1"/>
                  <a:t>constante</a:t>
                </a:r>
                <a:r>
                  <a:rPr lang="en-GB" sz="2800" dirty="0"/>
                  <a:t> dos gases </a:t>
                </a:r>
                <a:r>
                  <a:rPr lang="en-GB" sz="2800" dirty="0" err="1"/>
                  <a:t>ideais</a:t>
                </a:r>
                <a:r>
                  <a:rPr lang="en-GB" sz="2800" dirty="0"/>
                  <a:t> para o </a:t>
                </a:r>
                <a:r>
                  <a:rPr lang="en-GB" sz="2800" dirty="0" err="1"/>
                  <a:t>ar</a:t>
                </a:r>
                <a:r>
                  <a:rPr lang="en-GB" sz="2800" dirty="0"/>
                  <a:t> seco (</a:t>
                </a:r>
                <a:r>
                  <a:rPr lang="en-GB" sz="2800" dirty="0">
                    <a:solidFill>
                      <a:srgbClr val="FF0000"/>
                    </a:solidFill>
                  </a:rPr>
                  <a:t>dry</a:t>
                </a:r>
                <a:r>
                  <a:rPr lang="en-GB" sz="2800" dirty="0"/>
                  <a:t>)</a:t>
                </a:r>
              </a:p>
              <a:p>
                <a:pPr marL="0" indent="0">
                  <a:buNone/>
                </a:pPr>
                <a:endParaRPr lang="en-GB" sz="28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num>
                        <m:den>
                          <m:sSub>
                            <m:sSub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̅"/>
                                  <m:ctrlPr>
                                    <a:rPr lang="en-GB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GB" sz="2800" b="0" i="1" smtClean="0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GB" sz="2800" b="0" dirty="0"/>
              </a:p>
              <a:p>
                <a:pPr marL="0" indent="0">
                  <a:buNone/>
                </a:pPr>
                <a:endParaRPr lang="en-GB" sz="2800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</m:oMath>
                </a14:m>
                <a:r>
                  <a:rPr lang="en-GB" sz="2800" dirty="0"/>
                  <a:t> - </a:t>
                </a:r>
                <a:r>
                  <a:rPr lang="en-GB" sz="2800" dirty="0" err="1"/>
                  <a:t>massa</a:t>
                </a:r>
                <a:r>
                  <a:rPr lang="en-GB" sz="2800" dirty="0"/>
                  <a:t> molar (media) do </a:t>
                </a:r>
                <a:r>
                  <a:rPr lang="en-GB" sz="2800" dirty="0" err="1"/>
                  <a:t>ar</a:t>
                </a:r>
                <a:r>
                  <a:rPr lang="en-GB" sz="2800" dirty="0"/>
                  <a:t> seco</a:t>
                </a:r>
              </a:p>
              <a:p>
                <a:pPr marL="0" indent="0">
                  <a:buNone/>
                </a:pPr>
                <a:endParaRPr lang="en-GB" sz="28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≈0.78×</m:t>
                      </m:r>
                      <m:sSub>
                        <m:sSub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sSub>
                            <m:sSub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+0.21×</m:t>
                      </m:r>
                      <m:sSub>
                        <m:sSub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sSub>
                            <m:sSub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</m:e>
                            <m:sub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+0.01×</m:t>
                      </m:r>
                      <m:sSub>
                        <m:sSub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𝐴𝑟</m:t>
                          </m:r>
                        </m:sub>
                      </m:sSub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997F8D1-BCB9-4B1F-AE96-8A7429E32EB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616257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E1BC4-CA40-4840-B901-497858456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800" dirty="0"/>
              <a:t>A </a:t>
            </a:r>
            <a:r>
              <a:rPr lang="en-GB" sz="2800" dirty="0" err="1"/>
              <a:t>atmosfera</a:t>
            </a:r>
            <a:r>
              <a:rPr lang="en-GB" sz="2800" dirty="0"/>
              <a:t> </a:t>
            </a:r>
            <a:r>
              <a:rPr lang="en-GB" sz="2800" dirty="0" err="1"/>
              <a:t>contém</a:t>
            </a:r>
            <a:r>
              <a:rPr lang="en-GB" sz="2800" dirty="0"/>
              <a:t> </a:t>
            </a:r>
            <a:r>
              <a:rPr lang="en-GB" sz="2800" dirty="0" err="1"/>
              <a:t>água</a:t>
            </a:r>
            <a:r>
              <a:rPr lang="en-GB" sz="2800" dirty="0"/>
              <a:t>… e </a:t>
            </a:r>
            <a:r>
              <a:rPr lang="en-GB" sz="2800" dirty="0" err="1"/>
              <a:t>precisaremos</a:t>
            </a:r>
            <a:r>
              <a:rPr lang="en-GB" sz="2800" dirty="0"/>
              <a:t> de </a:t>
            </a:r>
            <a:r>
              <a:rPr lang="en-GB" sz="2800" dirty="0" err="1"/>
              <a:t>uma</a:t>
            </a:r>
            <a:r>
              <a:rPr lang="en-GB" sz="2800" dirty="0"/>
              <a:t> </a:t>
            </a:r>
            <a:r>
              <a:rPr lang="en-GB" sz="2800" dirty="0" err="1"/>
              <a:t>equação</a:t>
            </a:r>
            <a:r>
              <a:rPr lang="en-GB" sz="2800" dirty="0"/>
              <a:t> de </a:t>
            </a:r>
            <a:r>
              <a:rPr lang="en-GB" sz="2800" dirty="0" err="1"/>
              <a:t>estado</a:t>
            </a:r>
            <a:r>
              <a:rPr lang="en-GB" sz="2800" dirty="0"/>
              <a:t> para o </a:t>
            </a:r>
            <a:r>
              <a:rPr lang="en-GB" sz="2800" dirty="0" err="1">
                <a:solidFill>
                  <a:srgbClr val="FF0000"/>
                </a:solidFill>
              </a:rPr>
              <a:t>ar</a:t>
            </a:r>
            <a:r>
              <a:rPr lang="en-GB" sz="2800" dirty="0">
                <a:solidFill>
                  <a:srgbClr val="FF0000"/>
                </a:solidFill>
              </a:rPr>
              <a:t> </a:t>
            </a:r>
            <a:r>
              <a:rPr lang="en-GB" sz="2800" dirty="0" err="1">
                <a:solidFill>
                  <a:srgbClr val="FF0000"/>
                </a:solidFill>
              </a:rPr>
              <a:t>húmido</a:t>
            </a:r>
            <a:r>
              <a:rPr lang="en-GB" sz="2800" dirty="0"/>
              <a:t>…</a:t>
            </a:r>
            <a:br>
              <a:rPr lang="en-GB" sz="2800" dirty="0"/>
            </a:br>
            <a:endParaRPr lang="en-GB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2010109-7E28-4677-90CF-65174C3F832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spcBef>
                    <a:spcPts val="0"/>
                  </a:spcBef>
                  <a:spcAft>
                    <a:spcPts val="1200"/>
                  </a:spcAft>
                  <a:buNone/>
                </a:pPr>
                <a:r>
                  <a:rPr lang="en-GB" sz="2400" dirty="0"/>
                  <a:t>Vamos </a:t>
                </a:r>
                <a:r>
                  <a:rPr lang="en-GB" sz="2400" dirty="0" err="1"/>
                  <a:t>admitir</a:t>
                </a:r>
                <a:r>
                  <a:rPr lang="en-GB" sz="2400" dirty="0"/>
                  <a:t> que </a:t>
                </a:r>
                <a:r>
                  <a:rPr lang="en-GB" sz="2400" dirty="0" err="1"/>
                  <a:t>só</a:t>
                </a:r>
                <a:r>
                  <a:rPr lang="en-GB" sz="2400" dirty="0"/>
                  <a:t> </a:t>
                </a:r>
                <a:r>
                  <a:rPr lang="en-GB" sz="2400" dirty="0" err="1"/>
                  <a:t>há</a:t>
                </a:r>
                <a:r>
                  <a:rPr lang="en-GB" sz="2400" dirty="0"/>
                  <a:t> vapor (</a:t>
                </a:r>
                <a:r>
                  <a:rPr lang="en-GB" sz="2400" dirty="0" err="1"/>
                  <a:t>não</a:t>
                </a:r>
                <a:r>
                  <a:rPr lang="en-GB" sz="2400" dirty="0"/>
                  <a:t> </a:t>
                </a:r>
                <a:r>
                  <a:rPr lang="en-GB" sz="2400" dirty="0" err="1"/>
                  <a:t>há</a:t>
                </a:r>
                <a:r>
                  <a:rPr lang="en-GB" sz="2400" dirty="0"/>
                  <a:t> </a:t>
                </a:r>
                <a:r>
                  <a:rPr lang="en-GB" sz="2400" dirty="0" err="1"/>
                  <a:t>condensados</a:t>
                </a:r>
                <a:r>
                  <a:rPr lang="en-GB" sz="2400" dirty="0"/>
                  <a:t>). </a:t>
                </a:r>
                <a:r>
                  <a:rPr lang="en-GB" sz="2400" dirty="0" err="1"/>
                  <a:t>Nesse</a:t>
                </a:r>
                <a:r>
                  <a:rPr lang="en-GB" sz="2400" dirty="0"/>
                  <a:t> </a:t>
                </a:r>
                <a:r>
                  <a:rPr lang="en-GB" sz="2400" dirty="0" err="1"/>
                  <a:t>caso</a:t>
                </a:r>
                <a:r>
                  <a:rPr lang="en-GB" sz="2400" dirty="0"/>
                  <a:t> </a:t>
                </a:r>
                <a:r>
                  <a:rPr lang="en-GB" sz="2400" dirty="0" err="1"/>
                  <a:t>podemos</a:t>
                </a:r>
                <a:r>
                  <a:rPr lang="en-GB" sz="2400" dirty="0"/>
                  <a:t> </a:t>
                </a:r>
                <a:r>
                  <a:rPr lang="en-GB" sz="2400" dirty="0" err="1"/>
                  <a:t>escrever</a:t>
                </a:r>
                <a:r>
                  <a:rPr lang="en-GB" sz="2400" dirty="0"/>
                  <a:t>:</a:t>
                </a:r>
              </a:p>
              <a:p>
                <a:pPr marL="0" indent="0">
                  <a:spcBef>
                    <a:spcPts val="0"/>
                  </a:spcBef>
                  <a:spcAft>
                    <a:spcPts val="12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sSub>
                            <m:sSub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sSub>
                            <m:sSub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sSub>
                        <m:sSub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sSub>
                            <m:sSub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en-GB" sz="2400" b="0" dirty="0"/>
              </a:p>
              <a:p>
                <a:pPr marL="0" indent="0">
                  <a:spcBef>
                    <a:spcPts val="0"/>
                  </a:spcBef>
                  <a:spcAft>
                    <a:spcPts val="1200"/>
                  </a:spcAft>
                  <a:buNone/>
                </a:pPr>
                <a:r>
                  <a:rPr lang="en-GB" sz="2400" dirty="0"/>
                  <a:t>Mas </a:t>
                </a:r>
                <a:r>
                  <a:rPr lang="en-GB" sz="2400" dirty="0" err="1"/>
                  <a:t>existe</a:t>
                </a:r>
                <a:r>
                  <a:rPr lang="en-GB" sz="2400" dirty="0"/>
                  <a:t> um </a:t>
                </a:r>
                <a:r>
                  <a:rPr lang="en-GB" sz="2400" dirty="0" err="1"/>
                  <a:t>problema</a:t>
                </a:r>
                <a:r>
                  <a:rPr lang="en-GB" sz="2400" dirty="0"/>
                  <a:t>: </a:t>
                </a:r>
                <a:r>
                  <a:rPr lang="en-GB" sz="2400" dirty="0">
                    <a:solidFill>
                      <a:srgbClr val="FF0000"/>
                    </a:solidFill>
                  </a:rPr>
                  <a:t>a </a:t>
                </a:r>
                <a:r>
                  <a:rPr lang="en-GB" sz="2400" dirty="0" err="1">
                    <a:solidFill>
                      <a:srgbClr val="FF0000"/>
                    </a:solidFill>
                  </a:rPr>
                  <a:t>proporção</a:t>
                </a:r>
                <a:r>
                  <a:rPr lang="en-GB" sz="2400" dirty="0">
                    <a:solidFill>
                      <a:srgbClr val="FF0000"/>
                    </a:solidFill>
                  </a:rPr>
                  <a:t> de vapor </a:t>
                </a:r>
                <a:r>
                  <a:rPr lang="en-GB" sz="2400" dirty="0" err="1"/>
                  <a:t>na</a:t>
                </a:r>
                <a:r>
                  <a:rPr lang="en-GB" sz="2400" dirty="0"/>
                  <a:t> </a:t>
                </a:r>
                <a:r>
                  <a:rPr lang="en-GB" sz="2400" dirty="0" err="1"/>
                  <a:t>mistura</a:t>
                </a:r>
                <a:r>
                  <a:rPr lang="en-GB" sz="2400" dirty="0"/>
                  <a:t> </a:t>
                </a:r>
                <a:r>
                  <a:rPr lang="en-GB" sz="2400" dirty="0" err="1"/>
                  <a:t>não</a:t>
                </a:r>
                <a:r>
                  <a:rPr lang="en-GB" sz="2400" dirty="0"/>
                  <a:t> é </a:t>
                </a:r>
                <a:r>
                  <a:rPr lang="en-GB" sz="2400" dirty="0" err="1"/>
                  <a:t>fixa</a:t>
                </a:r>
                <a:r>
                  <a:rPr lang="en-GB" sz="2400" dirty="0"/>
                  <a:t> mas </a:t>
                </a:r>
                <a:r>
                  <a:rPr lang="en-GB" sz="2400" dirty="0" err="1"/>
                  <a:t>variável</a:t>
                </a:r>
                <a:r>
                  <a:rPr lang="en-GB" sz="2400" dirty="0"/>
                  <a:t>. Se </a:t>
                </a:r>
                <a:r>
                  <a:rPr lang="en-GB" sz="2400" dirty="0" err="1"/>
                  <a:t>repetissemos</a:t>
                </a:r>
                <a:r>
                  <a:rPr lang="en-GB" sz="2400" dirty="0"/>
                  <a:t> o </a:t>
                </a:r>
                <a:r>
                  <a:rPr lang="en-GB" sz="2400" dirty="0" err="1"/>
                  <a:t>procedimento</a:t>
                </a:r>
                <a:r>
                  <a:rPr lang="en-GB" sz="2400" dirty="0"/>
                  <a:t> anterior </a:t>
                </a:r>
                <a:r>
                  <a:rPr lang="en-GB" sz="2400" dirty="0" err="1"/>
                  <a:t>obteríamos</a:t>
                </a:r>
                <a:r>
                  <a:rPr lang="en-GB" sz="2400" dirty="0"/>
                  <a:t> para a </a:t>
                </a:r>
                <a:r>
                  <a:rPr lang="en-GB" sz="2400" dirty="0" err="1"/>
                  <a:t>mistura</a:t>
                </a:r>
                <a:r>
                  <a:rPr lang="en-GB" sz="2400" dirty="0"/>
                  <a:t> de gases “</a:t>
                </a:r>
                <a:r>
                  <a:rPr lang="en-GB" sz="2400" dirty="0" err="1"/>
                  <a:t>ar</a:t>
                </a:r>
                <a:r>
                  <a:rPr lang="en-GB" sz="2400" dirty="0"/>
                  <a:t> </a:t>
                </a:r>
                <a:r>
                  <a:rPr lang="en-GB" sz="2400" dirty="0" err="1"/>
                  <a:t>húmido</a:t>
                </a:r>
                <a:r>
                  <a:rPr lang="en-GB" sz="2400" dirty="0"/>
                  <a:t>” a </a:t>
                </a:r>
                <a:r>
                  <a:rPr lang="en-GB" sz="2400" dirty="0" err="1"/>
                  <a:t>equação</a:t>
                </a:r>
                <a:r>
                  <a:rPr lang="en-GB" sz="2400" dirty="0"/>
                  <a:t> de </a:t>
                </a:r>
                <a:r>
                  <a:rPr lang="en-GB" sz="2400" dirty="0" err="1"/>
                  <a:t>estado</a:t>
                </a:r>
                <a:r>
                  <a:rPr lang="en-GB" sz="2400" dirty="0"/>
                  <a:t>:</a:t>
                </a:r>
              </a:p>
              <a:p>
                <a:pPr marL="0" indent="0">
                  <a:spcBef>
                    <a:spcPts val="0"/>
                  </a:spcBef>
                  <a:spcAft>
                    <a:spcPts val="12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𝑃𝑉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𝑚</m:t>
                      </m:r>
                      <m:sSub>
                        <m:sSub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h𝑢𝑚</m:t>
                          </m:r>
                        </m:sub>
                      </m:sSub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en-GB" sz="2400" b="0" dirty="0"/>
              </a:p>
              <a:p>
                <a:pPr marL="0" indent="0">
                  <a:spcBef>
                    <a:spcPts val="0"/>
                  </a:spcBef>
                  <a:spcAft>
                    <a:spcPts val="1200"/>
                  </a:spcAft>
                  <a:buNone/>
                </a:pPr>
                <a:r>
                  <a:rPr lang="en-GB" sz="2400" dirty="0"/>
                  <a:t>Mas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h𝑢𝑚</m:t>
                        </m:r>
                      </m:sub>
                    </m:sSub>
                  </m:oMath>
                </a14:m>
                <a:r>
                  <a:rPr lang="en-GB" sz="2400" dirty="0"/>
                  <a:t> </a:t>
                </a:r>
                <a:r>
                  <a:rPr lang="en-GB" sz="2400" dirty="0" err="1">
                    <a:solidFill>
                      <a:srgbClr val="FF0000"/>
                    </a:solidFill>
                  </a:rPr>
                  <a:t>não</a:t>
                </a:r>
                <a:r>
                  <a:rPr lang="en-GB" sz="2400" dirty="0"/>
                  <a:t> </a:t>
                </a:r>
                <a:r>
                  <a:rPr lang="en-GB" sz="2400" dirty="0" err="1"/>
                  <a:t>seria</a:t>
                </a:r>
                <a:r>
                  <a:rPr lang="en-GB" sz="2400" dirty="0"/>
                  <a:t> </a:t>
                </a:r>
                <a:r>
                  <a:rPr lang="en-GB" sz="2400" dirty="0" err="1"/>
                  <a:t>uma</a:t>
                </a:r>
                <a:r>
                  <a:rPr lang="en-GB" sz="2400" dirty="0"/>
                  <a:t> </a:t>
                </a:r>
                <a:r>
                  <a:rPr lang="en-GB" sz="2400" dirty="0" err="1"/>
                  <a:t>constante</a:t>
                </a:r>
                <a:r>
                  <a:rPr lang="en-GB" sz="2400" dirty="0"/>
                  <a:t>… pois </a:t>
                </a:r>
                <a:r>
                  <a:rPr lang="en-GB" sz="2400" dirty="0" err="1"/>
                  <a:t>dependeria</a:t>
                </a:r>
                <a:r>
                  <a:rPr lang="en-GB" sz="2400" dirty="0"/>
                  <a:t> da </a:t>
                </a:r>
                <a:r>
                  <a:rPr lang="en-GB" sz="2400" dirty="0" err="1"/>
                  <a:t>concentração</a:t>
                </a:r>
                <a:r>
                  <a:rPr lang="en-GB" sz="2400" dirty="0"/>
                  <a:t> de vapor.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2010109-7E28-4677-90CF-65174C3F832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111" t="-1078" r="-10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64529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C92EF3-08D6-46E7-9047-7A7588FE1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Estrutura</a:t>
            </a:r>
            <a:r>
              <a:rPr lang="en-GB" dirty="0"/>
              <a:t> </a:t>
            </a:r>
            <a:r>
              <a:rPr lang="en-GB" dirty="0" err="1"/>
              <a:t>semanal</a:t>
            </a:r>
            <a:r>
              <a:rPr lang="en-GB" dirty="0"/>
              <a:t> do </a:t>
            </a:r>
            <a:r>
              <a:rPr lang="en-GB" dirty="0" err="1"/>
              <a:t>curso</a:t>
            </a:r>
            <a:endParaRPr lang="pt-P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D14EA2-C2D0-4CB6-8A19-4D6818A83F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2 </a:t>
            </a:r>
            <a:r>
              <a:rPr lang="en-GB" dirty="0" err="1"/>
              <a:t>teóricas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1 TP</a:t>
            </a:r>
          </a:p>
          <a:p>
            <a:pPr marL="0" indent="0">
              <a:buNone/>
            </a:pPr>
            <a:r>
              <a:rPr lang="en-GB" dirty="0"/>
              <a:t>1 PL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4 horas (</a:t>
            </a:r>
            <a:r>
              <a:rPr lang="en-GB" dirty="0" err="1"/>
              <a:t>em</a:t>
            </a:r>
            <a:r>
              <a:rPr lang="en-GB" dirty="0"/>
              <a:t> </a:t>
            </a:r>
            <a:r>
              <a:rPr lang="en-GB" dirty="0" err="1"/>
              <a:t>vez</a:t>
            </a:r>
            <a:r>
              <a:rPr lang="en-GB" dirty="0"/>
              <a:t> de 3+1.5)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err="1"/>
              <a:t>Dúvidas</a:t>
            </a:r>
            <a:r>
              <a:rPr lang="en-GB" dirty="0"/>
              <a:t>: 8.3.38 </a:t>
            </a:r>
            <a:r>
              <a:rPr lang="en-GB" dirty="0" err="1"/>
              <a:t>ou</a:t>
            </a:r>
            <a:r>
              <a:rPr lang="en-GB" dirty="0"/>
              <a:t> skype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7216584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C8B0EC1-B737-8DAB-1318-74AD26CA491E}"/>
              </a:ext>
            </a:extLst>
          </p:cNvPr>
          <p:cNvSpPr txBox="1"/>
          <p:nvPr/>
        </p:nvSpPr>
        <p:spPr>
          <a:xfrm flipH="1">
            <a:off x="611560" y="620688"/>
            <a:ext cx="2448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/>
              <a:t>Previsão</a:t>
            </a:r>
            <a:endParaRPr lang="en-US" sz="4000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83F95E90-3758-2456-2681-122A759BEE5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35896" y="332656"/>
            <a:ext cx="3951115" cy="5949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1126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5C191-953E-42D4-8342-6932F89F6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GB" sz="3600" dirty="0" err="1"/>
              <a:t>Avaliação</a:t>
            </a:r>
            <a:r>
              <a:rPr lang="en-GB" sz="3600" dirty="0"/>
              <a:t>: </a:t>
            </a:r>
            <a:r>
              <a:rPr lang="en-GB" sz="3600" dirty="0" err="1">
                <a:solidFill>
                  <a:srgbClr val="FF0000"/>
                </a:solidFill>
              </a:rPr>
              <a:t>detalhes</a:t>
            </a:r>
            <a:r>
              <a:rPr lang="en-GB" sz="3600" dirty="0"/>
              <a:t> </a:t>
            </a:r>
            <a:r>
              <a:rPr lang="en-GB" sz="3600" dirty="0" err="1"/>
              <a:t>na</a:t>
            </a:r>
            <a:r>
              <a:rPr lang="en-GB" sz="3600" dirty="0"/>
              <a:t> </a:t>
            </a:r>
            <a:r>
              <a:rPr lang="en-GB" sz="3600" dirty="0" err="1"/>
              <a:t>próxima</a:t>
            </a:r>
            <a:r>
              <a:rPr lang="en-GB" sz="3600" dirty="0"/>
              <a:t> </a:t>
            </a:r>
            <a:r>
              <a:rPr lang="en-GB" sz="3600" dirty="0" err="1"/>
              <a:t>semana</a:t>
            </a:r>
            <a:endParaRPr lang="en-GB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6CC664-A779-442C-A8F8-D1A61D72CC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2800" dirty="0"/>
              <a:t>Teste 1: 31 de </a:t>
            </a:r>
            <a:r>
              <a:rPr lang="en-GB" sz="2800" dirty="0" err="1"/>
              <a:t>Outubro</a:t>
            </a:r>
            <a:endParaRPr lang="en-GB" sz="2800" dirty="0"/>
          </a:p>
          <a:p>
            <a:pPr marL="0" indent="0">
              <a:buNone/>
            </a:pPr>
            <a:r>
              <a:rPr lang="en-GB" sz="2800" dirty="0"/>
              <a:t>Teste 2: 13 de </a:t>
            </a:r>
            <a:r>
              <a:rPr lang="en-GB" sz="2800" dirty="0" err="1"/>
              <a:t>Dezembro</a:t>
            </a:r>
            <a:endParaRPr lang="en-GB" sz="2800" dirty="0"/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en-GB" sz="2800" dirty="0"/>
              <a:t>Exame1: </a:t>
            </a:r>
            <a:r>
              <a:rPr lang="en-GB" sz="2800" dirty="0" err="1"/>
              <a:t>Parte</a:t>
            </a:r>
            <a:r>
              <a:rPr lang="en-GB" sz="2800" dirty="0"/>
              <a:t> 1 (teste 1)+ </a:t>
            </a:r>
            <a:r>
              <a:rPr lang="en-GB" sz="2800" dirty="0" err="1"/>
              <a:t>Parte</a:t>
            </a:r>
            <a:r>
              <a:rPr lang="en-GB" sz="2800" dirty="0"/>
              <a:t> 2 (teste 2)=80%</a:t>
            </a:r>
          </a:p>
          <a:p>
            <a:pPr marL="0" indent="0">
              <a:buNone/>
            </a:pPr>
            <a:r>
              <a:rPr lang="en-GB" sz="2800" dirty="0"/>
              <a:t>Exame2: </a:t>
            </a:r>
            <a:r>
              <a:rPr lang="en-GB" sz="2800" dirty="0" err="1"/>
              <a:t>Parte</a:t>
            </a:r>
            <a:r>
              <a:rPr lang="en-GB" sz="2800" dirty="0"/>
              <a:t> 1 (teste 1)+ </a:t>
            </a:r>
            <a:r>
              <a:rPr lang="en-GB" sz="2800" dirty="0" err="1"/>
              <a:t>Parte</a:t>
            </a:r>
            <a:r>
              <a:rPr lang="en-GB" sz="2800" dirty="0"/>
              <a:t> 2 (teste 2)=80%</a:t>
            </a:r>
          </a:p>
          <a:p>
            <a:pPr marL="0" indent="0">
              <a:buNone/>
            </a:pPr>
            <a:r>
              <a:rPr lang="en-GB" sz="2800" dirty="0"/>
              <a:t>Se </a:t>
            </a:r>
            <a:r>
              <a:rPr lang="en-GB" sz="2800" dirty="0" err="1"/>
              <a:t>fizerem</a:t>
            </a:r>
            <a:r>
              <a:rPr lang="en-GB" sz="2800" dirty="0"/>
              <a:t> o(s) teste(s) </a:t>
            </a:r>
            <a:r>
              <a:rPr lang="en-GB" sz="2800" dirty="0" err="1"/>
              <a:t>podem</a:t>
            </a:r>
            <a:r>
              <a:rPr lang="en-GB" sz="2800" dirty="0"/>
              <a:t> </a:t>
            </a:r>
            <a:r>
              <a:rPr lang="en-GB" sz="2800" dirty="0" err="1"/>
              <a:t>melhorar</a:t>
            </a:r>
            <a:r>
              <a:rPr lang="en-GB" sz="2800" dirty="0"/>
              <a:t> a nota </a:t>
            </a:r>
            <a:r>
              <a:rPr lang="en-GB" sz="2800" dirty="0" err="1"/>
              <a:t>nos</a:t>
            </a:r>
            <a:r>
              <a:rPr lang="en-GB" sz="2800" dirty="0"/>
              <a:t> </a:t>
            </a:r>
            <a:r>
              <a:rPr lang="en-GB" sz="2800" dirty="0" err="1"/>
              <a:t>dois</a:t>
            </a:r>
            <a:r>
              <a:rPr lang="en-GB" sz="2800" dirty="0"/>
              <a:t> </a:t>
            </a:r>
            <a:r>
              <a:rPr lang="en-GB" sz="2800" dirty="0" err="1"/>
              <a:t>exames</a:t>
            </a:r>
            <a:r>
              <a:rPr lang="en-GB" sz="2800" dirty="0"/>
              <a:t> (</a:t>
            </a:r>
            <a:r>
              <a:rPr lang="en-GB" sz="2800" dirty="0" err="1"/>
              <a:t>num</a:t>
            </a:r>
            <a:r>
              <a:rPr lang="en-GB" sz="2800" dirty="0"/>
              <a:t> </a:t>
            </a:r>
            <a:r>
              <a:rPr lang="en-GB" sz="2800" dirty="0" err="1"/>
              <a:t>ou</a:t>
            </a:r>
            <a:r>
              <a:rPr lang="en-GB" sz="2800" dirty="0"/>
              <a:t> </a:t>
            </a:r>
            <a:r>
              <a:rPr lang="en-GB" sz="2800" dirty="0" err="1"/>
              <a:t>nos</a:t>
            </a:r>
            <a:r>
              <a:rPr lang="en-GB" sz="2800" dirty="0"/>
              <a:t> </a:t>
            </a:r>
            <a:r>
              <a:rPr lang="en-GB" sz="2800" dirty="0" err="1"/>
              <a:t>dois</a:t>
            </a:r>
            <a:r>
              <a:rPr lang="en-GB" sz="2800" dirty="0"/>
              <a:t>)</a:t>
            </a:r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en-GB" sz="2800" dirty="0"/>
              <a:t>1 trabalho (20%) a </a:t>
            </a:r>
            <a:r>
              <a:rPr lang="en-GB" sz="2800" dirty="0" err="1"/>
              <a:t>preparar</a:t>
            </a:r>
            <a:r>
              <a:rPr lang="en-GB" sz="2800" dirty="0"/>
              <a:t> </a:t>
            </a:r>
            <a:r>
              <a:rPr lang="en-GB" sz="2800" dirty="0" err="1"/>
              <a:t>nas</a:t>
            </a:r>
            <a:r>
              <a:rPr lang="en-GB" sz="2800" dirty="0"/>
              <a:t> PL </a:t>
            </a:r>
            <a:r>
              <a:rPr lang="en-GB" sz="2800" dirty="0" err="1"/>
              <a:t>usando</a:t>
            </a:r>
            <a:r>
              <a:rPr lang="en-GB" sz="2800" dirty="0"/>
              <a:t> PYTHON</a:t>
            </a:r>
          </a:p>
          <a:p>
            <a:pPr marL="0" indent="0">
              <a:buNone/>
            </a:pPr>
            <a:r>
              <a:rPr lang="en-GB" sz="2800" dirty="0"/>
              <a:t>O trabalho </a:t>
            </a:r>
            <a:r>
              <a:rPr lang="en-GB" sz="2800" dirty="0" err="1"/>
              <a:t>só</a:t>
            </a:r>
            <a:r>
              <a:rPr lang="en-GB" sz="2800" dirty="0"/>
              <a:t> </a:t>
            </a:r>
            <a:r>
              <a:rPr lang="en-GB" sz="2800" dirty="0" err="1"/>
              <a:t>será</a:t>
            </a:r>
            <a:r>
              <a:rPr lang="en-GB" sz="2800" dirty="0"/>
              <a:t> </a:t>
            </a:r>
            <a:r>
              <a:rPr lang="en-GB" sz="2800" dirty="0" err="1"/>
              <a:t>considerado</a:t>
            </a:r>
            <a:r>
              <a:rPr lang="en-GB" sz="2800" dirty="0"/>
              <a:t> se </a:t>
            </a:r>
            <a:r>
              <a:rPr lang="en-GB" sz="2800" dirty="0" err="1"/>
              <a:t>elevar</a:t>
            </a:r>
            <a:r>
              <a:rPr lang="en-GB" sz="2800" dirty="0"/>
              <a:t> a nota.</a:t>
            </a:r>
          </a:p>
        </p:txBody>
      </p:sp>
    </p:spTree>
    <p:extLst>
      <p:ext uri="{BB962C8B-B14F-4D97-AF65-F5344CB8AC3E}">
        <p14:creationId xmlns:p14="http://schemas.microsoft.com/office/powerpoint/2010/main" val="13493477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PT" sz="2400" dirty="0"/>
              <a:t>Programa (índice das folhas)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9D21FA47-583D-45E7-A5B9-BC352202F6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576" y="1398551"/>
            <a:ext cx="8136904" cy="46782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57261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57261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57261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57261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57261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7261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7261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7261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7261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26113" algn="r"/>
              </a:tabLst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1.	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Conceitos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básicos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26113" algn="r"/>
              </a:tabLst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2.	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Transformações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isobáricas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 do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ar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húmido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26113" algn="r"/>
              </a:tabLst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3.	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Processos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adiabáticos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 do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ar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húmido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26113" algn="r"/>
              </a:tabLst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4.	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Estratificação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 e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movimento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 vertical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26113" algn="r"/>
              </a:tabLst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5.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	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Radiação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na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atmosfera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: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conceitos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básicos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26113" algn="r"/>
              </a:tabLst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6.	O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movimento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atmosférico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26113" algn="r"/>
              </a:tabLst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7.	Vento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em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 regime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estacionário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26113" algn="r"/>
              </a:tabLst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10"/>
              </a:rPr>
              <a:t>8.	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10"/>
              </a:rPr>
              <a:t>Geometria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10"/>
              </a:rPr>
              <a:t> do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10"/>
              </a:rPr>
              <a:t>escoamento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10"/>
              </a:rPr>
              <a:t> horizontal: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10"/>
              </a:rPr>
              <a:t>vorticidade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10"/>
              </a:rPr>
              <a:t> e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10"/>
              </a:rPr>
              <a:t>divergência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26113" algn="r"/>
              </a:tabLst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11"/>
              </a:rPr>
              <a:t>9.	A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11"/>
              </a:rPr>
              <a:t>estrutura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11"/>
              </a:rPr>
              <a:t> vertical do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11"/>
              </a:rPr>
              <a:t>escoamento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11"/>
              </a:rPr>
              <a:t>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11"/>
              </a:rPr>
              <a:t>atmosférico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26113" algn="r"/>
              </a:tabLst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12"/>
              </a:rPr>
              <a:t>10.	A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12"/>
              </a:rPr>
              <a:t>circulação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12"/>
              </a:rPr>
              <a:t> global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26113" algn="r"/>
              </a:tabLst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13"/>
              </a:rPr>
              <a:t>11.	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13"/>
              </a:rPr>
              <a:t>Sistemas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13"/>
              </a:rPr>
              <a:t> de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13"/>
              </a:rPr>
              <a:t>observação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26113" algn="r"/>
              </a:tabLst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14"/>
              </a:rPr>
              <a:t>12.	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14"/>
              </a:rPr>
              <a:t>Sistemas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14"/>
              </a:rPr>
              <a:t>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14"/>
              </a:rPr>
              <a:t>meteorológicos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14"/>
              </a:rPr>
              <a:t>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14"/>
              </a:rPr>
              <a:t>nas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14"/>
              </a:rPr>
              <a:t> latitudes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14"/>
              </a:rPr>
              <a:t>médias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26113" algn="r"/>
              </a:tabLst>
            </a:pPr>
            <a:r>
              <a:rPr kumimoji="0" lang="en-US" altLang="en-US" sz="2000" b="0" i="0" u="none" strike="sngStrike" cap="none" normalizeH="0" baseline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13.	</a:t>
            </a:r>
            <a:r>
              <a:rPr kumimoji="0" lang="en-US" altLang="en-US" sz="2000" b="0" i="0" u="none" strike="sngStrike" cap="none" normalizeH="0" baseline="0" dirty="0" err="1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Meteorologia</a:t>
            </a:r>
            <a:r>
              <a:rPr kumimoji="0" lang="en-US" altLang="en-US" sz="2000" b="0" i="0" u="none" strike="sngStrike" cap="none" normalizeH="0" baseline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kumimoji="0" lang="en-US" altLang="en-US" sz="2000" b="0" i="0" u="none" strike="sngStrike" cap="none" normalizeH="0" baseline="0" dirty="0" err="1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satélite</a:t>
            </a:r>
            <a:endParaRPr kumimoji="0" lang="en-US" altLang="en-US" sz="2000" b="0" i="0" u="none" strike="sngStrike" cap="none" normalizeH="0" baseline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26113" algn="r"/>
              </a:tabLst>
            </a:pPr>
            <a:r>
              <a:rPr kumimoji="0" lang="en-US" altLang="en-US" sz="2000" b="0" i="0" u="none" strike="sngStrike" cap="none" normalizeH="0" baseline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1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14.	</a:t>
            </a:r>
            <a:r>
              <a:rPr kumimoji="0" lang="en-US" altLang="en-US" sz="2000" b="0" i="0" u="none" strike="sngStrike" cap="none" normalizeH="0" baseline="0" dirty="0" err="1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1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Meteorologia</a:t>
            </a:r>
            <a:r>
              <a:rPr kumimoji="0" lang="en-US" altLang="en-US" sz="2000" b="0" i="0" u="none" strike="sngStrike" cap="none" normalizeH="0" baseline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1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Radar</a:t>
            </a:r>
            <a:endParaRPr kumimoji="0" lang="en-US" altLang="en-US" sz="2000" b="0" i="0" u="none" strike="sngStrike" cap="none" normalizeH="0" baseline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26113" algn="r"/>
              </a:tabLst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17"/>
              </a:rPr>
              <a:t>15.	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17"/>
              </a:rPr>
              <a:t>Previsão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17"/>
              </a:rPr>
              <a:t>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17"/>
              </a:rPr>
              <a:t>numérica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17"/>
              </a:rPr>
              <a:t> do tempo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42960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DCC212-37A7-464F-AE7D-3E806D38A3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err="1"/>
              <a:t>Séries</a:t>
            </a:r>
            <a:r>
              <a:rPr lang="en-GB" dirty="0"/>
              <a:t> de </a:t>
            </a:r>
            <a:r>
              <a:rPr lang="en-GB" dirty="0" err="1"/>
              <a:t>exercícios</a:t>
            </a:r>
            <a:r>
              <a:rPr lang="en-GB" dirty="0"/>
              <a:t> </a:t>
            </a:r>
            <a:r>
              <a:rPr lang="en-GB" dirty="0" err="1"/>
              <a:t>não</a:t>
            </a:r>
            <a:r>
              <a:rPr lang="en-GB" dirty="0"/>
              <a:t> </a:t>
            </a:r>
            <a:r>
              <a:rPr lang="en-GB" dirty="0" err="1"/>
              <a:t>resolvidos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D7166-76AC-48D9-9A37-9416051DDB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AutoNum type="arabicPeriod"/>
            </a:pPr>
            <a:r>
              <a:rPr lang="en-GB" sz="2800" b="1" i="1" kern="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Termodinâmica</a:t>
            </a:r>
            <a:r>
              <a:rPr lang="en-GB" sz="2800" b="1" i="1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do </a:t>
            </a:r>
            <a:r>
              <a:rPr lang="en-GB" sz="2800" b="1" i="1" kern="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ar</a:t>
            </a:r>
            <a:endParaRPr lang="en-GB" sz="2800" b="1" i="1" kern="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buFont typeface="Arial" pitchFamily="34" charset="0"/>
              <a:buAutoNum type="arabicPeriod"/>
            </a:pPr>
            <a:r>
              <a:rPr lang="en-GB" sz="2800" b="1" i="1" kern="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Processos</a:t>
            </a:r>
            <a:r>
              <a:rPr lang="en-GB" sz="2800" b="1" i="1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sz="2800" b="1" i="1" kern="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isobáricos</a:t>
            </a:r>
            <a:r>
              <a:rPr lang="en-GB" sz="2800" b="1" i="1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do </a:t>
            </a:r>
            <a:r>
              <a:rPr lang="en-GB" sz="2800" b="1" i="1" kern="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ar</a:t>
            </a:r>
            <a:r>
              <a:rPr lang="en-GB" sz="2800" b="1" i="1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sz="2800" b="1" i="1" kern="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húmido</a:t>
            </a:r>
            <a:r>
              <a:rPr lang="en-GB" sz="2800" b="1" i="1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</a:p>
          <a:p>
            <a:pPr>
              <a:buFont typeface="Arial" pitchFamily="34" charset="0"/>
              <a:buAutoNum type="arabicPeriod"/>
            </a:pPr>
            <a:r>
              <a:rPr lang="pt-PT" sz="2800" b="1" i="1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Processos adiabáticos do ar húmido 	 </a:t>
            </a:r>
            <a:endParaRPr lang="en-GB" sz="2800" b="1" i="1" kern="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buFont typeface="Arial" pitchFamily="34" charset="0"/>
              <a:buAutoNum type="arabicPeriod"/>
            </a:pPr>
            <a:r>
              <a:rPr lang="en-GB" sz="2800" b="1" i="1" kern="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Instabilidade</a:t>
            </a:r>
            <a:r>
              <a:rPr lang="en-GB" sz="2800" b="1" i="1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sz="2800" b="1" i="1" kern="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estática</a:t>
            </a:r>
            <a:r>
              <a:rPr lang="en-GB" sz="2800" b="1" i="1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</a:p>
          <a:p>
            <a:pPr>
              <a:buFont typeface="Arial" pitchFamily="34" charset="0"/>
              <a:buAutoNum type="arabicPeriod"/>
            </a:pPr>
            <a:r>
              <a:rPr lang="en-GB" sz="2800" b="1" i="1" kern="0" dirty="0" err="1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Introdução</a:t>
            </a:r>
            <a:r>
              <a:rPr lang="en-GB" sz="2800" b="1" i="1" kern="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à </a:t>
            </a:r>
            <a:r>
              <a:rPr lang="en-GB" sz="2800" b="1" i="1" kern="0" dirty="0" err="1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dinâmica</a:t>
            </a:r>
            <a:r>
              <a:rPr lang="en-GB" sz="2800" b="1" i="1" kern="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	 </a:t>
            </a:r>
          </a:p>
          <a:p>
            <a:pPr>
              <a:buFont typeface="Arial" pitchFamily="34" charset="0"/>
              <a:buAutoNum type="arabicPeriod"/>
            </a:pPr>
            <a:r>
              <a:rPr lang="en-GB" sz="2800" b="1" i="1" kern="0" dirty="0" err="1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Escoamento</a:t>
            </a:r>
            <a:r>
              <a:rPr lang="en-GB" sz="2800" b="1" i="1" kern="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sz="2800" b="1" i="1" kern="0" dirty="0" err="1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estacionário</a:t>
            </a:r>
            <a:endParaRPr lang="en-GB" sz="2800" b="1" i="1" kern="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buFont typeface="Arial" pitchFamily="34" charset="0"/>
              <a:buAutoNum type="arabicPeriod"/>
            </a:pPr>
            <a:r>
              <a:rPr lang="en-GB" sz="2800" b="1" i="1" kern="0" dirty="0" err="1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Geometria</a:t>
            </a:r>
            <a:r>
              <a:rPr lang="en-GB" sz="2800" b="1" i="1" kern="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do </a:t>
            </a:r>
            <a:r>
              <a:rPr lang="en-GB" sz="2800" b="1" i="1" kern="0" dirty="0" err="1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escoamento</a:t>
            </a:r>
            <a:endParaRPr lang="en-GB" sz="2800" b="1" i="1" kern="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buFont typeface="Arial" pitchFamily="34" charset="0"/>
              <a:buAutoNum type="arabicPeriod"/>
            </a:pPr>
            <a:r>
              <a:rPr lang="en-GB" sz="2800" b="1" i="1" kern="0" dirty="0" err="1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Estrutura</a:t>
            </a:r>
            <a:r>
              <a:rPr lang="en-GB" sz="2800" b="1" i="1" kern="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vertical do </a:t>
            </a:r>
            <a:r>
              <a:rPr lang="en-GB" sz="2800" b="1" i="1" kern="0" dirty="0" err="1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escoamento</a:t>
            </a:r>
            <a:endParaRPr lang="en-GB" sz="2800" b="1" i="1" kern="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buFont typeface="Arial" pitchFamily="34" charset="0"/>
              <a:buAutoNum type="arabicPeriod"/>
            </a:pPr>
            <a:r>
              <a:rPr lang="en-GB" sz="2800" b="1" i="1" kern="0" dirty="0" err="1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Circulação</a:t>
            </a:r>
            <a:endParaRPr lang="en-GB" sz="2800" b="1" i="1" kern="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GB" sz="2800" b="1" i="1" kern="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35034017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786" y="1214422"/>
            <a:ext cx="771530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dirty="0"/>
              <a:t>Massa da Terra </a:t>
            </a:r>
            <a:r>
              <a:rPr lang="pt-PT" sz="2800" dirty="0">
                <a:sym typeface="Symbol"/>
              </a:rPr>
              <a:t></a:t>
            </a:r>
            <a:r>
              <a:rPr lang="pt-PT" sz="2800" dirty="0"/>
              <a:t> 6</a:t>
            </a:r>
            <a:r>
              <a:rPr lang="pt-PT" sz="2800" dirty="0">
                <a:sym typeface="Symbol"/>
              </a:rPr>
              <a:t>10</a:t>
            </a:r>
            <a:r>
              <a:rPr lang="pt-PT" sz="2800" baseline="30000" dirty="0">
                <a:sym typeface="Symbol"/>
              </a:rPr>
              <a:t>24</a:t>
            </a:r>
            <a:r>
              <a:rPr lang="pt-PT" sz="2800" dirty="0">
                <a:sym typeface="Symbol"/>
              </a:rPr>
              <a:t> kg</a:t>
            </a:r>
          </a:p>
          <a:p>
            <a:endParaRPr lang="pt-PT" sz="2800" dirty="0">
              <a:sym typeface="Symbol"/>
            </a:endParaRPr>
          </a:p>
          <a:p>
            <a:r>
              <a:rPr lang="pt-PT" sz="2800" dirty="0">
                <a:sym typeface="Symbol"/>
              </a:rPr>
              <a:t>Massa da atmosfera 510</a:t>
            </a:r>
            <a:r>
              <a:rPr lang="pt-PT" sz="2800" baseline="30000" dirty="0">
                <a:sym typeface="Symbol"/>
              </a:rPr>
              <a:t>18</a:t>
            </a:r>
            <a:r>
              <a:rPr lang="pt-PT" sz="2800" dirty="0">
                <a:sym typeface="Symbol"/>
              </a:rPr>
              <a:t> kg (1/1 000 000)</a:t>
            </a:r>
          </a:p>
          <a:p>
            <a:endParaRPr lang="pt-PT" sz="2800" dirty="0">
              <a:sym typeface="Symbol"/>
            </a:endParaRPr>
          </a:p>
          <a:p>
            <a:r>
              <a:rPr lang="pt-PT" sz="2800" dirty="0">
                <a:sym typeface="Symbol"/>
              </a:rPr>
              <a:t>Massa do oceano 1.410</a:t>
            </a:r>
            <a:r>
              <a:rPr lang="pt-PT" sz="2800" baseline="30000" dirty="0">
                <a:sym typeface="Symbol"/>
              </a:rPr>
              <a:t>21</a:t>
            </a:r>
            <a:r>
              <a:rPr lang="pt-PT" sz="2800" dirty="0">
                <a:sym typeface="Symbol"/>
              </a:rPr>
              <a:t> kg (1/4 000)</a:t>
            </a:r>
          </a:p>
          <a:p>
            <a:endParaRPr lang="pt-PT" sz="2800" dirty="0">
              <a:sym typeface="Symbol"/>
            </a:endParaRPr>
          </a:p>
          <a:p>
            <a:r>
              <a:rPr lang="pt-PT" sz="2800" dirty="0"/>
              <a:t>No entanto, o ambiente físico junto da superfície é determinado pela </a:t>
            </a:r>
            <a:r>
              <a:rPr lang="pt-PT" sz="2800" dirty="0">
                <a:solidFill>
                  <a:srgbClr val="FF0000"/>
                </a:solidFill>
              </a:rPr>
              <a:t>atmosfera</a:t>
            </a:r>
            <a:r>
              <a:rPr lang="pt-PT" sz="2800" dirty="0"/>
              <a:t> e (em menor grau) pelo </a:t>
            </a:r>
            <a:r>
              <a:rPr lang="pt-PT" sz="2800" dirty="0">
                <a:solidFill>
                  <a:srgbClr val="0070C0"/>
                </a:solidFill>
              </a:rPr>
              <a:t>oceano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762000"/>
          </a:xfrm>
        </p:spPr>
        <p:txBody>
          <a:bodyPr/>
          <a:lstStyle/>
          <a:p>
            <a:r>
              <a:rPr lang="pt-PT" sz="2400" b="1" dirty="0">
                <a:solidFill>
                  <a:schemeClr val="accent2"/>
                </a:solidFill>
                <a:latin typeface="Arial" charset="0"/>
              </a:rPr>
              <a:t>Composição da Homosfera (z&lt;100 km)</a:t>
            </a:r>
            <a:endParaRPr lang="en-GB" sz="2400" b="1" dirty="0">
              <a:solidFill>
                <a:schemeClr val="accent2"/>
              </a:solidFill>
              <a:latin typeface="Arial" charset="0"/>
            </a:endParaRPr>
          </a:p>
        </p:txBody>
      </p:sp>
      <p:graphicFrame>
        <p:nvGraphicFramePr>
          <p:cNvPr id="491523" name="Object 3"/>
          <p:cNvGraphicFramePr>
            <a:graphicFrameLocks noChangeAspect="1"/>
          </p:cNvGraphicFramePr>
          <p:nvPr/>
        </p:nvGraphicFramePr>
        <p:xfrm>
          <a:off x="-357222" y="1208088"/>
          <a:ext cx="9572692" cy="5573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5407009" imgH="3652630" progId="Word.Document.8">
                  <p:embed/>
                </p:oleObj>
              </mc:Choice>
              <mc:Fallback>
                <p:oleObj name="Document" r:id="rId3" imgW="5407009" imgH="3652630" progId="Word.Document.8">
                  <p:embed/>
                  <p:pic>
                    <p:nvPicPr>
                      <p:cNvPr id="49152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4951" r="9558"/>
                      <a:stretch>
                        <a:fillRect/>
                      </a:stretch>
                    </p:blipFill>
                    <p:spPr bwMode="auto">
                      <a:xfrm>
                        <a:off x="-357222" y="1208088"/>
                        <a:ext cx="9572692" cy="5573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7271</TotalTime>
  <Words>1313</Words>
  <Application>Microsoft Office PowerPoint</Application>
  <PresentationFormat>On-screen Show (4:3)</PresentationFormat>
  <Paragraphs>231</Paragraphs>
  <Slides>27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Arial</vt:lpstr>
      <vt:lpstr>Calibri</vt:lpstr>
      <vt:lpstr>Cambria Math</vt:lpstr>
      <vt:lpstr>Office Theme</vt:lpstr>
      <vt:lpstr>Document</vt:lpstr>
      <vt:lpstr>Equation</vt:lpstr>
      <vt:lpstr>Equation.3</vt:lpstr>
      <vt:lpstr>Sumário</vt:lpstr>
      <vt:lpstr>Meteorologia</vt:lpstr>
      <vt:lpstr>Estrutura semanal do curso</vt:lpstr>
      <vt:lpstr>PowerPoint Presentation</vt:lpstr>
      <vt:lpstr>Avaliação: detalhes na próxima semana</vt:lpstr>
      <vt:lpstr>Programa (índice das folhas)</vt:lpstr>
      <vt:lpstr>Séries de exercícios não resolvidos</vt:lpstr>
      <vt:lpstr>PowerPoint Presentation</vt:lpstr>
      <vt:lpstr>Composição da Homosfera (z&lt;100 km)</vt:lpstr>
      <vt:lpstr>Ar</vt:lpstr>
      <vt:lpstr>PowerPoint Presentation</vt:lpstr>
      <vt:lpstr>Gases de estufa</vt:lpstr>
      <vt:lpstr>O que explica a composição observada?</vt:lpstr>
      <vt:lpstr>Equação de balanço de um componente atmosférico</vt:lpstr>
      <vt:lpstr>Tempo de residência (na Troposfera) de alguns componentes minoritários</vt:lpstr>
      <vt:lpstr>Alguns tempos característicos</vt:lpstr>
      <vt:lpstr>PowerPoint Presentation</vt:lpstr>
      <vt:lpstr>PowerPoint Presentation</vt:lpstr>
      <vt:lpstr>Desde que existe fotossíntese</vt:lpstr>
      <vt:lpstr>Desde que o Homem é um ator central no Sistema climático</vt:lpstr>
      <vt:lpstr>PowerPoint Presentation</vt:lpstr>
      <vt:lpstr>Processos que determinam a estrutura da atmosfera</vt:lpstr>
      <vt:lpstr>Equação de estado</vt:lpstr>
      <vt:lpstr>Forma mássica da equação de estado</vt:lpstr>
      <vt:lpstr>Mistura de gases (forma mássica)</vt:lpstr>
      <vt:lpstr>Equação de estado do ar seco</vt:lpstr>
      <vt:lpstr>A atmosfera contém água… e precisaremos de uma equação de estado para o ar húmido…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Meteorologia 2009-2010</dc:title>
  <dc:creator>Windows User</dc:creator>
  <cp:lastModifiedBy>Pedro Miranda</cp:lastModifiedBy>
  <cp:revision>14</cp:revision>
  <dcterms:created xsi:type="dcterms:W3CDTF">2009-09-28T10:38:04Z</dcterms:created>
  <dcterms:modified xsi:type="dcterms:W3CDTF">2022-09-22T17:32:09Z</dcterms:modified>
</cp:coreProperties>
</file>