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257" r:id="rId3"/>
    <p:sldId id="294" r:id="rId4"/>
    <p:sldId id="295" r:id="rId5"/>
    <p:sldId id="283" r:id="rId6"/>
    <p:sldId id="284" r:id="rId7"/>
    <p:sldId id="285" r:id="rId8"/>
    <p:sldId id="262" r:id="rId9"/>
    <p:sldId id="263" r:id="rId10"/>
    <p:sldId id="293" r:id="rId11"/>
    <p:sldId id="264" r:id="rId12"/>
    <p:sldId id="266" r:id="rId13"/>
    <p:sldId id="265" r:id="rId14"/>
    <p:sldId id="268" r:id="rId15"/>
    <p:sldId id="269" r:id="rId16"/>
    <p:sldId id="270" r:id="rId17"/>
    <p:sldId id="287" r:id="rId18"/>
    <p:sldId id="271" r:id="rId19"/>
    <p:sldId id="288" r:id="rId20"/>
    <p:sldId id="289" r:id="rId21"/>
    <p:sldId id="272" r:id="rId22"/>
    <p:sldId id="292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7315200" cy="96012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74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ro Miranda" userId="fb668b1cdf0c043c" providerId="LiveId" clId="{116785CA-B46F-48E5-A78B-866A2A7E45E4}"/>
    <pc:docChg chg="undo custSel addSld delSld modSld sldOrd">
      <pc:chgData name="Pedro Miranda" userId="fb668b1cdf0c043c" providerId="LiveId" clId="{116785CA-B46F-48E5-A78B-866A2A7E45E4}" dt="2022-09-20T09:38:06.257" v="42" actId="20577"/>
      <pc:docMkLst>
        <pc:docMk/>
      </pc:docMkLst>
      <pc:sldChg chg="del">
        <pc:chgData name="Pedro Miranda" userId="fb668b1cdf0c043c" providerId="LiveId" clId="{116785CA-B46F-48E5-A78B-866A2A7E45E4}" dt="2022-09-20T09:12:36.112" v="0" actId="47"/>
        <pc:sldMkLst>
          <pc:docMk/>
          <pc:sldMk cId="0" sldId="258"/>
        </pc:sldMkLst>
      </pc:sldChg>
      <pc:sldChg chg="del">
        <pc:chgData name="Pedro Miranda" userId="fb668b1cdf0c043c" providerId="LiveId" clId="{116785CA-B46F-48E5-A78B-866A2A7E45E4}" dt="2022-09-20T09:12:46.717" v="1" actId="47"/>
        <pc:sldMkLst>
          <pc:docMk/>
          <pc:sldMk cId="0" sldId="259"/>
        </pc:sldMkLst>
      </pc:sldChg>
      <pc:sldChg chg="del">
        <pc:chgData name="Pedro Miranda" userId="fb668b1cdf0c043c" providerId="LiveId" clId="{116785CA-B46F-48E5-A78B-866A2A7E45E4}" dt="2022-09-20T09:12:50.929" v="2" actId="47"/>
        <pc:sldMkLst>
          <pc:docMk/>
          <pc:sldMk cId="0" sldId="260"/>
        </pc:sldMkLst>
      </pc:sldChg>
      <pc:sldChg chg="del">
        <pc:chgData name="Pedro Miranda" userId="fb668b1cdf0c043c" providerId="LiveId" clId="{116785CA-B46F-48E5-A78B-866A2A7E45E4}" dt="2022-09-20T09:12:51.800" v="3" actId="47"/>
        <pc:sldMkLst>
          <pc:docMk/>
          <pc:sldMk cId="0" sldId="261"/>
        </pc:sldMkLst>
      </pc:sldChg>
      <pc:sldChg chg="modSp mod">
        <pc:chgData name="Pedro Miranda" userId="fb668b1cdf0c043c" providerId="LiveId" clId="{116785CA-B46F-48E5-A78B-866A2A7E45E4}" dt="2022-09-20T09:38:06.257" v="42" actId="20577"/>
        <pc:sldMkLst>
          <pc:docMk/>
          <pc:sldMk cId="1399945094" sldId="280"/>
        </pc:sldMkLst>
        <pc:spChg chg="mod">
          <ac:chgData name="Pedro Miranda" userId="fb668b1cdf0c043c" providerId="LiveId" clId="{116785CA-B46F-48E5-A78B-866A2A7E45E4}" dt="2022-09-20T09:38:06.257" v="42" actId="20577"/>
          <ac:spMkLst>
            <pc:docMk/>
            <pc:sldMk cId="1399945094" sldId="280"/>
            <ac:spMk id="3" creationId="{00000000-0000-0000-0000-000000000000}"/>
          </ac:spMkLst>
        </pc:spChg>
      </pc:sldChg>
      <pc:sldChg chg="addSp delSp modSp mod">
        <pc:chgData name="Pedro Miranda" userId="fb668b1cdf0c043c" providerId="LiveId" clId="{116785CA-B46F-48E5-A78B-866A2A7E45E4}" dt="2022-09-20T09:27:45.297" v="14" actId="1076"/>
        <pc:sldMkLst>
          <pc:docMk/>
          <pc:sldMk cId="821126948" sldId="295"/>
        </pc:sldMkLst>
        <pc:spChg chg="add del mod">
          <ac:chgData name="Pedro Miranda" userId="fb668b1cdf0c043c" providerId="LiveId" clId="{116785CA-B46F-48E5-A78B-866A2A7E45E4}" dt="2022-09-20T09:27:38.203" v="12"/>
          <ac:spMkLst>
            <pc:docMk/>
            <pc:sldMk cId="821126948" sldId="295"/>
            <ac:spMk id="7" creationId="{C9AFE77B-1D21-9695-D2BF-4F9D882010C3}"/>
          </ac:spMkLst>
        </pc:spChg>
        <pc:picChg chg="del">
          <ac:chgData name="Pedro Miranda" userId="fb668b1cdf0c043c" providerId="LiveId" clId="{116785CA-B46F-48E5-A78B-866A2A7E45E4}" dt="2022-09-20T09:27:26.755" v="10" actId="478"/>
          <ac:picMkLst>
            <pc:docMk/>
            <pc:sldMk cId="821126948" sldId="295"/>
            <ac:picMk id="4" creationId="{4EE4363D-76EE-E85B-CF54-064305B5D685}"/>
          </ac:picMkLst>
        </pc:picChg>
        <pc:picChg chg="add mod">
          <ac:chgData name="Pedro Miranda" userId="fb668b1cdf0c043c" providerId="LiveId" clId="{116785CA-B46F-48E5-A78B-866A2A7E45E4}" dt="2022-09-20T09:27:45.297" v="14" actId="1076"/>
          <ac:picMkLst>
            <pc:docMk/>
            <pc:sldMk cId="821126948" sldId="295"/>
            <ac:picMk id="8" creationId="{83F95E90-3758-2456-2681-122A759BEE5C}"/>
          </ac:picMkLst>
        </pc:picChg>
      </pc:sldChg>
      <pc:sldChg chg="add del ord">
        <pc:chgData name="Pedro Miranda" userId="fb668b1cdf0c043c" providerId="LiveId" clId="{116785CA-B46F-48E5-A78B-866A2A7E45E4}" dt="2022-09-20T09:14:54.676" v="9"/>
        <pc:sldMkLst>
          <pc:docMk/>
          <pc:sldMk cId="853434108" sldId="296"/>
        </pc:sldMkLst>
      </pc:sldChg>
      <pc:sldChg chg="add del ord">
        <pc:chgData name="Pedro Miranda" userId="fb668b1cdf0c043c" providerId="LiveId" clId="{116785CA-B46F-48E5-A78B-866A2A7E45E4}" dt="2022-09-20T09:14:54.676" v="9"/>
        <pc:sldMkLst>
          <pc:docMk/>
          <pc:sldMk cId="4283531335" sldId="297"/>
        </pc:sldMkLst>
      </pc:sldChg>
      <pc:sldChg chg="add del ord">
        <pc:chgData name="Pedro Miranda" userId="fb668b1cdf0c043c" providerId="LiveId" clId="{116785CA-B46F-48E5-A78B-866A2A7E45E4}" dt="2022-09-20T09:14:54.676" v="9"/>
        <pc:sldMkLst>
          <pc:docMk/>
          <pc:sldMk cId="2978698654" sldId="298"/>
        </pc:sldMkLst>
      </pc:sldChg>
      <pc:sldChg chg="add del ord">
        <pc:chgData name="Pedro Miranda" userId="fb668b1cdf0c043c" providerId="LiveId" clId="{116785CA-B46F-48E5-A78B-866A2A7E45E4}" dt="2022-09-20T09:14:54.676" v="9"/>
        <pc:sldMkLst>
          <pc:docMk/>
          <pc:sldMk cId="2261625784" sldId="299"/>
        </pc:sldMkLst>
      </pc:sldChg>
      <pc:sldChg chg="add del ord">
        <pc:chgData name="Pedro Miranda" userId="fb668b1cdf0c043c" providerId="LiveId" clId="{116785CA-B46F-48E5-A78B-866A2A7E45E4}" dt="2022-09-20T09:14:54.676" v="9"/>
        <pc:sldMkLst>
          <pc:docMk/>
          <pc:sldMk cId="3164529474" sldId="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9424AFEF-D415-417C-A733-3E37E8A106D4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641C0DF3-A868-433F-9AD8-AE18F5A75C2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768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C0DF3-A868-433F-9AD8-AE18F5A75C22}" type="slidenum">
              <a:rPr lang="pt-PT" smtClean="0"/>
              <a:pPr/>
              <a:t>1</a:t>
            </a:fld>
            <a:endParaRPr lang="pt-P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E87A5-ECC8-4EF1-993F-02EBBE44494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5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mmiranda@fc.ul.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mmiranda@fc.ul.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#_Toc496108271"/><Relationship Id="rId13" Type="http://schemas.openxmlformats.org/officeDocument/2006/relationships/hyperlink" Target="#_Toc496108308"/><Relationship Id="rId3" Type="http://schemas.openxmlformats.org/officeDocument/2006/relationships/hyperlink" Target="#_Toc496108220"/><Relationship Id="rId7" Type="http://schemas.openxmlformats.org/officeDocument/2006/relationships/hyperlink" Target="#_Toc496108261"/><Relationship Id="rId12" Type="http://schemas.openxmlformats.org/officeDocument/2006/relationships/hyperlink" Target="#_Toc496108301"/><Relationship Id="rId17" Type="http://schemas.openxmlformats.org/officeDocument/2006/relationships/hyperlink" Target="#_Toc496108355"/><Relationship Id="rId2" Type="http://schemas.openxmlformats.org/officeDocument/2006/relationships/notesSlide" Target="../notesSlides/notesSlide3.xml"/><Relationship Id="rId16" Type="http://schemas.openxmlformats.org/officeDocument/2006/relationships/hyperlink" Target="#_Toc496108340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96108253"/><Relationship Id="rId11" Type="http://schemas.openxmlformats.org/officeDocument/2006/relationships/hyperlink" Target="#_Toc496108294"/><Relationship Id="rId5" Type="http://schemas.openxmlformats.org/officeDocument/2006/relationships/hyperlink" Target="#_Toc496108243"/><Relationship Id="rId15" Type="http://schemas.openxmlformats.org/officeDocument/2006/relationships/hyperlink" Target="#_Toc496108326"/><Relationship Id="rId10" Type="http://schemas.openxmlformats.org/officeDocument/2006/relationships/hyperlink" Target="#_Toc496108286"/><Relationship Id="rId4" Type="http://schemas.openxmlformats.org/officeDocument/2006/relationships/hyperlink" Target="#_Toc496108233"/><Relationship Id="rId9" Type="http://schemas.openxmlformats.org/officeDocument/2006/relationships/hyperlink" Target="#_Toc496108279"/><Relationship Id="rId14" Type="http://schemas.openxmlformats.org/officeDocument/2006/relationships/hyperlink" Target="#_Toc496108316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/>
              <a:t>Sumário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2800" dirty="0"/>
              <a:t>Apresentação do curso.</a:t>
            </a:r>
          </a:p>
          <a:p>
            <a:pPr>
              <a:buNone/>
            </a:pPr>
            <a:r>
              <a:rPr lang="pt-PT" sz="2800" dirty="0"/>
              <a:t>Sistema climático. A atmosfera da Terra. Composição. Estrutura vertical média. </a:t>
            </a:r>
          </a:p>
          <a:p>
            <a:pPr>
              <a:buNone/>
            </a:pPr>
            <a:r>
              <a:rPr lang="pt-PT" sz="2800" dirty="0"/>
              <a:t>Aula 1/2</a:t>
            </a:r>
          </a:p>
          <a:p>
            <a:pPr>
              <a:buNone/>
            </a:pPr>
            <a:endParaRPr lang="pt-PT" sz="2800" dirty="0"/>
          </a:p>
          <a:p>
            <a:pPr>
              <a:buNone/>
            </a:pPr>
            <a:endParaRPr lang="pt-PT" sz="2800" dirty="0"/>
          </a:p>
          <a:p>
            <a:pPr>
              <a:buNone/>
            </a:pPr>
            <a:r>
              <a:rPr lang="pt-PT" sz="2800" dirty="0"/>
              <a:t>Pedro Miranda (</a:t>
            </a:r>
            <a:r>
              <a:rPr lang="pt-PT" sz="2800" dirty="0">
                <a:hlinkClick r:id="rId3"/>
              </a:rPr>
              <a:t>pmmiranda@fc.ul.pt</a:t>
            </a:r>
            <a:r>
              <a:rPr lang="pt-PT" sz="2800" dirty="0"/>
              <a:t>) 8.3.38</a:t>
            </a:r>
          </a:p>
          <a:p>
            <a:pPr>
              <a:buNone/>
            </a:pPr>
            <a:r>
              <a:rPr lang="pt-PT" sz="2800" dirty="0"/>
              <a:t>Skype: </a:t>
            </a:r>
            <a:r>
              <a:rPr lang="pt-PT" sz="2800" dirty="0" err="1"/>
              <a:t>pedro.m.a.miranda</a:t>
            </a:r>
            <a:endParaRPr lang="pt-PT" sz="2800" dirty="0"/>
          </a:p>
          <a:p>
            <a:pPr>
              <a:buNone/>
            </a:pP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399945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58CD-354A-41E5-B375-54DA239C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02168B-B985-4109-B6E7-4F141792EF12}"/>
                  </a:ext>
                </a:extLst>
              </p:cNvPr>
              <p:cNvSpPr txBox="1"/>
              <p:nvPr/>
            </p:nvSpPr>
            <p:spPr>
              <a:xfrm>
                <a:off x="765920" y="1484784"/>
                <a:ext cx="792088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GB" sz="2800" dirty="0"/>
                  <a:t>Na </a:t>
                </a:r>
                <a:r>
                  <a:rPr lang="en-GB" sz="2800" b="1" dirty="0" err="1"/>
                  <a:t>homosfera</a:t>
                </a:r>
                <a:r>
                  <a:rPr lang="en-GB" sz="2800" dirty="0"/>
                  <a:t> as </a:t>
                </a:r>
                <a:r>
                  <a:rPr lang="en-GB" sz="2800" dirty="0" err="1"/>
                  <a:t>proporções</a:t>
                </a:r>
                <a:r>
                  <a:rPr lang="en-GB" sz="2800" dirty="0"/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𝐴𝑟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são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aproximadamente</a:t>
                </a:r>
                <a:r>
                  <a:rPr lang="en-GB" sz="2800" dirty="0"/>
                  <a:t> </a:t>
                </a:r>
                <a:r>
                  <a:rPr lang="en-GB" sz="2800" dirty="0" err="1"/>
                  <a:t>constantes</a:t>
                </a:r>
                <a:r>
                  <a:rPr lang="en-GB" sz="2800" dirty="0"/>
                  <a:t>. As </a:t>
                </a:r>
                <a:r>
                  <a:rPr lang="en-GB" sz="2800" dirty="0" err="1"/>
                  <a:t>concentrações</a:t>
                </a:r>
                <a:r>
                  <a:rPr lang="en-GB" sz="2800" dirty="0"/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são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muito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variáveis</a:t>
                </a:r>
                <a:r>
                  <a:rPr lang="en-GB" sz="2800" dirty="0"/>
                  <a:t>. </a:t>
                </a:r>
                <a:r>
                  <a:rPr lang="en-GB" sz="2800" dirty="0" err="1"/>
                  <a:t>Os</a:t>
                </a:r>
                <a:r>
                  <a:rPr lang="en-GB" sz="2800" dirty="0"/>
                  <a:t> outros </a:t>
                </a:r>
                <a:r>
                  <a:rPr lang="en-GB" sz="2800" dirty="0" err="1"/>
                  <a:t>compostos</a:t>
                </a:r>
                <a:r>
                  <a:rPr lang="en-GB" sz="2800" dirty="0"/>
                  <a:t> </a:t>
                </a:r>
                <a:r>
                  <a:rPr lang="en-GB" sz="2800" dirty="0" err="1"/>
                  <a:t>contribuem</a:t>
                </a:r>
                <a:r>
                  <a:rPr lang="en-GB" sz="2800" dirty="0"/>
                  <a:t> com </a:t>
                </a:r>
                <a:r>
                  <a:rPr lang="en-GB" sz="2800" dirty="0" err="1"/>
                  <a:t>muito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pouca</a:t>
                </a:r>
                <a:r>
                  <a:rPr lang="en-GB" sz="2800" dirty="0"/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massa</a:t>
                </a:r>
                <a:r>
                  <a:rPr lang="en-GB" sz="2800" dirty="0"/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sz="2800" dirty="0" err="1"/>
                  <a:t>Vamos</a:t>
                </a:r>
                <a:r>
                  <a:rPr lang="en-GB" sz="2800" dirty="0"/>
                  <a:t> chamar </a:t>
                </a:r>
                <a:r>
                  <a:rPr lang="en-GB" sz="2800" dirty="0">
                    <a:solidFill>
                      <a:srgbClr val="FF0000"/>
                    </a:solidFill>
                  </a:rPr>
                  <a:t>AR SECO </a:t>
                </a:r>
                <a:r>
                  <a:rPr lang="en-GB" sz="2800" dirty="0"/>
                  <a:t>à </a:t>
                </a:r>
                <a:r>
                  <a:rPr lang="en-GB" sz="2800" dirty="0" err="1"/>
                  <a:t>mistura</a:t>
                </a:r>
                <a:r>
                  <a:rPr lang="en-GB" sz="2800" dirty="0"/>
                  <a:t> </a:t>
                </a:r>
                <a:r>
                  <a:rPr lang="en-GB" sz="2800" dirty="0" err="1"/>
                  <a:t>em</a:t>
                </a:r>
                <a:r>
                  <a:rPr lang="en-GB" sz="2800" dirty="0"/>
                  <a:t> </a:t>
                </a:r>
                <a:r>
                  <a:rPr lang="en-GB" sz="2800" dirty="0" err="1"/>
                  <a:t>proporções</a:t>
                </a:r>
                <a:r>
                  <a:rPr lang="en-GB" sz="2800" dirty="0"/>
                  <a:t> </a:t>
                </a:r>
                <a:r>
                  <a:rPr lang="en-GB" sz="2800" dirty="0" err="1"/>
                  <a:t>constantes</a:t>
                </a:r>
                <a:r>
                  <a:rPr lang="en-GB" sz="2800" dirty="0"/>
                  <a:t> que se </a:t>
                </a:r>
                <a:r>
                  <a:rPr lang="en-GB" sz="2800" dirty="0" err="1"/>
                  <a:t>observa</a:t>
                </a:r>
                <a:r>
                  <a:rPr lang="en-GB" sz="2800" dirty="0"/>
                  <a:t> </a:t>
                </a:r>
                <a:r>
                  <a:rPr lang="en-GB" sz="2800" dirty="0" err="1"/>
                  <a:t>na</a:t>
                </a:r>
                <a:r>
                  <a:rPr lang="en-GB" sz="2800" dirty="0"/>
                  <a:t> </a:t>
                </a:r>
                <a:r>
                  <a:rPr lang="en-GB" sz="2800" dirty="0" err="1"/>
                  <a:t>Homosfera</a:t>
                </a:r>
                <a:r>
                  <a:rPr lang="en-GB" sz="2800" dirty="0"/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sz="2800" dirty="0" err="1"/>
                  <a:t>Vamos</a:t>
                </a:r>
                <a:r>
                  <a:rPr lang="en-GB" sz="2800" dirty="0"/>
                  <a:t> chamar </a:t>
                </a:r>
                <a:r>
                  <a:rPr lang="en-GB" sz="2800" dirty="0">
                    <a:solidFill>
                      <a:srgbClr val="FF0000"/>
                    </a:solidFill>
                  </a:rPr>
                  <a:t>AR HÚMIDO </a:t>
                </a:r>
                <a:r>
                  <a:rPr lang="en-GB" sz="2800" dirty="0"/>
                  <a:t>à </a:t>
                </a:r>
                <a:r>
                  <a:rPr lang="en-GB" sz="2800" dirty="0" err="1"/>
                  <a:t>mistura</a:t>
                </a:r>
                <a:r>
                  <a:rPr lang="en-GB" sz="2800" dirty="0"/>
                  <a:t> </a:t>
                </a:r>
                <a:r>
                  <a:rPr lang="en-GB" sz="2800" dirty="0" err="1"/>
                  <a:t>em</a:t>
                </a:r>
                <a:r>
                  <a:rPr lang="en-GB" sz="2800" dirty="0"/>
                  <a:t> </a:t>
                </a:r>
                <a:r>
                  <a:rPr lang="en-GB" sz="2800" dirty="0" err="1"/>
                  <a:t>proporções</a:t>
                </a:r>
                <a:r>
                  <a:rPr lang="en-GB" sz="2800" dirty="0"/>
                  <a:t> </a:t>
                </a:r>
                <a:r>
                  <a:rPr lang="en-GB" sz="2800" dirty="0" err="1"/>
                  <a:t>variáveis</a:t>
                </a:r>
                <a:r>
                  <a:rPr lang="en-GB" sz="2800" dirty="0"/>
                  <a:t> de </a:t>
                </a:r>
                <a:r>
                  <a:rPr lang="en-GB" sz="2800" dirty="0" err="1"/>
                  <a:t>ar</a:t>
                </a:r>
                <a:r>
                  <a:rPr lang="en-GB" sz="2800" dirty="0"/>
                  <a:t> seco e </a:t>
                </a:r>
                <a:r>
                  <a:rPr lang="en-GB" sz="2800" dirty="0" err="1"/>
                  <a:t>água</a:t>
                </a:r>
                <a:r>
                  <a:rPr lang="en-GB" sz="2800" dirty="0"/>
                  <a:t>. O </a:t>
                </a:r>
                <a:r>
                  <a:rPr lang="en-GB" sz="2800" dirty="0" err="1"/>
                  <a:t>ar</a:t>
                </a:r>
                <a:r>
                  <a:rPr lang="en-GB" sz="2800" dirty="0"/>
                  <a:t> </a:t>
                </a:r>
                <a:r>
                  <a:rPr lang="en-GB" sz="2800" dirty="0" err="1"/>
                  <a:t>húmido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pode</a:t>
                </a:r>
                <a:r>
                  <a:rPr lang="en-GB" sz="2800" dirty="0"/>
                  <a:t> ser </a:t>
                </a:r>
                <a:r>
                  <a:rPr lang="en-GB" sz="2800" dirty="0" err="1"/>
                  <a:t>monofásico</a:t>
                </a:r>
                <a:r>
                  <a:rPr lang="en-GB" sz="2800" dirty="0"/>
                  <a:t> (</a:t>
                </a:r>
                <a:r>
                  <a:rPr lang="en-GB" sz="2800" dirty="0" err="1"/>
                  <a:t>só</a:t>
                </a:r>
                <a:r>
                  <a:rPr lang="en-GB" sz="2800" dirty="0"/>
                  <a:t> </a:t>
                </a:r>
                <a:r>
                  <a:rPr lang="en-GB" sz="2800" dirty="0" err="1"/>
                  <a:t>contém</a:t>
                </a:r>
                <a:r>
                  <a:rPr lang="en-GB" sz="2800" dirty="0"/>
                  <a:t> vapor) </a:t>
                </a:r>
                <a:r>
                  <a:rPr lang="en-GB" sz="2800" dirty="0" err="1"/>
                  <a:t>ou</a:t>
                </a:r>
                <a:r>
                  <a:rPr lang="en-GB" sz="2800" dirty="0"/>
                  <a:t> </a:t>
                </a:r>
                <a:r>
                  <a:rPr lang="en-GB" sz="2800" dirty="0" err="1"/>
                  <a:t>pode</a:t>
                </a:r>
                <a:r>
                  <a:rPr lang="en-GB" sz="2800" dirty="0"/>
                  <a:t> ser </a:t>
                </a:r>
                <a:r>
                  <a:rPr lang="en-GB" sz="2800" dirty="0" err="1"/>
                  <a:t>uma</a:t>
                </a:r>
                <a:r>
                  <a:rPr lang="en-GB" sz="2800" dirty="0"/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mistura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heterogénea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/>
                  <a:t>(</a:t>
                </a:r>
                <a:r>
                  <a:rPr lang="en-GB" sz="2800" dirty="0" err="1"/>
                  <a:t>vapor+líquido+sólido</a:t>
                </a:r>
                <a:r>
                  <a:rPr lang="en-GB" sz="2800" dirty="0"/>
                  <a:t>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02168B-B985-4109-B6E7-4F141792E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20" y="1484784"/>
                <a:ext cx="7920880" cy="4708981"/>
              </a:xfrm>
              <a:prstGeom prst="rect">
                <a:avLst/>
              </a:prstGeom>
              <a:blipFill>
                <a:blip r:embed="rId2"/>
                <a:stretch>
                  <a:fillRect l="-1617" t="-1295" r="-693" b="-2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39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85381" name="Picture 5"/>
          <p:cNvPicPr>
            <a:picLocks noChangeAspect="1" noChangeArrowheads="1"/>
          </p:cNvPicPr>
          <p:nvPr/>
        </p:nvPicPr>
        <p:blipFill>
          <a:blip r:embed="rId3" cstate="print"/>
          <a:srcRect b="15044"/>
          <a:stretch>
            <a:fillRect/>
          </a:stretch>
        </p:blipFill>
        <p:spPr bwMode="auto">
          <a:xfrm>
            <a:off x="663575" y="0"/>
            <a:ext cx="7815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7543800" y="3810000"/>
            <a:ext cx="1295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 rot="-5400000">
            <a:off x="7493000" y="50800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/>
              <a:t>Homosfera</a:t>
            </a:r>
            <a:endParaRPr lang="en-GB"/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 rot="-5400000">
            <a:off x="7441406" y="1521619"/>
            <a:ext cx="188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/>
              <a:t>Heterosfera</a:t>
            </a:r>
            <a:endParaRPr lang="en-GB"/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2362200" y="609600"/>
            <a:ext cx="393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b="1" dirty="0">
                <a:solidFill>
                  <a:srgbClr val="FF0000"/>
                </a:solidFill>
              </a:rPr>
              <a:t>O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485387" name="Text Box 11"/>
          <p:cNvSpPr txBox="1">
            <a:spLocks noChangeArrowheads="1"/>
          </p:cNvSpPr>
          <p:nvPr/>
        </p:nvSpPr>
        <p:spPr bwMode="auto">
          <a:xfrm>
            <a:off x="6264275" y="4724400"/>
            <a:ext cx="487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dirty="0">
                <a:solidFill>
                  <a:srgbClr val="FF0000"/>
                </a:solidFill>
              </a:rPr>
              <a:t>N</a:t>
            </a:r>
            <a:r>
              <a:rPr lang="pt-PT" sz="2400" baseline="-25000" dirty="0">
                <a:solidFill>
                  <a:srgbClr val="FF0000"/>
                </a:solidFill>
              </a:rPr>
              <a:t>2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85388" name="Text Box 12"/>
          <p:cNvSpPr txBox="1">
            <a:spLocks noChangeArrowheads="1"/>
          </p:cNvSpPr>
          <p:nvPr/>
        </p:nvSpPr>
        <p:spPr bwMode="auto">
          <a:xfrm>
            <a:off x="5867400" y="48006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>
                <a:solidFill>
                  <a:srgbClr val="FF0000"/>
                </a:solidFill>
              </a:rPr>
              <a:t>O</a:t>
            </a:r>
            <a:r>
              <a:rPr lang="pt-PT" sz="2400" baseline="-25000">
                <a:solidFill>
                  <a:srgbClr val="FF0000"/>
                </a:solidFill>
              </a:rPr>
              <a:t>2</a:t>
            </a:r>
            <a:endParaRPr lang="en-GB" sz="2400">
              <a:solidFill>
                <a:srgbClr val="FF0000"/>
              </a:solidFill>
            </a:endParaRPr>
          </a:p>
        </p:txBody>
      </p:sp>
      <p:sp>
        <p:nvSpPr>
          <p:cNvPr id="485389" name="Text Box 13"/>
          <p:cNvSpPr txBox="1">
            <a:spLocks noChangeArrowheads="1"/>
          </p:cNvSpPr>
          <p:nvPr/>
        </p:nvSpPr>
        <p:spPr bwMode="auto">
          <a:xfrm>
            <a:off x="4354513" y="1106488"/>
            <a:ext cx="335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dirty="0">
                <a:solidFill>
                  <a:srgbClr val="FF0000"/>
                </a:solidFill>
              </a:rPr>
              <a:t>T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85390" name="Text Box 14"/>
          <p:cNvSpPr txBox="1">
            <a:spLocks noChangeArrowheads="1"/>
          </p:cNvSpPr>
          <p:nvPr/>
        </p:nvSpPr>
        <p:spPr bwMode="auto">
          <a:xfrm>
            <a:off x="7010400" y="1295400"/>
            <a:ext cx="419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dirty="0">
                <a:solidFill>
                  <a:srgbClr val="FF0000"/>
                </a:solidFill>
              </a:rPr>
              <a:t>T’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428596" y="3857628"/>
            <a:ext cx="1295400" cy="0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704832" y="4500570"/>
            <a:ext cx="1295400" cy="0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561956" y="5000636"/>
            <a:ext cx="1295400" cy="0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928794" y="4572008"/>
            <a:ext cx="335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dirty="0">
                <a:solidFill>
                  <a:srgbClr val="FF0000"/>
                </a:solidFill>
              </a:rPr>
              <a:t>T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pt-PT" sz="2400" b="1">
                <a:solidFill>
                  <a:schemeClr val="accent2"/>
                </a:solidFill>
                <a:latin typeface="Arial" charset="0"/>
              </a:rPr>
              <a:t>Gases de estufa</a:t>
            </a:r>
            <a:endParaRPr lang="en-GB" sz="2400" b="1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486404" name="Picture 4"/>
          <p:cNvPicPr>
            <a:picLocks noChangeAspect="1" noChangeArrowheads="1"/>
          </p:cNvPicPr>
          <p:nvPr/>
        </p:nvPicPr>
        <p:blipFill>
          <a:blip r:embed="rId3" cstate="print"/>
          <a:srcRect l="8546" t="4857" r="3419" b="17606"/>
          <a:stretch>
            <a:fillRect/>
          </a:stretch>
        </p:blipFill>
        <p:spPr bwMode="auto">
          <a:xfrm>
            <a:off x="381000" y="1143000"/>
            <a:ext cx="84582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>
                <a:solidFill>
                  <a:srgbClr val="FF0000"/>
                </a:solidFill>
              </a:rPr>
              <a:t>O que explica a composição observada?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/>
              <a:t>História: origem dos constituintes</a:t>
            </a:r>
          </a:p>
          <a:p>
            <a:pPr>
              <a:buNone/>
            </a:pPr>
            <a:r>
              <a:rPr lang="pt-PT" dirty="0"/>
              <a:t>Gravidade:</a:t>
            </a:r>
          </a:p>
          <a:p>
            <a:pPr lvl="1">
              <a:buNone/>
            </a:pPr>
            <a:r>
              <a:rPr lang="pt-PT" dirty="0"/>
              <a:t>Retenção de gases: Problema do escape</a:t>
            </a:r>
          </a:p>
          <a:p>
            <a:pPr lvl="1">
              <a:buNone/>
            </a:pPr>
            <a:r>
              <a:rPr lang="pt-PT" dirty="0"/>
              <a:t>Estratificação vertical: separação por densidades (porque existe uma Homosfera?)</a:t>
            </a:r>
          </a:p>
          <a:p>
            <a:pPr>
              <a:buNone/>
            </a:pPr>
            <a:r>
              <a:rPr lang="pt-PT" dirty="0"/>
              <a:t>Ambiente cósmico</a:t>
            </a:r>
          </a:p>
          <a:p>
            <a:pPr lvl="1">
              <a:buNone/>
            </a:pPr>
            <a:r>
              <a:rPr lang="pt-PT" dirty="0"/>
              <a:t>Radiação</a:t>
            </a:r>
          </a:p>
          <a:p>
            <a:pPr lvl="1">
              <a:buNone/>
            </a:pPr>
            <a:r>
              <a:rPr lang="pt-PT" dirty="0"/>
              <a:t>Propriedades conservativas (Massa, momento angular)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b="1" dirty="0">
                <a:solidFill>
                  <a:schemeClr val="accent2"/>
                </a:solidFill>
                <a:latin typeface="Arial" charset="0"/>
              </a:rPr>
              <a:t>Equação de balanço de um componente atmosférico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94597" name="Rectangle 5"/>
          <p:cNvSpPr>
            <a:spLocks noChangeArrowheads="1"/>
          </p:cNvSpPr>
          <p:nvPr/>
        </p:nvSpPr>
        <p:spPr bwMode="auto">
          <a:xfrm>
            <a:off x="3748088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4596" name="Object 4"/>
              <p:cNvSpPr txBox="1"/>
              <p:nvPr/>
            </p:nvSpPr>
            <p:spPr bwMode="auto">
              <a:xfrm>
                <a:off x="1835696" y="1830248"/>
                <a:ext cx="5819775" cy="1377950"/>
              </a:xfrm>
              <a:prstGeom prst="rect">
                <a:avLst/>
              </a:prstGeom>
              <a:noFill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3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GB" sz="3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GB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num>
                        <m:den>
                          <m:r>
                            <a:rPr lang="en-GB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GB" sz="36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GB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)+(</m:t>
                      </m:r>
                      <m:r>
                        <a:rPr lang="en-GB" sz="3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9459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696" y="1830248"/>
                <a:ext cx="5819775" cy="13779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4599" name="Rectangle 7"/>
          <p:cNvSpPr>
            <a:spLocks noChangeArrowheads="1"/>
          </p:cNvSpPr>
          <p:nvPr/>
        </p:nvSpPr>
        <p:spPr bwMode="auto">
          <a:xfrm>
            <a:off x="40243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94598" name="Object 6"/>
          <p:cNvGraphicFramePr>
            <a:graphicFrameLocks noChangeAspect="1"/>
          </p:cNvGraphicFramePr>
          <p:nvPr/>
        </p:nvGraphicFramePr>
        <p:xfrm>
          <a:off x="4267200" y="3276600"/>
          <a:ext cx="38290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1726" imgH="228501" progId="Equation.3">
                  <p:embed/>
                </p:oleObj>
              </mc:Choice>
              <mc:Fallback>
                <p:oleObj name="Equation" r:id="rId5" imgW="1091726" imgH="228501" progId="Equation.3">
                  <p:embed/>
                  <p:pic>
                    <p:nvPicPr>
                      <p:cNvPr id="4945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76600"/>
                        <a:ext cx="3829050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4601" name="Rectangle 9"/>
          <p:cNvSpPr>
            <a:spLocks noChangeArrowheads="1"/>
          </p:cNvSpPr>
          <p:nvPr/>
        </p:nvSpPr>
        <p:spPr bwMode="auto">
          <a:xfrm>
            <a:off x="388620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4600" name="Object 8"/>
              <p:cNvSpPr txBox="1"/>
              <p:nvPr/>
            </p:nvSpPr>
            <p:spPr bwMode="auto">
              <a:xfrm>
                <a:off x="3293038" y="4457263"/>
                <a:ext cx="6282679" cy="151288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GB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</m:den>
                      </m:f>
                      <m:r>
                        <a:rPr lang="en-GB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GB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𝑘𝑔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den>
                          </m:f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4600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3038" y="4457263"/>
                <a:ext cx="6282679" cy="1512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968843" y="1702590"/>
            <a:ext cx="4425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Fluxos na fronteira         </a:t>
            </a:r>
            <a:r>
              <a:rPr lang="pt-PT" dirty="0">
                <a:solidFill>
                  <a:srgbClr val="7030A0"/>
                </a:solidFill>
              </a:rPr>
              <a:t>Produção   Remoção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EDC9C6-852D-42A8-A220-0BE2BB69C330}"/>
                  </a:ext>
                </a:extLst>
              </p:cNvPr>
              <p:cNvSpPr txBox="1"/>
              <p:nvPr/>
            </p:nvSpPr>
            <p:spPr>
              <a:xfrm>
                <a:off x="251520" y="6093296"/>
                <a:ext cx="76849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3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</a:rPr>
                  <a:t>quantidade: </a:t>
                </a:r>
                <a:r>
                  <a:rPr lang="en-GB" sz="3200" dirty="0" err="1">
                    <a:solidFill>
                      <a:srgbClr val="FF0000"/>
                    </a:solidFill>
                  </a:rPr>
                  <a:t>atenção</a:t>
                </a:r>
                <a:r>
                  <a:rPr lang="en-GB" sz="3200" dirty="0">
                    <a:solidFill>
                      <a:srgbClr val="FF0000"/>
                    </a:solidFill>
                  </a:rPr>
                  <a:t> à </a:t>
                </a:r>
                <a:r>
                  <a:rPr lang="en-GB" sz="3200" dirty="0" err="1">
                    <a:solidFill>
                      <a:srgbClr val="00B050"/>
                    </a:solidFill>
                  </a:rPr>
                  <a:t>análise</a:t>
                </a:r>
                <a:r>
                  <a:rPr lang="en-GB" sz="3200" dirty="0">
                    <a:solidFill>
                      <a:srgbClr val="00B050"/>
                    </a:solidFill>
                  </a:rPr>
                  <a:t> dimensional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EDC9C6-852D-42A8-A220-0BE2BB69C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093296"/>
                <a:ext cx="7684989" cy="584775"/>
              </a:xfrm>
              <a:prstGeom prst="rect">
                <a:avLst/>
              </a:prstGeom>
              <a:blipFill>
                <a:blip r:embed="rId8"/>
                <a:stretch>
                  <a:fillRect t="-12632" r="-1031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EF77F4E-F247-412D-905C-80196C477B39}"/>
              </a:ext>
            </a:extLst>
          </p:cNvPr>
          <p:cNvSpPr txBox="1"/>
          <p:nvPr/>
        </p:nvSpPr>
        <p:spPr>
          <a:xfrm>
            <a:off x="323528" y="3383112"/>
            <a:ext cx="3880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Regime </a:t>
            </a:r>
            <a:r>
              <a:rPr lang="en-GB" sz="2400" dirty="0" err="1">
                <a:solidFill>
                  <a:srgbClr val="FF0000"/>
                </a:solidFill>
              </a:rPr>
              <a:t>estacionário</a:t>
            </a:r>
            <a:r>
              <a:rPr lang="en-GB" sz="2400" dirty="0">
                <a:solidFill>
                  <a:srgbClr val="FF0000"/>
                </a:solidFill>
              </a:rPr>
              <a:t> Q=</a:t>
            </a:r>
            <a:r>
              <a:rPr lang="en-GB" sz="2400" dirty="0" err="1">
                <a:solidFill>
                  <a:srgbClr val="FF0000"/>
                </a:solidFill>
              </a:rPr>
              <a:t>const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CB8BB4-70D5-49F4-AEF5-814B448233CE}"/>
              </a:ext>
            </a:extLst>
          </p:cNvPr>
          <p:cNvSpPr txBox="1"/>
          <p:nvPr/>
        </p:nvSpPr>
        <p:spPr>
          <a:xfrm>
            <a:off x="107504" y="4797152"/>
            <a:ext cx="3184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Tempo de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</a:rPr>
              <a:t>residência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72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>
                <a:solidFill>
                  <a:schemeClr val="accent2"/>
                </a:solidFill>
                <a:latin typeface="Arial" charset="0"/>
              </a:rPr>
              <a:t>Tempo de residência (na Troposfera) de alguns componentes minoritários</a:t>
            </a:r>
            <a:endParaRPr lang="en-GB" sz="2800" b="1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495760" name="Object 144"/>
          <p:cNvGraphicFramePr>
            <a:graphicFrameLocks noChangeAspect="1"/>
          </p:cNvGraphicFramePr>
          <p:nvPr/>
        </p:nvGraphicFramePr>
        <p:xfrm>
          <a:off x="342900" y="1556792"/>
          <a:ext cx="8458200" cy="362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20880" imgH="2665440" progId="Word.Document.8">
                  <p:embed/>
                </p:oleObj>
              </mc:Choice>
              <mc:Fallback>
                <p:oleObj name="Document" r:id="rId3" imgW="5420880" imgH="2665440" progId="Word.Document.8">
                  <p:embed/>
                  <p:pic>
                    <p:nvPicPr>
                      <p:cNvPr id="49576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2825"/>
                      <a:stretch>
                        <a:fillRect/>
                      </a:stretch>
                    </p:blipFill>
                    <p:spPr bwMode="auto">
                      <a:xfrm>
                        <a:off x="342900" y="1556792"/>
                        <a:ext cx="8458200" cy="362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6F1D88-6BCE-475C-AD7F-ACAAB7527637}"/>
                  </a:ext>
                </a:extLst>
              </p:cNvPr>
              <p:cNvSpPr txBox="1"/>
              <p:nvPr/>
            </p:nvSpPr>
            <p:spPr>
              <a:xfrm>
                <a:off x="1403648" y="5373216"/>
                <a:ext cx="6073394" cy="11721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GB" sz="2400" dirty="0"/>
                  <a:t>Exemplo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400" dirty="0"/>
                  <a:t>: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350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sup>
                            </m:s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×5×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18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7500×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≈233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b="0" dirty="0"/>
              </a:p>
              <a:p>
                <a:pPr>
                  <a:spcAft>
                    <a:spcPts val="1200"/>
                  </a:spcAft>
                </a:pPr>
                <a:r>
                  <a:rPr lang="en-GB" sz="2000" dirty="0"/>
                  <a:t>Mas 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/>
                  <a:t> </a:t>
                </a:r>
                <a:r>
                  <a:rPr lang="en-GB" sz="2000" dirty="0" err="1"/>
                  <a:t>não</a:t>
                </a:r>
                <a:r>
                  <a:rPr lang="en-GB" sz="2000" dirty="0"/>
                  <a:t> é </a:t>
                </a:r>
                <a:r>
                  <a:rPr lang="en-GB" sz="2000" dirty="0" err="1"/>
                  <a:t>estacionário</a:t>
                </a:r>
                <a:r>
                  <a:rPr lang="en-GB" sz="2000" dirty="0"/>
                  <a:t>…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6F1D88-6BCE-475C-AD7F-ACAAB7527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373216"/>
                <a:ext cx="6073394" cy="1172180"/>
              </a:xfrm>
              <a:prstGeom prst="rect">
                <a:avLst/>
              </a:prstGeom>
              <a:blipFill>
                <a:blip r:embed="rId6"/>
                <a:stretch>
                  <a:fillRect l="-1505" b="-8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875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/>
              <a:t>Alguns tempos característicos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400" dirty="0">
                <a:solidFill>
                  <a:srgbClr val="00B050"/>
                </a:solidFill>
              </a:rPr>
              <a:t>Tempo de residência de um composto na atmosfera</a:t>
            </a:r>
          </a:p>
          <a:p>
            <a:pPr algn="ctr">
              <a:buNone/>
            </a:pPr>
            <a:r>
              <a:rPr lang="pt-PT" sz="2400" i="1" dirty="0"/>
              <a:t>versus</a:t>
            </a:r>
          </a:p>
          <a:p>
            <a:pPr>
              <a:buNone/>
            </a:pPr>
            <a:r>
              <a:rPr lang="pt-PT" sz="2400" dirty="0"/>
              <a:t>Tempo de </a:t>
            </a:r>
            <a:r>
              <a:rPr lang="pt-PT" sz="2400" dirty="0">
                <a:solidFill>
                  <a:srgbClr val="FF0000"/>
                </a:solidFill>
              </a:rPr>
              <a:t>transporte</a:t>
            </a:r>
            <a:r>
              <a:rPr lang="pt-PT" sz="2400" dirty="0"/>
              <a:t> horizontal ao longo de um paralelo: 1 semana</a:t>
            </a:r>
          </a:p>
          <a:p>
            <a:pPr>
              <a:buNone/>
            </a:pPr>
            <a:r>
              <a:rPr lang="pt-PT" sz="2400" dirty="0"/>
              <a:t>Tempo de </a:t>
            </a:r>
            <a:r>
              <a:rPr lang="pt-PT" sz="2400" dirty="0">
                <a:solidFill>
                  <a:srgbClr val="FF0000"/>
                </a:solidFill>
              </a:rPr>
              <a:t>mistura horizontal </a:t>
            </a:r>
            <a:r>
              <a:rPr lang="pt-PT" sz="2400" dirty="0"/>
              <a:t>na Troposfera (inter-hemisférico): 1 ano</a:t>
            </a:r>
          </a:p>
          <a:p>
            <a:pPr>
              <a:buNone/>
            </a:pPr>
            <a:r>
              <a:rPr lang="pt-PT" sz="2400" dirty="0"/>
              <a:t>Tempo de </a:t>
            </a:r>
            <a:r>
              <a:rPr lang="pt-PT" sz="2400" dirty="0">
                <a:solidFill>
                  <a:srgbClr val="FF0000"/>
                </a:solidFill>
              </a:rPr>
              <a:t>mistura na camada limite </a:t>
            </a:r>
            <a:r>
              <a:rPr lang="pt-PT" sz="2400" dirty="0"/>
              <a:t>(z&lt;1km): 1 dia</a:t>
            </a:r>
          </a:p>
          <a:p>
            <a:pPr>
              <a:buNone/>
            </a:pPr>
            <a:r>
              <a:rPr lang="pt-PT" sz="2400" dirty="0"/>
              <a:t>Tempo de </a:t>
            </a:r>
            <a:r>
              <a:rPr lang="pt-PT" sz="2400" dirty="0">
                <a:solidFill>
                  <a:srgbClr val="FF0000"/>
                </a:solidFill>
              </a:rPr>
              <a:t>mistura vertical na Estratosfera</a:t>
            </a:r>
            <a:r>
              <a:rPr lang="pt-PT" sz="2400" dirty="0"/>
              <a:t>: 100 anos</a:t>
            </a:r>
          </a:p>
          <a:p>
            <a:pPr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311936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4A7EB-AA6D-4ED2-93F5-EA8A38EC78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Qual o </a:t>
                </a:r>
                <a:r>
                  <a:rPr lang="en-GB" dirty="0" err="1"/>
                  <a:t>valor</a:t>
                </a:r>
                <a:r>
                  <a:rPr lang="en-GB" dirty="0"/>
                  <a:t> dos </a:t>
                </a:r>
                <a:r>
                  <a:rPr lang="en-GB" dirty="0" err="1"/>
                  <a:t>fluxos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GB" dirty="0"/>
                  <a:t> ?</a:t>
                </a:r>
              </a:p>
              <a:p>
                <a:pPr marL="0" indent="0">
                  <a:buNone/>
                </a:pPr>
                <a:r>
                  <a:rPr lang="en-GB" dirty="0"/>
                  <a:t>Que </a:t>
                </a:r>
                <a:r>
                  <a:rPr lang="en-GB" dirty="0" err="1">
                    <a:solidFill>
                      <a:srgbClr val="FF0000"/>
                    </a:solidFill>
                  </a:rPr>
                  <a:t>processos</a:t>
                </a:r>
                <a:r>
                  <a:rPr lang="en-GB" dirty="0"/>
                  <a:t> </a:t>
                </a:r>
                <a:r>
                  <a:rPr lang="en-GB" dirty="0" err="1"/>
                  <a:t>realizam</a:t>
                </a:r>
                <a:r>
                  <a:rPr lang="en-GB" dirty="0"/>
                  <a:t> </a:t>
                </a:r>
                <a:r>
                  <a:rPr lang="en-GB" dirty="0" err="1"/>
                  <a:t>esses</a:t>
                </a:r>
                <a:r>
                  <a:rPr lang="en-GB" dirty="0"/>
                  <a:t> </a:t>
                </a:r>
                <a:r>
                  <a:rPr lang="en-GB" dirty="0" err="1"/>
                  <a:t>fluxos</a:t>
                </a:r>
                <a:r>
                  <a:rPr lang="en-GB" dirty="0"/>
                  <a:t>?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Na </a:t>
                </a:r>
                <a:r>
                  <a:rPr lang="en-GB" dirty="0" err="1"/>
                  <a:t>escala</a:t>
                </a:r>
                <a:r>
                  <a:rPr lang="en-GB" dirty="0"/>
                  <a:t> de tempo </a:t>
                </a:r>
                <a:r>
                  <a:rPr lang="en-GB" dirty="0" err="1"/>
                  <a:t>geológica</a:t>
                </a:r>
                <a:r>
                  <a:rPr lang="en-GB" dirty="0"/>
                  <a:t>:</a:t>
                </a:r>
              </a:p>
              <a:p>
                <a:pPr marL="514350" indent="-514350">
                  <a:buAutoNum type="arabicParenR"/>
                </a:pPr>
                <a:r>
                  <a:rPr lang="en-GB" dirty="0" err="1"/>
                  <a:t>Existe</a:t>
                </a:r>
                <a:r>
                  <a:rPr lang="en-GB" dirty="0"/>
                  <a:t> </a:t>
                </a:r>
                <a:r>
                  <a:rPr lang="en-GB" dirty="0" err="1"/>
                  <a:t>uma</a:t>
                </a:r>
                <a:r>
                  <a:rPr lang="en-GB" dirty="0"/>
                  <a:t> </a:t>
                </a:r>
                <a:r>
                  <a:rPr lang="en-GB" dirty="0" err="1"/>
                  <a:t>atmosfera</a:t>
                </a:r>
                <a:r>
                  <a:rPr lang="en-GB" dirty="0"/>
                  <a:t> primordial</a:t>
                </a:r>
              </a:p>
              <a:p>
                <a:pPr marL="514350" indent="-514350">
                  <a:buAutoNum type="arabicParenR"/>
                </a:pPr>
                <a:r>
                  <a:rPr lang="en-GB" dirty="0" err="1"/>
                  <a:t>Existem</a:t>
                </a:r>
                <a:r>
                  <a:rPr lang="en-GB" dirty="0"/>
                  <a:t> </a:t>
                </a:r>
                <a:r>
                  <a:rPr lang="en-GB" dirty="0" err="1"/>
                  <a:t>emissões</a:t>
                </a:r>
                <a:r>
                  <a:rPr lang="en-GB" dirty="0"/>
                  <a:t> de gases (</a:t>
                </a:r>
                <a:r>
                  <a:rPr lang="en-GB" dirty="0" err="1"/>
                  <a:t>desgaseificação</a:t>
                </a:r>
                <a:r>
                  <a:rPr lang="en-GB" dirty="0"/>
                  <a:t> do </a:t>
                </a:r>
                <a:r>
                  <a:rPr lang="en-GB" dirty="0" err="1"/>
                  <a:t>manto</a:t>
                </a:r>
                <a:r>
                  <a:rPr lang="en-GB" dirty="0"/>
                  <a:t>)</a:t>
                </a:r>
              </a:p>
              <a:p>
                <a:pPr marL="514350" indent="-514350">
                  <a:buAutoNum type="arabicParenR"/>
                </a:pPr>
                <a:r>
                  <a:rPr lang="en-GB" dirty="0" err="1"/>
                  <a:t>Existem</a:t>
                </a:r>
                <a:r>
                  <a:rPr lang="en-GB" dirty="0"/>
                  <a:t> </a:t>
                </a:r>
                <a:r>
                  <a:rPr lang="en-GB" dirty="0" err="1"/>
                  <a:t>perdas</a:t>
                </a:r>
                <a:r>
                  <a:rPr lang="en-GB" dirty="0"/>
                  <a:t> de gases </a:t>
                </a:r>
                <a:r>
                  <a:rPr lang="en-GB" dirty="0" err="1"/>
                  <a:t>leves</a:t>
                </a:r>
                <a:r>
                  <a:rPr lang="en-GB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𝐻𝑒</m:t>
                    </m:r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4A7EB-AA6D-4ED2-93F5-EA8A38EC78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926" t="-2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3ECBCB6-A1B9-49FE-B462-373C0B5178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2112" y="116632"/>
          <a:ext cx="5819775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651000" imgH="393700" progId="Equation.3">
                  <p:embed/>
                </p:oleObj>
              </mc:Choice>
              <mc:Fallback>
                <p:oleObj r:id="rId4" imgW="1651000" imgH="3937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3ECBCB6-A1B9-49FE-B462-373C0B5178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2" y="116632"/>
                        <a:ext cx="5819775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139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85860"/>
          <a:ext cx="8001056" cy="4713606"/>
        </p:xfrm>
        <a:graphic>
          <a:graphicData uri="http://schemas.openxmlformats.org/drawingml/2006/table">
            <a:tbl>
              <a:tblPr/>
              <a:tblGrid>
                <a:gridCol w="2445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Gás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endParaRPr lang="pt-PT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Emissões vulcânicas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em vol.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Atmosfera actual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em vol.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Vapor de água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pt-PT" sz="20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79.3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 a 4 (variável)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Dióxido de carbono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</a:t>
                      </a:r>
                      <a:r>
                        <a:rPr lang="pt-PT" sz="20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11.6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0.035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Dióxido de enxofre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pt-PT" sz="20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6.5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&lt;0.0001 (variável)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Azoto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pt-PT" sz="20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78.08</a:t>
                      </a:r>
                      <a:r>
                        <a:rPr lang="pt-PT" sz="20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(1)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Hidrogénio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pt-PT" sz="20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0.00005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Oxigénio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r>
                        <a:rPr lang="pt-PT" sz="20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—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20.95</a:t>
                      </a:r>
                      <a:r>
                        <a:rPr lang="pt-PT" sz="20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(1)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Árgon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—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0.93</a:t>
                      </a:r>
                      <a:r>
                        <a:rPr lang="pt-PT" sz="20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(1)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Outros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endParaRPr lang="pt-PT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—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endParaRPr lang="pt-PT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100.0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100.0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700338" algn="ctr"/>
              </a:tabLst>
            </a:pPr>
            <a:r>
              <a:rPr kumimoji="0" lang="pt-PT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</a:t>
            </a:r>
            <a:r>
              <a:rPr kumimoji="0" lang="pt-PT" sz="1100" b="1" i="1" u="none" strike="noStrike" cap="none" normalizeH="0" baseline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abela 1.</a:t>
            </a:r>
            <a:r>
              <a:rPr kumimoji="0" lang="pt-PT" sz="1100" b="1" i="1" u="none" strike="noStrike" cap="none" normalizeH="0" baseline="0" bmk="_Ref41437925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pt-PT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Composição típica dos gases emitidos por vulcões, comparada com a composição actual da baixa atmosfera</a:t>
            </a: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700338" algn="ctr"/>
              </a:tabLst>
            </a:pPr>
            <a:r>
              <a:rPr kumimoji="0" lang="pt-P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(1) % calculadas para o caso do ar seco.</a:t>
            </a:r>
            <a:endParaRPr kumimoji="0" lang="pt-P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16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A1CE4-DD2E-477C-913E-0AB716090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Desde</a:t>
            </a:r>
            <a:r>
              <a:rPr lang="en-GB" dirty="0"/>
              <a:t> que </a:t>
            </a:r>
            <a:r>
              <a:rPr lang="en-GB" dirty="0" err="1"/>
              <a:t>existe</a:t>
            </a:r>
            <a:r>
              <a:rPr lang="en-GB" dirty="0"/>
              <a:t> </a:t>
            </a:r>
            <a:r>
              <a:rPr lang="en-GB" dirty="0" err="1"/>
              <a:t>fotossíntese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AFAEC1-F167-4DB1-9718-7901FFD04B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Há </a:t>
                </a:r>
                <a:r>
                  <a:rPr lang="en-GB" dirty="0" err="1"/>
                  <a:t>emissão</a:t>
                </a:r>
                <a:r>
                  <a:rPr lang="en-GB" dirty="0"/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, </a:t>
                </a:r>
                <a:r>
                  <a:rPr lang="en-GB" dirty="0" err="1"/>
                  <a:t>captura</a:t>
                </a:r>
                <a:r>
                  <a:rPr lang="en-GB" dirty="0"/>
                  <a:t> 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AFAEC1-F167-4DB1-9718-7901FFD04B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38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PT" sz="3200" dirty="0"/>
              <a:t>Meteorologia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4572032"/>
          </a:xfrm>
        </p:spPr>
        <p:txBody>
          <a:bodyPr>
            <a:normAutofit lnSpcReduction="10000"/>
          </a:bodyPr>
          <a:lstStyle/>
          <a:p>
            <a:pPr algn="l"/>
            <a:r>
              <a:rPr lang="pt-PT" sz="2000" b="1" i="1" dirty="0">
                <a:solidFill>
                  <a:schemeClr val="tx1"/>
                </a:solidFill>
              </a:rPr>
              <a:t>Bibliografia</a:t>
            </a:r>
          </a:p>
          <a:p>
            <a:pPr algn="l"/>
            <a:r>
              <a:rPr lang="pt-PT" sz="2000" dirty="0">
                <a:solidFill>
                  <a:schemeClr val="tx1"/>
                </a:solidFill>
              </a:rPr>
              <a:t>Miranda PMA, 2009, Meteorologia e Ambiente, 2ª ed., </a:t>
            </a:r>
            <a:r>
              <a:rPr lang="pt-PT" sz="2000" dirty="0" err="1">
                <a:solidFill>
                  <a:schemeClr val="tx1"/>
                </a:solidFill>
              </a:rPr>
              <a:t>Univ</a:t>
            </a:r>
            <a:r>
              <a:rPr lang="pt-PT" sz="2000" dirty="0">
                <a:solidFill>
                  <a:schemeClr val="tx1"/>
                </a:solidFill>
              </a:rPr>
              <a:t> Aberta.</a:t>
            </a:r>
          </a:p>
          <a:p>
            <a:pPr algn="l"/>
            <a:r>
              <a:rPr lang="pt-PT" sz="2000" dirty="0">
                <a:solidFill>
                  <a:srgbClr val="FF0000"/>
                </a:solidFill>
              </a:rPr>
              <a:t>Miranda PMA, 2017, Introdução à Meteorologia, </a:t>
            </a:r>
            <a:r>
              <a:rPr lang="pt-PT" sz="2000" dirty="0" err="1">
                <a:solidFill>
                  <a:srgbClr val="FF0000"/>
                </a:solidFill>
              </a:rPr>
              <a:t>fenix</a:t>
            </a:r>
            <a:r>
              <a:rPr lang="pt-PT" sz="2000" dirty="0">
                <a:solidFill>
                  <a:srgbClr val="FF0000"/>
                </a:solidFill>
              </a:rPr>
              <a:t>/teams.</a:t>
            </a:r>
          </a:p>
          <a:p>
            <a:pPr algn="l"/>
            <a:r>
              <a:rPr lang="pt-PT" sz="2000" dirty="0">
                <a:solidFill>
                  <a:schemeClr val="tx1"/>
                </a:solidFill>
              </a:rPr>
              <a:t>Wallace </a:t>
            </a:r>
            <a:r>
              <a:rPr lang="pt-PT" sz="2000" dirty="0" err="1">
                <a:solidFill>
                  <a:schemeClr val="tx1"/>
                </a:solidFill>
              </a:rPr>
              <a:t>and</a:t>
            </a:r>
            <a:r>
              <a:rPr lang="pt-PT" sz="2000" dirty="0">
                <a:solidFill>
                  <a:schemeClr val="tx1"/>
                </a:solidFill>
              </a:rPr>
              <a:t> Hobbs, 2006, </a:t>
            </a:r>
            <a:r>
              <a:rPr lang="pt-PT" sz="2000" dirty="0" err="1">
                <a:solidFill>
                  <a:schemeClr val="tx1"/>
                </a:solidFill>
              </a:rPr>
              <a:t>Atmospheric</a:t>
            </a:r>
            <a:r>
              <a:rPr lang="pt-PT" sz="2000" dirty="0">
                <a:solidFill>
                  <a:schemeClr val="tx1"/>
                </a:solidFill>
              </a:rPr>
              <a:t> </a:t>
            </a:r>
            <a:r>
              <a:rPr lang="pt-PT" sz="2000" dirty="0" err="1">
                <a:solidFill>
                  <a:schemeClr val="tx1"/>
                </a:solidFill>
              </a:rPr>
              <a:t>Science</a:t>
            </a:r>
            <a:r>
              <a:rPr lang="pt-PT" sz="2000" dirty="0">
                <a:solidFill>
                  <a:schemeClr val="tx1"/>
                </a:solidFill>
              </a:rPr>
              <a:t> </a:t>
            </a:r>
            <a:r>
              <a:rPr lang="pt-PT" sz="2000" dirty="0" err="1">
                <a:solidFill>
                  <a:schemeClr val="tx1"/>
                </a:solidFill>
              </a:rPr>
              <a:t>and</a:t>
            </a:r>
            <a:r>
              <a:rPr lang="pt-PT" sz="2000" dirty="0">
                <a:solidFill>
                  <a:schemeClr val="tx1"/>
                </a:solidFill>
              </a:rPr>
              <a:t> </a:t>
            </a:r>
            <a:r>
              <a:rPr lang="pt-PT" sz="2000" dirty="0" err="1">
                <a:solidFill>
                  <a:schemeClr val="tx1"/>
                </a:solidFill>
              </a:rPr>
              <a:t>Introductory</a:t>
            </a:r>
            <a:r>
              <a:rPr lang="pt-PT" sz="2000" dirty="0">
                <a:solidFill>
                  <a:schemeClr val="tx1"/>
                </a:solidFill>
              </a:rPr>
              <a:t> </a:t>
            </a:r>
            <a:r>
              <a:rPr lang="pt-PT" sz="2000" dirty="0" err="1">
                <a:solidFill>
                  <a:schemeClr val="tx1"/>
                </a:solidFill>
              </a:rPr>
              <a:t>Survey</a:t>
            </a:r>
            <a:r>
              <a:rPr lang="pt-PT" sz="2000" dirty="0">
                <a:solidFill>
                  <a:schemeClr val="tx1"/>
                </a:solidFill>
              </a:rPr>
              <a:t>, 2ª ed.</a:t>
            </a:r>
          </a:p>
          <a:p>
            <a:pPr algn="l"/>
            <a:r>
              <a:rPr lang="pt-PT" sz="2000" dirty="0">
                <a:solidFill>
                  <a:srgbClr val="FF0000"/>
                </a:solidFill>
              </a:rPr>
              <a:t>Exercícios</a:t>
            </a:r>
          </a:p>
          <a:p>
            <a:pPr algn="l"/>
            <a:r>
              <a:rPr lang="pt-PT" sz="2000" dirty="0">
                <a:solidFill>
                  <a:srgbClr val="FF0000"/>
                </a:solidFill>
              </a:rPr>
              <a:t>Diagramas</a:t>
            </a:r>
          </a:p>
          <a:p>
            <a:pPr algn="l"/>
            <a:r>
              <a:rPr lang="pt-PT" sz="2000" dirty="0">
                <a:solidFill>
                  <a:schemeClr val="tx1"/>
                </a:solidFill>
              </a:rPr>
              <a:t>Exames resolvidos (no mesmo modelo)</a:t>
            </a:r>
          </a:p>
          <a:p>
            <a:pPr algn="l"/>
            <a:r>
              <a:rPr lang="pt-PT" sz="2000" b="1" dirty="0">
                <a:solidFill>
                  <a:srgbClr val="00B050"/>
                </a:solidFill>
              </a:rPr>
              <a:t>Protocolo</a:t>
            </a:r>
          </a:p>
          <a:p>
            <a:pPr algn="l"/>
            <a:endParaRPr lang="pt-PT" sz="2000" dirty="0">
              <a:solidFill>
                <a:schemeClr val="tx1"/>
              </a:solidFill>
            </a:endParaRPr>
          </a:p>
          <a:p>
            <a:pPr algn="l"/>
            <a:r>
              <a:rPr lang="pt-PT" sz="2000" dirty="0">
                <a:solidFill>
                  <a:schemeClr val="tx1"/>
                </a:solidFill>
              </a:rPr>
              <a:t>Contactos:</a:t>
            </a:r>
          </a:p>
          <a:p>
            <a:pPr algn="l"/>
            <a:r>
              <a:rPr lang="pt-PT" sz="2000" dirty="0">
                <a:solidFill>
                  <a:schemeClr val="tx1"/>
                </a:solidFill>
                <a:hlinkClick r:id="rId3"/>
              </a:rPr>
              <a:t>pmmiranda@fc.ul.pt</a:t>
            </a:r>
            <a:r>
              <a:rPr lang="pt-PT" sz="2000" dirty="0">
                <a:solidFill>
                  <a:schemeClr val="tx1"/>
                </a:solidFill>
              </a:rPr>
              <a:t> 8.3.38</a:t>
            </a:r>
          </a:p>
          <a:p>
            <a:pPr algn="l"/>
            <a:r>
              <a:rPr lang="pt-PT" sz="2000" dirty="0">
                <a:solidFill>
                  <a:schemeClr val="tx1"/>
                </a:solidFill>
              </a:rPr>
              <a:t>Skype: </a:t>
            </a:r>
            <a:r>
              <a:rPr lang="pt-PT" sz="2000" dirty="0" err="1">
                <a:solidFill>
                  <a:schemeClr val="tx1"/>
                </a:solidFill>
              </a:rPr>
              <a:t>pedro.m.a.miranda</a:t>
            </a:r>
            <a:endParaRPr lang="pt-PT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A4F7-8179-4C38-82F2-8A37A16D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err="1"/>
              <a:t>Desde</a:t>
            </a:r>
            <a:r>
              <a:rPr lang="en-GB" dirty="0"/>
              <a:t> que o Homem é um </a:t>
            </a:r>
            <a:r>
              <a:rPr lang="en-GB" dirty="0" err="1"/>
              <a:t>ator</a:t>
            </a:r>
            <a:r>
              <a:rPr lang="en-GB" dirty="0"/>
              <a:t> central no Sistema </a:t>
            </a:r>
            <a:r>
              <a:rPr lang="en-GB" dirty="0" err="1"/>
              <a:t>climático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C202-1FFE-42D9-9F18-B6777C20B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Há</a:t>
            </a:r>
            <a:r>
              <a:rPr lang="en-GB" dirty="0"/>
              <a:t> </a:t>
            </a:r>
            <a:r>
              <a:rPr lang="en-GB" dirty="0" err="1"/>
              <a:t>emissões</a:t>
            </a:r>
            <a:r>
              <a:rPr lang="en-GB" dirty="0"/>
              <a:t> de </a:t>
            </a:r>
            <a:r>
              <a:rPr lang="en-GB" dirty="0" err="1"/>
              <a:t>inúmeros</a:t>
            </a:r>
            <a:r>
              <a:rPr lang="en-GB" dirty="0"/>
              <a:t> </a:t>
            </a:r>
            <a:r>
              <a:rPr lang="en-GB" dirty="0" err="1"/>
              <a:t>compostos</a:t>
            </a:r>
            <a:r>
              <a:rPr lang="en-GB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42043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39683480-BFC9-4748-8694-763940C9E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685" y="836712"/>
            <a:ext cx="699847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EA037D9-F5F9-4F72-AD2D-935FFE74ACC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2844" y="1285860"/>
            <a:ext cx="22156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sz="2400" dirty="0">
              <a:solidFill>
                <a:srgbClr val="0070C0"/>
              </a:solidFill>
            </a:endParaRPr>
          </a:p>
          <a:p>
            <a:r>
              <a:rPr lang="pt-PT" sz="2400" dirty="0">
                <a:solidFill>
                  <a:srgbClr val="0070C0"/>
                </a:solidFill>
              </a:rPr>
              <a:t>1850: 280 ppm</a:t>
            </a:r>
          </a:p>
          <a:p>
            <a:endParaRPr lang="pt-PT" sz="2400" dirty="0">
              <a:solidFill>
                <a:srgbClr val="0070C0"/>
              </a:solidFill>
            </a:endParaRPr>
          </a:p>
          <a:p>
            <a:endParaRPr lang="pt-PT" sz="2400" dirty="0">
              <a:solidFill>
                <a:srgbClr val="0070C0"/>
              </a:solidFill>
            </a:endParaRPr>
          </a:p>
          <a:p>
            <a:r>
              <a:rPr lang="pt-PT" sz="2400" dirty="0">
                <a:solidFill>
                  <a:srgbClr val="0070C0"/>
                </a:solidFill>
              </a:rPr>
              <a:t>2021: &gt;410 </a:t>
            </a:r>
            <a:r>
              <a:rPr lang="pt-PT" sz="2400" dirty="0" err="1">
                <a:solidFill>
                  <a:srgbClr val="0070C0"/>
                </a:solidFill>
              </a:rPr>
              <a:t>ppm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2462" y="285728"/>
            <a:ext cx="889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dirty="0"/>
              <a:t>CO</a:t>
            </a:r>
            <a:r>
              <a:rPr lang="pt-PT" sz="3600" baseline="-25000" dirty="0"/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4084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>
                <a:solidFill>
                  <a:srgbClr val="FF0000"/>
                </a:solidFill>
              </a:rPr>
              <a:t>Processos que determinam a estrutura da atmosfera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dirty="0"/>
              <a:t>A atmosfera é um sistema 3D, que evolui no tempo. Para conhecer o estado da atmosfera precisamos de muitas variáveis (4D).</a:t>
            </a:r>
          </a:p>
          <a:p>
            <a:pPr>
              <a:buNone/>
            </a:pPr>
            <a:r>
              <a:rPr lang="pt-PT" dirty="0"/>
              <a:t>Temperatura, Pressão, concentração de água (diferentes fases), vento, concentração de diferentes compostos atmosféricos, …</a:t>
            </a:r>
          </a:p>
          <a:p>
            <a:pPr>
              <a:buNone/>
            </a:pPr>
            <a:r>
              <a:rPr lang="pt-PT" dirty="0"/>
              <a:t>As leis da Física impõem relações entre estas variáveis.</a:t>
            </a:r>
          </a:p>
        </p:txBody>
      </p:sp>
    </p:spTree>
    <p:extLst>
      <p:ext uri="{BB962C8B-B14F-4D97-AF65-F5344CB8AC3E}">
        <p14:creationId xmlns:p14="http://schemas.microsoft.com/office/powerpoint/2010/main" val="3456974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09680-D416-42CA-91C8-47826627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Equação</a:t>
            </a:r>
            <a:r>
              <a:rPr lang="en-GB" dirty="0"/>
              <a:t> de </a:t>
            </a:r>
            <a:r>
              <a:rPr lang="en-GB" dirty="0" err="1"/>
              <a:t>estado</a:t>
            </a:r>
            <a:endParaRPr lang="pt-P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C567C1-6181-4E6D-AE9C-7899D91235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𝑛𝑅𝑇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PT" sz="2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pt-PT" sz="26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PT" sz="2600" dirty="0"/>
                  <a:t>– pressão (Pascal, Pa)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PT" sz="260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pt-PT" sz="2600" dirty="0"/>
                  <a:t> – volume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PT" sz="2600" dirty="0"/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PT" sz="2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pt-PT" sz="2600" dirty="0"/>
                  <a:t> –número de moles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PT" sz="26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pt-PT" sz="26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PT" sz="2600" dirty="0"/>
                  <a:t>– constante (universal) dos gases ideais (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𝑚𝑜</m:t>
                    </m:r>
                    <m:sSup>
                      <m:sSup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pt-PT" sz="2600" dirty="0"/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PT" sz="26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pt-PT" sz="26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PT" sz="2600" dirty="0"/>
                  <a:t>– temperatura (Kelvin)</a:t>
                </a:r>
              </a:p>
              <a:p>
                <a:pPr marL="0" indent="0">
                  <a:buNone/>
                </a:pPr>
                <a:endParaRPr lang="pt-PT" dirty="0"/>
              </a:p>
              <a:p>
                <a:pPr marL="0" indent="0">
                  <a:buNone/>
                </a:pPr>
                <a:r>
                  <a:rPr lang="pt-PT" dirty="0"/>
                  <a:t>Vale para um gás puro ou para </a:t>
                </a:r>
                <a:r>
                  <a:rPr lang="pt-PT"/>
                  <a:t>uma mistura</a:t>
                </a:r>
                <a:endParaRPr lang="pt-PT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C567C1-6181-4E6D-AE9C-7899D91235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434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BCFFE-0D58-4CA1-AF31-7E6019BB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Forma </a:t>
            </a:r>
            <a:r>
              <a:rPr lang="en-GB" dirty="0" err="1"/>
              <a:t>mássica</a:t>
            </a:r>
            <a:r>
              <a:rPr lang="en-GB" dirty="0"/>
              <a:t> da </a:t>
            </a:r>
            <a:r>
              <a:rPr lang="en-GB" dirty="0" err="1"/>
              <a:t>equação</a:t>
            </a:r>
            <a:r>
              <a:rPr lang="en-GB" dirty="0"/>
              <a:t> de </a:t>
            </a:r>
            <a:r>
              <a:rPr lang="en-GB" dirty="0" err="1"/>
              <a:t>estado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DC7B34-2699-490D-85A6-10ED5C45A2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𝑅𝑇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400" dirty="0"/>
                  <a:t> – </a:t>
                </a:r>
                <a:r>
                  <a:rPr lang="en-GB" sz="2400" dirty="0" err="1"/>
                  <a:t>massa</a:t>
                </a:r>
                <a:r>
                  <a:rPr lang="en-GB" sz="2400" dirty="0"/>
                  <a:t> (kg)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2400" dirty="0"/>
                  <a:t> – </a:t>
                </a:r>
                <a:r>
                  <a:rPr lang="en-GB" sz="2400" dirty="0" err="1"/>
                  <a:t>massa</a:t>
                </a:r>
                <a:r>
                  <a:rPr lang="en-GB" sz="2400" dirty="0"/>
                  <a:t> molar de um </a:t>
                </a:r>
                <a:r>
                  <a:rPr lang="en-GB" sz="2400" dirty="0" err="1"/>
                  <a:t>certo</a:t>
                </a:r>
                <a:r>
                  <a:rPr lang="en-GB" sz="2400" dirty="0"/>
                  <a:t> </a:t>
                </a:r>
                <a:r>
                  <a:rPr lang="en-GB" sz="2400" dirty="0" err="1"/>
                  <a:t>gás</a:t>
                </a:r>
                <a:r>
                  <a:rPr lang="en-GB" sz="2400" dirty="0"/>
                  <a:t> puro (kg/mol)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40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– </a:t>
                </a:r>
                <a:r>
                  <a:rPr lang="en-GB" sz="2400" dirty="0" err="1"/>
                  <a:t>constante</a:t>
                </a:r>
                <a:r>
                  <a:rPr lang="en-GB" sz="2400" dirty="0"/>
                  <a:t> dos gases </a:t>
                </a:r>
                <a:r>
                  <a:rPr lang="en-GB" sz="2400" dirty="0" err="1"/>
                  <a:t>ideais</a:t>
                </a:r>
                <a:r>
                  <a:rPr lang="en-GB" sz="2400" dirty="0"/>
                  <a:t> para </a:t>
                </a:r>
                <a:r>
                  <a:rPr lang="en-GB" sz="2400" dirty="0" err="1"/>
                  <a:t>esse</a:t>
                </a:r>
                <a:r>
                  <a:rPr lang="en-GB" sz="2400" dirty="0"/>
                  <a:t> </a:t>
                </a:r>
                <a:r>
                  <a:rPr lang="en-GB" sz="2400" dirty="0" err="1"/>
                  <a:t>gás</a:t>
                </a:r>
                <a:r>
                  <a:rPr lang="en-GB" sz="2400" dirty="0"/>
                  <a:t> </a:t>
                </a:r>
                <a:r>
                  <a:rPr lang="pt-PT" sz="2400" dirty="0"/>
                  <a:t>(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pt-PT" sz="2400" dirty="0"/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PT" sz="24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pt-PT" sz="2400" dirty="0"/>
                  <a:t> – temperatura (Kelvin)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err="1"/>
                  <a:t>Só</a:t>
                </a:r>
                <a:r>
                  <a:rPr lang="en-GB" dirty="0"/>
                  <a:t> vale para um </a:t>
                </a:r>
                <a:r>
                  <a:rPr lang="en-GB" dirty="0" err="1"/>
                  <a:t>gás</a:t>
                </a:r>
                <a:r>
                  <a:rPr lang="en-GB" dirty="0"/>
                  <a:t> puro de </a:t>
                </a:r>
                <a:r>
                  <a:rPr lang="en-GB" dirty="0" err="1"/>
                  <a:t>massa</a:t>
                </a:r>
                <a:r>
                  <a:rPr lang="en-GB" dirty="0"/>
                  <a:t> molar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DC7B34-2699-490D-85A6-10ED5C45A2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3531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AE35-E074-4CA1-9923-AC35BDD8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Mistura de gases (forma </a:t>
            </a:r>
            <a:r>
              <a:rPr lang="en-GB" dirty="0" err="1"/>
              <a:t>mássica</a:t>
            </a:r>
            <a:r>
              <a:rPr lang="en-GB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35A76C-17A5-49C5-B6EF-F3D2F642CE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Cada </a:t>
                </a:r>
                <a:r>
                  <a:rPr lang="en-GB" dirty="0" err="1"/>
                  <a:t>gás</a:t>
                </a:r>
                <a:r>
                  <a:rPr lang="en-GB" dirty="0"/>
                  <a:t> </a:t>
                </a:r>
                <a:r>
                  <a:rPr lang="en-GB" dirty="0" err="1"/>
                  <a:t>satisfaz</a:t>
                </a:r>
                <a:r>
                  <a:rPr lang="en-GB" dirty="0"/>
                  <a:t> a </a:t>
                </a:r>
                <a:r>
                  <a:rPr lang="en-GB" dirty="0" err="1"/>
                  <a:t>sua</a:t>
                </a:r>
                <a:r>
                  <a:rPr lang="en-GB" dirty="0"/>
                  <a:t> </a:t>
                </a:r>
                <a:r>
                  <a:rPr lang="en-GB" dirty="0" err="1"/>
                  <a:t>equação</a:t>
                </a:r>
                <a:r>
                  <a:rPr lang="en-GB" dirty="0"/>
                  <a:t> de </a:t>
                </a:r>
                <a:r>
                  <a:rPr lang="en-GB" dirty="0" err="1"/>
                  <a:t>estado</a:t>
                </a:r>
                <a:r>
                  <a:rPr lang="en-GB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𝐴𝑟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𝐴𝑟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𝐴𝑟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 err="1"/>
                  <a:t>Os</a:t>
                </a:r>
                <a:r>
                  <a:rPr lang="en-GB" dirty="0"/>
                  <a:t> </a:t>
                </a:r>
                <a:r>
                  <a:rPr lang="en-GB" dirty="0" err="1"/>
                  <a:t>diferentes</a:t>
                </a:r>
                <a:r>
                  <a:rPr lang="en-GB" dirty="0"/>
                  <a:t> gases </a:t>
                </a:r>
                <a:r>
                  <a:rPr lang="en-GB" dirty="0" err="1"/>
                  <a:t>ocupam</a:t>
                </a:r>
                <a:r>
                  <a:rPr lang="en-GB" dirty="0"/>
                  <a:t> </a:t>
                </a:r>
                <a:r>
                  <a:rPr lang="en-GB" dirty="0" err="1"/>
                  <a:t>todo</a:t>
                </a:r>
                <a:r>
                  <a:rPr lang="en-GB" dirty="0"/>
                  <a:t> o volume e </a:t>
                </a:r>
                <a:r>
                  <a:rPr lang="en-GB" dirty="0" err="1"/>
                  <a:t>estão</a:t>
                </a:r>
                <a:r>
                  <a:rPr lang="en-GB" dirty="0"/>
                  <a:t> à </a:t>
                </a:r>
                <a:r>
                  <a:rPr lang="en-GB" dirty="0" err="1"/>
                  <a:t>mesma</a:t>
                </a:r>
                <a:r>
                  <a:rPr lang="en-GB" dirty="0"/>
                  <a:t> </a:t>
                </a:r>
                <a:r>
                  <a:rPr lang="en-GB" dirty="0" err="1"/>
                  <a:t>temperatura</a:t>
                </a:r>
                <a:r>
                  <a:rPr lang="en-GB" dirty="0"/>
                  <a:t>.</a:t>
                </a:r>
              </a:p>
              <a:p>
                <a:pPr marL="0" indent="0">
                  <a:buNone/>
                </a:pPr>
                <a:r>
                  <a:rPr lang="en-GB" dirty="0"/>
                  <a:t>As </a:t>
                </a:r>
                <a:r>
                  <a:rPr lang="en-GB" dirty="0" err="1"/>
                  <a:t>massas</a:t>
                </a:r>
                <a:r>
                  <a:rPr lang="en-GB" dirty="0"/>
                  <a:t> e as </a:t>
                </a:r>
                <a:r>
                  <a:rPr lang="en-GB" dirty="0" err="1"/>
                  <a:t>pressões</a:t>
                </a:r>
                <a:r>
                  <a:rPr lang="en-GB" dirty="0"/>
                  <a:t> </a:t>
                </a:r>
                <a:r>
                  <a:rPr lang="en-GB" dirty="0" err="1"/>
                  <a:t>parciais</a:t>
                </a:r>
                <a:r>
                  <a:rPr lang="en-GB" dirty="0"/>
                  <a:t> </a:t>
                </a:r>
                <a:r>
                  <a:rPr lang="en-GB" dirty="0" err="1"/>
                  <a:t>somam</a:t>
                </a:r>
                <a:r>
                  <a:rPr lang="en-GB" dirty="0"/>
                  <a:t>-se: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𝐴𝑟</m:t>
                          </m:r>
                        </m:sub>
                      </m:sSub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𝐴𝑟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35A76C-17A5-49C5-B6EF-F3D2F642CE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698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14400-7CDC-4CA4-934C-203AE4B1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Equação</a:t>
            </a:r>
            <a:r>
              <a:rPr lang="en-GB" dirty="0"/>
              <a:t> de </a:t>
            </a:r>
            <a:r>
              <a:rPr lang="en-GB" dirty="0" err="1"/>
              <a:t>estado</a:t>
            </a:r>
            <a:r>
              <a:rPr lang="en-GB" dirty="0"/>
              <a:t> do </a:t>
            </a:r>
            <a:r>
              <a:rPr lang="en-GB" dirty="0" err="1"/>
              <a:t>ar</a:t>
            </a:r>
            <a:r>
              <a:rPr lang="en-GB" dirty="0"/>
              <a:t> seco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97F8D1-BCB9-4B1F-AE96-8A7429E32E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GB" sz="2800" dirty="0"/>
                  <a:t> - </a:t>
                </a:r>
                <a:r>
                  <a:rPr lang="en-GB" sz="2800" dirty="0" err="1"/>
                  <a:t>constante</a:t>
                </a:r>
                <a:r>
                  <a:rPr lang="en-GB" sz="2800" dirty="0"/>
                  <a:t> dos gases </a:t>
                </a:r>
                <a:r>
                  <a:rPr lang="en-GB" sz="2800" dirty="0" err="1"/>
                  <a:t>ideais</a:t>
                </a:r>
                <a:r>
                  <a:rPr lang="en-GB" sz="2800" dirty="0"/>
                  <a:t> para o </a:t>
                </a:r>
                <a:r>
                  <a:rPr lang="en-GB" sz="2800" dirty="0" err="1"/>
                  <a:t>ar</a:t>
                </a:r>
                <a:r>
                  <a:rPr lang="en-GB" sz="2800" dirty="0"/>
                  <a:t> seco (</a:t>
                </a:r>
                <a:r>
                  <a:rPr lang="en-GB" sz="2800" dirty="0">
                    <a:solidFill>
                      <a:srgbClr val="FF0000"/>
                    </a:solidFill>
                  </a:rPr>
                  <a:t>dry</a:t>
                </a:r>
                <a:r>
                  <a:rPr lang="en-GB" sz="2800" dirty="0"/>
                  <a:t>)</a:t>
                </a:r>
              </a:p>
              <a:p>
                <a:pPr marL="0" indent="0">
                  <a:buNone/>
                </a:pPr>
                <a:endParaRPr lang="en-GB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b="0" dirty="0"/>
              </a:p>
              <a:p>
                <a:pPr marL="0" indent="0">
                  <a:buNone/>
                </a:pPr>
                <a:endParaRPr lang="en-GB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GB" sz="2800" dirty="0"/>
                  <a:t> - </a:t>
                </a:r>
                <a:r>
                  <a:rPr lang="en-GB" sz="2800" dirty="0" err="1"/>
                  <a:t>massa</a:t>
                </a:r>
                <a:r>
                  <a:rPr lang="en-GB" sz="2800" dirty="0"/>
                  <a:t> molar (media) do </a:t>
                </a:r>
                <a:r>
                  <a:rPr lang="en-GB" sz="2800" dirty="0" err="1"/>
                  <a:t>ar</a:t>
                </a:r>
                <a:r>
                  <a:rPr lang="en-GB" sz="2800" dirty="0"/>
                  <a:t> seco</a:t>
                </a:r>
              </a:p>
              <a:p>
                <a:pPr marL="0" indent="0">
                  <a:buNone/>
                </a:pPr>
                <a:endParaRPr lang="en-GB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≈0.78×</m:t>
                      </m:r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+0.21×</m:t>
                      </m:r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+0.01×</m:t>
                      </m:r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𝐴𝑟</m:t>
                          </m:r>
                        </m:sub>
                      </m:sSub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97F8D1-BCB9-4B1F-AE96-8A7429E32E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625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1BC4-CA40-4840-B901-49785845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A </a:t>
            </a:r>
            <a:r>
              <a:rPr lang="en-GB" sz="2800" dirty="0" err="1"/>
              <a:t>atmosfera</a:t>
            </a:r>
            <a:r>
              <a:rPr lang="en-GB" sz="2800" dirty="0"/>
              <a:t> </a:t>
            </a:r>
            <a:r>
              <a:rPr lang="en-GB" sz="2800" dirty="0" err="1"/>
              <a:t>contém</a:t>
            </a:r>
            <a:r>
              <a:rPr lang="en-GB" sz="2800" dirty="0"/>
              <a:t> </a:t>
            </a:r>
            <a:r>
              <a:rPr lang="en-GB" sz="2800" dirty="0" err="1"/>
              <a:t>água</a:t>
            </a:r>
            <a:r>
              <a:rPr lang="en-GB" sz="2800" dirty="0"/>
              <a:t>… e </a:t>
            </a:r>
            <a:r>
              <a:rPr lang="en-GB" sz="2800" dirty="0" err="1"/>
              <a:t>precisaremos</a:t>
            </a:r>
            <a:r>
              <a:rPr lang="en-GB" sz="2800" dirty="0"/>
              <a:t> de </a:t>
            </a:r>
            <a:r>
              <a:rPr lang="en-GB" sz="2800" dirty="0" err="1"/>
              <a:t>uma</a:t>
            </a:r>
            <a:r>
              <a:rPr lang="en-GB" sz="2800" dirty="0"/>
              <a:t> </a:t>
            </a:r>
            <a:r>
              <a:rPr lang="en-GB" sz="2800" dirty="0" err="1"/>
              <a:t>equação</a:t>
            </a:r>
            <a:r>
              <a:rPr lang="en-GB" sz="2800" dirty="0"/>
              <a:t> de </a:t>
            </a:r>
            <a:r>
              <a:rPr lang="en-GB" sz="2800" dirty="0" err="1"/>
              <a:t>estado</a:t>
            </a:r>
            <a:r>
              <a:rPr lang="en-GB" sz="2800" dirty="0"/>
              <a:t> para o </a:t>
            </a:r>
            <a:r>
              <a:rPr lang="en-GB" sz="2800" dirty="0" err="1">
                <a:solidFill>
                  <a:srgbClr val="FF0000"/>
                </a:solidFill>
              </a:rPr>
              <a:t>ar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húmido</a:t>
            </a:r>
            <a:r>
              <a:rPr lang="en-GB" sz="2800" dirty="0"/>
              <a:t>…</a:t>
            </a:r>
            <a:br>
              <a:rPr lang="en-GB" sz="2800" dirty="0"/>
            </a:b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010109-7E28-4677-90CF-65174C3F83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GB" sz="2400" dirty="0"/>
                  <a:t>Vamos </a:t>
                </a:r>
                <a:r>
                  <a:rPr lang="en-GB" sz="2400" dirty="0" err="1"/>
                  <a:t>admitir</a:t>
                </a:r>
                <a:r>
                  <a:rPr lang="en-GB" sz="2400" dirty="0"/>
                  <a:t> que </a:t>
                </a:r>
                <a:r>
                  <a:rPr lang="en-GB" sz="2400" dirty="0" err="1"/>
                  <a:t>só</a:t>
                </a:r>
                <a:r>
                  <a:rPr lang="en-GB" sz="2400" dirty="0"/>
                  <a:t> </a:t>
                </a:r>
                <a:r>
                  <a:rPr lang="en-GB" sz="2400" dirty="0" err="1"/>
                  <a:t>há</a:t>
                </a:r>
                <a:r>
                  <a:rPr lang="en-GB" sz="2400" dirty="0"/>
                  <a:t> vapor (</a:t>
                </a:r>
                <a:r>
                  <a:rPr lang="en-GB" sz="2400" dirty="0" err="1"/>
                  <a:t>não</a:t>
                </a:r>
                <a:r>
                  <a:rPr lang="en-GB" sz="2400" dirty="0"/>
                  <a:t> </a:t>
                </a:r>
                <a:r>
                  <a:rPr lang="en-GB" sz="2400" dirty="0" err="1"/>
                  <a:t>há</a:t>
                </a:r>
                <a:r>
                  <a:rPr lang="en-GB" sz="2400" dirty="0"/>
                  <a:t> </a:t>
                </a:r>
                <a:r>
                  <a:rPr lang="en-GB" sz="2400" dirty="0" err="1"/>
                  <a:t>condensados</a:t>
                </a:r>
                <a:r>
                  <a:rPr lang="en-GB" sz="2400" dirty="0"/>
                  <a:t>). </a:t>
                </a:r>
                <a:r>
                  <a:rPr lang="en-GB" sz="2400" dirty="0" err="1"/>
                  <a:t>Nesse</a:t>
                </a:r>
                <a:r>
                  <a:rPr lang="en-GB" sz="2400" dirty="0"/>
                  <a:t> </a:t>
                </a:r>
                <a:r>
                  <a:rPr lang="en-GB" sz="2400" dirty="0" err="1"/>
                  <a:t>caso</a:t>
                </a:r>
                <a:r>
                  <a:rPr lang="en-GB" sz="2400" dirty="0"/>
                  <a:t> </a:t>
                </a:r>
                <a:r>
                  <a:rPr lang="en-GB" sz="2400" dirty="0" err="1"/>
                  <a:t>podemos</a:t>
                </a:r>
                <a:r>
                  <a:rPr lang="en-GB" sz="2400" dirty="0"/>
                  <a:t> </a:t>
                </a:r>
                <a:r>
                  <a:rPr lang="en-GB" sz="2400" dirty="0" err="1"/>
                  <a:t>escrever</a:t>
                </a:r>
                <a:r>
                  <a:rPr lang="en-GB" sz="2400" dirty="0"/>
                  <a:t>: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sSub>
                            <m:sSub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sSub>
                            <m:sSub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2400" b="0" dirty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GB" sz="2400" dirty="0"/>
                  <a:t>Mas </a:t>
                </a:r>
                <a:r>
                  <a:rPr lang="en-GB" sz="2400" dirty="0" err="1"/>
                  <a:t>existe</a:t>
                </a:r>
                <a:r>
                  <a:rPr lang="en-GB" sz="2400" dirty="0"/>
                  <a:t> um </a:t>
                </a:r>
                <a:r>
                  <a:rPr lang="en-GB" sz="2400" dirty="0" err="1"/>
                  <a:t>problema</a:t>
                </a:r>
                <a:r>
                  <a:rPr lang="en-GB" sz="2400" dirty="0"/>
                  <a:t>: </a:t>
                </a:r>
                <a:r>
                  <a:rPr lang="en-GB" sz="2400" dirty="0">
                    <a:solidFill>
                      <a:srgbClr val="FF0000"/>
                    </a:solidFill>
                  </a:rPr>
                  <a:t>a </a:t>
                </a:r>
                <a:r>
                  <a:rPr lang="en-GB" sz="2400" dirty="0" err="1">
                    <a:solidFill>
                      <a:srgbClr val="FF0000"/>
                    </a:solidFill>
                  </a:rPr>
                  <a:t>proporção</a:t>
                </a:r>
                <a:r>
                  <a:rPr lang="en-GB" sz="2400" dirty="0">
                    <a:solidFill>
                      <a:srgbClr val="FF0000"/>
                    </a:solidFill>
                  </a:rPr>
                  <a:t> de vapor </a:t>
                </a:r>
                <a:r>
                  <a:rPr lang="en-GB" sz="2400" dirty="0" err="1"/>
                  <a:t>na</a:t>
                </a:r>
                <a:r>
                  <a:rPr lang="en-GB" sz="2400" dirty="0"/>
                  <a:t> </a:t>
                </a:r>
                <a:r>
                  <a:rPr lang="en-GB" sz="2400" dirty="0" err="1"/>
                  <a:t>mistura</a:t>
                </a:r>
                <a:r>
                  <a:rPr lang="en-GB" sz="2400" dirty="0"/>
                  <a:t> </a:t>
                </a:r>
                <a:r>
                  <a:rPr lang="en-GB" sz="2400" dirty="0" err="1"/>
                  <a:t>não</a:t>
                </a:r>
                <a:r>
                  <a:rPr lang="en-GB" sz="2400" dirty="0"/>
                  <a:t> é </a:t>
                </a:r>
                <a:r>
                  <a:rPr lang="en-GB" sz="2400" dirty="0" err="1"/>
                  <a:t>fixa</a:t>
                </a:r>
                <a:r>
                  <a:rPr lang="en-GB" sz="2400" dirty="0"/>
                  <a:t> mas </a:t>
                </a:r>
                <a:r>
                  <a:rPr lang="en-GB" sz="2400" dirty="0" err="1"/>
                  <a:t>variável</a:t>
                </a:r>
                <a:r>
                  <a:rPr lang="en-GB" sz="2400" dirty="0"/>
                  <a:t>. Se </a:t>
                </a:r>
                <a:r>
                  <a:rPr lang="en-GB" sz="2400" dirty="0" err="1"/>
                  <a:t>repetissemos</a:t>
                </a:r>
                <a:r>
                  <a:rPr lang="en-GB" sz="2400" dirty="0"/>
                  <a:t> o </a:t>
                </a:r>
                <a:r>
                  <a:rPr lang="en-GB" sz="2400" dirty="0" err="1"/>
                  <a:t>procedimento</a:t>
                </a:r>
                <a:r>
                  <a:rPr lang="en-GB" sz="2400" dirty="0"/>
                  <a:t> anterior </a:t>
                </a:r>
                <a:r>
                  <a:rPr lang="en-GB" sz="2400" dirty="0" err="1"/>
                  <a:t>obteríamos</a:t>
                </a:r>
                <a:r>
                  <a:rPr lang="en-GB" sz="2400" dirty="0"/>
                  <a:t> para a </a:t>
                </a:r>
                <a:r>
                  <a:rPr lang="en-GB" sz="2400" dirty="0" err="1"/>
                  <a:t>mistura</a:t>
                </a:r>
                <a:r>
                  <a:rPr lang="en-GB" sz="2400" dirty="0"/>
                  <a:t> de gases “</a:t>
                </a:r>
                <a:r>
                  <a:rPr lang="en-GB" sz="2400" dirty="0" err="1"/>
                  <a:t>ar</a:t>
                </a:r>
                <a:r>
                  <a:rPr lang="en-GB" sz="2400" dirty="0"/>
                  <a:t> </a:t>
                </a:r>
                <a:r>
                  <a:rPr lang="en-GB" sz="2400" dirty="0" err="1"/>
                  <a:t>húmido</a:t>
                </a:r>
                <a:r>
                  <a:rPr lang="en-GB" sz="2400" dirty="0"/>
                  <a:t>” a </a:t>
                </a:r>
                <a:r>
                  <a:rPr lang="en-GB" sz="2400" dirty="0" err="1"/>
                  <a:t>equação</a:t>
                </a:r>
                <a:r>
                  <a:rPr lang="en-GB" sz="2400" dirty="0"/>
                  <a:t> de </a:t>
                </a:r>
                <a:r>
                  <a:rPr lang="en-GB" sz="2400" dirty="0" err="1"/>
                  <a:t>estado</a:t>
                </a:r>
                <a:r>
                  <a:rPr lang="en-GB" sz="2400" dirty="0"/>
                  <a:t>: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h𝑢𝑚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2400" b="0" dirty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GB" sz="2400" dirty="0"/>
                  <a:t>Mas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h𝑢𝑚</m:t>
                        </m:r>
                      </m:sub>
                    </m:sSub>
                  </m:oMath>
                </a14:m>
                <a:r>
                  <a:rPr lang="en-GB" sz="2400" dirty="0"/>
                  <a:t> </a:t>
                </a:r>
                <a:r>
                  <a:rPr lang="en-GB" sz="2400" dirty="0" err="1">
                    <a:solidFill>
                      <a:srgbClr val="FF0000"/>
                    </a:solidFill>
                  </a:rPr>
                  <a:t>não</a:t>
                </a:r>
                <a:r>
                  <a:rPr lang="en-GB" sz="2400" dirty="0"/>
                  <a:t> </a:t>
                </a:r>
                <a:r>
                  <a:rPr lang="en-GB" sz="2400" dirty="0" err="1"/>
                  <a:t>seria</a:t>
                </a:r>
                <a:r>
                  <a:rPr lang="en-GB" sz="2400" dirty="0"/>
                  <a:t> </a:t>
                </a:r>
                <a:r>
                  <a:rPr lang="en-GB" sz="2400" dirty="0" err="1"/>
                  <a:t>uma</a:t>
                </a:r>
                <a:r>
                  <a:rPr lang="en-GB" sz="2400" dirty="0"/>
                  <a:t> </a:t>
                </a:r>
                <a:r>
                  <a:rPr lang="en-GB" sz="2400" dirty="0" err="1"/>
                  <a:t>constante</a:t>
                </a:r>
                <a:r>
                  <a:rPr lang="en-GB" sz="2400" dirty="0"/>
                  <a:t>… pois </a:t>
                </a:r>
                <a:r>
                  <a:rPr lang="en-GB" sz="2400" dirty="0" err="1"/>
                  <a:t>dependeria</a:t>
                </a:r>
                <a:r>
                  <a:rPr lang="en-GB" sz="2400" dirty="0"/>
                  <a:t> da </a:t>
                </a:r>
                <a:r>
                  <a:rPr lang="en-GB" sz="2400" dirty="0" err="1"/>
                  <a:t>concentração</a:t>
                </a:r>
                <a:r>
                  <a:rPr lang="en-GB" sz="2400" dirty="0"/>
                  <a:t> de vapor.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010109-7E28-4677-90CF-65174C3F83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1078" r="-1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52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2EF3-08D6-46E7-9047-7A7588FE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Estrutura</a:t>
            </a:r>
            <a:r>
              <a:rPr lang="en-GB" dirty="0"/>
              <a:t> </a:t>
            </a:r>
            <a:r>
              <a:rPr lang="en-GB" dirty="0" err="1"/>
              <a:t>semanal</a:t>
            </a:r>
            <a:r>
              <a:rPr lang="en-GB" dirty="0"/>
              <a:t> do </a:t>
            </a:r>
            <a:r>
              <a:rPr lang="en-GB" dirty="0" err="1"/>
              <a:t>curso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14EA2-C2D0-4CB6-8A19-4D6818A83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2 </a:t>
            </a:r>
            <a:r>
              <a:rPr lang="en-GB" dirty="0" err="1"/>
              <a:t>teóricas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 TP</a:t>
            </a:r>
          </a:p>
          <a:p>
            <a:pPr marL="0" indent="0">
              <a:buNone/>
            </a:pPr>
            <a:r>
              <a:rPr lang="en-GB" dirty="0"/>
              <a:t>1 PL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 horas (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vez</a:t>
            </a:r>
            <a:r>
              <a:rPr lang="en-GB" dirty="0"/>
              <a:t> de 3+1.5)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Dúvidas</a:t>
            </a:r>
            <a:r>
              <a:rPr lang="en-GB" dirty="0"/>
              <a:t>: 8.3.38 </a:t>
            </a:r>
            <a:r>
              <a:rPr lang="en-GB" dirty="0" err="1"/>
              <a:t>ou</a:t>
            </a:r>
            <a:r>
              <a:rPr lang="en-GB" dirty="0"/>
              <a:t> skype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2165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8B0EC1-B737-8DAB-1318-74AD26CA491E}"/>
              </a:ext>
            </a:extLst>
          </p:cNvPr>
          <p:cNvSpPr txBox="1"/>
          <p:nvPr/>
        </p:nvSpPr>
        <p:spPr>
          <a:xfrm flipH="1">
            <a:off x="611560" y="620688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Previsão</a:t>
            </a:r>
            <a:endParaRPr lang="en-US" sz="40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3F95E90-3758-2456-2681-122A759BEE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5896" y="332656"/>
            <a:ext cx="3951115" cy="594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2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C191-953E-42D4-8342-6932F89F6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600" dirty="0" err="1"/>
              <a:t>Avaliação</a:t>
            </a:r>
            <a:r>
              <a:rPr lang="en-GB" sz="3600" dirty="0"/>
              <a:t>: </a:t>
            </a:r>
            <a:r>
              <a:rPr lang="en-GB" sz="3600" dirty="0" err="1">
                <a:solidFill>
                  <a:srgbClr val="FF0000"/>
                </a:solidFill>
              </a:rPr>
              <a:t>detalhes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próxima</a:t>
            </a:r>
            <a:r>
              <a:rPr lang="en-GB" sz="3600" dirty="0"/>
              <a:t> </a:t>
            </a:r>
            <a:r>
              <a:rPr lang="en-GB" sz="3600" dirty="0" err="1"/>
              <a:t>semana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CC664-A779-442C-A8F8-D1A61D72C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/>
              <a:t>Teste 1: 31 de </a:t>
            </a:r>
            <a:r>
              <a:rPr lang="en-GB" sz="2800" dirty="0" err="1"/>
              <a:t>Outubro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Teste 2: 13 de </a:t>
            </a:r>
            <a:r>
              <a:rPr lang="en-GB" sz="2800" dirty="0" err="1"/>
              <a:t>Dezembro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Exame1: </a:t>
            </a:r>
            <a:r>
              <a:rPr lang="en-GB" sz="2800" dirty="0" err="1"/>
              <a:t>Parte</a:t>
            </a:r>
            <a:r>
              <a:rPr lang="en-GB" sz="2800" dirty="0"/>
              <a:t> 1 (teste 1)+ </a:t>
            </a:r>
            <a:r>
              <a:rPr lang="en-GB" sz="2800" dirty="0" err="1"/>
              <a:t>Parte</a:t>
            </a:r>
            <a:r>
              <a:rPr lang="en-GB" sz="2800" dirty="0"/>
              <a:t> 2 (teste 2)=80%</a:t>
            </a:r>
          </a:p>
          <a:p>
            <a:pPr marL="0" indent="0">
              <a:buNone/>
            </a:pPr>
            <a:r>
              <a:rPr lang="en-GB" sz="2800" dirty="0"/>
              <a:t>Exame2: </a:t>
            </a:r>
            <a:r>
              <a:rPr lang="en-GB" sz="2800" dirty="0" err="1"/>
              <a:t>Parte</a:t>
            </a:r>
            <a:r>
              <a:rPr lang="en-GB" sz="2800" dirty="0"/>
              <a:t> 1 (teste 1)+ </a:t>
            </a:r>
            <a:r>
              <a:rPr lang="en-GB" sz="2800" dirty="0" err="1"/>
              <a:t>Parte</a:t>
            </a:r>
            <a:r>
              <a:rPr lang="en-GB" sz="2800" dirty="0"/>
              <a:t> 2 (teste 2)=80%</a:t>
            </a:r>
          </a:p>
          <a:p>
            <a:pPr marL="0" indent="0">
              <a:buNone/>
            </a:pPr>
            <a:r>
              <a:rPr lang="en-GB" sz="2800" dirty="0"/>
              <a:t>Se </a:t>
            </a:r>
            <a:r>
              <a:rPr lang="en-GB" sz="2800" dirty="0" err="1"/>
              <a:t>fizerem</a:t>
            </a:r>
            <a:r>
              <a:rPr lang="en-GB" sz="2800" dirty="0"/>
              <a:t> o(s) teste(s) </a:t>
            </a:r>
            <a:r>
              <a:rPr lang="en-GB" sz="2800" dirty="0" err="1"/>
              <a:t>podem</a:t>
            </a:r>
            <a:r>
              <a:rPr lang="en-GB" sz="2800" dirty="0"/>
              <a:t> </a:t>
            </a:r>
            <a:r>
              <a:rPr lang="en-GB" sz="2800" dirty="0" err="1"/>
              <a:t>melhorar</a:t>
            </a:r>
            <a:r>
              <a:rPr lang="en-GB" sz="2800" dirty="0"/>
              <a:t> a nota </a:t>
            </a:r>
            <a:r>
              <a:rPr lang="en-GB" sz="2800" dirty="0" err="1"/>
              <a:t>nos</a:t>
            </a:r>
            <a:r>
              <a:rPr lang="en-GB" sz="2800" dirty="0"/>
              <a:t> </a:t>
            </a:r>
            <a:r>
              <a:rPr lang="en-GB" sz="2800" dirty="0" err="1"/>
              <a:t>dois</a:t>
            </a:r>
            <a:r>
              <a:rPr lang="en-GB" sz="2800" dirty="0"/>
              <a:t> </a:t>
            </a:r>
            <a:r>
              <a:rPr lang="en-GB" sz="2800" dirty="0" err="1"/>
              <a:t>exames</a:t>
            </a:r>
            <a:r>
              <a:rPr lang="en-GB" sz="2800" dirty="0"/>
              <a:t> (</a:t>
            </a:r>
            <a:r>
              <a:rPr lang="en-GB" sz="2800" dirty="0" err="1"/>
              <a:t>num</a:t>
            </a:r>
            <a:r>
              <a:rPr lang="en-GB" sz="2800" dirty="0"/>
              <a:t> </a:t>
            </a:r>
            <a:r>
              <a:rPr lang="en-GB" sz="2800" dirty="0" err="1"/>
              <a:t>ou</a:t>
            </a:r>
            <a:r>
              <a:rPr lang="en-GB" sz="2800" dirty="0"/>
              <a:t> </a:t>
            </a:r>
            <a:r>
              <a:rPr lang="en-GB" sz="2800" dirty="0" err="1"/>
              <a:t>nos</a:t>
            </a:r>
            <a:r>
              <a:rPr lang="en-GB" sz="2800" dirty="0"/>
              <a:t> </a:t>
            </a:r>
            <a:r>
              <a:rPr lang="en-GB" sz="2800" dirty="0" err="1"/>
              <a:t>dois</a:t>
            </a:r>
            <a:r>
              <a:rPr lang="en-GB" sz="2800" dirty="0"/>
              <a:t>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1 trabalho (20%) a </a:t>
            </a:r>
            <a:r>
              <a:rPr lang="en-GB" sz="2800" dirty="0" err="1"/>
              <a:t>preparar</a:t>
            </a:r>
            <a:r>
              <a:rPr lang="en-GB" sz="2800" dirty="0"/>
              <a:t> </a:t>
            </a:r>
            <a:r>
              <a:rPr lang="en-GB" sz="2800" dirty="0" err="1"/>
              <a:t>nas</a:t>
            </a:r>
            <a:r>
              <a:rPr lang="en-GB" sz="2800" dirty="0"/>
              <a:t> PL </a:t>
            </a:r>
            <a:r>
              <a:rPr lang="en-GB" sz="2800" dirty="0" err="1"/>
              <a:t>usando</a:t>
            </a:r>
            <a:r>
              <a:rPr lang="en-GB" sz="2800" dirty="0"/>
              <a:t> PYTHON</a:t>
            </a:r>
          </a:p>
          <a:p>
            <a:pPr marL="0" indent="0">
              <a:buNone/>
            </a:pPr>
            <a:r>
              <a:rPr lang="en-GB" sz="2800" dirty="0"/>
              <a:t>O trabalho </a:t>
            </a:r>
            <a:r>
              <a:rPr lang="en-GB" sz="2800" dirty="0" err="1"/>
              <a:t>só</a:t>
            </a:r>
            <a:r>
              <a:rPr lang="en-GB" sz="2800" dirty="0"/>
              <a:t> </a:t>
            </a:r>
            <a:r>
              <a:rPr lang="en-GB" sz="2800" dirty="0" err="1"/>
              <a:t>será</a:t>
            </a:r>
            <a:r>
              <a:rPr lang="en-GB" sz="2800" dirty="0"/>
              <a:t> </a:t>
            </a:r>
            <a:r>
              <a:rPr lang="en-GB" sz="2800" dirty="0" err="1"/>
              <a:t>considerado</a:t>
            </a:r>
            <a:r>
              <a:rPr lang="en-GB" sz="2800" dirty="0"/>
              <a:t> se </a:t>
            </a:r>
            <a:r>
              <a:rPr lang="en-GB" sz="2800" dirty="0" err="1"/>
              <a:t>elevar</a:t>
            </a:r>
            <a:r>
              <a:rPr lang="en-GB" sz="2800" dirty="0"/>
              <a:t> a nota.</a:t>
            </a:r>
          </a:p>
        </p:txBody>
      </p:sp>
    </p:spTree>
    <p:extLst>
      <p:ext uri="{BB962C8B-B14F-4D97-AF65-F5344CB8AC3E}">
        <p14:creationId xmlns:p14="http://schemas.microsoft.com/office/powerpoint/2010/main" val="134934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2400" dirty="0"/>
              <a:t>Programa (índice das folhas)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D21FA47-583D-45E7-A5B9-BC352202F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398551"/>
            <a:ext cx="8136904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Conceitos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básicos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Transformações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isobáricas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do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húmido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3.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Processos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adiabáticos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do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húmido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4.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Estratificação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movimento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vertical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Radiação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atmosfera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conceitos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básicos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6.	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movimento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atmosférico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7.	Vento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regime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estacionário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8.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Geometria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do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escoamento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horizontal: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vorticidade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divergência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9.	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estrutura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vertical do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escoamento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atmosférico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10.	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circulação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global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11.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Sistemas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 de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observação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12.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Sistemas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meteorológicos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nas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 latitudes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médias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sng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13.	</a:t>
            </a:r>
            <a:r>
              <a:rPr kumimoji="0" lang="en-US" altLang="en-US" sz="2000" b="0" i="0" u="none" strike="sngStrike" cap="none" normalizeH="0" baseline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Meteorologia</a:t>
            </a:r>
            <a:r>
              <a:rPr kumimoji="0" lang="en-US" altLang="en-US" sz="2000" b="0" i="0" u="none" strike="sng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2000" b="0" i="0" u="none" strike="sngStrike" cap="none" normalizeH="0" baseline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satélite</a:t>
            </a:r>
            <a:endParaRPr kumimoji="0" lang="en-US" altLang="en-US" sz="2000" b="0" i="0" u="none" strike="sng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sng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14.	</a:t>
            </a:r>
            <a:r>
              <a:rPr kumimoji="0" lang="en-US" altLang="en-US" sz="2000" b="0" i="0" u="none" strike="sngStrike" cap="none" normalizeH="0" baseline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Meteorologia</a:t>
            </a:r>
            <a:r>
              <a:rPr kumimoji="0" lang="en-US" altLang="en-US" sz="2000" b="0" i="0" u="none" strike="sng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Radar</a:t>
            </a:r>
            <a:endParaRPr kumimoji="0" lang="en-US" altLang="en-US" sz="2000" b="0" i="0" u="none" strike="sng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15.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Previsão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numérica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 do tempo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29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C212-37A7-464F-AE7D-3E806D38A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Séries</a:t>
            </a:r>
            <a:r>
              <a:rPr lang="en-GB" dirty="0"/>
              <a:t> de </a:t>
            </a:r>
            <a:r>
              <a:rPr lang="en-GB" dirty="0" err="1"/>
              <a:t>exercícios</a:t>
            </a:r>
            <a:r>
              <a:rPr lang="en-GB" dirty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resolvidos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7166-76AC-48D9-9A37-9416051DD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Termodinâmica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</a:t>
            </a:r>
            <a:endParaRPr lang="en-GB" sz="2800" b="1" i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Processos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isobáricos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húmido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buFont typeface="Arial" pitchFamily="34" charset="0"/>
              <a:buAutoNum type="arabicPeriod"/>
            </a:pPr>
            <a:r>
              <a:rPr lang="pt-PT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Processos adiabáticos do ar húmido 	 </a:t>
            </a:r>
            <a:endParaRPr lang="en-GB" sz="2800" b="1" i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Instabilidade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estática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Introdução</a:t>
            </a:r>
            <a:r>
              <a:rPr lang="en-GB" sz="2800" b="1" i="1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à </a:t>
            </a: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dinâmica</a:t>
            </a:r>
            <a:r>
              <a:rPr lang="en-GB" sz="2800" b="1" i="1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	 </a:t>
            </a: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Escoamento</a:t>
            </a:r>
            <a:r>
              <a:rPr lang="en-GB" sz="2800" b="1" i="1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estacionário</a:t>
            </a:r>
            <a:endParaRPr lang="en-GB" sz="2800" b="1" i="1" kern="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Geometria</a:t>
            </a:r>
            <a:r>
              <a:rPr lang="en-GB" sz="2800" b="1" i="1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escoamento</a:t>
            </a:r>
            <a:endParaRPr lang="en-GB" sz="2800" b="1" i="1" kern="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Estrutura</a:t>
            </a:r>
            <a:r>
              <a:rPr lang="en-GB" sz="2800" b="1" i="1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vertical do </a:t>
            </a: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escoamento</a:t>
            </a:r>
            <a:endParaRPr lang="en-GB" sz="2800" b="1" i="1" kern="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Circulação</a:t>
            </a:r>
            <a:endParaRPr lang="en-GB" sz="2800" b="1" i="1" kern="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800" b="1" i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0340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14422"/>
            <a:ext cx="7715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/>
              <a:t>Massa da Terra </a:t>
            </a:r>
            <a:r>
              <a:rPr lang="pt-PT" sz="2800" dirty="0">
                <a:sym typeface="Symbol"/>
              </a:rPr>
              <a:t></a:t>
            </a:r>
            <a:r>
              <a:rPr lang="pt-PT" sz="2800" dirty="0"/>
              <a:t> 6</a:t>
            </a:r>
            <a:r>
              <a:rPr lang="pt-PT" sz="2800" dirty="0">
                <a:sym typeface="Symbol"/>
              </a:rPr>
              <a:t>10</a:t>
            </a:r>
            <a:r>
              <a:rPr lang="pt-PT" sz="2800" baseline="30000" dirty="0">
                <a:sym typeface="Symbol"/>
              </a:rPr>
              <a:t>24</a:t>
            </a:r>
            <a:r>
              <a:rPr lang="pt-PT" sz="2800" dirty="0">
                <a:sym typeface="Symbol"/>
              </a:rPr>
              <a:t> kg</a:t>
            </a:r>
          </a:p>
          <a:p>
            <a:endParaRPr lang="pt-PT" sz="2800" dirty="0">
              <a:sym typeface="Symbol"/>
            </a:endParaRPr>
          </a:p>
          <a:p>
            <a:r>
              <a:rPr lang="pt-PT" sz="2800" dirty="0">
                <a:sym typeface="Symbol"/>
              </a:rPr>
              <a:t>Massa da atmosfera 510</a:t>
            </a:r>
            <a:r>
              <a:rPr lang="pt-PT" sz="2800" baseline="30000" dirty="0">
                <a:sym typeface="Symbol"/>
              </a:rPr>
              <a:t>18</a:t>
            </a:r>
            <a:r>
              <a:rPr lang="pt-PT" sz="2800" dirty="0">
                <a:sym typeface="Symbol"/>
              </a:rPr>
              <a:t> kg (1/1 000 000)</a:t>
            </a:r>
          </a:p>
          <a:p>
            <a:endParaRPr lang="pt-PT" sz="2800" dirty="0">
              <a:sym typeface="Symbol"/>
            </a:endParaRPr>
          </a:p>
          <a:p>
            <a:r>
              <a:rPr lang="pt-PT" sz="2800" dirty="0">
                <a:sym typeface="Symbol"/>
              </a:rPr>
              <a:t>Massa do oceano 1.410</a:t>
            </a:r>
            <a:r>
              <a:rPr lang="pt-PT" sz="2800" baseline="30000" dirty="0">
                <a:sym typeface="Symbol"/>
              </a:rPr>
              <a:t>21</a:t>
            </a:r>
            <a:r>
              <a:rPr lang="pt-PT" sz="2800" dirty="0">
                <a:sym typeface="Symbol"/>
              </a:rPr>
              <a:t> kg (1/4 000)</a:t>
            </a:r>
          </a:p>
          <a:p>
            <a:endParaRPr lang="pt-PT" sz="2800" dirty="0">
              <a:sym typeface="Symbol"/>
            </a:endParaRPr>
          </a:p>
          <a:p>
            <a:r>
              <a:rPr lang="pt-PT" sz="2800" dirty="0"/>
              <a:t>No entanto, o ambiente físico junto da superfície é determinado pela </a:t>
            </a:r>
            <a:r>
              <a:rPr lang="pt-PT" sz="2800" dirty="0">
                <a:solidFill>
                  <a:srgbClr val="FF0000"/>
                </a:solidFill>
              </a:rPr>
              <a:t>atmosfera</a:t>
            </a:r>
            <a:r>
              <a:rPr lang="pt-PT" sz="2800" dirty="0"/>
              <a:t> e (em menor grau) pelo </a:t>
            </a:r>
            <a:r>
              <a:rPr lang="pt-PT" sz="2800" dirty="0">
                <a:solidFill>
                  <a:srgbClr val="0070C0"/>
                </a:solidFill>
              </a:rPr>
              <a:t>oceano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762000"/>
          </a:xfrm>
        </p:spPr>
        <p:txBody>
          <a:bodyPr/>
          <a:lstStyle/>
          <a:p>
            <a:r>
              <a:rPr lang="pt-PT" sz="2400" b="1" dirty="0">
                <a:solidFill>
                  <a:schemeClr val="accent2"/>
                </a:solidFill>
                <a:latin typeface="Arial" charset="0"/>
              </a:rPr>
              <a:t>Composição da Homosfera (z&lt;100 km)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491523" name="Object 3"/>
          <p:cNvGraphicFramePr>
            <a:graphicFrameLocks noChangeAspect="1"/>
          </p:cNvGraphicFramePr>
          <p:nvPr/>
        </p:nvGraphicFramePr>
        <p:xfrm>
          <a:off x="-357222" y="1208088"/>
          <a:ext cx="9572692" cy="557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07009" imgH="3652630" progId="Word.Document.8">
                  <p:embed/>
                </p:oleObj>
              </mc:Choice>
              <mc:Fallback>
                <p:oleObj name="Document" r:id="rId3" imgW="5407009" imgH="3652630" progId="Word.Document.8">
                  <p:embed/>
                  <p:pic>
                    <p:nvPicPr>
                      <p:cNvPr id="4915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951" r="9558"/>
                      <a:stretch>
                        <a:fillRect/>
                      </a:stretch>
                    </p:blipFill>
                    <p:spPr bwMode="auto">
                      <a:xfrm>
                        <a:off x="-357222" y="1208088"/>
                        <a:ext cx="9572692" cy="557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7271</TotalTime>
  <Words>1313</Words>
  <Application>Microsoft Office PowerPoint</Application>
  <PresentationFormat>On-screen Show (4:3)</PresentationFormat>
  <Paragraphs>231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 Math</vt:lpstr>
      <vt:lpstr>Office Theme</vt:lpstr>
      <vt:lpstr>Document</vt:lpstr>
      <vt:lpstr>Equation</vt:lpstr>
      <vt:lpstr>Equation.3</vt:lpstr>
      <vt:lpstr>Sumário</vt:lpstr>
      <vt:lpstr>Meteorologia</vt:lpstr>
      <vt:lpstr>Estrutura semanal do curso</vt:lpstr>
      <vt:lpstr>PowerPoint Presentation</vt:lpstr>
      <vt:lpstr>Avaliação: detalhes na próxima semana</vt:lpstr>
      <vt:lpstr>Programa (índice das folhas)</vt:lpstr>
      <vt:lpstr>Séries de exercícios não resolvidos</vt:lpstr>
      <vt:lpstr>PowerPoint Presentation</vt:lpstr>
      <vt:lpstr>Composição da Homosfera (z&lt;100 km)</vt:lpstr>
      <vt:lpstr>Ar</vt:lpstr>
      <vt:lpstr>PowerPoint Presentation</vt:lpstr>
      <vt:lpstr>Gases de estufa</vt:lpstr>
      <vt:lpstr>O que explica a composição observada?</vt:lpstr>
      <vt:lpstr>Equação de balanço de um componente atmosférico</vt:lpstr>
      <vt:lpstr>Tempo de residência (na Troposfera) de alguns componentes minoritários</vt:lpstr>
      <vt:lpstr>Alguns tempos característicos</vt:lpstr>
      <vt:lpstr>PowerPoint Presentation</vt:lpstr>
      <vt:lpstr>PowerPoint Presentation</vt:lpstr>
      <vt:lpstr>Desde que existe fotossíntese</vt:lpstr>
      <vt:lpstr>Desde que o Homem é um ator central no Sistema climático</vt:lpstr>
      <vt:lpstr>PowerPoint Presentation</vt:lpstr>
      <vt:lpstr>Processos que determinam a estrutura da atmosfera</vt:lpstr>
      <vt:lpstr>Equação de estado</vt:lpstr>
      <vt:lpstr>Forma mássica da equação de estado</vt:lpstr>
      <vt:lpstr>Mistura de gases (forma mássica)</vt:lpstr>
      <vt:lpstr>Equação de estado do ar seco</vt:lpstr>
      <vt:lpstr>A atmosfera contém água… e precisaremos de uma equação de estado para o ar húmido…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Meteorologia 2009-2010</dc:title>
  <dc:creator>Windows User</dc:creator>
  <cp:lastModifiedBy>Pedro Miranda</cp:lastModifiedBy>
  <cp:revision>14</cp:revision>
  <dcterms:created xsi:type="dcterms:W3CDTF">2009-09-28T10:38:04Z</dcterms:created>
  <dcterms:modified xsi:type="dcterms:W3CDTF">2022-09-22T17:32:09Z</dcterms:modified>
</cp:coreProperties>
</file>