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0" r:id="rId2"/>
    <p:sldId id="269" r:id="rId3"/>
    <p:sldId id="270" r:id="rId4"/>
    <p:sldId id="287" r:id="rId5"/>
    <p:sldId id="271" r:id="rId6"/>
    <p:sldId id="288" r:id="rId7"/>
    <p:sldId id="289" r:id="rId8"/>
    <p:sldId id="272" r:id="rId9"/>
    <p:sldId id="292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268" r:id="rId26"/>
    <p:sldId id="311" r:id="rId27"/>
    <p:sldId id="312" r:id="rId28"/>
    <p:sldId id="273" r:id="rId29"/>
    <p:sldId id="313" r:id="rId30"/>
    <p:sldId id="274" r:id="rId31"/>
    <p:sldId id="314" r:id="rId32"/>
    <p:sldId id="275" r:id="rId33"/>
    <p:sldId id="276" r:id="rId34"/>
    <p:sldId id="277" r:id="rId35"/>
    <p:sldId id="278" r:id="rId36"/>
    <p:sldId id="265" r:id="rId37"/>
    <p:sldId id="279" r:id="rId38"/>
    <p:sldId id="315" r:id="rId39"/>
    <p:sldId id="316" r:id="rId40"/>
    <p:sldId id="281" r:id="rId41"/>
    <p:sldId id="293" r:id="rId42"/>
    <p:sldId id="282" r:id="rId43"/>
    <p:sldId id="283" r:id="rId44"/>
    <p:sldId id="284" r:id="rId45"/>
    <p:sldId id="294" r:id="rId46"/>
  </p:sldIdLst>
  <p:sldSz cx="9144000" cy="6858000" type="screen4x3"/>
  <p:notesSz cx="7315200" cy="96012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7758A-2116-42AA-9815-5D69353D0939}" v="1" dt="2022-09-25T16:10:44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4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Miranda" userId="fb668b1cdf0c043c" providerId="LiveId" clId="{EBC7758A-2116-42AA-9815-5D69353D0939}"/>
    <pc:docChg chg="undo custSel addSld delSld modSld">
      <pc:chgData name="Pedro Miranda" userId="fb668b1cdf0c043c" providerId="LiveId" clId="{EBC7758A-2116-42AA-9815-5D69353D0939}" dt="2022-09-25T16:13:21.158" v="98" actId="20577"/>
      <pc:docMkLst>
        <pc:docMk/>
      </pc:docMkLst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0" sldId="257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0" sldId="262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0" sldId="263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0" sldId="264"/>
        </pc:sldMkLst>
      </pc:sldChg>
      <pc:sldChg chg="add del">
        <pc:chgData name="Pedro Miranda" userId="fb668b1cdf0c043c" providerId="LiveId" clId="{EBC7758A-2116-42AA-9815-5D69353D0939}" dt="2022-09-25T16:10:44.810" v="5"/>
        <pc:sldMkLst>
          <pc:docMk/>
          <pc:sldMk cId="0" sldId="265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0" sldId="266"/>
        </pc:sldMkLst>
      </pc:sldChg>
      <pc:sldChg chg="del">
        <pc:chgData name="Pedro Miranda" userId="fb668b1cdf0c043c" providerId="LiveId" clId="{EBC7758A-2116-42AA-9815-5D69353D0939}" dt="2022-09-25T15:51:48.692" v="4" actId="47"/>
        <pc:sldMkLst>
          <pc:docMk/>
          <pc:sldMk cId="1009172216" sldId="268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3472599103" sldId="268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33755598" sldId="27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763994994" sldId="274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610853047" sldId="275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664004290" sldId="276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702045904" sldId="277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614308051" sldId="278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523542652" sldId="279"/>
        </pc:sldMkLst>
      </pc:sldChg>
      <pc:sldChg chg="modSp mod">
        <pc:chgData name="Pedro Miranda" userId="fb668b1cdf0c043c" providerId="LiveId" clId="{EBC7758A-2116-42AA-9815-5D69353D0939}" dt="2022-09-25T16:13:21.158" v="98" actId="20577"/>
        <pc:sldMkLst>
          <pc:docMk/>
          <pc:sldMk cId="1399945094" sldId="280"/>
        </pc:sldMkLst>
        <pc:spChg chg="mod">
          <ac:chgData name="Pedro Miranda" userId="fb668b1cdf0c043c" providerId="LiveId" clId="{EBC7758A-2116-42AA-9815-5D69353D0939}" dt="2022-09-25T16:13:21.158" v="98" actId="20577"/>
          <ac:spMkLst>
            <pc:docMk/>
            <pc:sldMk cId="1399945094" sldId="280"/>
            <ac:spMk id="3" creationId="{00000000-0000-0000-0000-000000000000}"/>
          </ac:spMkLst>
        </pc:spChg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3130260105" sldId="281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113041110" sldId="282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1349347741" sldId="28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696471639" sldId="28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353345620" sldId="284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2824296096" sldId="284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3503401775" sldId="285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332239686" sldId="29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696924944" sldId="29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289698904" sldId="294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2721658404" sldId="294"/>
        </pc:sldMkLst>
      </pc:sldChg>
      <pc:sldChg chg="add del">
        <pc:chgData name="Pedro Miranda" userId="fb668b1cdf0c043c" providerId="LiveId" clId="{EBC7758A-2116-42AA-9815-5D69353D0939}" dt="2022-09-25T15:51:44.985" v="2" actId="47"/>
        <pc:sldMkLst>
          <pc:docMk/>
          <pc:sldMk cId="821126948" sldId="295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91397406" sldId="301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366090809" sldId="302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4137269001" sldId="30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504650663" sldId="304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4286824392" sldId="305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4252397" sldId="306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618214762" sldId="307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959013657" sldId="308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354753549" sldId="309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666310426" sldId="310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913478036" sldId="311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777291916" sldId="312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966022073" sldId="313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3865370012" sldId="314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1112280397" sldId="315"/>
        </pc:sldMkLst>
      </pc:sldChg>
      <pc:sldChg chg="add">
        <pc:chgData name="Pedro Miranda" userId="fb668b1cdf0c043c" providerId="LiveId" clId="{EBC7758A-2116-42AA-9815-5D69353D0939}" dt="2022-09-25T16:10:44.810" v="5"/>
        <pc:sldMkLst>
          <pc:docMk/>
          <pc:sldMk cId="2440405802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9424AFEF-D415-417C-A733-3E37E8A106D4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641C0DF3-A868-433F-9AD8-AE18F5A75C2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68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C0DF3-A868-433F-9AD8-AE18F5A75C22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7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3037-EEBE-4615-9F6F-CC4BBF1A041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6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9E87A5-ECC8-4EF1-993F-02EBBE4449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6644-763F-433D-B759-4E160BE029F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0DB9C-1BFB-48EE-B5DE-76CE0B23BD9B}" type="datetimeFigureOut">
              <a:rPr lang="pt-PT" smtClean="0"/>
              <a:pPr/>
              <a:t>25/09/2022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0652-0071-452F-ABAA-926026A73EE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miranda@fc.ul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file:///C:\Users\pmmir\Documents\doc\livro\hidrost.ppt!256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PowerPoint_Slide2.sldx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1.sldx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PowerPoint_Slide3.sldx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/>
              <a:t>Sumário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2800" dirty="0"/>
              <a:t>Aula 3</a:t>
            </a:r>
          </a:p>
          <a:p>
            <a:pPr>
              <a:buNone/>
            </a:pPr>
            <a:r>
              <a:rPr lang="pt-PT" sz="2800" dirty="0"/>
              <a:t>…</a:t>
            </a:r>
          </a:p>
          <a:p>
            <a:pPr>
              <a:buNone/>
            </a:pPr>
            <a:r>
              <a:rPr lang="pt-PT" sz="2800" dirty="0"/>
              <a:t>Termodinâmica </a:t>
            </a:r>
            <a:r>
              <a:rPr lang="pt-PT" sz="2800"/>
              <a:t>do ar</a:t>
            </a:r>
          </a:p>
          <a:p>
            <a:pPr>
              <a:buNone/>
            </a:pPr>
            <a:r>
              <a:rPr lang="pt-PT" sz="2800" dirty="0"/>
              <a:t>Pedro Miranda (</a:t>
            </a:r>
            <a:r>
              <a:rPr lang="pt-PT" sz="2800" dirty="0">
                <a:hlinkClick r:id="rId3"/>
              </a:rPr>
              <a:t>pmmiranda@fc.ul.pt</a:t>
            </a:r>
            <a:r>
              <a:rPr lang="pt-PT" sz="2800" dirty="0"/>
              <a:t>) 8.3.38</a:t>
            </a:r>
          </a:p>
          <a:p>
            <a:pPr>
              <a:buNone/>
            </a:pPr>
            <a:r>
              <a:rPr lang="pt-PT" sz="2800" dirty="0"/>
              <a:t>Skype: </a:t>
            </a:r>
            <a:r>
              <a:rPr lang="pt-PT" sz="2800" dirty="0" err="1"/>
              <a:t>pedro.m.a.miranda</a:t>
            </a:r>
            <a:endParaRPr lang="pt-PT" sz="2800" dirty="0"/>
          </a:p>
          <a:p>
            <a:pPr>
              <a:buNone/>
            </a:pP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39994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9680-D416-42CA-91C8-47826627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Equação</a:t>
            </a:r>
            <a:r>
              <a:rPr lang="en-GB" dirty="0"/>
              <a:t> de </a:t>
            </a:r>
            <a:r>
              <a:rPr lang="en-GB" dirty="0" err="1"/>
              <a:t>estado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567C1-6181-4E6D-AE9C-7899D9123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600" dirty="0"/>
                  <a:t>– pressão (Pascal, Pa)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PT" sz="2600" dirty="0"/>
                  <a:t> – volume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sz="260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sz="2600" dirty="0"/>
                  <a:t> –número de moles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PT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600" dirty="0"/>
                  <a:t>– constante (universal) dos gases ideais (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𝑚𝑜</m:t>
                    </m:r>
                    <m:sSup>
                      <m:sSup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PT" sz="260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PT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600" dirty="0"/>
                  <a:t>– temperatura (Kelvin)</a:t>
                </a:r>
              </a:p>
              <a:p>
                <a:pPr marL="0" indent="0">
                  <a:buNone/>
                </a:pPr>
                <a:endParaRPr lang="pt-PT" dirty="0"/>
              </a:p>
              <a:p>
                <a:pPr marL="0" indent="0">
                  <a:buNone/>
                </a:pPr>
                <a:r>
                  <a:rPr lang="pt-PT" dirty="0"/>
                  <a:t>Vale para um gás puro ou para </a:t>
                </a:r>
                <a:r>
                  <a:rPr lang="pt-PT"/>
                  <a:t>uma mistura</a:t>
                </a:r>
                <a:endParaRPr lang="pt-PT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567C1-6181-4E6D-AE9C-7899D9123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43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FFE-0D58-4CA1-AF31-7E6019BB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Forma </a:t>
            </a:r>
            <a:r>
              <a:rPr lang="en-GB" dirty="0" err="1"/>
              <a:t>mássica</a:t>
            </a:r>
            <a:r>
              <a:rPr lang="en-GB" dirty="0"/>
              <a:t> da </a:t>
            </a:r>
            <a:r>
              <a:rPr lang="en-GB" dirty="0" err="1"/>
              <a:t>equação</a:t>
            </a:r>
            <a:r>
              <a:rPr lang="en-GB" dirty="0"/>
              <a:t> de </a:t>
            </a:r>
            <a:r>
              <a:rPr lang="en-GB" dirty="0" err="1"/>
              <a:t>estado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C7B34-2699-490D-85A6-10ED5C45A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400" dirty="0"/>
                  <a:t> – </a:t>
                </a:r>
                <a:r>
                  <a:rPr lang="en-GB" sz="2400" dirty="0" err="1"/>
                  <a:t>massa</a:t>
                </a:r>
                <a:r>
                  <a:rPr lang="en-GB" sz="2400" dirty="0"/>
                  <a:t> (kg)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400" dirty="0"/>
                  <a:t> – </a:t>
                </a:r>
                <a:r>
                  <a:rPr lang="en-GB" sz="2400" dirty="0" err="1"/>
                  <a:t>massa</a:t>
                </a:r>
                <a:r>
                  <a:rPr lang="en-GB" sz="2400" dirty="0"/>
                  <a:t> molar de um </a:t>
                </a:r>
                <a:r>
                  <a:rPr lang="en-GB" sz="2400" dirty="0" err="1"/>
                  <a:t>certo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puro (kg/mol)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– </a:t>
                </a:r>
                <a:r>
                  <a:rPr lang="en-GB" sz="2400" dirty="0" err="1"/>
                  <a:t>constante</a:t>
                </a:r>
                <a:r>
                  <a:rPr lang="en-GB" sz="2400" dirty="0"/>
                  <a:t> dos gases </a:t>
                </a:r>
                <a:r>
                  <a:rPr lang="en-GB" sz="2400" dirty="0" err="1"/>
                  <a:t>ideais</a:t>
                </a:r>
                <a:r>
                  <a:rPr lang="en-GB" sz="2400" dirty="0"/>
                  <a:t> para </a:t>
                </a:r>
                <a:r>
                  <a:rPr lang="en-GB" sz="2400" dirty="0" err="1"/>
                  <a:t>esse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</a:t>
                </a:r>
                <a:r>
                  <a:rPr lang="pt-PT" sz="2400" dirty="0"/>
                  <a:t>(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PT" sz="2400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t-PT" sz="2400" dirty="0"/>
                  <a:t> – temperatura (Kelvin)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Só</a:t>
                </a:r>
                <a:r>
                  <a:rPr lang="en-GB" dirty="0"/>
                  <a:t> vale para um </a:t>
                </a:r>
                <a:r>
                  <a:rPr lang="en-GB" dirty="0" err="1"/>
                  <a:t>gás</a:t>
                </a:r>
                <a:r>
                  <a:rPr lang="en-GB" dirty="0"/>
                  <a:t> puro de </a:t>
                </a:r>
                <a:r>
                  <a:rPr lang="en-GB" dirty="0" err="1"/>
                  <a:t>massa</a:t>
                </a:r>
                <a:r>
                  <a:rPr lang="en-GB" dirty="0"/>
                  <a:t> molar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C7B34-2699-490D-85A6-10ED5C45A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53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AE35-E074-4CA1-9923-AC35BDD8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Mistura de gases (forma </a:t>
            </a:r>
            <a:r>
              <a:rPr lang="en-GB" dirty="0" err="1"/>
              <a:t>mássica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5A76C-17A5-49C5-B6EF-F3D2F642C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Cada </a:t>
                </a:r>
                <a:r>
                  <a:rPr lang="en-GB" dirty="0" err="1"/>
                  <a:t>gás</a:t>
                </a:r>
                <a:r>
                  <a:rPr lang="en-GB" dirty="0"/>
                  <a:t> </a:t>
                </a:r>
                <a:r>
                  <a:rPr lang="en-GB" dirty="0" err="1"/>
                  <a:t>satisfaz</a:t>
                </a:r>
                <a:r>
                  <a:rPr lang="en-GB" dirty="0"/>
                  <a:t> a </a:t>
                </a:r>
                <a:r>
                  <a:rPr lang="en-GB" dirty="0" err="1"/>
                  <a:t>sua</a:t>
                </a:r>
                <a:r>
                  <a:rPr lang="en-GB" dirty="0"/>
                  <a:t> </a:t>
                </a:r>
                <a:r>
                  <a:rPr lang="en-GB" dirty="0" err="1"/>
                  <a:t>equação</a:t>
                </a:r>
                <a:r>
                  <a:rPr lang="en-GB" dirty="0"/>
                  <a:t> de </a:t>
                </a:r>
                <a:r>
                  <a:rPr lang="en-GB" dirty="0" err="1"/>
                  <a:t>estado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 err="1"/>
                  <a:t>Os</a:t>
                </a:r>
                <a:r>
                  <a:rPr lang="en-GB" dirty="0"/>
                  <a:t> </a:t>
                </a:r>
                <a:r>
                  <a:rPr lang="en-GB" dirty="0" err="1"/>
                  <a:t>diferentes</a:t>
                </a:r>
                <a:r>
                  <a:rPr lang="en-GB" dirty="0"/>
                  <a:t> gases </a:t>
                </a:r>
                <a:r>
                  <a:rPr lang="en-GB" dirty="0" err="1"/>
                  <a:t>ocupam</a:t>
                </a:r>
                <a:r>
                  <a:rPr lang="en-GB" dirty="0"/>
                  <a:t> </a:t>
                </a:r>
                <a:r>
                  <a:rPr lang="en-GB" dirty="0" err="1"/>
                  <a:t>todo</a:t>
                </a:r>
                <a:r>
                  <a:rPr lang="en-GB" dirty="0"/>
                  <a:t> o volume e </a:t>
                </a:r>
                <a:r>
                  <a:rPr lang="en-GB" dirty="0" err="1"/>
                  <a:t>estão</a:t>
                </a:r>
                <a:r>
                  <a:rPr lang="en-GB" dirty="0"/>
                  <a:t> à </a:t>
                </a:r>
                <a:r>
                  <a:rPr lang="en-GB" dirty="0" err="1"/>
                  <a:t>mesma</a:t>
                </a:r>
                <a:r>
                  <a:rPr lang="en-GB" dirty="0"/>
                  <a:t> </a:t>
                </a:r>
                <a:r>
                  <a:rPr lang="en-GB" dirty="0" err="1"/>
                  <a:t>temperatura</a:t>
                </a:r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As </a:t>
                </a:r>
                <a:r>
                  <a:rPr lang="en-GB" dirty="0" err="1"/>
                  <a:t>massas</a:t>
                </a:r>
                <a:r>
                  <a:rPr lang="en-GB" dirty="0"/>
                  <a:t> e as </a:t>
                </a:r>
                <a:r>
                  <a:rPr lang="en-GB" dirty="0" err="1"/>
                  <a:t>pressões</a:t>
                </a:r>
                <a:r>
                  <a:rPr lang="en-GB" dirty="0"/>
                  <a:t> </a:t>
                </a:r>
                <a:r>
                  <a:rPr lang="en-GB" dirty="0" err="1"/>
                  <a:t>parciais</a:t>
                </a:r>
                <a:r>
                  <a:rPr lang="en-GB" dirty="0"/>
                  <a:t> </a:t>
                </a:r>
                <a:r>
                  <a:rPr lang="en-GB" dirty="0" err="1"/>
                  <a:t>somam</a:t>
                </a:r>
                <a:r>
                  <a:rPr lang="en-GB" dirty="0"/>
                  <a:t>-se: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5A76C-17A5-49C5-B6EF-F3D2F642C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69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4400-7CDC-4CA4-934C-203AE4B1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Equação</a:t>
            </a:r>
            <a:r>
              <a:rPr lang="en-GB" dirty="0"/>
              <a:t> de </a:t>
            </a:r>
            <a:r>
              <a:rPr lang="en-GB" dirty="0" err="1"/>
              <a:t>estado</a:t>
            </a:r>
            <a:r>
              <a:rPr lang="en-GB" dirty="0"/>
              <a:t> do </a:t>
            </a:r>
            <a:r>
              <a:rPr lang="en-GB" dirty="0" err="1"/>
              <a:t>ar</a:t>
            </a:r>
            <a:r>
              <a:rPr lang="en-GB" dirty="0"/>
              <a:t> seco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97F8D1-BCB9-4B1F-AE96-8A7429E32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800" dirty="0"/>
                  <a:t> - </a:t>
                </a:r>
                <a:r>
                  <a:rPr lang="en-GB" sz="2800" dirty="0" err="1"/>
                  <a:t>constante</a:t>
                </a:r>
                <a:r>
                  <a:rPr lang="en-GB" sz="2800" dirty="0"/>
                  <a:t> dos gases </a:t>
                </a:r>
                <a:r>
                  <a:rPr lang="en-GB" sz="2800" dirty="0" err="1"/>
                  <a:t>ideais</a:t>
                </a:r>
                <a:r>
                  <a:rPr lang="en-GB" sz="2800" dirty="0"/>
                  <a:t> para o </a:t>
                </a:r>
                <a:r>
                  <a:rPr lang="en-GB" sz="2800" dirty="0" err="1"/>
                  <a:t>ar</a:t>
                </a:r>
                <a:r>
                  <a:rPr lang="en-GB" sz="2800" dirty="0"/>
                  <a:t> seco (</a:t>
                </a:r>
                <a:r>
                  <a:rPr lang="en-GB" sz="2800" dirty="0">
                    <a:solidFill>
                      <a:srgbClr val="FF0000"/>
                    </a:solidFill>
                  </a:rPr>
                  <a:t>dry</a:t>
                </a:r>
                <a:r>
                  <a:rPr lang="en-GB" sz="2800" dirty="0"/>
                  <a:t>)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b="0" dirty="0"/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800" dirty="0"/>
                  <a:t> - </a:t>
                </a:r>
                <a:r>
                  <a:rPr lang="en-GB" sz="2800" dirty="0" err="1"/>
                  <a:t>massa</a:t>
                </a:r>
                <a:r>
                  <a:rPr lang="en-GB" sz="2800" dirty="0"/>
                  <a:t> molar (media) do </a:t>
                </a:r>
                <a:r>
                  <a:rPr lang="en-GB" sz="2800" dirty="0" err="1"/>
                  <a:t>ar</a:t>
                </a:r>
                <a:r>
                  <a:rPr lang="en-GB" sz="2800" dirty="0"/>
                  <a:t> seco</a:t>
                </a: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≈0.78×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+0.21×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+0.01×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97F8D1-BCB9-4B1F-AE96-8A7429E32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62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1BC4-CA40-4840-B901-49785845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</a:t>
            </a:r>
            <a:r>
              <a:rPr lang="en-GB" sz="2800" dirty="0" err="1"/>
              <a:t>atmosfera</a:t>
            </a:r>
            <a:r>
              <a:rPr lang="en-GB" sz="2800" dirty="0"/>
              <a:t> </a:t>
            </a:r>
            <a:r>
              <a:rPr lang="en-GB" sz="2800" dirty="0" err="1"/>
              <a:t>contém</a:t>
            </a:r>
            <a:r>
              <a:rPr lang="en-GB" sz="2800" dirty="0"/>
              <a:t> </a:t>
            </a:r>
            <a:r>
              <a:rPr lang="en-GB" sz="2800" dirty="0" err="1"/>
              <a:t>água</a:t>
            </a:r>
            <a:r>
              <a:rPr lang="en-GB" sz="2800" dirty="0"/>
              <a:t>… e </a:t>
            </a:r>
            <a:r>
              <a:rPr lang="en-GB" sz="2800" dirty="0" err="1"/>
              <a:t>precisaremos</a:t>
            </a:r>
            <a:r>
              <a:rPr lang="en-GB" sz="2800" dirty="0"/>
              <a:t> de </a:t>
            </a:r>
            <a:r>
              <a:rPr lang="en-GB" sz="2800" dirty="0" err="1"/>
              <a:t>uma</a:t>
            </a:r>
            <a:r>
              <a:rPr lang="en-GB" sz="2800" dirty="0"/>
              <a:t> </a:t>
            </a:r>
            <a:r>
              <a:rPr lang="en-GB" sz="2800" dirty="0" err="1"/>
              <a:t>equação</a:t>
            </a:r>
            <a:r>
              <a:rPr lang="en-GB" sz="2800" dirty="0"/>
              <a:t> de </a:t>
            </a:r>
            <a:r>
              <a:rPr lang="en-GB" sz="2800" dirty="0" err="1"/>
              <a:t>estado</a:t>
            </a:r>
            <a:r>
              <a:rPr lang="en-GB" sz="2800" dirty="0"/>
              <a:t> para o </a:t>
            </a:r>
            <a:r>
              <a:rPr lang="en-GB" sz="2800" dirty="0" err="1">
                <a:solidFill>
                  <a:srgbClr val="FF0000"/>
                </a:solidFill>
              </a:rPr>
              <a:t>ar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húmido</a:t>
            </a:r>
            <a:r>
              <a:rPr lang="en-GB" sz="2800" dirty="0"/>
              <a:t>…</a:t>
            </a:r>
            <a:br>
              <a:rPr lang="en-GB" sz="2800" dirty="0"/>
            </a:b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10109-7E28-4677-90CF-65174C3F8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Vamos </a:t>
                </a:r>
                <a:r>
                  <a:rPr lang="en-GB" sz="2400" dirty="0" err="1"/>
                  <a:t>admitir</a:t>
                </a:r>
                <a:r>
                  <a:rPr lang="en-GB" sz="2400" dirty="0"/>
                  <a:t> que </a:t>
                </a:r>
                <a:r>
                  <a:rPr lang="en-GB" sz="2400" dirty="0" err="1"/>
                  <a:t>só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há</a:t>
                </a:r>
                <a:r>
                  <a:rPr lang="en-GB" sz="2400" dirty="0"/>
                  <a:t> vapor (</a:t>
                </a:r>
                <a:r>
                  <a:rPr lang="en-GB" sz="2400" dirty="0" err="1"/>
                  <a:t>não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há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condensados</a:t>
                </a:r>
                <a:r>
                  <a:rPr lang="en-GB" sz="2400" dirty="0"/>
                  <a:t>). </a:t>
                </a:r>
                <a:r>
                  <a:rPr lang="en-GB" sz="2400" dirty="0" err="1"/>
                  <a:t>Nesse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caso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podemos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escrever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Mas </a:t>
                </a:r>
                <a:r>
                  <a:rPr lang="en-GB" sz="2400" dirty="0" err="1"/>
                  <a:t>existe</a:t>
                </a:r>
                <a:r>
                  <a:rPr lang="en-GB" sz="2400" dirty="0"/>
                  <a:t> um </a:t>
                </a:r>
                <a:r>
                  <a:rPr lang="en-GB" sz="2400" dirty="0" err="1"/>
                  <a:t>problema</a:t>
                </a:r>
                <a:r>
                  <a:rPr lang="en-GB" sz="2400" dirty="0"/>
                  <a:t>: </a:t>
                </a:r>
                <a:r>
                  <a:rPr lang="en-GB" sz="2400" dirty="0">
                    <a:solidFill>
                      <a:srgbClr val="FF0000"/>
                    </a:solidFill>
                  </a:rPr>
                  <a:t>a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proporção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de vapor </a:t>
                </a:r>
                <a:r>
                  <a:rPr lang="en-GB" sz="2400" dirty="0" err="1"/>
                  <a:t>na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mistura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não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fixa</a:t>
                </a:r>
                <a:r>
                  <a:rPr lang="en-GB" sz="2400" dirty="0"/>
                  <a:t> mas </a:t>
                </a:r>
                <a:r>
                  <a:rPr lang="en-GB" sz="2400" dirty="0" err="1"/>
                  <a:t>variável</a:t>
                </a:r>
                <a:r>
                  <a:rPr lang="en-GB" sz="2400" dirty="0"/>
                  <a:t>. Se </a:t>
                </a:r>
                <a:r>
                  <a:rPr lang="en-GB" sz="2400" dirty="0" err="1"/>
                  <a:t>repetissemos</a:t>
                </a:r>
                <a:r>
                  <a:rPr lang="en-GB" sz="2400" dirty="0"/>
                  <a:t> o </a:t>
                </a:r>
                <a:r>
                  <a:rPr lang="en-GB" sz="2400" dirty="0" err="1"/>
                  <a:t>procedimento</a:t>
                </a:r>
                <a:r>
                  <a:rPr lang="en-GB" sz="2400" dirty="0"/>
                  <a:t> anterior </a:t>
                </a:r>
                <a:r>
                  <a:rPr lang="en-GB" sz="2400" dirty="0" err="1"/>
                  <a:t>obteríamos</a:t>
                </a:r>
                <a:r>
                  <a:rPr lang="en-GB" sz="2400" dirty="0"/>
                  <a:t> para a </a:t>
                </a:r>
                <a:r>
                  <a:rPr lang="en-GB" sz="2400" dirty="0" err="1"/>
                  <a:t>mistura</a:t>
                </a:r>
                <a:r>
                  <a:rPr lang="en-GB" sz="2400" dirty="0"/>
                  <a:t> de gases “</a:t>
                </a:r>
                <a:r>
                  <a:rPr lang="en-GB" sz="2400" dirty="0" err="1"/>
                  <a:t>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húmido</a:t>
                </a:r>
                <a:r>
                  <a:rPr lang="en-GB" sz="2400" dirty="0"/>
                  <a:t>” a </a:t>
                </a:r>
                <a:r>
                  <a:rPr lang="en-GB" sz="2400" dirty="0" err="1"/>
                  <a:t>equação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estado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Mas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h𝑢𝑚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não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seria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constante</a:t>
                </a:r>
                <a:r>
                  <a:rPr lang="en-GB" sz="2400" dirty="0"/>
                  <a:t>… pois </a:t>
                </a:r>
                <a:r>
                  <a:rPr lang="en-GB" sz="2400" dirty="0" err="1"/>
                  <a:t>dependeria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concentração</a:t>
                </a:r>
                <a:r>
                  <a:rPr lang="en-GB" sz="2400" dirty="0"/>
                  <a:t> de vapor.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10109-7E28-4677-90CF-65174C3F8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52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1BC4-CA40-4840-B901-49785845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 </a:t>
            </a:r>
            <a:r>
              <a:rPr lang="en-GB" sz="2800" dirty="0" err="1"/>
              <a:t>atmosfera</a:t>
            </a:r>
            <a:r>
              <a:rPr lang="en-GB" sz="2800" dirty="0"/>
              <a:t> </a:t>
            </a:r>
            <a:r>
              <a:rPr lang="en-GB" sz="2800" dirty="0" err="1"/>
              <a:t>contém</a:t>
            </a:r>
            <a:r>
              <a:rPr lang="en-GB" sz="2800" dirty="0"/>
              <a:t> </a:t>
            </a:r>
            <a:r>
              <a:rPr lang="en-GB" sz="2800" dirty="0" err="1"/>
              <a:t>água</a:t>
            </a:r>
            <a:r>
              <a:rPr lang="en-GB" sz="2800" dirty="0"/>
              <a:t>… e </a:t>
            </a:r>
            <a:r>
              <a:rPr lang="en-GB" sz="2800" dirty="0" err="1"/>
              <a:t>precisaremos</a:t>
            </a:r>
            <a:r>
              <a:rPr lang="en-GB" sz="2800" dirty="0"/>
              <a:t> de </a:t>
            </a:r>
            <a:r>
              <a:rPr lang="en-GB" sz="2800" dirty="0" err="1"/>
              <a:t>uma</a:t>
            </a:r>
            <a:r>
              <a:rPr lang="en-GB" sz="2800" dirty="0"/>
              <a:t> </a:t>
            </a:r>
            <a:r>
              <a:rPr lang="en-GB" sz="2800" dirty="0" err="1"/>
              <a:t>equação</a:t>
            </a:r>
            <a:r>
              <a:rPr lang="en-GB" sz="2800" dirty="0"/>
              <a:t> de </a:t>
            </a:r>
            <a:r>
              <a:rPr lang="en-GB" sz="2800" dirty="0" err="1"/>
              <a:t>estado</a:t>
            </a:r>
            <a:r>
              <a:rPr lang="en-GB" sz="2800" dirty="0"/>
              <a:t> para o </a:t>
            </a:r>
            <a:r>
              <a:rPr lang="en-GB" sz="2800" dirty="0" err="1">
                <a:solidFill>
                  <a:srgbClr val="FF0000"/>
                </a:solidFill>
              </a:rPr>
              <a:t>ar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húmido</a:t>
            </a:r>
            <a:r>
              <a:rPr lang="en-GB" sz="2800" dirty="0"/>
              <a:t>…</a:t>
            </a:r>
            <a:br>
              <a:rPr lang="en-GB" sz="2800" dirty="0"/>
            </a:b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10109-7E28-4677-90CF-65174C3F83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Vamos </a:t>
                </a:r>
                <a:r>
                  <a:rPr lang="en-GB" sz="2400" dirty="0" err="1"/>
                  <a:t>admitir</a:t>
                </a:r>
                <a:r>
                  <a:rPr lang="en-GB" sz="2400" dirty="0"/>
                  <a:t> que </a:t>
                </a:r>
                <a:r>
                  <a:rPr lang="en-GB" sz="2400" dirty="0" err="1"/>
                  <a:t>só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há</a:t>
                </a:r>
                <a:r>
                  <a:rPr lang="en-GB" sz="2400" dirty="0"/>
                  <a:t> vapor (</a:t>
                </a:r>
                <a:r>
                  <a:rPr lang="en-GB" sz="2400" dirty="0" err="1"/>
                  <a:t>não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há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condensados</a:t>
                </a:r>
                <a:r>
                  <a:rPr lang="en-GB" sz="2400" dirty="0"/>
                  <a:t>). </a:t>
                </a:r>
                <a:r>
                  <a:rPr lang="en-GB" sz="2400" dirty="0" err="1"/>
                  <a:t>Nesse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caso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podemos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escrever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Mas </a:t>
                </a:r>
                <a:r>
                  <a:rPr lang="en-GB" sz="2400" dirty="0" err="1"/>
                  <a:t>existe</a:t>
                </a:r>
                <a:r>
                  <a:rPr lang="en-GB" sz="2400" dirty="0"/>
                  <a:t> um </a:t>
                </a:r>
                <a:r>
                  <a:rPr lang="en-GB" sz="2400" dirty="0" err="1"/>
                  <a:t>problema</a:t>
                </a:r>
                <a:r>
                  <a:rPr lang="en-GB" sz="2400" dirty="0"/>
                  <a:t>: </a:t>
                </a:r>
                <a:r>
                  <a:rPr lang="en-GB" sz="2400" dirty="0">
                    <a:solidFill>
                      <a:srgbClr val="FF0000"/>
                    </a:solidFill>
                  </a:rPr>
                  <a:t>a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proporção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de vapor </a:t>
                </a:r>
                <a:r>
                  <a:rPr lang="en-GB" sz="2400" dirty="0" err="1"/>
                  <a:t>na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mistura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não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fixa</a:t>
                </a:r>
                <a:r>
                  <a:rPr lang="en-GB" sz="2400" dirty="0"/>
                  <a:t> mas </a:t>
                </a:r>
                <a:r>
                  <a:rPr lang="en-GB" sz="2400" dirty="0" err="1"/>
                  <a:t>variável</a:t>
                </a:r>
                <a:r>
                  <a:rPr lang="en-GB" sz="2400" dirty="0"/>
                  <a:t>. Se </a:t>
                </a:r>
                <a:r>
                  <a:rPr lang="en-GB" sz="2400" dirty="0" err="1"/>
                  <a:t>repetissemos</a:t>
                </a:r>
                <a:r>
                  <a:rPr lang="en-GB" sz="2400" dirty="0"/>
                  <a:t> o </a:t>
                </a:r>
                <a:r>
                  <a:rPr lang="en-GB" sz="2400" dirty="0" err="1"/>
                  <a:t>procedimento</a:t>
                </a:r>
                <a:r>
                  <a:rPr lang="en-GB" sz="2400" dirty="0"/>
                  <a:t> anterior </a:t>
                </a:r>
                <a:r>
                  <a:rPr lang="en-GB" sz="2400" dirty="0" err="1"/>
                  <a:t>obteríamos</a:t>
                </a:r>
                <a:r>
                  <a:rPr lang="en-GB" sz="2400" dirty="0"/>
                  <a:t> para a </a:t>
                </a:r>
                <a:r>
                  <a:rPr lang="en-GB" sz="2400" dirty="0" err="1"/>
                  <a:t>mistura</a:t>
                </a:r>
                <a:r>
                  <a:rPr lang="en-GB" sz="2400" dirty="0"/>
                  <a:t> de gases “</a:t>
                </a:r>
                <a:r>
                  <a:rPr lang="en-GB" sz="2400" dirty="0" err="1"/>
                  <a:t>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húmido</a:t>
                </a:r>
                <a:r>
                  <a:rPr lang="en-GB" sz="2400" dirty="0"/>
                  <a:t>” a </a:t>
                </a:r>
                <a:r>
                  <a:rPr lang="en-GB" sz="2400" dirty="0" err="1"/>
                  <a:t>equação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estado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h𝑢𝑚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Mas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h𝑢𝑚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não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seria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constante</a:t>
                </a:r>
                <a:r>
                  <a:rPr lang="en-GB" sz="2400" dirty="0"/>
                  <a:t>… pois </a:t>
                </a:r>
                <a:r>
                  <a:rPr lang="en-GB" sz="2400" dirty="0" err="1"/>
                  <a:t>dependeria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concentração</a:t>
                </a:r>
                <a:r>
                  <a:rPr lang="en-GB" sz="2400" dirty="0"/>
                  <a:t> de vapor.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010109-7E28-4677-90CF-65174C3F83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BDFB0-F8AC-4948-AC15-68E598BB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 vapor é </a:t>
            </a:r>
            <a:r>
              <a:rPr lang="en-GB" sz="3600" dirty="0" err="1"/>
              <a:t>pouco</a:t>
            </a:r>
            <a:r>
              <a:rPr lang="en-GB" sz="3600" dirty="0"/>
              <a:t> (~1%) mas é </a:t>
            </a:r>
            <a:r>
              <a:rPr lang="en-GB" sz="3600" dirty="0" err="1">
                <a:solidFill>
                  <a:srgbClr val="FF0000"/>
                </a:solidFill>
              </a:rPr>
              <a:t>mesmo</a:t>
            </a:r>
            <a:r>
              <a:rPr lang="en-GB" sz="3600" dirty="0"/>
              <a:t> </a:t>
            </a:r>
            <a:r>
              <a:rPr lang="en-GB" sz="3600" dirty="0" err="1"/>
              <a:t>importante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A4168-8471-4129-A21B-F686ED3A7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607" y="1628800"/>
                <a:ext cx="8229600" cy="45365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000" dirty="0"/>
                  <a:t>É </a:t>
                </a:r>
                <a:r>
                  <a:rPr lang="en-GB" sz="2000" dirty="0" err="1"/>
                  <a:t>tão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importante</a:t>
                </a:r>
                <a:r>
                  <a:rPr lang="en-GB" sz="2000" dirty="0"/>
                  <a:t> que </a:t>
                </a:r>
                <a:r>
                  <a:rPr lang="en-GB" sz="2000" dirty="0" err="1"/>
                  <a:t>existem</a:t>
                </a:r>
                <a:r>
                  <a:rPr lang="en-GB" sz="2000" dirty="0"/>
                  <a:t> </a:t>
                </a:r>
                <a:r>
                  <a:rPr lang="en-GB" sz="2000" dirty="0" err="1"/>
                  <a:t>várias</a:t>
                </a:r>
                <a:r>
                  <a:rPr lang="en-GB" sz="2000" dirty="0"/>
                  <a:t> </a:t>
                </a:r>
                <a:r>
                  <a:rPr lang="en-GB" sz="2000" dirty="0" err="1"/>
                  <a:t>maneiras</a:t>
                </a:r>
                <a:r>
                  <a:rPr lang="en-GB" sz="2000" dirty="0"/>
                  <a:t> de o </a:t>
                </a:r>
                <a:r>
                  <a:rPr lang="en-GB" sz="2000" dirty="0" err="1"/>
                  <a:t>contabilizar</a:t>
                </a:r>
                <a:r>
                  <a:rPr lang="en-GB" sz="2000" dirty="0"/>
                  <a:t>. Na </a:t>
                </a:r>
                <a:r>
                  <a:rPr lang="en-GB" sz="2000" dirty="0" err="1"/>
                  <a:t>mistura</a:t>
                </a:r>
                <a:r>
                  <a:rPr lang="en-GB" sz="2000" dirty="0"/>
                  <a:t> de gases </a:t>
                </a:r>
                <a:r>
                  <a:rPr lang="en-GB" sz="2000" dirty="0" err="1"/>
                  <a:t>temos</a:t>
                </a:r>
                <a:r>
                  <a:rPr lang="en-GB" sz="20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sz="20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000" dirty="0"/>
                  <a:t> –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tensão</a:t>
                </a:r>
                <a:r>
                  <a:rPr lang="en-GB" sz="2000" dirty="0">
                    <a:solidFill>
                      <a:srgbClr val="FF0000"/>
                    </a:solidFill>
                  </a:rPr>
                  <a:t> de vapor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/>
                  <a:t> 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razão</a:t>
                </a:r>
                <a:r>
                  <a:rPr lang="en-GB" sz="2000" dirty="0">
                    <a:solidFill>
                      <a:srgbClr val="FF0000"/>
                    </a:solidFill>
                  </a:rPr>
                  <a:t> de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mistura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humidade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específica</a:t>
                </a:r>
                <a:endParaRPr lang="en-GB" sz="20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𝑅𝐻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humidade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relativa</a:t>
                </a:r>
                <a:r>
                  <a:rPr lang="en-GB" sz="2000" dirty="0">
                    <a:solidFill>
                      <a:srgbClr val="FF0000"/>
                    </a:solidFill>
                  </a:rPr>
                  <a:t> </a:t>
                </a:r>
                <a:r>
                  <a:rPr lang="en-GB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p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tensão</a:t>
                </a:r>
                <a:r>
                  <a:rPr lang="en-GB" sz="2000" dirty="0"/>
                  <a:t> de </a:t>
                </a:r>
                <a:r>
                  <a:rPr lang="en-GB" sz="2000" dirty="0" err="1"/>
                  <a:t>saturação</a:t>
                </a:r>
                <a:r>
                  <a:rPr lang="en-GB" sz="2000" dirty="0"/>
                  <a:t> à </a:t>
                </a:r>
                <a:r>
                  <a:rPr lang="en-GB" sz="2000" dirty="0" err="1"/>
                  <a:t>temperatura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r>
                  <a:rPr lang="en-GB" sz="2000" dirty="0" err="1">
                    <a:solidFill>
                      <a:srgbClr val="FF0000"/>
                    </a:solidFill>
                  </a:rPr>
                  <a:t>fração</a:t>
                </a:r>
                <a:r>
                  <a:rPr lang="en-GB" sz="2000" dirty="0">
                    <a:solidFill>
                      <a:srgbClr val="FF0000"/>
                    </a:solidFill>
                  </a:rPr>
                  <a:t> molar do vapor</a:t>
                </a:r>
                <a:r>
                  <a:rPr lang="en-GB" sz="2000" dirty="0"/>
                  <a:t> (</a:t>
                </a:r>
                <a:r>
                  <a:rPr lang="en-GB" sz="2000" dirty="0" err="1"/>
                  <a:t>ou</a:t>
                </a:r>
                <a:r>
                  <a:rPr lang="en-GB" sz="2000" dirty="0"/>
                  <a:t> </a:t>
                </a:r>
                <a:r>
                  <a:rPr lang="en-GB" sz="2000" dirty="0" err="1"/>
                  <a:t>concentração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volúmica</a:t>
                </a:r>
                <a:r>
                  <a:rPr lang="en-GB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A4168-8471-4129-A21B-F686ED3A7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607" y="1628800"/>
                <a:ext cx="8229600" cy="4536504"/>
              </a:xfrm>
              <a:blipFill>
                <a:blip r:embed="rId2"/>
                <a:stretch>
                  <a:fillRect l="-815" t="-672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9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D8F7-DA49-471B-81C6-192BC7E8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Equação</a:t>
            </a:r>
            <a:r>
              <a:rPr lang="en-GB" dirty="0"/>
              <a:t> de </a:t>
            </a:r>
            <a:r>
              <a:rPr lang="en-GB" dirty="0" err="1"/>
              <a:t>estado</a:t>
            </a:r>
            <a:r>
              <a:rPr lang="en-GB" dirty="0"/>
              <a:t> do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húmido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5000E-2C2E-49A4-ADB2-3C6B7F2BA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𝑝𝑉</m:t>
                    </m:r>
                    <m:r>
                      <a:rPr lang="pt-PT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PT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𝑛𝑅𝑇</m:t>
                    </m:r>
                    <m:r>
                      <a:rPr lang="pt-PT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PT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f>
                      <m:fPr>
                        <m:ctrlPr>
                          <a:rPr lang="en-GB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pt-P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pt-P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GB" sz="4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pt-P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pt-P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𝑅𝑇</m:t>
                    </m:r>
                  </m:oMath>
                </a14:m>
                <a:r>
                  <a:rPr lang="en-GB" sz="24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40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4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sz="4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dirty="0" err="1"/>
                  <a:t>Ou</a:t>
                </a:r>
                <a:endParaRPr lang="en-GB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 é a </a:t>
                </a:r>
                <a:r>
                  <a:rPr lang="en-GB" dirty="0" err="1"/>
                  <a:t>constante</a:t>
                </a:r>
                <a:r>
                  <a:rPr lang="en-GB" dirty="0"/>
                  <a:t> do </a:t>
                </a:r>
                <a:r>
                  <a:rPr lang="en-GB" dirty="0" err="1"/>
                  <a:t>ar</a:t>
                </a:r>
                <a:r>
                  <a:rPr lang="en-GB" dirty="0"/>
                  <a:t> seco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1+0.61 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dirty="0"/>
                  <a:t>é a </a:t>
                </a:r>
                <a:r>
                  <a:rPr lang="en-GB" dirty="0" err="1">
                    <a:solidFill>
                      <a:srgbClr val="FF0000"/>
                    </a:solidFill>
                  </a:rPr>
                  <a:t>temperatura</a:t>
                </a:r>
                <a:r>
                  <a:rPr lang="en-GB" dirty="0">
                    <a:solidFill>
                      <a:srgbClr val="FF0000"/>
                    </a:solidFill>
                  </a:rPr>
                  <a:t> virtual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5000E-2C2E-49A4-ADB2-3C6B7F2BA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b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6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68ED-DC64-4668-B750-D485892D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Revisão</a:t>
            </a:r>
            <a:r>
              <a:rPr lang="en-GB" dirty="0"/>
              <a:t> de </a:t>
            </a:r>
            <a:r>
              <a:rPr lang="en-GB" dirty="0" err="1"/>
              <a:t>termodinâmica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19621-F7D5-4548-A29D-24B5E59C3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O </a:t>
                </a:r>
                <a:r>
                  <a:rPr lang="en-GB" sz="2400" dirty="0" err="1"/>
                  <a:t>ar</a:t>
                </a:r>
                <a:r>
                  <a:rPr lang="en-GB" sz="2400" dirty="0"/>
                  <a:t> seco é um </a:t>
                </a:r>
                <a:r>
                  <a:rPr lang="en-GB" sz="2400" dirty="0" err="1"/>
                  <a:t>sistema</a:t>
                </a:r>
                <a:r>
                  <a:rPr lang="en-GB" sz="2400" dirty="0"/>
                  <a:t> simples,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bivariante</a:t>
                </a:r>
                <a:r>
                  <a:rPr lang="en-GB" sz="2400" dirty="0"/>
                  <a:t> (2 </a:t>
                </a:r>
                <a:r>
                  <a:rPr lang="en-GB" sz="2400" dirty="0" err="1"/>
                  <a:t>graus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liberdade</a:t>
                </a:r>
                <a:r>
                  <a:rPr lang="en-GB" sz="2400" dirty="0"/>
                  <a:t>, 2 </a:t>
                </a:r>
                <a:r>
                  <a:rPr lang="en-GB" sz="2400" dirty="0" err="1"/>
                  <a:t>variáveis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independentes</a:t>
                </a:r>
                <a:r>
                  <a:rPr lang="en-GB" sz="2400" dirty="0"/>
                  <a:t>): o </a:t>
                </a:r>
                <a:r>
                  <a:rPr lang="en-GB" sz="2400" dirty="0" err="1"/>
                  <a:t>seu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estado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representa</a:t>
                </a:r>
                <a:r>
                  <a:rPr lang="en-GB" sz="2400" dirty="0"/>
                  <a:t>-se </a:t>
                </a:r>
                <a:r>
                  <a:rPr lang="en-GB" sz="2400" dirty="0" err="1"/>
                  <a:t>num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diagrama</a:t>
                </a:r>
                <a:r>
                  <a:rPr lang="en-GB" sz="2400" dirty="0"/>
                  <a:t> 2D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O </a:t>
                </a:r>
                <a:r>
                  <a:rPr lang="en-GB" sz="2400" dirty="0" err="1"/>
                  <a:t>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húmido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trivariante</a:t>
                </a:r>
                <a:r>
                  <a:rPr lang="en-GB" sz="2400" dirty="0"/>
                  <a:t>: </a:t>
                </a:r>
                <a:r>
                  <a:rPr lang="en-GB" sz="2400" dirty="0" err="1"/>
                  <a:t>existem</a:t>
                </a:r>
                <a:r>
                  <a:rPr lang="en-GB" sz="2400" dirty="0"/>
                  <a:t> 3 </a:t>
                </a:r>
                <a:r>
                  <a:rPr lang="en-GB" sz="2400" dirty="0" err="1"/>
                  <a:t>variáveis</a:t>
                </a:r>
                <a:r>
                  <a:rPr lang="en-GB" sz="2400" dirty="0"/>
                  <a:t> independents, por </a:t>
                </a:r>
                <a:r>
                  <a:rPr lang="en-GB" sz="2400" dirty="0" err="1"/>
                  <a:t>exemplo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(1+0.61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A19621-F7D5-4548-A29D-24B5E59C3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 r="-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65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A67D4B-9495-4591-A075-1AD7D872FD59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3358087" cy="217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FF0000"/>
                    </a:solidFill>
                  </a:rPr>
                  <a:t>Lei de Pascal</a:t>
                </a:r>
              </a:p>
              <a:p>
                <a:r>
                  <a:rPr lang="en-GB" dirty="0"/>
                  <a:t>(Lei fundamental da </a:t>
                </a:r>
                <a:r>
                  <a:rPr lang="en-GB" dirty="0" err="1"/>
                  <a:t>hidrostática</a:t>
                </a:r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dirty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A67D4B-9495-4591-A075-1AD7D872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3358087" cy="2173480"/>
              </a:xfrm>
              <a:prstGeom prst="rect">
                <a:avLst/>
              </a:prstGeom>
              <a:blipFill>
                <a:blip r:embed="rId4"/>
                <a:stretch>
                  <a:fillRect l="-3630" t="-2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92FB2C5-37D8-4A7A-AA23-082774C6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1387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119326-9D74-4C67-93D5-7DB4936DE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9992" y="818523"/>
          <a:ext cx="3741447" cy="280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5" imgW="4570388" imgH="3427437" progId="PowerPoint.Slide.8">
                  <p:link updateAutomatic="1"/>
                </p:oleObj>
              </mc:Choice>
              <mc:Fallback>
                <p:oleObj name="Slide" r:id="rId5" imgW="4570388" imgH="3427437" progId="PowerPoint.Slide.8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119326-9D74-4C67-93D5-7DB4936DE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818523"/>
                        <a:ext cx="3741447" cy="2806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FE95FE-80F1-4018-913F-3F44E803E8E9}"/>
                  </a:ext>
                </a:extLst>
              </p:cNvPr>
              <p:cNvSpPr txBox="1"/>
              <p:nvPr/>
            </p:nvSpPr>
            <p:spPr>
              <a:xfrm>
                <a:off x="3779912" y="3985931"/>
                <a:ext cx="48421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𝑣𝑜𝑙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a:rPr lang="en-GB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𝑚𝑖𝑐𝑎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FE95FE-80F1-4018-913F-3F44E803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85931"/>
                <a:ext cx="4842162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2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>
                <a:solidFill>
                  <a:schemeClr val="accent2"/>
                </a:solidFill>
                <a:latin typeface="Arial" charset="0"/>
              </a:rPr>
              <a:t>Tempo de residência (na Troposfera) de alguns componentes minoritários</a:t>
            </a:r>
            <a:endParaRPr lang="en-GB" sz="2800" b="1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495760" name="Object 144"/>
          <p:cNvGraphicFramePr>
            <a:graphicFrameLocks noChangeAspect="1"/>
          </p:cNvGraphicFramePr>
          <p:nvPr/>
        </p:nvGraphicFramePr>
        <p:xfrm>
          <a:off x="342900" y="1556792"/>
          <a:ext cx="845820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20880" imgH="2665440" progId="Word.Document.8">
                  <p:embed/>
                </p:oleObj>
              </mc:Choice>
              <mc:Fallback>
                <p:oleObj name="Document" r:id="rId3" imgW="5420880" imgH="2665440" progId="Word.Document.8">
                  <p:embed/>
                  <p:pic>
                    <p:nvPicPr>
                      <p:cNvPr id="49576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825"/>
                      <a:stretch>
                        <a:fillRect/>
                      </a:stretch>
                    </p:blipFill>
                    <p:spPr bwMode="auto">
                      <a:xfrm>
                        <a:off x="342900" y="1556792"/>
                        <a:ext cx="8458200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6F1D88-6BCE-475C-AD7F-ACAAB7527637}"/>
                  </a:ext>
                </a:extLst>
              </p:cNvPr>
              <p:cNvSpPr txBox="1"/>
              <p:nvPr/>
            </p:nvSpPr>
            <p:spPr>
              <a:xfrm>
                <a:off x="1403648" y="5373216"/>
                <a:ext cx="6073394" cy="1172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400" dirty="0"/>
                  <a:t>Exemplo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: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350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×5×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7500×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≈233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400" b="0" dirty="0"/>
              </a:p>
              <a:p>
                <a:pPr>
                  <a:spcAft>
                    <a:spcPts val="1200"/>
                  </a:spcAft>
                </a:pPr>
                <a:r>
                  <a:rPr lang="en-GB" sz="2000" dirty="0"/>
                  <a:t>Mas 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não</a:t>
                </a:r>
                <a:r>
                  <a:rPr lang="en-GB" sz="2000" dirty="0"/>
                  <a:t> é </a:t>
                </a:r>
                <a:r>
                  <a:rPr lang="en-GB" sz="2000" dirty="0" err="1"/>
                  <a:t>estacionário</a:t>
                </a:r>
                <a:r>
                  <a:rPr lang="en-GB" sz="2000" dirty="0"/>
                  <a:t>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6F1D88-6BCE-475C-AD7F-ACAAB752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73216"/>
                <a:ext cx="6073394" cy="1172180"/>
              </a:xfrm>
              <a:prstGeom prst="rect">
                <a:avLst/>
              </a:prstGeom>
              <a:blipFill>
                <a:blip r:embed="rId6"/>
                <a:stretch>
                  <a:fillRect l="-1505" b="-8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87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0F79-4991-4091-94F1-0A14E1F5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Lei de Pascal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D46FD-B4F9-48DC-8A48-695D74374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GB" sz="2400" b="0" i="1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/>
                  <a:t>Se </a:t>
                </a:r>
                <a:r>
                  <a:rPr lang="en-GB" sz="2400" b="0" dirty="0" err="1"/>
                  <a:t>soubermos</a:t>
                </a: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GB" sz="2400" b="0" dirty="0" err="1"/>
                  <a:t>podemos</a:t>
                </a:r>
                <a:r>
                  <a:rPr lang="en-GB" sz="2400" b="0" dirty="0"/>
                  <a:t> </a:t>
                </a:r>
                <a:r>
                  <a:rPr lang="en-GB" sz="2400" b="0" dirty="0" err="1"/>
                  <a:t>calcular</a:t>
                </a: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Caso </a:t>
                </a:r>
                <a:r>
                  <a:rPr lang="en-GB" sz="2400" dirty="0" err="1"/>
                  <a:t>mais</a:t>
                </a:r>
                <a:r>
                  <a:rPr lang="en-GB" sz="2400" dirty="0"/>
                  <a:t> simples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D46FD-B4F9-48DC-8A48-695D74374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Estrutura vertical</a:t>
            </a:r>
          </a:p>
        </p:txBody>
      </p:sp>
      <p:pic>
        <p:nvPicPr>
          <p:cNvPr id="82946" name="Picture 2" descr="http://upload.wikimedia.org/wikipedia/commons/thumb/1/18/Atmosphere_with_Ionosphere.svg/400px-Atmosphere_with_Ionosphe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5487"/>
            <a:ext cx="5572164" cy="550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21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t="5838" b="4292"/>
          <a:stretch>
            <a:fillRect/>
          </a:stretch>
        </p:blipFill>
        <p:spPr bwMode="auto">
          <a:xfrm>
            <a:off x="1785918" y="457200"/>
            <a:ext cx="5643570" cy="48164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00364" y="5929330"/>
            <a:ext cx="31893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1000" i="1" dirty="0" bmk="_Ref41428977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F</a:t>
            </a:r>
            <a:r>
              <a:rPr lang="pt-PT" sz="1000" i="1" dirty="0" bmk="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igura 1.</a:t>
            </a:r>
            <a:r>
              <a:rPr lang="pt-PT" sz="1000" i="1" dirty="0" bmk="_Ref41428977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pt-PT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– </a:t>
            </a:r>
            <a:r>
              <a:rPr lang="pt-PT" sz="1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Estrutura térmica da atmosfera</a:t>
            </a:r>
            <a:r>
              <a:rPr lang="pt-PT" sz="10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pt-PT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13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t="5920" b="7895"/>
          <a:stretch>
            <a:fillRect/>
          </a:stretch>
        </p:blipFill>
        <p:spPr bwMode="auto">
          <a:xfrm>
            <a:off x="3203848" y="450130"/>
            <a:ext cx="5857884" cy="594905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2FB2C5-37D8-4A7A-AA23-082774C63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1387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BCD1-3352-433D-BEBE-751D2C14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D45EF-A6AC-4335-BAA3-BDE169C5A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404664"/>
                <a:ext cx="8229600" cy="5721499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dirty="0"/>
                  <a:t>Algo </a:t>
                </a:r>
                <a:r>
                  <a:rPr lang="en-GB" dirty="0" err="1"/>
                  <a:t>mais</a:t>
                </a:r>
                <a:r>
                  <a:rPr lang="en-GB" dirty="0"/>
                  <a:t> </a:t>
                </a:r>
                <a:r>
                  <a:rPr lang="en-GB" dirty="0" err="1"/>
                  <a:t>sobre</a:t>
                </a:r>
                <a:r>
                  <a:rPr lang="en-GB" dirty="0"/>
                  <a:t> o </a:t>
                </a:r>
                <a:r>
                  <a:rPr lang="en-GB" dirty="0" err="1"/>
                  <a:t>gás</a:t>
                </a:r>
                <a:r>
                  <a:rPr lang="en-GB" dirty="0"/>
                  <a:t> ideal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A </a:t>
                </a:r>
                <a:r>
                  <a:rPr lang="en-GB" sz="2400" dirty="0" err="1"/>
                  <a:t>equação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estado</a:t>
                </a:r>
                <a:r>
                  <a:rPr lang="en-GB" sz="2400" dirty="0"/>
                  <a:t> do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ideal </a:t>
                </a:r>
                <a:r>
                  <a:rPr lang="en-GB" sz="2400" dirty="0" err="1"/>
                  <a:t>resulta</a:t>
                </a:r>
                <a:r>
                  <a:rPr lang="en-GB" sz="2400" dirty="0"/>
                  <a:t> de um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modelo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cinético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/>
                  <a:t>no qual o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considerado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nuvem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moléculas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pontuais</a:t>
                </a:r>
                <a:r>
                  <a:rPr lang="en-GB" sz="2400" dirty="0"/>
                  <a:t> (</a:t>
                </a:r>
                <a:r>
                  <a:rPr lang="en-GB" sz="2400" dirty="0" err="1"/>
                  <a:t>sem</a:t>
                </a:r>
                <a:r>
                  <a:rPr lang="en-GB" sz="2400" dirty="0"/>
                  <a:t> volume individual) e </a:t>
                </a:r>
                <a:r>
                  <a:rPr lang="en-GB" sz="2400" dirty="0" err="1"/>
                  <a:t>sem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forças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ligação</a:t>
                </a:r>
                <a:r>
                  <a:rPr lang="en-GB" sz="2400" dirty="0"/>
                  <a:t> intermolecular. </a:t>
                </a:r>
                <a:r>
                  <a:rPr lang="en-GB" sz="2400" dirty="0" err="1"/>
                  <a:t>Isso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quer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dizer</a:t>
                </a:r>
                <a:r>
                  <a:rPr lang="en-GB" sz="2400" dirty="0"/>
                  <a:t> que a </a:t>
                </a:r>
                <a:r>
                  <a:rPr lang="en-GB" sz="2400" dirty="0" err="1"/>
                  <a:t>energia</a:t>
                </a:r>
                <a:r>
                  <a:rPr lang="en-GB" sz="2400" dirty="0"/>
                  <a:t> interna do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puramente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cinética</a:t>
                </a:r>
                <a:r>
                  <a:rPr lang="en-GB" sz="2400" dirty="0"/>
                  <a:t>, logo </a:t>
                </a:r>
                <a:r>
                  <a:rPr lang="en-GB" sz="2400" dirty="0" err="1"/>
                  <a:t>proporcional</a:t>
                </a:r>
                <a:r>
                  <a:rPr lang="en-GB" sz="2400" dirty="0"/>
                  <a:t> à </a:t>
                </a:r>
                <a:r>
                  <a:rPr lang="en-GB" sz="2400" dirty="0" err="1"/>
                  <a:t>temperatura</a:t>
                </a:r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A </a:t>
                </a:r>
                <a:r>
                  <a:rPr lang="en-GB" sz="2400" dirty="0" err="1"/>
                  <a:t>partir</a:t>
                </a:r>
                <a:r>
                  <a:rPr lang="en-GB" sz="2400" dirty="0"/>
                  <a:t> de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e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podemos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estabelecer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termodinâmica</a:t>
                </a:r>
                <a:r>
                  <a:rPr lang="en-GB" sz="2400" dirty="0"/>
                  <a:t> do </a:t>
                </a:r>
                <a:r>
                  <a:rPr lang="en-GB" sz="2400" dirty="0" err="1"/>
                  <a:t>gás</a:t>
                </a:r>
                <a:r>
                  <a:rPr lang="en-GB" sz="2400" dirty="0"/>
                  <a:t> ideal.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D45EF-A6AC-4335-BAA3-BDE169C5A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04664"/>
                <a:ext cx="8229600" cy="5721499"/>
              </a:xfrm>
              <a:blipFill>
                <a:blip r:embed="rId2"/>
                <a:stretch>
                  <a:fillRect l="-1926" t="-1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1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PT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pt-PT" sz="2800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pt-PT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acc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A </a:t>
                </a:r>
                <a:r>
                  <a:rPr lang="en-GB" sz="2400" dirty="0" err="1"/>
                  <a:t>pressão</a:t>
                </a:r>
                <a:r>
                  <a:rPr lang="en-GB" sz="2400" dirty="0"/>
                  <a:t> varia </a:t>
                </a:r>
                <a:r>
                  <a:rPr lang="en-GB" sz="2400" dirty="0" err="1"/>
                  <a:t>quase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exponencialmente</a:t>
                </a:r>
                <a:r>
                  <a:rPr lang="en-GB" sz="2400" dirty="0"/>
                  <a:t> com a altitude. Por </a:t>
                </a:r>
                <a:r>
                  <a:rPr lang="en-GB" sz="2400" dirty="0" err="1"/>
                  <a:t>isso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sobre</a:t>
                </a:r>
                <a:r>
                  <a:rPr lang="en-GB" sz="2400" dirty="0"/>
                  <a:t> terra um </a:t>
                </a:r>
                <a:r>
                  <a:rPr lang="en-GB" sz="2400" dirty="0" err="1"/>
                  <a:t>mapa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pressão</a:t>
                </a:r>
                <a:r>
                  <a:rPr lang="en-GB" sz="2400" dirty="0"/>
                  <a:t> à </a:t>
                </a:r>
                <a:r>
                  <a:rPr lang="en-GB" sz="2400" dirty="0" err="1"/>
                  <a:t>superfície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nos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permite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ver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onde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estão</a:t>
                </a:r>
                <a:r>
                  <a:rPr lang="en-GB" sz="2400" dirty="0"/>
                  <a:t> as </a:t>
                </a:r>
                <a:r>
                  <a:rPr lang="en-GB" sz="2400" dirty="0" err="1"/>
                  <a:t>montanhas</a:t>
                </a:r>
                <a:r>
                  <a:rPr lang="en-GB" sz="2400" dirty="0"/>
                  <a:t>… E </a:t>
                </a:r>
                <a:r>
                  <a:rPr lang="en-GB" sz="2400" dirty="0" err="1"/>
                  <a:t>não</a:t>
                </a:r>
                <a:r>
                  <a:rPr lang="en-GB" sz="2400" dirty="0"/>
                  <a:t> é </a:t>
                </a:r>
                <a:r>
                  <a:rPr lang="en-GB" sz="2400" dirty="0" err="1"/>
                  <a:t>isso</a:t>
                </a:r>
                <a:r>
                  <a:rPr lang="en-GB" sz="2400" dirty="0"/>
                  <a:t> que </a:t>
                </a:r>
                <a:r>
                  <a:rPr lang="en-GB" sz="2400" dirty="0" err="1"/>
                  <a:t>queremos</a:t>
                </a:r>
                <a:r>
                  <a:rPr lang="en-GB" sz="2400" dirty="0"/>
                  <a:t>, mas sim </a:t>
                </a:r>
                <a:r>
                  <a:rPr lang="en-GB" sz="2400" dirty="0" err="1"/>
                  <a:t>localizar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depressões</a:t>
                </a:r>
                <a:r>
                  <a:rPr lang="en-GB" sz="2400" dirty="0"/>
                  <a:t> e </a:t>
                </a:r>
                <a:r>
                  <a:rPr lang="en-GB" sz="2400" dirty="0" err="1"/>
                  <a:t>anticiclones</a:t>
                </a:r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Se </a:t>
                </a:r>
                <a:r>
                  <a:rPr lang="en-GB" sz="2400" dirty="0" err="1"/>
                  <a:t>conhecermos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e </a:t>
                </a:r>
                <a:r>
                  <a:rPr lang="en-GB" sz="2400" dirty="0" err="1"/>
                  <a:t>medirmos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400" dirty="0"/>
                  <a:t>a lei de Pascal </a:t>
                </a:r>
                <a:r>
                  <a:rPr lang="en-GB" sz="2400" dirty="0" err="1"/>
                  <a:t>pode</a:t>
                </a:r>
                <a:r>
                  <a:rPr lang="en-GB" sz="2400" dirty="0"/>
                  <a:t> ser </a:t>
                </a:r>
                <a:r>
                  <a:rPr lang="en-GB" sz="2400" dirty="0" err="1"/>
                  <a:t>integrada</a:t>
                </a:r>
                <a:r>
                  <a:rPr lang="en-GB" sz="2400" dirty="0"/>
                  <a:t> para </a:t>
                </a:r>
                <a:r>
                  <a:rPr lang="en-GB" sz="2400" dirty="0" err="1"/>
                  <a:t>calcular</a:t>
                </a:r>
                <a:r>
                  <a:rPr lang="en-GB" sz="2400" dirty="0"/>
                  <a:t> a </a:t>
                </a:r>
                <a:r>
                  <a:rPr lang="en-GB" sz="2400" dirty="0" err="1"/>
                  <a:t>pressão</a:t>
                </a:r>
                <a:r>
                  <a:rPr lang="en-GB" sz="2400" dirty="0"/>
                  <a:t> “</a:t>
                </a:r>
                <a:r>
                  <a:rPr lang="en-GB" sz="2400" dirty="0" err="1"/>
                  <a:t>reduzida</a:t>
                </a:r>
                <a:r>
                  <a:rPr lang="en-GB" sz="2400" dirty="0"/>
                  <a:t>” </a:t>
                </a:r>
                <a:r>
                  <a:rPr lang="en-GB" sz="2400" dirty="0" err="1"/>
                  <a:t>ao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nível</a:t>
                </a:r>
                <a:r>
                  <a:rPr lang="en-GB" sz="2400" dirty="0"/>
                  <a:t> do mar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acc>
                            <m:accPr>
                              <m:chr m:val="̅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ac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onde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 )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é um </a:t>
                </a:r>
                <a:r>
                  <a:rPr lang="en-GB" sz="2400" dirty="0" err="1"/>
                  <a:t>valor</a:t>
                </a:r>
                <a:r>
                  <a:rPr lang="en-GB" sz="2400" dirty="0"/>
                  <a:t> “</a:t>
                </a:r>
                <a:r>
                  <a:rPr lang="en-GB" sz="2400" dirty="0" err="1"/>
                  <a:t>médio</a:t>
                </a:r>
                <a:r>
                  <a:rPr lang="en-GB" sz="2400" dirty="0"/>
                  <a:t>” </a:t>
                </a:r>
                <a:r>
                  <a:rPr lang="en-GB" sz="2400" dirty="0" err="1"/>
                  <a:t>na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camada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 r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599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4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O </a:t>
                </a:r>
                <a:r>
                  <a:rPr lang="en-GB" sz="2400" dirty="0" err="1"/>
                  <a:t>efeito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humidade</a:t>
                </a:r>
                <a:r>
                  <a:rPr lang="en-GB" sz="2400" dirty="0"/>
                  <a:t> (vapor) </a:t>
                </a:r>
                <a:r>
                  <a:rPr lang="en-GB" sz="2400" dirty="0" err="1"/>
                  <a:t>inclui</a:t>
                </a:r>
                <a:r>
                  <a:rPr lang="en-GB" sz="2400" dirty="0"/>
                  <a:t>-se </a:t>
                </a:r>
                <a:r>
                  <a:rPr lang="en-GB" sz="2400" dirty="0" err="1"/>
                  <a:t>substituindo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400" dirty="0"/>
                  <a:t>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onde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/>
                  <a:t> é um </a:t>
                </a:r>
                <a:r>
                  <a:rPr lang="en-GB" sz="2400" dirty="0" err="1"/>
                  <a:t>valor</a:t>
                </a:r>
                <a:r>
                  <a:rPr lang="en-GB" sz="2400" dirty="0"/>
                  <a:t> “</a:t>
                </a:r>
                <a:r>
                  <a:rPr lang="en-GB" sz="2400" dirty="0" err="1"/>
                  <a:t>médio</a:t>
                </a:r>
                <a:r>
                  <a:rPr lang="en-GB" sz="2400" dirty="0"/>
                  <a:t>”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na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camada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Se a </a:t>
                </a:r>
                <a:r>
                  <a:rPr lang="en-GB" sz="2400" dirty="0" err="1"/>
                  <a:t>camada</a:t>
                </a:r>
                <a:r>
                  <a:rPr lang="en-GB" sz="2400" dirty="0"/>
                  <a:t>  for </a:t>
                </a:r>
                <a:r>
                  <a:rPr lang="en-GB" sz="2400" dirty="0" err="1"/>
                  <a:t>muito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pouco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espessa</a:t>
                </a:r>
                <a:r>
                  <a:rPr lang="en-GB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pequeno</a:t>
                </a:r>
                <a:r>
                  <a:rPr lang="en-GB" sz="2400" dirty="0"/>
                  <a:t>) </a:t>
                </a:r>
                <a:r>
                  <a:rPr lang="en-GB" sz="2400" dirty="0" err="1"/>
                  <a:t>pode</a:t>
                </a:r>
                <a:r>
                  <a:rPr lang="en-GB" sz="2400" dirty="0"/>
                  <a:t> usar-se a media </a:t>
                </a:r>
                <a:r>
                  <a:rPr lang="en-GB" sz="2400" dirty="0" err="1"/>
                  <a:t>aritmética</a:t>
                </a:r>
                <a:r>
                  <a:rPr lang="en-GB" sz="2400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2400" dirty="0"/>
                  <a:t>. Caso </a:t>
                </a:r>
                <a:r>
                  <a:rPr lang="en-GB" sz="2400" dirty="0" err="1"/>
                  <a:t>contrário</a:t>
                </a:r>
                <a:r>
                  <a:rPr lang="en-GB" sz="2400" dirty="0"/>
                  <a:t>, divide-se </a:t>
                </a: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camadas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pequenas</a:t>
                </a:r>
                <a:r>
                  <a:rPr lang="en-GB" sz="2400" dirty="0"/>
                  <a:t> e </a:t>
                </a:r>
                <a:r>
                  <a:rPr lang="en-GB" sz="2400" dirty="0">
                    <a:solidFill>
                      <a:srgbClr val="FF0000"/>
                    </a:solidFill>
                  </a:rPr>
                  <a:t>integra-se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numericamente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/>
                  <a:t>(e.g. </a:t>
                </a:r>
                <a:r>
                  <a:rPr lang="en-GB" sz="2400" dirty="0" err="1"/>
                  <a:t>pelo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método</a:t>
                </a:r>
                <a:r>
                  <a:rPr lang="en-GB" sz="2400" dirty="0"/>
                  <a:t> do </a:t>
                </a:r>
                <a:r>
                  <a:rPr lang="en-GB" sz="2400" dirty="0" err="1"/>
                  <a:t>trapézio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ou</a:t>
                </a:r>
                <a:r>
                  <a:rPr lang="en-GB" sz="2400" dirty="0"/>
                  <a:t> do </a:t>
                </a:r>
                <a:r>
                  <a:rPr lang="en-GB" sz="2400" dirty="0" err="1"/>
                  <a:t>ponto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médio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cf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Laboratório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Numérico</a:t>
                </a:r>
                <a:r>
                  <a:rPr lang="en-GB" sz="2400" dirty="0"/>
                  <a:t>).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47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CCA-2563-48FB-9E5E-3DF52D23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err="1"/>
              <a:t>Altimetria</a:t>
            </a:r>
            <a:r>
              <a:rPr lang="en-GB" sz="3600" dirty="0"/>
              <a:t> (</a:t>
            </a:r>
            <a:r>
              <a:rPr lang="en-GB" sz="3600" dirty="0" err="1"/>
              <a:t>barométrica</a:t>
            </a:r>
            <a:r>
              <a:rPr lang="en-GB" sz="3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5C1C8-87FE-4D02-B18E-4C5C16C80A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pt-P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P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pt-P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𝑑𝑧</m:t>
                      </m:r>
                      <m:r>
                        <a:rPr lang="pt-PT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pt-PT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GB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GB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400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err="1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sz="2400" dirty="0" err="1">
                    <a:ea typeface="Cambria Math" panose="02040503050406030204" pitchFamily="18" charset="0"/>
                    <a:cs typeface="Times New Roman" panose="02020603050405020304" pitchFamily="18" charset="0"/>
                  </a:rPr>
                  <a:t>órmula</a:t>
                </a:r>
                <a:r>
                  <a:rPr lang="en-GB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hipsométrica</a:t>
                </a:r>
                <a:endParaRPr lang="en-GB" sz="2400" b="0" dirty="0">
                  <a:solidFill>
                    <a:srgbClr val="FF0000"/>
                  </a:solidFill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A </a:t>
                </a:r>
                <a:r>
                  <a:rPr lang="en-GB" sz="2400" dirty="0" err="1"/>
                  <a:t>fórmula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pode</a:t>
                </a:r>
                <a:r>
                  <a:rPr lang="en-GB" sz="2400" dirty="0"/>
                  <a:t> ser </a:t>
                </a:r>
                <a:r>
                  <a:rPr lang="en-GB" sz="2400" dirty="0" err="1"/>
                  <a:t>aplicada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diretamente</a:t>
                </a:r>
                <a:r>
                  <a:rPr lang="en-GB" sz="2400" dirty="0"/>
                  <a:t> para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camada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pouco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espessa</a:t>
                </a:r>
                <a:r>
                  <a:rPr lang="en-GB" sz="2400" dirty="0"/>
                  <a:t>, no </a:t>
                </a:r>
                <a:r>
                  <a:rPr lang="en-GB" sz="2400" dirty="0" err="1"/>
                  <a:t>caso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uma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camada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espessa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usa</a:t>
                </a:r>
                <a:r>
                  <a:rPr lang="en-GB" sz="2400" dirty="0"/>
                  <a:t>-se um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método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numérico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/>
                  <a:t>por </a:t>
                </a:r>
                <a:r>
                  <a:rPr lang="en-GB" sz="2400" dirty="0" err="1"/>
                  <a:t>subcamadas</a:t>
                </a:r>
                <a:r>
                  <a:rPr lang="en-GB" sz="2400" dirty="0"/>
                  <a:t> (e.g.,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método</a:t>
                </a:r>
                <a:r>
                  <a:rPr lang="en-GB" sz="2400" dirty="0">
                    <a:solidFill>
                      <a:srgbClr val="0070C0"/>
                    </a:solidFill>
                  </a:rPr>
                  <a:t> do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ponto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médio</a:t>
                </a:r>
                <a:r>
                  <a:rPr lang="en-GB" sz="2400" dirty="0"/>
                  <a:t>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5C1C8-87FE-4D02-B18E-4C5C16C80A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29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9B15-7ADF-49D9-93AE-39B8B2D7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>Da lei de Pascal </a:t>
            </a:r>
            <a:r>
              <a:rPr lang="en-GB" sz="2800" dirty="0" err="1"/>
              <a:t>resulta</a:t>
            </a:r>
            <a:r>
              <a:rPr lang="en-GB" sz="2800" dirty="0"/>
              <a:t> o </a:t>
            </a:r>
            <a:r>
              <a:rPr lang="en-GB" sz="2800" dirty="0" err="1">
                <a:solidFill>
                  <a:srgbClr val="00B050"/>
                </a:solidFill>
              </a:rPr>
              <a:t>Princípio</a:t>
            </a:r>
            <a:r>
              <a:rPr lang="en-GB" sz="2800" dirty="0">
                <a:solidFill>
                  <a:srgbClr val="00B050"/>
                </a:solidFill>
              </a:rPr>
              <a:t> de </a:t>
            </a:r>
            <a:r>
              <a:rPr lang="en-GB" sz="2800" dirty="0" err="1">
                <a:solidFill>
                  <a:srgbClr val="00B050"/>
                </a:solidFill>
              </a:rPr>
              <a:t>Arquimedes</a:t>
            </a:r>
            <a:endParaRPr lang="en-GB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0580-FA33-4E24-BBDC-39D4B96044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Flutuação</a:t>
                </a:r>
                <a:r>
                  <a:rPr lang="en-GB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GB" sz="1800" dirty="0" err="1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Impulsão</a:t>
                </a:r>
                <a:r>
                  <a:rPr lang="en-GB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Peso 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solidFill>
                      <a:srgbClr val="00B05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Arquimedes</a:t>
                </a:r>
                <a:r>
                  <a:rPr lang="en-GB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Impulsão</a:t>
                </a:r>
                <a:r>
                  <a:rPr lang="en-GB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=“Peso do </a:t>
                </a:r>
                <a:r>
                  <a:rPr lang="en-GB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fluido</a:t>
                </a:r>
                <a:r>
                  <a:rPr lang="en-GB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deslocado</a:t>
                </a:r>
                <a:r>
                  <a:rPr lang="en-GB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endParaRPr lang="en-GB" sz="1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GB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GB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B05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𝑉𝑔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𝑉𝑔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20580-FA33-4E24-BBDC-39D4B9604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525963"/>
              </a:xfrm>
              <a:blipFill>
                <a:blip r:embed="rId2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B55D0F2-05D1-40D4-BA7A-709BE2FA5FAE}"/>
                  </a:ext>
                </a:extLst>
              </p:cNvPr>
              <p:cNvSpPr/>
              <p:nvPr/>
            </p:nvSpPr>
            <p:spPr>
              <a:xfrm>
                <a:off x="4067944" y="2924944"/>
                <a:ext cx="1368152" cy="20882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B55D0F2-05D1-40D4-BA7A-709BE2FA5F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24944"/>
                <a:ext cx="1368152" cy="20882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B5811-8E6C-4FEC-9720-7B704699FD9C}"/>
                  </a:ext>
                </a:extLst>
              </p:cNvPr>
              <p:cNvSpPr txBox="1"/>
              <p:nvPr/>
            </p:nvSpPr>
            <p:spPr>
              <a:xfrm>
                <a:off x="5292080" y="3717032"/>
                <a:ext cx="35634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𝑎𝑟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𝑎𝑚𝑏𝑖𝑒𝑛𝑡𝑒</m:t>
                      </m:r>
                      <m:r>
                        <a:rPr lang="en-GB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3B5811-8E6C-4FEC-9720-7B704699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17032"/>
                <a:ext cx="35634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D291B5E-516D-4039-B452-68195A46CB5F}"/>
              </a:ext>
            </a:extLst>
          </p:cNvPr>
          <p:cNvSpPr txBox="1"/>
          <p:nvPr/>
        </p:nvSpPr>
        <p:spPr>
          <a:xfrm>
            <a:off x="5119984" y="2766990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3755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CCA-2563-48FB-9E5E-3DF52D23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 err="1"/>
              <a:t>Flutuação</a:t>
            </a:r>
            <a:r>
              <a:rPr lang="en-GB" sz="3600" dirty="0"/>
              <a:t> (</a:t>
            </a:r>
            <a:r>
              <a:rPr lang="en-GB" sz="3600" i="1" dirty="0"/>
              <a:t>buoyancy</a:t>
            </a:r>
            <a:r>
              <a:rPr lang="en-GB" sz="3600" dirty="0"/>
              <a:t>) de um </a:t>
            </a:r>
            <a:r>
              <a:rPr lang="en-GB" sz="3600" dirty="0" err="1">
                <a:solidFill>
                  <a:srgbClr val="0070C0"/>
                </a:solidFill>
              </a:rPr>
              <a:t>partícula</a:t>
            </a:r>
            <a:r>
              <a:rPr lang="en-GB" sz="3600" dirty="0"/>
              <a:t> de </a:t>
            </a:r>
            <a:r>
              <a:rPr lang="en-GB" sz="3600" dirty="0" err="1"/>
              <a:t>ar</a:t>
            </a:r>
            <a:r>
              <a:rPr lang="en-GB" sz="3600" dirty="0"/>
              <a:t> seco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9021E8D-5892-4131-A0F2-D6ACCCF6B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27089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D5E76D1-58B9-42BC-B097-5B1DDA7263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930" y="2559928"/>
          <a:ext cx="2592443" cy="200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366562" imgH="3273754" progId="PowerPoint.Slide.12">
                  <p:embed/>
                </p:oleObj>
              </mc:Choice>
              <mc:Fallback>
                <p:oleObj name="Slide" r:id="rId2" imgW="4366562" imgH="3273754" progId="PowerPoint.Slide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D5E76D1-58B9-42BC-B097-5B1DDA726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930" y="2559928"/>
                        <a:ext cx="2592443" cy="2003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BC6244-AE65-42E7-87A3-2E274CD328A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76962" y="2492896"/>
          <a:ext cx="27813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386043" imgH="3288871" progId="PowerPoint.Slide.12">
                  <p:embed/>
                </p:oleObj>
              </mc:Choice>
              <mc:Fallback>
                <p:oleObj name="Slide" r:id="rId4" imgW="4386043" imgH="3288871" progId="PowerPoint.Slide.12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75BC6244-AE65-42E7-87A3-2E274CD328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962" y="2492896"/>
                        <a:ext cx="2781300" cy="208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1EDA04B-6D00-44C5-BA4D-19F627CFE0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9277" y="2489805"/>
          <a:ext cx="2783037" cy="20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6" imgW="4396865" imgH="3299668" progId="PowerPoint.Slide.12">
                  <p:embed/>
                </p:oleObj>
              </mc:Choice>
              <mc:Fallback>
                <p:oleObj name="Slide" r:id="rId6" imgW="4396865" imgH="3299668" progId="PowerPoint.Slide.12">
                  <p:embed/>
                  <p:pic>
                    <p:nvPicPr>
                      <p:cNvPr id="8" name="Content Placeholder 6">
                        <a:extLst>
                          <a:ext uri="{FF2B5EF4-FFF2-40B4-BE49-F238E27FC236}">
                            <a16:creationId xmlns:a16="http://schemas.microsoft.com/office/drawing/2014/main" id="{21EDA04B-6D00-44C5-BA4D-19F627CFE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277" y="2489805"/>
                        <a:ext cx="2783037" cy="2086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62EC0C-E019-4B3F-B62F-709D8F48C826}"/>
              </a:ext>
            </a:extLst>
          </p:cNvPr>
          <p:cNvSpPr txBox="1"/>
          <p:nvPr/>
        </p:nvSpPr>
        <p:spPr>
          <a:xfrm>
            <a:off x="623469" y="2135242"/>
            <a:ext cx="24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Ar</a:t>
            </a:r>
            <a:r>
              <a:rPr lang="en-GB" dirty="0"/>
              <a:t> exterior =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partícula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3166E-181C-4CF5-A8F2-43C1D87C675B}"/>
              </a:ext>
            </a:extLst>
          </p:cNvPr>
          <p:cNvSpPr txBox="1"/>
          <p:nvPr/>
        </p:nvSpPr>
        <p:spPr>
          <a:xfrm>
            <a:off x="1194875" y="4704026"/>
            <a:ext cx="13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Flutuação</a:t>
            </a:r>
            <a:r>
              <a:rPr lang="en-GB" dirty="0"/>
              <a:t>=0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FBF66-53D3-4941-9116-C7B49BCB70AA}"/>
              </a:ext>
            </a:extLst>
          </p:cNvPr>
          <p:cNvSpPr txBox="1"/>
          <p:nvPr/>
        </p:nvSpPr>
        <p:spPr>
          <a:xfrm>
            <a:off x="3611201" y="212493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Partícula</a:t>
            </a:r>
            <a:r>
              <a:rPr lang="en-GB" dirty="0"/>
              <a:t> “</a:t>
            </a:r>
            <a:r>
              <a:rPr lang="en-GB" dirty="0" err="1"/>
              <a:t>quente</a:t>
            </a:r>
            <a:r>
              <a:rPr lang="en-GB" dirty="0"/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FFBB6-DAB1-4212-9AC2-18F025950E31}"/>
              </a:ext>
            </a:extLst>
          </p:cNvPr>
          <p:cNvSpPr txBox="1"/>
          <p:nvPr/>
        </p:nvSpPr>
        <p:spPr>
          <a:xfrm>
            <a:off x="3852282" y="4762162"/>
            <a:ext cx="13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Flutuação</a:t>
            </a:r>
            <a:r>
              <a:rPr lang="en-GB" dirty="0"/>
              <a:t>&gt;0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A16D8E-E979-4057-B2D9-6B1F93B419A8}"/>
              </a:ext>
            </a:extLst>
          </p:cNvPr>
          <p:cNvSpPr txBox="1"/>
          <p:nvPr/>
        </p:nvSpPr>
        <p:spPr>
          <a:xfrm>
            <a:off x="6732602" y="4762162"/>
            <a:ext cx="133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Flutuação</a:t>
            </a:r>
            <a:r>
              <a:rPr lang="en-GB" dirty="0"/>
              <a:t>&lt;0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28B92E-A9EF-4D59-B551-D174234F81F8}"/>
              </a:ext>
            </a:extLst>
          </p:cNvPr>
          <p:cNvSpPr txBox="1"/>
          <p:nvPr/>
        </p:nvSpPr>
        <p:spPr>
          <a:xfrm>
            <a:off x="6228546" y="2117420"/>
            <a:ext cx="15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Partícula</a:t>
            </a:r>
            <a:r>
              <a:rPr lang="en-GB" dirty="0"/>
              <a:t> “</a:t>
            </a:r>
            <a:r>
              <a:rPr lang="en-GB" dirty="0" err="1"/>
              <a:t>fria</a:t>
            </a:r>
            <a:r>
              <a:rPr lang="en-GB" dirty="0"/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D18D0-6D4D-43D0-A393-05244A3D7A9E}"/>
              </a:ext>
            </a:extLst>
          </p:cNvPr>
          <p:cNvSpPr txBox="1"/>
          <p:nvPr/>
        </p:nvSpPr>
        <p:spPr>
          <a:xfrm>
            <a:off x="348182" y="5589240"/>
            <a:ext cx="483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Flutuação</a:t>
            </a:r>
            <a:r>
              <a:rPr lang="en-GB" sz="3200" dirty="0"/>
              <a:t> = </a:t>
            </a:r>
            <a:r>
              <a:rPr lang="en-GB" sz="3200" dirty="0" err="1"/>
              <a:t>Impulsão</a:t>
            </a:r>
            <a:r>
              <a:rPr lang="en-GB" sz="3200" dirty="0"/>
              <a:t> - Peso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5AA2B-E075-468D-B4C1-A19F3FA30F8E}"/>
              </a:ext>
            </a:extLst>
          </p:cNvPr>
          <p:cNvSpPr txBox="1"/>
          <p:nvPr/>
        </p:nvSpPr>
        <p:spPr>
          <a:xfrm>
            <a:off x="539552" y="1396805"/>
            <a:ext cx="799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 err="1">
                <a:solidFill>
                  <a:srgbClr val="FF0000"/>
                </a:solidFill>
              </a:rPr>
              <a:t>pressão</a:t>
            </a:r>
            <a:r>
              <a:rPr lang="en-GB" dirty="0">
                <a:solidFill>
                  <a:srgbClr val="FF0000"/>
                </a:solidFill>
              </a:rPr>
              <a:t> no interior da </a:t>
            </a:r>
            <a:r>
              <a:rPr lang="en-GB" dirty="0" err="1">
                <a:solidFill>
                  <a:srgbClr val="FF0000"/>
                </a:solidFill>
              </a:rPr>
              <a:t>partícula</a:t>
            </a:r>
            <a:r>
              <a:rPr lang="en-GB" dirty="0">
                <a:solidFill>
                  <a:srgbClr val="FF0000"/>
                </a:solidFill>
              </a:rPr>
              <a:t> é sempre </a:t>
            </a:r>
            <a:r>
              <a:rPr lang="en-GB" dirty="0" err="1">
                <a:solidFill>
                  <a:srgbClr val="FF0000"/>
                </a:solidFill>
              </a:rPr>
              <a:t>igual</a:t>
            </a:r>
            <a:r>
              <a:rPr lang="en-GB" dirty="0">
                <a:solidFill>
                  <a:srgbClr val="FF0000"/>
                </a:solidFill>
              </a:rPr>
              <a:t> à </a:t>
            </a:r>
            <a:r>
              <a:rPr lang="en-GB" dirty="0" err="1">
                <a:solidFill>
                  <a:srgbClr val="FF0000"/>
                </a:solidFill>
              </a:rPr>
              <a:t>pressão</a:t>
            </a:r>
            <a:r>
              <a:rPr lang="en-GB" dirty="0">
                <a:solidFill>
                  <a:srgbClr val="FF0000"/>
                </a:solidFill>
              </a:rPr>
              <a:t> exterior </a:t>
            </a:r>
            <a:r>
              <a:rPr lang="en-GB" dirty="0" err="1">
                <a:solidFill>
                  <a:srgbClr val="FF0000"/>
                </a:solidFill>
              </a:rPr>
              <a:t>ao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mesmo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nível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760591-0752-40DD-B77B-C00E1064D002}"/>
                  </a:ext>
                </a:extLst>
              </p:cNvPr>
              <p:cNvSpPr txBox="1"/>
              <p:nvPr/>
            </p:nvSpPr>
            <p:spPr>
              <a:xfrm>
                <a:off x="4644008" y="5327821"/>
                <a:ext cx="5231130" cy="78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760591-0752-40DD-B77B-C00E1064D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327821"/>
                <a:ext cx="5231130" cy="787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0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/>
              <a:t>Alguns tempos característicos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>
                <a:solidFill>
                  <a:srgbClr val="00B050"/>
                </a:solidFill>
              </a:rPr>
              <a:t>Tempo de residência de um composto na atmosfera</a:t>
            </a:r>
          </a:p>
          <a:p>
            <a:pPr algn="ctr">
              <a:buNone/>
            </a:pPr>
            <a:r>
              <a:rPr lang="pt-PT" sz="2400" i="1" dirty="0"/>
              <a:t>versus</a:t>
            </a:r>
          </a:p>
          <a:p>
            <a:pPr>
              <a:buNone/>
            </a:pPr>
            <a:r>
              <a:rPr lang="pt-PT" sz="2400" dirty="0"/>
              <a:t>Tempo de </a:t>
            </a:r>
            <a:r>
              <a:rPr lang="pt-PT" sz="2400" dirty="0">
                <a:solidFill>
                  <a:srgbClr val="FF0000"/>
                </a:solidFill>
              </a:rPr>
              <a:t>transporte</a:t>
            </a:r>
            <a:r>
              <a:rPr lang="pt-PT" sz="2400" dirty="0"/>
              <a:t> horizontal ao longo de um paralelo: 1 semana</a:t>
            </a:r>
          </a:p>
          <a:p>
            <a:pPr>
              <a:buNone/>
            </a:pPr>
            <a:r>
              <a:rPr lang="pt-PT" sz="2400" dirty="0"/>
              <a:t>Tempo de </a:t>
            </a:r>
            <a:r>
              <a:rPr lang="pt-PT" sz="2400" dirty="0">
                <a:solidFill>
                  <a:srgbClr val="FF0000"/>
                </a:solidFill>
              </a:rPr>
              <a:t>mistura horizontal </a:t>
            </a:r>
            <a:r>
              <a:rPr lang="pt-PT" sz="2400" dirty="0"/>
              <a:t>na Troposfera (inter-hemisférico): 1 ano</a:t>
            </a:r>
          </a:p>
          <a:p>
            <a:pPr>
              <a:buNone/>
            </a:pPr>
            <a:r>
              <a:rPr lang="pt-PT" sz="2400" dirty="0"/>
              <a:t>Tempo de </a:t>
            </a:r>
            <a:r>
              <a:rPr lang="pt-PT" sz="2400" dirty="0">
                <a:solidFill>
                  <a:srgbClr val="FF0000"/>
                </a:solidFill>
              </a:rPr>
              <a:t>mistura na camada limite </a:t>
            </a:r>
            <a:r>
              <a:rPr lang="pt-PT" sz="2400" dirty="0"/>
              <a:t>(z&lt;1km): 1 dia</a:t>
            </a:r>
          </a:p>
          <a:p>
            <a:pPr>
              <a:buNone/>
            </a:pPr>
            <a:r>
              <a:rPr lang="pt-PT" sz="2400" dirty="0"/>
              <a:t>Tempo de </a:t>
            </a:r>
            <a:r>
              <a:rPr lang="pt-PT" sz="2400" dirty="0">
                <a:solidFill>
                  <a:srgbClr val="FF0000"/>
                </a:solidFill>
              </a:rPr>
              <a:t>mistura vertical na Estratosfera</a:t>
            </a:r>
            <a:r>
              <a:rPr lang="pt-PT" sz="2400" dirty="0"/>
              <a:t>: 100 anos</a:t>
            </a:r>
          </a:p>
          <a:p>
            <a:pPr>
              <a:buNone/>
            </a:pP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31193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/>
              <a:t>De volta à </a:t>
            </a:r>
            <a:r>
              <a:rPr lang="en-GB" sz="3600" dirty="0" err="1"/>
              <a:t>Termodinâmica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 </a:t>
            </a:r>
            <a:r>
              <a:rPr lang="en-GB" sz="2400" dirty="0" err="1"/>
              <a:t>Termodinâmica</a:t>
            </a:r>
            <a:r>
              <a:rPr lang="en-GB" sz="2400" dirty="0"/>
              <a:t> </a:t>
            </a:r>
            <a:r>
              <a:rPr lang="en-GB" sz="2400" dirty="0" err="1"/>
              <a:t>estabelece</a:t>
            </a:r>
            <a:r>
              <a:rPr lang="en-GB" sz="2400" dirty="0"/>
              <a:t> </a:t>
            </a:r>
            <a:r>
              <a:rPr lang="en-GB" sz="2400" dirty="0" err="1"/>
              <a:t>relações</a:t>
            </a:r>
            <a:r>
              <a:rPr lang="en-GB" sz="2400" dirty="0"/>
              <a:t> entre </a:t>
            </a:r>
            <a:r>
              <a:rPr lang="en-GB" sz="2400" dirty="0" err="1">
                <a:solidFill>
                  <a:srgbClr val="FF0000"/>
                </a:solidFill>
              </a:rPr>
              <a:t>variáveis</a:t>
            </a:r>
            <a:r>
              <a:rPr lang="en-GB" sz="2400" dirty="0">
                <a:solidFill>
                  <a:srgbClr val="FF0000"/>
                </a:solidFill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estado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(T,P,V,U,S,…) de um </a:t>
            </a:r>
            <a:r>
              <a:rPr lang="en-GB" sz="2400" dirty="0" err="1">
                <a:solidFill>
                  <a:srgbClr val="FF0000"/>
                </a:solidFill>
              </a:rPr>
              <a:t>sistema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equilíbrio</a:t>
            </a:r>
            <a:r>
              <a:rPr lang="en-GB" sz="240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/>
              <a:t>Meteorologia</a:t>
            </a:r>
            <a:r>
              <a:rPr lang="en-GB" sz="2400" dirty="0"/>
              <a:t>, o </a:t>
            </a:r>
            <a:r>
              <a:rPr lang="en-GB" sz="2400" dirty="0" err="1"/>
              <a:t>sistema</a:t>
            </a:r>
            <a:r>
              <a:rPr lang="en-GB" sz="2400" dirty="0"/>
              <a:t> é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partícula</a:t>
            </a:r>
            <a:r>
              <a:rPr lang="en-GB" sz="2400" dirty="0"/>
              <a:t> de </a:t>
            </a:r>
            <a:r>
              <a:rPr lang="en-GB" sz="2400" dirty="0" err="1"/>
              <a:t>ar</a:t>
            </a:r>
            <a:r>
              <a:rPr lang="en-GB" sz="2400" dirty="0"/>
              <a:t> (</a:t>
            </a:r>
            <a:r>
              <a:rPr lang="en-GB" sz="2400" dirty="0" err="1"/>
              <a:t>muitas</a:t>
            </a:r>
            <a:r>
              <a:rPr lang="en-GB" sz="2400" dirty="0"/>
              <a:t> </a:t>
            </a:r>
            <a:r>
              <a:rPr lang="en-GB" sz="2400" dirty="0" err="1"/>
              <a:t>moléculas</a:t>
            </a:r>
            <a:r>
              <a:rPr lang="en-GB" sz="2400" dirty="0"/>
              <a:t> para se </a:t>
            </a:r>
            <a:r>
              <a:rPr lang="en-GB" sz="2400" dirty="0" err="1"/>
              <a:t>aplicar</a:t>
            </a:r>
            <a:r>
              <a:rPr lang="en-GB" sz="2400" dirty="0"/>
              <a:t> a </a:t>
            </a:r>
            <a:r>
              <a:rPr lang="en-GB" sz="2400" dirty="0" err="1"/>
              <a:t>Termodinâmica</a:t>
            </a:r>
            <a:r>
              <a:rPr lang="en-GB" sz="2400" dirty="0"/>
              <a:t>, </a:t>
            </a:r>
            <a:r>
              <a:rPr lang="en-GB" sz="2400" dirty="0" err="1"/>
              <a:t>pouco</a:t>
            </a:r>
            <a:r>
              <a:rPr lang="en-GB" sz="2400" dirty="0"/>
              <a:t> volume para </a:t>
            </a:r>
            <a:r>
              <a:rPr lang="en-GB" sz="2400" dirty="0" err="1"/>
              <a:t>estar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/>
              <a:t>equilíbrio</a:t>
            </a:r>
            <a:r>
              <a:rPr lang="en-GB" sz="2400" dirty="0"/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O </a:t>
            </a:r>
            <a:r>
              <a:rPr lang="en-GB" sz="2400" dirty="0" err="1"/>
              <a:t>ar</a:t>
            </a:r>
            <a:r>
              <a:rPr lang="en-GB" sz="2400" dirty="0"/>
              <a:t> seco é </a:t>
            </a:r>
            <a:r>
              <a:rPr lang="en-GB" sz="2400" dirty="0" err="1"/>
              <a:t>bivariante</a:t>
            </a:r>
            <a:r>
              <a:rPr lang="en-GB" sz="2400" dirty="0"/>
              <a:t> (2 </a:t>
            </a:r>
            <a:r>
              <a:rPr lang="en-GB" sz="2400" dirty="0" err="1"/>
              <a:t>variáveis</a:t>
            </a:r>
            <a:r>
              <a:rPr lang="en-GB" sz="2400" dirty="0"/>
              <a:t> </a:t>
            </a:r>
            <a:r>
              <a:rPr lang="en-GB" sz="2400" dirty="0" err="1"/>
              <a:t>independentes</a:t>
            </a:r>
            <a:r>
              <a:rPr lang="en-GB" sz="2400" dirty="0"/>
              <a:t>): o </a:t>
            </a:r>
            <a:r>
              <a:rPr lang="en-GB" sz="2400" dirty="0" err="1"/>
              <a:t>seu</a:t>
            </a:r>
            <a:r>
              <a:rPr lang="en-GB" sz="2400" dirty="0"/>
              <a:t> </a:t>
            </a:r>
            <a:r>
              <a:rPr lang="en-GB" sz="2400" dirty="0" err="1"/>
              <a:t>estado</a:t>
            </a:r>
            <a:r>
              <a:rPr lang="en-GB" sz="2400" dirty="0"/>
              <a:t> </a:t>
            </a:r>
            <a:r>
              <a:rPr lang="en-GB" sz="2400" dirty="0" err="1"/>
              <a:t>pode</a:t>
            </a:r>
            <a:r>
              <a:rPr lang="en-GB" sz="2400" dirty="0"/>
              <a:t> </a:t>
            </a:r>
            <a:r>
              <a:rPr lang="en-GB" sz="2400" dirty="0" err="1"/>
              <a:t>representar</a:t>
            </a:r>
            <a:r>
              <a:rPr lang="en-GB" sz="2400" dirty="0"/>
              <a:t>-se </a:t>
            </a:r>
            <a:r>
              <a:rPr lang="en-GB" sz="2400" dirty="0" err="1"/>
              <a:t>num</a:t>
            </a:r>
            <a:r>
              <a:rPr lang="en-GB" sz="2400" dirty="0"/>
              <a:t> </a:t>
            </a:r>
            <a:r>
              <a:rPr lang="en-GB" sz="2400" dirty="0" err="1"/>
              <a:t>diagrama</a:t>
            </a:r>
            <a:r>
              <a:rPr lang="en-GB" sz="2400" dirty="0"/>
              <a:t> 2D. É um </a:t>
            </a:r>
            <a:r>
              <a:rPr lang="en-GB" sz="2400" dirty="0" err="1">
                <a:solidFill>
                  <a:srgbClr val="FF0000"/>
                </a:solidFill>
              </a:rPr>
              <a:t>sistema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termodinâmico</a:t>
            </a:r>
            <a:r>
              <a:rPr lang="en-GB" sz="2400" dirty="0">
                <a:solidFill>
                  <a:srgbClr val="FF0000"/>
                </a:solidFill>
              </a:rPr>
              <a:t> simples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99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 err="1"/>
              <a:t>Apesar</a:t>
            </a:r>
            <a:r>
              <a:rPr lang="en-GB" sz="3600" dirty="0"/>
              <a:t> de se </a:t>
            </a:r>
            <a:r>
              <a:rPr lang="en-GB" sz="3600" dirty="0" err="1"/>
              <a:t>admitir</a:t>
            </a:r>
            <a:r>
              <a:rPr lang="en-GB" sz="3600" dirty="0"/>
              <a:t> </a:t>
            </a:r>
            <a:r>
              <a:rPr lang="en-GB" sz="3600" dirty="0" err="1"/>
              <a:t>equilíbrio</a:t>
            </a:r>
            <a:r>
              <a:rPr lang="en-GB" sz="3600" dirty="0"/>
              <a:t>, o </a:t>
            </a:r>
            <a:r>
              <a:rPr lang="en-GB" sz="3600" dirty="0" err="1"/>
              <a:t>interessante</a:t>
            </a:r>
            <a:r>
              <a:rPr lang="en-GB" sz="3600" dirty="0"/>
              <a:t> é </a:t>
            </a:r>
            <a:r>
              <a:rPr lang="en-GB" sz="3600" dirty="0" err="1"/>
              <a:t>estudar</a:t>
            </a:r>
            <a:r>
              <a:rPr lang="en-GB" sz="3600" dirty="0"/>
              <a:t> </a:t>
            </a:r>
            <a:r>
              <a:rPr lang="en-GB" sz="3600" dirty="0" err="1"/>
              <a:t>mudanças</a:t>
            </a:r>
            <a:r>
              <a:rPr lang="en-GB" sz="3600" dirty="0"/>
              <a:t> de </a:t>
            </a:r>
            <a:r>
              <a:rPr lang="en-GB" sz="3600" dirty="0" err="1"/>
              <a:t>estado</a:t>
            </a:r>
            <a:r>
              <a:rPr lang="en-GB" sz="3600" dirty="0"/>
              <a:t>: </a:t>
            </a:r>
            <a:r>
              <a:rPr lang="en-GB" sz="3600" dirty="0" err="1">
                <a:solidFill>
                  <a:srgbClr val="FF0000"/>
                </a:solidFill>
              </a:rPr>
              <a:t>processos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Mesmo</a:t>
            </a:r>
            <a:r>
              <a:rPr lang="en-GB" sz="2400" dirty="0"/>
              <a:t> </a:t>
            </a:r>
            <a:r>
              <a:rPr lang="en-GB" sz="2400" dirty="0" err="1"/>
              <a:t>num</a:t>
            </a:r>
            <a:r>
              <a:rPr lang="en-GB" sz="2400" dirty="0"/>
              <a:t> </a:t>
            </a:r>
            <a:r>
              <a:rPr lang="en-GB" sz="2400" dirty="0" err="1"/>
              <a:t>sistema</a:t>
            </a:r>
            <a:r>
              <a:rPr lang="en-GB" sz="2400" dirty="0"/>
              <a:t> simples </a:t>
            </a:r>
            <a:r>
              <a:rPr lang="en-GB" sz="2400" dirty="0" err="1"/>
              <a:t>há</a:t>
            </a:r>
            <a:r>
              <a:rPr lang="en-GB" sz="2400" dirty="0"/>
              <a:t> </a:t>
            </a:r>
            <a:r>
              <a:rPr lang="en-GB" sz="2400" dirty="0" err="1"/>
              <a:t>infinitos</a:t>
            </a:r>
            <a:r>
              <a:rPr lang="en-GB" sz="2400" dirty="0"/>
              <a:t> </a:t>
            </a:r>
            <a:r>
              <a:rPr lang="en-GB" sz="2400" dirty="0" err="1"/>
              <a:t>processos</a:t>
            </a:r>
            <a:r>
              <a:rPr lang="en-GB" sz="2400" dirty="0"/>
              <a:t> entre </a:t>
            </a:r>
            <a:r>
              <a:rPr lang="en-GB" sz="2400" dirty="0" err="1"/>
              <a:t>quaisquer</a:t>
            </a:r>
            <a:r>
              <a:rPr lang="en-GB" sz="2400" dirty="0"/>
              <a:t> 2 </a:t>
            </a:r>
            <a:r>
              <a:rPr lang="en-GB" sz="2400" dirty="0" err="1"/>
              <a:t>estados</a:t>
            </a:r>
            <a:r>
              <a:rPr lang="en-GB" sz="2400" dirty="0"/>
              <a:t> (A,B).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>
                <a:solidFill>
                  <a:srgbClr val="FF0000"/>
                </a:solidFill>
              </a:rPr>
              <a:t>Seja</a:t>
            </a:r>
            <a:r>
              <a:rPr lang="en-GB" sz="2400" dirty="0">
                <a:solidFill>
                  <a:srgbClr val="FF0000"/>
                </a:solidFill>
              </a:rPr>
              <a:t> qual for o </a:t>
            </a:r>
            <a:r>
              <a:rPr lang="en-GB" sz="2400" dirty="0" err="1">
                <a:solidFill>
                  <a:srgbClr val="FF0000"/>
                </a:solidFill>
              </a:rPr>
              <a:t>processo</a:t>
            </a:r>
            <a:r>
              <a:rPr lang="en-GB" sz="2400" dirty="0"/>
              <a:t>, as </a:t>
            </a:r>
            <a:r>
              <a:rPr lang="en-GB" sz="2400" dirty="0" err="1"/>
              <a:t>variáveis</a:t>
            </a:r>
            <a:r>
              <a:rPr lang="en-GB" sz="2400" dirty="0"/>
              <a:t> de </a:t>
            </a:r>
            <a:r>
              <a:rPr lang="en-GB" sz="2400" dirty="0" err="1"/>
              <a:t>estado</a:t>
            </a:r>
            <a:r>
              <a:rPr lang="en-GB" sz="2400" dirty="0"/>
              <a:t> partem de um </a:t>
            </a:r>
            <a:r>
              <a:rPr lang="en-GB" sz="2400" dirty="0" err="1"/>
              <a:t>valor</a:t>
            </a:r>
            <a:r>
              <a:rPr lang="en-GB" sz="2400" dirty="0"/>
              <a:t> </a:t>
            </a:r>
            <a:r>
              <a:rPr lang="en-GB" sz="2400" dirty="0" err="1"/>
              <a:t>bem</a:t>
            </a:r>
            <a:r>
              <a:rPr lang="en-GB" sz="2400" dirty="0"/>
              <a:t> </a:t>
            </a:r>
            <a:r>
              <a:rPr lang="en-GB" sz="2400" dirty="0" err="1"/>
              <a:t>definido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 e </a:t>
            </a:r>
            <a:r>
              <a:rPr lang="en-GB" sz="2400" dirty="0" err="1"/>
              <a:t>chegam</a:t>
            </a:r>
            <a:r>
              <a:rPr lang="en-GB" sz="2400" dirty="0"/>
              <a:t> a um outro </a:t>
            </a:r>
            <a:r>
              <a:rPr lang="en-GB" sz="2400" dirty="0" err="1"/>
              <a:t>valor</a:t>
            </a:r>
            <a:r>
              <a:rPr lang="en-GB" sz="2400" dirty="0"/>
              <a:t> </a:t>
            </a:r>
            <a:r>
              <a:rPr lang="en-GB" sz="2400" dirty="0" err="1"/>
              <a:t>bem</a:t>
            </a:r>
            <a:r>
              <a:rPr lang="en-GB" sz="2400" dirty="0"/>
              <a:t> </a:t>
            </a:r>
            <a:r>
              <a:rPr lang="en-GB" sz="2400" dirty="0" err="1"/>
              <a:t>definido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B </a:t>
            </a:r>
            <a:r>
              <a:rPr lang="en-GB" sz="2400" dirty="0"/>
              <a:t>(</a:t>
            </a:r>
            <a:r>
              <a:rPr lang="en-GB" sz="2400" dirty="0" err="1"/>
              <a:t>ou</a:t>
            </a:r>
            <a:r>
              <a:rPr lang="en-GB" sz="2400" dirty="0"/>
              <a:t> vice-versa).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O </a:t>
            </a:r>
            <a:r>
              <a:rPr lang="en-GB" sz="2400" dirty="0" err="1"/>
              <a:t>processo</a:t>
            </a:r>
            <a:r>
              <a:rPr lang="en-GB" sz="2400" dirty="0"/>
              <a:t> </a:t>
            </a:r>
            <a:r>
              <a:rPr lang="en-GB" sz="2400" dirty="0" err="1"/>
              <a:t>ocorre</a:t>
            </a:r>
            <a:r>
              <a:rPr lang="en-GB" sz="2400" dirty="0"/>
              <a:t> </a:t>
            </a:r>
            <a:r>
              <a:rPr lang="en-GB" sz="2400" dirty="0" err="1"/>
              <a:t>porque</a:t>
            </a:r>
            <a:r>
              <a:rPr lang="en-GB" sz="2400" dirty="0"/>
              <a:t> o </a:t>
            </a:r>
            <a:r>
              <a:rPr lang="en-GB" sz="2400" dirty="0" err="1"/>
              <a:t>sistema</a:t>
            </a:r>
            <a:r>
              <a:rPr lang="en-GB" sz="2400" dirty="0"/>
              <a:t> </a:t>
            </a:r>
            <a:r>
              <a:rPr lang="en-GB" sz="2400" dirty="0" err="1"/>
              <a:t>interage</a:t>
            </a:r>
            <a:r>
              <a:rPr lang="en-GB" sz="2400" dirty="0"/>
              <a:t> com outro(s) </a:t>
            </a:r>
            <a:r>
              <a:rPr lang="en-GB" sz="2400" dirty="0" err="1"/>
              <a:t>sistema</a:t>
            </a:r>
            <a:r>
              <a:rPr lang="en-GB" sz="2400" dirty="0"/>
              <a:t>(s) (o </a:t>
            </a:r>
            <a:r>
              <a:rPr lang="en-GB" sz="2400" dirty="0" err="1"/>
              <a:t>seu</a:t>
            </a:r>
            <a:r>
              <a:rPr lang="en-GB" sz="2400" dirty="0"/>
              <a:t> </a:t>
            </a:r>
            <a:r>
              <a:rPr lang="en-GB" sz="2400" dirty="0" err="1"/>
              <a:t>ambiente</a:t>
            </a:r>
            <a:r>
              <a:rPr lang="en-GB" sz="2400" dirty="0"/>
              <a:t>): </a:t>
            </a:r>
            <a:r>
              <a:rPr lang="en-GB" sz="2400" dirty="0" err="1"/>
              <a:t>essa</a:t>
            </a:r>
            <a:r>
              <a:rPr lang="en-GB" sz="2400" dirty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interação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depende</a:t>
            </a:r>
            <a:r>
              <a:rPr lang="en-GB" sz="2400" dirty="0">
                <a:solidFill>
                  <a:srgbClr val="FF0000"/>
                </a:solidFill>
              </a:rPr>
              <a:t> do </a:t>
            </a:r>
            <a:r>
              <a:rPr lang="en-GB" sz="2400" dirty="0" err="1">
                <a:solidFill>
                  <a:srgbClr val="FF0000"/>
                </a:solidFill>
              </a:rPr>
              <a:t>processo</a:t>
            </a:r>
            <a:r>
              <a:rPr lang="en-GB" sz="2400" dirty="0"/>
              <a:t>!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436BF0-FCB9-4447-AFA7-82168C60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177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B6140F-D443-4CC7-86B6-D1AF6DDE06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104" y="2420888"/>
          <a:ext cx="3454699" cy="244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1116" imgH="3428159" progId="PowerPoint.Slide.12">
                  <p:embed/>
                </p:oleObj>
              </mc:Choice>
              <mc:Fallback>
                <p:oleObj name="Slide" r:id="rId2" imgW="4571116" imgH="3428159" progId="PowerPoint.Slide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6B6140F-D443-4CC7-86B6-D1AF6DDE0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57" t="10335" r="6964" b="6465"/>
                      <a:stretch>
                        <a:fillRect/>
                      </a:stretch>
                    </p:blipFill>
                    <p:spPr bwMode="auto">
                      <a:xfrm>
                        <a:off x="5508104" y="2420888"/>
                        <a:ext cx="3454699" cy="2448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F6C6C7-0A0C-4425-8036-F5AB6394D2D9}"/>
              </a:ext>
            </a:extLst>
          </p:cNvPr>
          <p:cNvSpPr txBox="1"/>
          <p:nvPr/>
        </p:nvSpPr>
        <p:spPr>
          <a:xfrm>
            <a:off x="6289649" y="2068175"/>
            <a:ext cx="18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Sistema </a:t>
            </a:r>
            <a:r>
              <a:rPr lang="en-GB" dirty="0" err="1"/>
              <a:t>bivariante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37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/>
              <a:t>A interação dá-se através da </a:t>
            </a:r>
            <a:r>
              <a:rPr lang="pt-PT" sz="3600" dirty="0">
                <a:solidFill>
                  <a:srgbClr val="FF0000"/>
                </a:solidFill>
              </a:rPr>
              <a:t>parede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Na </a:t>
                </a:r>
                <a:r>
                  <a:rPr lang="en-GB" sz="2400" dirty="0" err="1"/>
                  <a:t>interação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existe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transferência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propriedades</a:t>
                </a:r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Num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sistema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isolado</a:t>
                </a:r>
                <a:r>
                  <a:rPr lang="en-GB" sz="2400" dirty="0"/>
                  <a:t> (</a:t>
                </a:r>
                <a:r>
                  <a:rPr lang="en-GB" sz="2400" dirty="0" err="1"/>
                  <a:t>sem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interações</a:t>
                </a:r>
                <a:r>
                  <a:rPr lang="en-GB" sz="2400" dirty="0"/>
                  <a:t>) a </a:t>
                </a:r>
                <a:r>
                  <a:rPr lang="en-GB" sz="2400" dirty="0">
                    <a:solidFill>
                      <a:srgbClr val="FF0000"/>
                    </a:solidFill>
                  </a:rPr>
                  <a:t>Energia Interna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2400" dirty="0"/>
                  <a:t>) é </a:t>
                </a:r>
                <a:r>
                  <a:rPr lang="en-GB" sz="2400" dirty="0" err="1"/>
                  <a:t>constante</a:t>
                </a:r>
                <a:r>
                  <a:rPr lang="en-GB" sz="2400" dirty="0"/>
                  <a:t>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geral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Num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sistema</a:t>
                </a:r>
                <a:r>
                  <a:rPr lang="en-GB" sz="2400" dirty="0"/>
                  <a:t> simples, de </a:t>
                </a:r>
                <a:r>
                  <a:rPr lang="en-GB" sz="2400" dirty="0" err="1"/>
                  <a:t>massa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constante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𝑇𝑑𝑠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𝑝𝑑𝑣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O </a:t>
                </a:r>
                <a:r>
                  <a:rPr lang="en-GB" sz="2400" dirty="0" err="1">
                    <a:solidFill>
                      <a:srgbClr val="00B050"/>
                    </a:solidFill>
                  </a:rPr>
                  <a:t>calor</a:t>
                </a:r>
                <a:r>
                  <a:rPr lang="en-GB" sz="2400" dirty="0"/>
                  <a:t> e o </a:t>
                </a:r>
                <a:r>
                  <a:rPr lang="en-GB" sz="2400" dirty="0">
                    <a:solidFill>
                      <a:srgbClr val="00B050"/>
                    </a:solidFill>
                  </a:rPr>
                  <a:t>trabalho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não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são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err="1"/>
                  <a:t>variáveis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estado</a:t>
                </a:r>
                <a:r>
                  <a:rPr lang="en-GB" sz="2400" dirty="0"/>
                  <a:t>: </a:t>
                </a:r>
                <a:r>
                  <a:rPr lang="en-GB" sz="2400" dirty="0" err="1"/>
                  <a:t>são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energia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trânsito</a:t>
                </a:r>
                <a:r>
                  <a:rPr lang="en-GB" sz="2400" dirty="0"/>
                  <a:t> (</a:t>
                </a:r>
                <a:r>
                  <a:rPr lang="en-GB" sz="2400" dirty="0" err="1"/>
                  <a:t>através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parede</a:t>
                </a:r>
                <a:r>
                  <a:rPr lang="en-GB" sz="2400" dirty="0"/>
                  <a:t>): </a:t>
                </a:r>
                <a:r>
                  <a:rPr lang="en-GB" sz="2400" dirty="0" err="1"/>
                  <a:t>dependem</a:t>
                </a:r>
                <a:r>
                  <a:rPr lang="en-GB" sz="2400" dirty="0"/>
                  <a:t> do </a:t>
                </a:r>
                <a:r>
                  <a:rPr lang="en-GB" sz="2400" dirty="0" err="1"/>
                  <a:t>processo</a:t>
                </a:r>
                <a:r>
                  <a:rPr lang="en-GB" sz="24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853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/>
              <a:t>O </a:t>
            </a:r>
            <a:r>
              <a:rPr lang="en-GB" sz="3600" dirty="0" err="1"/>
              <a:t>calor</a:t>
            </a:r>
            <a:r>
              <a:rPr lang="en-GB" sz="3600" dirty="0"/>
              <a:t> </a:t>
            </a:r>
            <a:r>
              <a:rPr lang="en-GB" sz="3600" dirty="0" err="1"/>
              <a:t>pode</a:t>
            </a:r>
            <a:r>
              <a:rPr lang="en-GB" sz="3600" dirty="0"/>
              <a:t> ser </a:t>
            </a:r>
            <a:r>
              <a:rPr lang="en-GB" sz="3600" dirty="0" err="1"/>
              <a:t>calculado</a:t>
            </a:r>
            <a:r>
              <a:rPr lang="en-GB" sz="3600" dirty="0"/>
              <a:t> a </a:t>
            </a:r>
            <a:r>
              <a:rPr lang="en-GB" sz="3600" dirty="0" err="1"/>
              <a:t>partir</a:t>
            </a:r>
            <a:r>
              <a:rPr lang="en-GB" sz="3600" dirty="0"/>
              <a:t> das </a:t>
            </a:r>
            <a:r>
              <a:rPr lang="en-GB" sz="3600" dirty="0" err="1"/>
              <a:t>variáveis</a:t>
            </a:r>
            <a:r>
              <a:rPr lang="en-GB" sz="3600" dirty="0"/>
              <a:t> de </a:t>
            </a:r>
            <a:r>
              <a:rPr lang="en-GB" sz="3600" dirty="0" err="1"/>
              <a:t>estado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Em </a:t>
                </a:r>
                <a:r>
                  <a:rPr lang="en-GB" sz="2400" dirty="0" err="1"/>
                  <a:t>processos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quase-estáticos</a:t>
                </a:r>
                <a:r>
                  <a:rPr lang="en-GB" sz="2400" dirty="0">
                    <a:solidFill>
                      <a:srgbClr val="FF000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reversíveis</a:t>
                </a:r>
                <a:r>
                  <a:rPr lang="en-GB" sz="2400" dirty="0"/>
                  <a:t>: (</a:t>
                </a:r>
                <a:r>
                  <a:rPr lang="en-GB" sz="2400" dirty="0" err="1"/>
                  <a:t>Notar</a:t>
                </a:r>
                <a:r>
                  <a:rPr lang="en-GB" sz="2400" dirty="0"/>
                  <a:t> que T varia…)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𝑇𝑑𝑆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processos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isobáricos</a:t>
                </a:r>
                <a:r>
                  <a:rPr lang="en-GB" sz="2400" dirty="0"/>
                  <a:t> (P=</a:t>
                </a:r>
                <a:r>
                  <a:rPr lang="en-GB" sz="2400" dirty="0" err="1"/>
                  <a:t>const</a:t>
                </a:r>
                <a:r>
                  <a:rPr lang="en-GB" sz="2400" dirty="0"/>
                  <a:t>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𝑚𝑐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Em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processos</a:t>
                </a:r>
                <a:r>
                  <a:rPr lang="en-GB" sz="2400" dirty="0"/>
                  <a:t> </a:t>
                </a:r>
                <a:r>
                  <a:rPr lang="en-GB" sz="2400" dirty="0" err="1">
                    <a:solidFill>
                      <a:srgbClr val="FF0000"/>
                    </a:solidFill>
                  </a:rPr>
                  <a:t>isocóricos</a:t>
                </a:r>
                <a:r>
                  <a:rPr lang="en-GB" sz="2400" dirty="0"/>
                  <a:t> (V=</a:t>
                </a:r>
                <a:r>
                  <a:rPr lang="en-GB" sz="2400" dirty="0" err="1"/>
                  <a:t>const</a:t>
                </a:r>
                <a:r>
                  <a:rPr lang="en-GB" sz="2400" dirty="0"/>
                  <a:t>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Calores</a:t>
                </a:r>
                <a:r>
                  <a:rPr lang="en-GB" sz="2400" dirty="0"/>
                  <a:t> </a:t>
                </a:r>
                <a:r>
                  <a:rPr lang="en-GB" sz="2400" dirty="0" err="1"/>
                  <a:t>específicos</a:t>
                </a:r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2400" dirty="0"/>
                  <a:t>, </a:t>
                </a:r>
                <a:r>
                  <a:rPr lang="en-GB" sz="2400" dirty="0" err="1"/>
                  <a:t>dependem</a:t>
                </a:r>
                <a:r>
                  <a:rPr lang="en-GB" sz="2400" dirty="0"/>
                  <a:t> da </a:t>
                </a:r>
                <a:r>
                  <a:rPr lang="en-GB" sz="2400" dirty="0" err="1"/>
                  <a:t>temperatura</a:t>
                </a:r>
                <a:r>
                  <a:rPr lang="en-GB" sz="2400" dirty="0"/>
                  <a:t> (mas </a:t>
                </a:r>
                <a:r>
                  <a:rPr lang="en-GB" sz="2400" dirty="0" err="1"/>
                  <a:t>variam</a:t>
                </a:r>
                <a:r>
                  <a:rPr lang="en-GB" sz="2400" dirty="0"/>
                  <a:t> lentamente com 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004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err="1"/>
              <a:t>Propriedades</a:t>
            </a:r>
            <a:r>
              <a:rPr lang="en-GB" sz="3600" dirty="0"/>
              <a:t> </a:t>
            </a:r>
            <a:r>
              <a:rPr lang="en-GB" sz="3600" dirty="0" err="1"/>
              <a:t>termodinâmicas</a:t>
            </a:r>
            <a:r>
              <a:rPr lang="en-GB" sz="3600" dirty="0"/>
              <a:t> do </a:t>
            </a:r>
            <a:r>
              <a:rPr lang="en-GB" sz="3600" dirty="0" err="1"/>
              <a:t>ar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4A8AE-EE40-4448-858C-DDD535C8E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" r="3710" b="14706"/>
          <a:stretch/>
        </p:blipFill>
        <p:spPr>
          <a:xfrm>
            <a:off x="251520" y="1421448"/>
            <a:ext cx="8390175" cy="2232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B69C9-877C-45D1-94A0-75629B55219B}"/>
              </a:ext>
            </a:extLst>
          </p:cNvPr>
          <p:cNvSpPr txBox="1"/>
          <p:nvPr/>
        </p:nvSpPr>
        <p:spPr>
          <a:xfrm>
            <a:off x="630183" y="40050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Ar</a:t>
            </a:r>
            <a:r>
              <a:rPr lang="en-GB" sz="2000" dirty="0"/>
              <a:t> é </a:t>
            </a:r>
            <a:r>
              <a:rPr lang="en-GB" sz="2000" dirty="0" err="1">
                <a:solidFill>
                  <a:srgbClr val="FF0000"/>
                </a:solidFill>
              </a:rPr>
              <a:t>mau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err="1">
                <a:solidFill>
                  <a:srgbClr val="FF0000"/>
                </a:solidFill>
              </a:rPr>
              <a:t>condutor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Vapor de </a:t>
            </a:r>
            <a:r>
              <a:rPr lang="en-GB" sz="2000" dirty="0" err="1"/>
              <a:t>água</a:t>
            </a:r>
            <a:r>
              <a:rPr lang="en-GB" sz="2000" dirty="0"/>
              <a:t> é </a:t>
            </a:r>
            <a:r>
              <a:rPr lang="en-GB" sz="2000" dirty="0" err="1"/>
              <a:t>menos</a:t>
            </a:r>
            <a:r>
              <a:rPr lang="en-GB" sz="2000" dirty="0"/>
              <a:t> </a:t>
            </a:r>
            <a:r>
              <a:rPr lang="en-GB" sz="2000" dirty="0" err="1"/>
              <a:t>denso</a:t>
            </a:r>
            <a:r>
              <a:rPr lang="en-GB" sz="2000" dirty="0"/>
              <a:t> que o </a:t>
            </a:r>
            <a:r>
              <a:rPr lang="en-GB" sz="2000" dirty="0" err="1"/>
              <a:t>ar</a:t>
            </a:r>
            <a:r>
              <a:rPr lang="en-GB" sz="2000" dirty="0"/>
              <a:t> (</a:t>
            </a:r>
            <a:r>
              <a:rPr lang="en-GB" sz="2000" dirty="0" err="1"/>
              <a:t>menor</a:t>
            </a:r>
            <a:r>
              <a:rPr lang="en-GB" sz="2000" dirty="0"/>
              <a:t> </a:t>
            </a:r>
            <a:r>
              <a:rPr lang="en-GB" sz="2000" dirty="0" err="1"/>
              <a:t>massa</a:t>
            </a:r>
            <a:r>
              <a:rPr lang="en-GB" sz="2000" dirty="0"/>
              <a:t> molar)</a:t>
            </a:r>
          </a:p>
          <a:p>
            <a:r>
              <a:rPr lang="en-GB" sz="2000" dirty="0" err="1"/>
              <a:t>Calores</a:t>
            </a:r>
            <a:r>
              <a:rPr lang="en-GB" sz="2000" dirty="0"/>
              <a:t> </a:t>
            </a:r>
            <a:r>
              <a:rPr lang="en-GB" sz="2000" dirty="0" err="1"/>
              <a:t>específicos</a:t>
            </a:r>
            <a:r>
              <a:rPr lang="en-GB" sz="2000" dirty="0"/>
              <a:t> do vapor </a:t>
            </a:r>
            <a:r>
              <a:rPr lang="en-GB" sz="2000" dirty="0" err="1"/>
              <a:t>são</a:t>
            </a:r>
            <a:r>
              <a:rPr lang="en-GB" sz="2000" dirty="0"/>
              <a:t> </a:t>
            </a:r>
            <a:r>
              <a:rPr lang="en-GB" sz="2000" dirty="0" err="1"/>
              <a:t>maiores</a:t>
            </a:r>
            <a:r>
              <a:rPr lang="en-GB" sz="2000" dirty="0"/>
              <a:t> que </a:t>
            </a:r>
            <a:r>
              <a:rPr lang="en-GB" sz="2000" dirty="0" err="1"/>
              <a:t>os</a:t>
            </a:r>
            <a:r>
              <a:rPr lang="en-GB" sz="2000" dirty="0"/>
              <a:t> do ar.</a:t>
            </a:r>
          </a:p>
        </p:txBody>
      </p:sp>
    </p:spTree>
    <p:extLst>
      <p:ext uri="{BB962C8B-B14F-4D97-AF65-F5344CB8AC3E}">
        <p14:creationId xmlns:p14="http://schemas.microsoft.com/office/powerpoint/2010/main" val="2702045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err="1"/>
              <a:t>Calores</a:t>
            </a:r>
            <a:r>
              <a:rPr lang="en-GB" sz="3600" dirty="0"/>
              <a:t> </a:t>
            </a:r>
            <a:r>
              <a:rPr lang="en-GB" sz="3600" dirty="0" err="1"/>
              <a:t>específicos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Relação de Mayer molar: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mássica</a:t>
                </a:r>
                <a:r>
                  <a:rPr lang="en-GB" sz="2400" dirty="0"/>
                  <a:t> (para o </a:t>
                </a:r>
                <a:r>
                  <a:rPr lang="en-GB" sz="2400" dirty="0" err="1"/>
                  <a:t>ar</a:t>
                </a:r>
                <a:r>
                  <a:rPr lang="en-GB" sz="2400" dirty="0"/>
                  <a:t> seco):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>
                    <a:solidFill>
                      <a:srgbClr val="0070C0"/>
                    </a:solidFill>
                  </a:rPr>
                  <a:t>Ar</a:t>
                </a:r>
                <a:r>
                  <a:rPr lang="en-GB" sz="2400" dirty="0">
                    <a:solidFill>
                      <a:srgbClr val="0070C0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070C0"/>
                    </a:solidFill>
                  </a:rPr>
                  <a:t>húmido</a:t>
                </a:r>
                <a:r>
                  <a:rPr lang="en-GB" sz="24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sz="18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GB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GB" sz="1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GB" sz="2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sub>
                      </m:sSub>
                      <m:r>
                        <a:rPr lang="en-GB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2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GB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(1+0.85 </m:t>
                      </m:r>
                      <m:r>
                        <a:rPr lang="en-GB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GB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08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83888" y="1340768"/>
                <a:ext cx="4031134" cy="509857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GB" sz="2800" dirty="0"/>
                  <a:t>O </a:t>
                </a:r>
                <a:r>
                  <a:rPr lang="en-GB" sz="2800" dirty="0" err="1"/>
                  <a:t>estado</a:t>
                </a:r>
                <a:r>
                  <a:rPr lang="en-GB" sz="2800" dirty="0"/>
                  <a:t> de um </a:t>
                </a:r>
                <a:r>
                  <a:rPr lang="en-GB" sz="2800" dirty="0" err="1"/>
                  <a:t>sistema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bivariante</a:t>
                </a:r>
                <a:r>
                  <a:rPr lang="en-GB" sz="2800" dirty="0"/>
                  <a:t> </a:t>
                </a:r>
                <a:r>
                  <a:rPr lang="en-GB" sz="2800" dirty="0" err="1"/>
                  <a:t>descreve</a:t>
                </a:r>
                <a:r>
                  <a:rPr lang="en-GB" sz="2800" dirty="0"/>
                  <a:t> </a:t>
                </a:r>
                <a:r>
                  <a:rPr lang="en-GB" sz="2800" dirty="0" err="1"/>
                  <a:t>uma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superfície</a:t>
                </a:r>
                <a:r>
                  <a:rPr lang="en-GB" sz="2800" dirty="0"/>
                  <a:t>.</a:t>
                </a:r>
                <a:br>
                  <a:rPr lang="en-GB" sz="2800" dirty="0"/>
                </a:br>
                <a:br>
                  <a:rPr lang="en-GB" sz="2800" dirty="0"/>
                </a:br>
                <a:r>
                  <a:rPr lang="en-GB" sz="2800" dirty="0" err="1"/>
                  <a:t>Gás</a:t>
                </a:r>
                <a:r>
                  <a:rPr lang="en-GB" sz="2800" dirty="0"/>
                  <a:t> ideal</a:t>
                </a:r>
                <a:br>
                  <a:rPr lang="en-GB" sz="2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𝑃𝑣</m:t>
                      </m:r>
                      <m:r>
                        <a:rPr lang="en-GB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br>
                  <a:rPr lang="en-GB" sz="2800" dirty="0"/>
                </a:br>
                <a:br>
                  <a:rPr lang="en-GB" sz="2800" dirty="0"/>
                </a:br>
                <a:r>
                  <a:rPr lang="en-GB" sz="2800" dirty="0"/>
                  <a:t>Essa </a:t>
                </a:r>
                <a:r>
                  <a:rPr lang="en-GB" sz="2800" dirty="0" err="1"/>
                  <a:t>superfície</a:t>
                </a:r>
                <a:r>
                  <a:rPr lang="en-GB" sz="2800" dirty="0"/>
                  <a:t> </a:t>
                </a:r>
                <a:r>
                  <a:rPr lang="en-GB" sz="2800" dirty="0" err="1"/>
                  <a:t>pode</a:t>
                </a:r>
                <a:r>
                  <a:rPr lang="en-GB" sz="2800" dirty="0"/>
                  <a:t> ser </a:t>
                </a:r>
                <a:r>
                  <a:rPr lang="en-GB" sz="2800" dirty="0" err="1"/>
                  <a:t>projetada</a:t>
                </a:r>
                <a:r>
                  <a:rPr lang="en-GB" sz="2800" dirty="0"/>
                  <a:t> </a:t>
                </a:r>
                <a:r>
                  <a:rPr lang="en-GB" sz="2800" dirty="0" err="1"/>
                  <a:t>num</a:t>
                </a:r>
                <a:r>
                  <a:rPr lang="en-GB" sz="2800" dirty="0"/>
                  <a:t> </a:t>
                </a:r>
                <a:r>
                  <a:rPr lang="en-GB" sz="2800" dirty="0" err="1"/>
                  <a:t>plano</a:t>
                </a:r>
                <a:r>
                  <a:rPr lang="en-GB" sz="2800" dirty="0"/>
                  <a:t>.</a:t>
                </a:r>
                <a:br>
                  <a:rPr lang="en-GB" sz="2800" dirty="0"/>
                </a:br>
                <a:endParaRPr lang="en-GB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3888" y="1340768"/>
                <a:ext cx="4031134" cy="5098578"/>
              </a:xfrm>
              <a:blipFill>
                <a:blip r:embed="rId3"/>
                <a:stretch>
                  <a:fillRect l="-2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http://www.chem1.com/acad/webtext/gas/gas-images/PVT-pro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5023" y="1340768"/>
            <a:ext cx="4229100" cy="506730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3032F-9F63-464A-A011-4F76FA7F1D2E}"/>
              </a:ext>
            </a:extLst>
          </p:cNvPr>
          <p:cNvSpPr txBox="1"/>
          <p:nvPr/>
        </p:nvSpPr>
        <p:spPr>
          <a:xfrm>
            <a:off x="509150" y="421504"/>
            <a:ext cx="801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Estado de um </a:t>
            </a:r>
            <a:r>
              <a:rPr lang="en-GB" sz="2800" dirty="0" err="1"/>
              <a:t>gás</a:t>
            </a:r>
            <a:r>
              <a:rPr lang="en-GB" sz="2800" dirty="0"/>
              <a:t> ideal </a:t>
            </a:r>
            <a:r>
              <a:rPr lang="en-GB" sz="2800" dirty="0" err="1"/>
              <a:t>num</a:t>
            </a:r>
            <a:r>
              <a:rPr lang="en-GB" sz="2800" dirty="0"/>
              <a:t> </a:t>
            </a:r>
            <a:r>
              <a:rPr lang="en-GB" sz="2800" dirty="0" err="1"/>
              <a:t>diagrama</a:t>
            </a:r>
            <a:r>
              <a:rPr lang="en-GB" sz="2800" dirty="0"/>
              <a:t> </a:t>
            </a:r>
            <a:r>
              <a:rPr lang="en-GB" sz="2800" dirty="0" err="1"/>
              <a:t>termodinâmico</a:t>
            </a:r>
            <a:endParaRPr lang="en-GB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/>
              <a:t>A </a:t>
            </a:r>
            <a:r>
              <a:rPr lang="en-GB" sz="3600" dirty="0" err="1">
                <a:solidFill>
                  <a:srgbClr val="0070C0"/>
                </a:solidFill>
              </a:rPr>
              <a:t>água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pura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/>
              <a:t>é </a:t>
            </a:r>
            <a:r>
              <a:rPr lang="en-GB" sz="3600" dirty="0" err="1"/>
              <a:t>também</a:t>
            </a:r>
            <a:r>
              <a:rPr lang="en-GB" sz="3600" dirty="0"/>
              <a:t> um </a:t>
            </a:r>
            <a:r>
              <a:rPr lang="en-GB" sz="3600" dirty="0" err="1"/>
              <a:t>sistema</a:t>
            </a:r>
            <a:r>
              <a:rPr lang="en-GB" sz="3600" dirty="0"/>
              <a:t> simples (</a:t>
            </a:r>
            <a:r>
              <a:rPr lang="en-GB" sz="3600" dirty="0" err="1"/>
              <a:t>bivariante</a:t>
            </a:r>
            <a:r>
              <a:rPr lang="en-GB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95" y="1608676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Mas a </a:t>
            </a:r>
            <a:r>
              <a:rPr lang="en-GB" sz="2400" dirty="0" err="1"/>
              <a:t>sua</a:t>
            </a:r>
            <a:r>
              <a:rPr lang="en-GB" sz="2400" dirty="0"/>
              <a:t> </a:t>
            </a:r>
            <a:r>
              <a:rPr lang="en-GB" sz="2400" dirty="0" err="1"/>
              <a:t>superfície</a:t>
            </a:r>
            <a:r>
              <a:rPr lang="en-GB" sz="2400" dirty="0"/>
              <a:t> de </a:t>
            </a:r>
            <a:r>
              <a:rPr lang="en-GB" sz="2400" dirty="0" err="1"/>
              <a:t>estado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não</a:t>
            </a:r>
            <a:r>
              <a:rPr lang="en-GB" sz="2400" b="1" dirty="0">
                <a:solidFill>
                  <a:srgbClr val="FF0000"/>
                </a:solidFill>
              </a:rPr>
              <a:t> é suave, </a:t>
            </a:r>
            <a:r>
              <a:rPr lang="en-GB" sz="2400" b="1" dirty="0" err="1">
                <a:solidFill>
                  <a:srgbClr val="FF0000"/>
                </a:solidFill>
              </a:rPr>
              <a:t>nem</a:t>
            </a:r>
            <a:r>
              <a:rPr lang="en-GB" sz="2400" b="1" dirty="0">
                <a:solidFill>
                  <a:srgbClr val="FF0000"/>
                </a:solidFill>
              </a:rPr>
              <a:t> continua.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Certas</a:t>
            </a:r>
            <a:r>
              <a:rPr lang="en-GB" sz="2400" dirty="0"/>
              <a:t> zonas (</a:t>
            </a:r>
            <a:r>
              <a:rPr lang="en-GB" sz="2400" dirty="0" err="1"/>
              <a:t>planas</a:t>
            </a:r>
            <a:r>
              <a:rPr lang="en-GB" sz="2400" dirty="0"/>
              <a:t>) </a:t>
            </a:r>
            <a:r>
              <a:rPr lang="en-GB" sz="2400" dirty="0" err="1"/>
              <a:t>são</a:t>
            </a:r>
            <a:r>
              <a:rPr lang="en-GB" sz="2400" dirty="0"/>
              <a:t> </a:t>
            </a:r>
            <a:r>
              <a:rPr lang="en-GB" sz="2400" dirty="0" err="1"/>
              <a:t>proibidas</a:t>
            </a:r>
            <a:r>
              <a:rPr lang="en-GB" sz="2400" dirty="0"/>
              <a:t> (</a:t>
            </a:r>
            <a:r>
              <a:rPr lang="en-GB" sz="2400" dirty="0" err="1"/>
              <a:t>são</a:t>
            </a:r>
            <a:r>
              <a:rPr lang="en-GB" sz="2400" dirty="0"/>
              <a:t> </a:t>
            </a:r>
            <a:r>
              <a:rPr lang="en-GB" sz="2400" dirty="0" err="1"/>
              <a:t>instáveis</a:t>
            </a:r>
            <a:r>
              <a:rPr lang="en-GB" sz="2400" dirty="0"/>
              <a:t>): </a:t>
            </a:r>
            <a:r>
              <a:rPr lang="en-GB" sz="2400" dirty="0" err="1"/>
              <a:t>quando</a:t>
            </a:r>
            <a:r>
              <a:rPr lang="en-GB" sz="2400" dirty="0"/>
              <a:t> a </a:t>
            </a:r>
            <a:r>
              <a:rPr lang="en-GB" sz="2400" dirty="0" err="1"/>
              <a:t>água</a:t>
            </a:r>
            <a:r>
              <a:rPr lang="en-GB" sz="2400" dirty="0"/>
              <a:t> </a:t>
            </a:r>
            <a:r>
              <a:rPr lang="en-GB" sz="2400" dirty="0" err="1"/>
              <a:t>atinge</a:t>
            </a:r>
            <a:r>
              <a:rPr lang="en-GB" sz="2400" dirty="0"/>
              <a:t> a </a:t>
            </a:r>
            <a:r>
              <a:rPr lang="en-GB" sz="2400" dirty="0" err="1"/>
              <a:t>sua</a:t>
            </a:r>
            <a:r>
              <a:rPr lang="en-GB" sz="2400" dirty="0"/>
              <a:t> </a:t>
            </a:r>
            <a:r>
              <a:rPr lang="en-GB" sz="2400" dirty="0" err="1"/>
              <a:t>fronteira</a:t>
            </a:r>
            <a:r>
              <a:rPr lang="en-GB" sz="2400" dirty="0"/>
              <a:t> as </a:t>
            </a:r>
            <a:r>
              <a:rPr lang="en-GB" sz="2400" dirty="0" err="1"/>
              <a:t>suas</a:t>
            </a:r>
            <a:r>
              <a:rPr lang="en-GB" sz="2400" dirty="0"/>
              <a:t> </a:t>
            </a:r>
            <a:r>
              <a:rPr lang="en-GB" sz="2400" dirty="0" err="1"/>
              <a:t>propriedades</a:t>
            </a:r>
            <a:r>
              <a:rPr lang="en-GB" sz="2400" dirty="0"/>
              <a:t> </a:t>
            </a:r>
            <a:r>
              <a:rPr lang="en-GB" sz="2400" dirty="0" err="1"/>
              <a:t>mudam</a:t>
            </a:r>
            <a:r>
              <a:rPr lang="en-GB" sz="2400" dirty="0"/>
              <a:t> </a:t>
            </a:r>
            <a:r>
              <a:rPr lang="en-GB" sz="2400" dirty="0" err="1"/>
              <a:t>descontinuamente</a:t>
            </a:r>
            <a:r>
              <a:rPr lang="en-GB" sz="2400" dirty="0"/>
              <a:t>: </a:t>
            </a:r>
            <a:r>
              <a:rPr lang="en-GB" sz="2400" dirty="0" err="1"/>
              <a:t>existe</a:t>
            </a:r>
            <a:r>
              <a:rPr lang="en-GB" sz="2400" dirty="0"/>
              <a:t> </a:t>
            </a:r>
            <a:r>
              <a:rPr lang="en-GB" sz="2400" dirty="0" err="1"/>
              <a:t>uma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transição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fase</a:t>
            </a:r>
            <a:r>
              <a:rPr lang="en-GB" sz="2400" dirty="0"/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573D668-AB66-45C5-9DC0-6CEE3B70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147" y="1268760"/>
            <a:ext cx="5011629" cy="48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3542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573D668-AB66-45C5-9DC0-6CEE3B70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147" y="1268760"/>
            <a:ext cx="5011629" cy="48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dirty="0"/>
              <a:t>É </a:t>
            </a:r>
            <a:r>
              <a:rPr lang="en-GB" sz="3600" dirty="0" err="1"/>
              <a:t>importante</a:t>
            </a:r>
            <a:r>
              <a:rPr lang="en-GB" sz="3600" dirty="0"/>
              <a:t> </a:t>
            </a:r>
            <a:r>
              <a:rPr lang="en-GB" sz="3600" dirty="0" err="1"/>
              <a:t>perceber</a:t>
            </a:r>
            <a:r>
              <a:rPr lang="en-GB" sz="3600" dirty="0"/>
              <a:t> a </a:t>
            </a:r>
            <a:r>
              <a:rPr lang="en-GB" sz="3600" dirty="0" err="1"/>
              <a:t>equação</a:t>
            </a:r>
            <a:r>
              <a:rPr lang="en-GB" sz="3600" dirty="0"/>
              <a:t> de </a:t>
            </a:r>
            <a:r>
              <a:rPr lang="en-GB" sz="3600" dirty="0" err="1"/>
              <a:t>estado</a:t>
            </a:r>
            <a:r>
              <a:rPr lang="en-GB" sz="3600" dirty="0"/>
              <a:t> da </a:t>
            </a:r>
            <a:r>
              <a:rPr lang="en-GB" sz="3600" dirty="0" err="1"/>
              <a:t>água</a:t>
            </a:r>
            <a:r>
              <a:rPr lang="en-GB" sz="3600" dirty="0"/>
              <a:t>… (</a:t>
            </a:r>
            <a:r>
              <a:rPr lang="en-GB" sz="3600" dirty="0" err="1"/>
              <a:t>nas</a:t>
            </a:r>
            <a:r>
              <a:rPr lang="en-GB" sz="3600" dirty="0"/>
              <a:t> </a:t>
            </a:r>
            <a:r>
              <a:rPr lang="en-GB" sz="3600" dirty="0" err="1"/>
              <a:t>suas</a:t>
            </a:r>
            <a:r>
              <a:rPr lang="en-GB" sz="3600" dirty="0"/>
              <a:t> </a:t>
            </a:r>
            <a:r>
              <a:rPr lang="en-GB" sz="3600" dirty="0" err="1"/>
              <a:t>diferentes</a:t>
            </a:r>
            <a:r>
              <a:rPr lang="en-GB" sz="3600" dirty="0"/>
              <a:t> </a:t>
            </a:r>
            <a:r>
              <a:rPr lang="en-GB" sz="3600" dirty="0" err="1"/>
              <a:t>fases</a:t>
            </a:r>
            <a:r>
              <a:rPr lang="en-GB" sz="3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34175"/>
                <a:ext cx="3816424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Ponto </a:t>
                </a:r>
                <a:r>
                  <a:rPr lang="en-GB" sz="2400" dirty="0" err="1"/>
                  <a:t>crítico</a:t>
                </a:r>
                <a:r>
                  <a:rPr lang="en-GB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≈374℃)</m:t>
                    </m:r>
                  </m:oMath>
                </a14:m>
                <a:endParaRPr lang="en-GB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err="1"/>
                  <a:t>Linha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tripla</a:t>
                </a:r>
                <a:r>
                  <a:rPr lang="en-GB" sz="2400" dirty="0"/>
                  <a:t> 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=0.01℃,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≈611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GB" sz="2400" dirty="0"/>
                  <a:t>)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Zonas de </a:t>
                </a:r>
                <a:r>
                  <a:rPr lang="en-GB" sz="2400" dirty="0" err="1"/>
                  <a:t>coexistência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fases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34175"/>
                <a:ext cx="3816424" cy="4525963"/>
              </a:xfrm>
              <a:blipFill>
                <a:blip r:embed="rId3"/>
                <a:stretch>
                  <a:fillRect l="-2396" t="-1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280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GB" sz="3600" dirty="0" err="1"/>
                  <a:t>Projeção</a:t>
                </a:r>
                <a:r>
                  <a:rPr lang="en-GB" sz="3600" dirty="0"/>
                  <a:t> </a:t>
                </a:r>
                <a:r>
                  <a:rPr lang="en-GB" sz="3600" dirty="0" err="1"/>
                  <a:t>nos</a:t>
                </a:r>
                <a:r>
                  <a:rPr lang="en-GB" sz="3600" dirty="0"/>
                  <a:t> </a:t>
                </a:r>
                <a:r>
                  <a:rPr lang="en-GB" sz="3600" dirty="0" err="1"/>
                  <a:t>planos</a:t>
                </a:r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), (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3DE874-DE85-487D-AE8E-98E510A95A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F2A2BAA-139F-4496-84A8-91B96E66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441450"/>
            <a:ext cx="8820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15098-CB0E-483B-A79F-B30E0F36AF80}"/>
                  </a:ext>
                </a:extLst>
              </p:cNvPr>
              <p:cNvSpPr txBox="1"/>
              <p:nvPr/>
            </p:nvSpPr>
            <p:spPr>
              <a:xfrm>
                <a:off x="611560" y="5301208"/>
                <a:ext cx="8280920" cy="1414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400" dirty="0"/>
                  <a:t>Compressibilidade: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GB" sz="2400" b="0" dirty="0"/>
              </a:p>
              <a:p>
                <a:pPr algn="r"/>
                <a:r>
                  <a:rPr lang="en-GB" sz="2400" b="0" dirty="0"/>
                  <a:t>Vapor </a:t>
                </a:r>
                <a:r>
                  <a:rPr lang="en-GB" sz="2400" b="0" dirty="0" err="1"/>
                  <a:t>muito</a:t>
                </a:r>
                <a:r>
                  <a:rPr lang="en-GB" sz="2400" b="0" dirty="0"/>
                  <a:t> </a:t>
                </a:r>
                <a:r>
                  <a:rPr lang="en-GB" sz="2400" b="0" dirty="0" err="1"/>
                  <a:t>compressível</a:t>
                </a:r>
                <a:r>
                  <a:rPr lang="en-GB" sz="2400" b="0" dirty="0"/>
                  <a:t>, </a:t>
                </a:r>
                <a:r>
                  <a:rPr lang="en-GB" sz="2400" b="0" dirty="0" err="1"/>
                  <a:t>líquido</a:t>
                </a:r>
                <a:r>
                  <a:rPr lang="en-GB" sz="2400" b="0" dirty="0"/>
                  <a:t> e </a:t>
                </a:r>
                <a:r>
                  <a:rPr lang="en-GB" sz="2400" b="0" dirty="0" err="1"/>
                  <a:t>sólidos</a:t>
                </a:r>
                <a:r>
                  <a:rPr lang="en-GB" sz="2400" b="0" dirty="0"/>
                  <a:t> </a:t>
                </a:r>
                <a:r>
                  <a:rPr lang="en-GB" sz="2400" b="0" dirty="0" err="1"/>
                  <a:t>incompressíveis</a:t>
                </a:r>
                <a:endParaRPr lang="en-GB" sz="2400" b="0" dirty="0"/>
              </a:p>
              <a:p>
                <a:pPr algn="r"/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915098-CB0E-483B-A79F-B30E0F36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280920" cy="1414618"/>
              </a:xfrm>
              <a:prstGeom prst="rect">
                <a:avLst/>
              </a:prstGeom>
              <a:blipFill>
                <a:blip r:embed="rId4"/>
                <a:stretch>
                  <a:fillRect r="-1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0D64226-1344-4C05-9D98-CDAD7F4F746C}"/>
              </a:ext>
            </a:extLst>
          </p:cNvPr>
          <p:cNvSpPr txBox="1"/>
          <p:nvPr/>
        </p:nvSpPr>
        <p:spPr>
          <a:xfrm>
            <a:off x="755576" y="1241395"/>
            <a:ext cx="3860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Diagrama</a:t>
            </a:r>
            <a:r>
              <a:rPr lang="en-GB" sz="2400" dirty="0">
                <a:solidFill>
                  <a:srgbClr val="FF0000"/>
                </a:solidFill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fases</a:t>
            </a:r>
            <a:r>
              <a:rPr lang="en-GB" sz="2400" dirty="0">
                <a:solidFill>
                  <a:srgbClr val="FF0000"/>
                </a:solidFill>
              </a:rPr>
              <a:t> (</a:t>
            </a:r>
            <a:r>
              <a:rPr lang="en-GB" sz="2400" dirty="0" err="1">
                <a:solidFill>
                  <a:srgbClr val="FF0000"/>
                </a:solidFill>
              </a:rPr>
              <a:t>esquema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EA2AE-B87A-40C7-AD2D-463DDE6E3BBA}"/>
              </a:ext>
            </a:extLst>
          </p:cNvPr>
          <p:cNvSpPr txBox="1"/>
          <p:nvPr/>
        </p:nvSpPr>
        <p:spPr>
          <a:xfrm>
            <a:off x="4932040" y="1217583"/>
            <a:ext cx="30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Diagrama</a:t>
            </a:r>
            <a:r>
              <a:rPr lang="en-GB" sz="2400" dirty="0">
                <a:solidFill>
                  <a:srgbClr val="FF0000"/>
                </a:solidFill>
              </a:rPr>
              <a:t> de Clapeyron</a:t>
            </a:r>
          </a:p>
        </p:txBody>
      </p:sp>
    </p:spTree>
    <p:extLst>
      <p:ext uri="{BB962C8B-B14F-4D97-AF65-F5344CB8AC3E}">
        <p14:creationId xmlns:p14="http://schemas.microsoft.com/office/powerpoint/2010/main" val="244040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4A7EB-AA6D-4ED2-93F5-EA8A38EC7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Qual o </a:t>
                </a:r>
                <a:r>
                  <a:rPr lang="en-GB" dirty="0" err="1"/>
                  <a:t>valor</a:t>
                </a:r>
                <a:r>
                  <a:rPr lang="en-GB" dirty="0"/>
                  <a:t> dos </a:t>
                </a:r>
                <a:r>
                  <a:rPr lang="en-GB" dirty="0" err="1"/>
                  <a:t>fluxos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GB" dirty="0"/>
                  <a:t> ?</a:t>
                </a:r>
              </a:p>
              <a:p>
                <a:pPr marL="0" indent="0">
                  <a:buNone/>
                </a:pPr>
                <a:r>
                  <a:rPr lang="en-GB" dirty="0"/>
                  <a:t>Que </a:t>
                </a:r>
                <a:r>
                  <a:rPr lang="en-GB" dirty="0" err="1">
                    <a:solidFill>
                      <a:srgbClr val="FF0000"/>
                    </a:solidFill>
                  </a:rPr>
                  <a:t>processos</a:t>
                </a:r>
                <a:r>
                  <a:rPr lang="en-GB" dirty="0"/>
                  <a:t> </a:t>
                </a:r>
                <a:r>
                  <a:rPr lang="en-GB" dirty="0" err="1"/>
                  <a:t>realizam</a:t>
                </a:r>
                <a:r>
                  <a:rPr lang="en-GB" dirty="0"/>
                  <a:t> </a:t>
                </a:r>
                <a:r>
                  <a:rPr lang="en-GB" dirty="0" err="1"/>
                  <a:t>esses</a:t>
                </a:r>
                <a:r>
                  <a:rPr lang="en-GB" dirty="0"/>
                  <a:t> </a:t>
                </a:r>
                <a:r>
                  <a:rPr lang="en-GB" dirty="0" err="1"/>
                  <a:t>fluxos</a:t>
                </a:r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Na </a:t>
                </a:r>
                <a:r>
                  <a:rPr lang="en-GB" dirty="0" err="1"/>
                  <a:t>escala</a:t>
                </a:r>
                <a:r>
                  <a:rPr lang="en-GB" dirty="0"/>
                  <a:t> de tempo </a:t>
                </a:r>
                <a:r>
                  <a:rPr lang="en-GB" dirty="0" err="1"/>
                  <a:t>geológica</a:t>
                </a:r>
                <a:r>
                  <a:rPr lang="en-GB" dirty="0"/>
                  <a:t>:</a:t>
                </a:r>
              </a:p>
              <a:p>
                <a:pPr marL="514350" indent="-514350">
                  <a:buAutoNum type="arabicParenR"/>
                </a:pPr>
                <a:r>
                  <a:rPr lang="en-GB" dirty="0" err="1"/>
                  <a:t>Existe</a:t>
                </a:r>
                <a:r>
                  <a:rPr lang="en-GB" dirty="0"/>
                  <a:t> </a:t>
                </a:r>
                <a:r>
                  <a:rPr lang="en-GB" dirty="0" err="1"/>
                  <a:t>uma</a:t>
                </a:r>
                <a:r>
                  <a:rPr lang="en-GB" dirty="0"/>
                  <a:t> </a:t>
                </a:r>
                <a:r>
                  <a:rPr lang="en-GB" dirty="0" err="1"/>
                  <a:t>atmosfera</a:t>
                </a:r>
                <a:r>
                  <a:rPr lang="en-GB" dirty="0"/>
                  <a:t> primordial</a:t>
                </a:r>
              </a:p>
              <a:p>
                <a:pPr marL="514350" indent="-514350">
                  <a:buAutoNum type="arabicParenR"/>
                </a:pPr>
                <a:r>
                  <a:rPr lang="en-GB" dirty="0" err="1"/>
                  <a:t>Existem</a:t>
                </a:r>
                <a:r>
                  <a:rPr lang="en-GB" dirty="0"/>
                  <a:t> </a:t>
                </a:r>
                <a:r>
                  <a:rPr lang="en-GB" dirty="0" err="1"/>
                  <a:t>emissões</a:t>
                </a:r>
                <a:r>
                  <a:rPr lang="en-GB" dirty="0"/>
                  <a:t> de gases (</a:t>
                </a:r>
                <a:r>
                  <a:rPr lang="en-GB" dirty="0" err="1"/>
                  <a:t>desgaseificação</a:t>
                </a:r>
                <a:r>
                  <a:rPr lang="en-GB" dirty="0"/>
                  <a:t> do </a:t>
                </a:r>
                <a:r>
                  <a:rPr lang="en-GB" dirty="0" err="1"/>
                  <a:t>manto</a:t>
                </a:r>
                <a:r>
                  <a:rPr lang="en-GB" dirty="0"/>
                  <a:t>)</a:t>
                </a:r>
              </a:p>
              <a:p>
                <a:pPr marL="514350" indent="-514350">
                  <a:buAutoNum type="arabicParenR"/>
                </a:pPr>
                <a:r>
                  <a:rPr lang="en-GB" dirty="0" err="1"/>
                  <a:t>Existem</a:t>
                </a:r>
                <a:r>
                  <a:rPr lang="en-GB" dirty="0"/>
                  <a:t> </a:t>
                </a:r>
                <a:r>
                  <a:rPr lang="en-GB" dirty="0" err="1"/>
                  <a:t>perdas</a:t>
                </a:r>
                <a:r>
                  <a:rPr lang="en-GB" dirty="0"/>
                  <a:t> de gases </a:t>
                </a:r>
                <a:r>
                  <a:rPr lang="en-GB" dirty="0" err="1"/>
                  <a:t>leves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24A7EB-AA6D-4ED2-93F5-EA8A38EC7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26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ECBCB6-A1B9-49FE-B462-373C0B517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2112" y="116632"/>
          <a:ext cx="58197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51000" imgH="393700" progId="Equation.3">
                  <p:embed/>
                </p:oleObj>
              </mc:Choice>
              <mc:Fallback>
                <p:oleObj r:id="rId4" imgW="1651000" imgH="3937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ECBCB6-A1B9-49FE-B462-373C0B517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2" y="116632"/>
                        <a:ext cx="5819775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139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3351276F-653D-47B0-A281-07F4FD88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266" y="56143"/>
            <a:ext cx="3332281" cy="32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82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Diagrama</a:t>
            </a:r>
            <a:r>
              <a:rPr lang="en-GB" sz="3600" dirty="0"/>
              <a:t> de </a:t>
            </a:r>
            <a:r>
              <a:rPr lang="en-GB" sz="3600" dirty="0" err="1"/>
              <a:t>fases</a:t>
            </a:r>
            <a:r>
              <a:rPr lang="en-GB" sz="3600" dirty="0"/>
              <a:t> (</a:t>
            </a:r>
            <a:r>
              <a:rPr lang="en-GB" sz="3600" dirty="0" err="1"/>
              <a:t>calculado</a:t>
            </a:r>
            <a:r>
              <a:rPr lang="en-GB" sz="3600" dirty="0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130017-BA5E-48A0-B7D7-EF704F8F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7" y="1435720"/>
            <a:ext cx="1805177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BA7437-9BE7-41FE-B3B9-3A7699F0F8EE}"/>
              </a:ext>
            </a:extLst>
          </p:cNvPr>
          <p:cNvGrpSpPr/>
          <p:nvPr/>
        </p:nvGrpSpPr>
        <p:grpSpPr>
          <a:xfrm>
            <a:off x="179388" y="1628775"/>
            <a:ext cx="6475157" cy="4824413"/>
            <a:chOff x="1181835" y="1340743"/>
            <a:chExt cx="6475157" cy="4824413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BBCF712-BFA3-4ABA-BE81-06A9AFEA13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81835" y="1340743"/>
            <a:ext cx="6332537" cy="482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276954" imgH="3022397" progId="Origin50.Graph">
                    <p:embed/>
                  </p:oleObj>
                </mc:Choice>
                <mc:Fallback>
                  <p:oleObj r:id="rId3" imgW="4276954" imgH="3022397" progId="Origin50.Graph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BBCF712-BFA3-4ABA-BE81-06A9AFEA13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619" t="7600" r="10437"/>
                        <a:stretch>
                          <a:fillRect/>
                        </a:stretch>
                      </p:blipFill>
                      <p:spPr bwMode="auto">
                        <a:xfrm>
                          <a:off x="1181835" y="1340743"/>
                          <a:ext cx="6332537" cy="4824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A01A7A-6678-42EA-93E2-CD473B36EDDF}"/>
                </a:ext>
              </a:extLst>
            </p:cNvPr>
            <p:cNvSpPr/>
            <p:nvPr/>
          </p:nvSpPr>
          <p:spPr>
            <a:xfrm>
              <a:off x="5834781" y="2824932"/>
              <a:ext cx="122312" cy="1223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6C3F3-12CD-42E3-ACA6-899F24DF1C32}"/>
                </a:ext>
              </a:extLst>
            </p:cNvPr>
            <p:cNvSpPr txBox="1"/>
            <p:nvPr/>
          </p:nvSpPr>
          <p:spPr>
            <a:xfrm>
              <a:off x="5852293" y="2618925"/>
              <a:ext cx="18046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Mistura </a:t>
              </a:r>
              <a:r>
                <a:rPr lang="en-GB" dirty="0" err="1">
                  <a:solidFill>
                    <a:srgbClr val="0070C0"/>
                  </a:solidFill>
                </a:rPr>
                <a:t>heterogénea</a:t>
              </a:r>
              <a:r>
                <a:rPr lang="en-GB" dirty="0">
                  <a:solidFill>
                    <a:srgbClr val="0070C0"/>
                  </a:solidFill>
                </a:rPr>
                <a:t> </a:t>
              </a:r>
              <a:r>
                <a:rPr lang="en-GB" dirty="0" err="1">
                  <a:solidFill>
                    <a:srgbClr val="0070C0"/>
                  </a:solidFill>
                </a:rPr>
                <a:t>vapor+liquido</a:t>
              </a:r>
              <a:endParaRPr lang="en-GB" dirty="0">
                <a:solidFill>
                  <a:srgbClr val="0070C0"/>
                </a:solidFill>
              </a:endParaRPr>
            </a:p>
            <a:p>
              <a:r>
                <a:rPr lang="en-GB" dirty="0" err="1">
                  <a:solidFill>
                    <a:srgbClr val="0070C0"/>
                  </a:solidFill>
                </a:rPr>
                <a:t>Proporções</a:t>
              </a:r>
              <a:r>
                <a:rPr lang="en-GB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26AAEC-3A27-47D5-B521-839E0311575B}"/>
                </a:ext>
              </a:extLst>
            </p:cNvPr>
            <p:cNvSpPr/>
            <p:nvPr/>
          </p:nvSpPr>
          <p:spPr>
            <a:xfrm>
              <a:off x="4547679" y="1970213"/>
              <a:ext cx="122312" cy="1223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141B2A-4C73-4B1C-BAD2-364636597038}"/>
                </a:ext>
              </a:extLst>
            </p:cNvPr>
            <p:cNvSpPr txBox="1"/>
            <p:nvPr/>
          </p:nvSpPr>
          <p:spPr>
            <a:xfrm>
              <a:off x="4663690" y="1846703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B050"/>
                  </a:solidFill>
                </a:rPr>
                <a:t>líquido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917AD-72A1-43B9-B2B1-179DAD3125FB}"/>
                </a:ext>
              </a:extLst>
            </p:cNvPr>
            <p:cNvSpPr/>
            <p:nvPr/>
          </p:nvSpPr>
          <p:spPr>
            <a:xfrm>
              <a:off x="5968329" y="4869160"/>
              <a:ext cx="122312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F7B33-8610-4E7D-93B1-CC0B950FE254}"/>
                </a:ext>
              </a:extLst>
            </p:cNvPr>
            <p:cNvSpPr txBox="1"/>
            <p:nvPr/>
          </p:nvSpPr>
          <p:spPr>
            <a:xfrm>
              <a:off x="6150049" y="4745650"/>
              <a:ext cx="719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vapor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F314ECD-6C12-4A00-821B-14C2527A22D8}"/>
              </a:ext>
            </a:extLst>
          </p:cNvPr>
          <p:cNvSpPr/>
          <p:nvPr/>
        </p:nvSpPr>
        <p:spPr>
          <a:xfrm>
            <a:off x="7361832" y="1752575"/>
            <a:ext cx="122312" cy="1223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F5793-8E95-4C81-9F63-443CB15857E0}"/>
              </a:ext>
            </a:extLst>
          </p:cNvPr>
          <p:cNvSpPr/>
          <p:nvPr/>
        </p:nvSpPr>
        <p:spPr>
          <a:xfrm>
            <a:off x="7933332" y="2138337"/>
            <a:ext cx="122312" cy="1223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60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2AB2C5-2B04-4407-A484-D1675070EE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200" dirty="0"/>
                  <a:t>Transição de </a:t>
                </a:r>
                <a:r>
                  <a:rPr lang="en-GB" sz="3200" dirty="0" err="1"/>
                  <a:t>fase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cada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fase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varia</m:t>
                    </m:r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descontinuamente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2AB2C5-2B04-4407-A484-D1675070E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CC9EF404-AFE2-4F82-9977-C9048FB2F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518"/>
          <a:stretch/>
        </p:blipFill>
        <p:spPr bwMode="auto">
          <a:xfrm>
            <a:off x="495682" y="1844824"/>
            <a:ext cx="86823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6924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/>
              <a:t>Calores</a:t>
            </a:r>
            <a:r>
              <a:rPr lang="en-GB" sz="3600" dirty="0"/>
              <a:t> </a:t>
            </a:r>
            <a:r>
              <a:rPr lang="en-GB" sz="3600" dirty="0" err="1"/>
              <a:t>latentes</a:t>
            </a:r>
            <a:r>
              <a:rPr lang="en-GB" sz="3600" dirty="0"/>
              <a:t> da </a:t>
            </a:r>
            <a:r>
              <a:rPr lang="en-GB" sz="3600" dirty="0" err="1"/>
              <a:t>água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11105"/>
            <a:ext cx="8229600" cy="2625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 </a:t>
            </a:r>
            <a:r>
              <a:rPr lang="en-GB" sz="2400" dirty="0" err="1"/>
              <a:t>transição</a:t>
            </a:r>
            <a:r>
              <a:rPr lang="en-GB" sz="2400" dirty="0"/>
              <a:t> de </a:t>
            </a:r>
            <a:r>
              <a:rPr lang="en-GB" sz="2400" dirty="0" err="1"/>
              <a:t>fase</a:t>
            </a:r>
            <a:r>
              <a:rPr lang="en-GB" sz="2400" dirty="0"/>
              <a:t> é um </a:t>
            </a:r>
            <a:r>
              <a:rPr lang="en-GB" sz="2400" dirty="0" err="1">
                <a:solidFill>
                  <a:srgbClr val="00B050"/>
                </a:solidFill>
              </a:rPr>
              <a:t>processo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reversível</a:t>
            </a:r>
            <a:r>
              <a:rPr lang="en-GB" sz="2400" dirty="0"/>
              <a:t>: a </a:t>
            </a:r>
            <a:r>
              <a:rPr lang="en-GB" sz="2400" dirty="0" err="1">
                <a:solidFill>
                  <a:srgbClr val="FF0000"/>
                </a:solidFill>
              </a:rPr>
              <a:t>mesma</a:t>
            </a:r>
            <a:r>
              <a:rPr lang="en-GB" sz="2400" dirty="0"/>
              <a:t> </a:t>
            </a:r>
            <a:r>
              <a:rPr lang="en-GB" sz="2400" dirty="0" err="1"/>
              <a:t>quantidade</a:t>
            </a:r>
            <a:r>
              <a:rPr lang="en-GB" sz="2400" dirty="0"/>
              <a:t> de </a:t>
            </a:r>
            <a:r>
              <a:rPr lang="en-GB" sz="2400" dirty="0" err="1"/>
              <a:t>calor</a:t>
            </a:r>
            <a:r>
              <a:rPr lang="en-GB" sz="2400" dirty="0"/>
              <a:t> </a:t>
            </a:r>
            <a:r>
              <a:rPr lang="en-GB" sz="2400" dirty="0" err="1"/>
              <a:t>libertada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condensação</a:t>
            </a:r>
            <a:r>
              <a:rPr lang="en-GB" sz="2400" dirty="0"/>
              <a:t> é </a:t>
            </a:r>
            <a:r>
              <a:rPr lang="en-GB" sz="2400" dirty="0" err="1"/>
              <a:t>absorvida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evaporação</a:t>
            </a:r>
            <a:r>
              <a:rPr lang="en-GB" sz="2400" dirty="0"/>
              <a:t> (se à </a:t>
            </a:r>
            <a:r>
              <a:rPr lang="en-GB" sz="2400" dirty="0" err="1"/>
              <a:t>mesma</a:t>
            </a:r>
            <a:r>
              <a:rPr lang="en-GB" sz="2400" dirty="0"/>
              <a:t> </a:t>
            </a:r>
            <a:r>
              <a:rPr lang="en-GB" sz="2400" dirty="0" err="1"/>
              <a:t>temperatura</a:t>
            </a:r>
            <a:r>
              <a:rPr lang="en-GB" sz="2400" dirty="0"/>
              <a:t>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calores</a:t>
            </a:r>
            <a:r>
              <a:rPr lang="en-GB" sz="2400" dirty="0"/>
              <a:t> </a:t>
            </a:r>
            <a:r>
              <a:rPr lang="en-GB" sz="2400" dirty="0" err="1"/>
              <a:t>latentes</a:t>
            </a:r>
            <a:r>
              <a:rPr lang="en-GB" sz="2400" dirty="0"/>
              <a:t> </a:t>
            </a:r>
            <a:r>
              <a:rPr lang="en-GB" sz="2400" dirty="0" err="1"/>
              <a:t>diminuem</a:t>
            </a:r>
            <a:r>
              <a:rPr lang="en-GB" sz="2400" dirty="0"/>
              <a:t> com a </a:t>
            </a:r>
            <a:r>
              <a:rPr lang="en-GB" sz="2400" dirty="0" err="1"/>
              <a:t>temperatura</a:t>
            </a:r>
            <a:r>
              <a:rPr lang="en-GB" sz="2400" dirty="0"/>
              <a:t> (</a:t>
            </a:r>
            <a:r>
              <a:rPr lang="en-GB" sz="2400" dirty="0" err="1"/>
              <a:t>aprox</a:t>
            </a:r>
            <a:r>
              <a:rPr lang="en-GB" sz="2400" dirty="0"/>
              <a:t>. 1%/10K).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calores</a:t>
            </a:r>
            <a:r>
              <a:rPr lang="en-GB" sz="2400" dirty="0"/>
              <a:t> </a:t>
            </a:r>
            <a:r>
              <a:rPr lang="en-GB" sz="2400" dirty="0" err="1"/>
              <a:t>latentes</a:t>
            </a:r>
            <a:r>
              <a:rPr lang="en-GB" sz="2400" dirty="0"/>
              <a:t> da </a:t>
            </a:r>
            <a:r>
              <a:rPr lang="en-GB" sz="2400" dirty="0" err="1"/>
              <a:t>água</a:t>
            </a:r>
            <a:r>
              <a:rPr lang="en-GB" sz="2400" dirty="0"/>
              <a:t> </a:t>
            </a:r>
            <a:r>
              <a:rPr lang="en-GB" sz="2400" dirty="0" err="1"/>
              <a:t>têm</a:t>
            </a:r>
            <a:r>
              <a:rPr lang="en-GB" sz="2400" dirty="0"/>
              <a:t> </a:t>
            </a:r>
            <a:r>
              <a:rPr lang="en-GB" sz="2400" dirty="0" err="1"/>
              <a:t>valores</a:t>
            </a:r>
            <a:r>
              <a:rPr lang="en-GB" sz="2400" dirty="0"/>
              <a:t> </a:t>
            </a:r>
            <a:r>
              <a:rPr lang="en-GB" sz="2400" dirty="0" err="1"/>
              <a:t>elevados</a:t>
            </a:r>
            <a:r>
              <a:rPr lang="en-GB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BCB3B-47EE-4123-BFB0-B2A72A8C4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5" r="14923" b="17238"/>
          <a:stretch/>
        </p:blipFill>
        <p:spPr>
          <a:xfrm>
            <a:off x="323528" y="1628800"/>
            <a:ext cx="86409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1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>
                <a:solidFill>
                  <a:srgbClr val="FF0000"/>
                </a:solidFill>
              </a:rPr>
              <a:t>Arrefecimento isobárico </a:t>
            </a:r>
            <a:r>
              <a:rPr lang="pt-PT" sz="3600" dirty="0"/>
              <a:t>do ar húmido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2400" dirty="0"/>
              <a:t>Ar húmido = Ar seco + vapor de água + condensados (</a:t>
            </a:r>
            <a:r>
              <a:rPr lang="pt-PT" sz="2400" dirty="0" err="1"/>
              <a:t>liq</a:t>
            </a:r>
            <a:r>
              <a:rPr lang="pt-PT" sz="2400" dirty="0"/>
              <a:t>/sol)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2400" dirty="0"/>
              <a:t>No caso homogéneo (monofásico): ar seco + água, existem 3 variáveis independentes,  por exemplo (</a:t>
            </a:r>
            <a:r>
              <a:rPr lang="pt-PT" sz="2400" dirty="0" err="1"/>
              <a:t>T,P,e</a:t>
            </a:r>
            <a:r>
              <a:rPr lang="pt-PT" sz="2400" dirty="0"/>
              <a:t>) ou (</a:t>
            </a:r>
            <a:r>
              <a:rPr lang="pt-PT" sz="2400" dirty="0" err="1"/>
              <a:t>T,P,r</a:t>
            </a:r>
            <a:r>
              <a:rPr lang="pt-PT" sz="2400" dirty="0"/>
              <a:t>). Em processos isobáricos (p=</a:t>
            </a:r>
            <a:r>
              <a:rPr lang="pt-PT" sz="2400" dirty="0" err="1"/>
              <a:t>const</a:t>
            </a:r>
            <a:r>
              <a:rPr lang="pt-PT" sz="2400" dirty="0"/>
              <a:t>) ficam 2 variáveis e os estados e processos podem ser representados num </a:t>
            </a:r>
            <a:r>
              <a:rPr lang="pt-PT" sz="2400" dirty="0">
                <a:solidFill>
                  <a:srgbClr val="FF0000"/>
                </a:solidFill>
              </a:rPr>
              <a:t>diagrama 2D</a:t>
            </a:r>
            <a:r>
              <a:rPr lang="pt-PT" sz="240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2400" dirty="0"/>
              <a:t>Se existirem condensados, o número de graus de liberdade diminui: só pode existir líquido na </a:t>
            </a:r>
            <a:r>
              <a:rPr lang="pt-PT" sz="2400" dirty="0">
                <a:solidFill>
                  <a:srgbClr val="FF0000"/>
                </a:solidFill>
              </a:rPr>
              <a:t>curva de saturação </a:t>
            </a:r>
            <a:r>
              <a:rPr lang="pt-PT" sz="2400" dirty="0"/>
              <a:t>vapor/líquido; só pode existir gelo na curva de saturação vapor gelo; só podem existir as 3 fases no </a:t>
            </a:r>
            <a:r>
              <a:rPr lang="pt-PT" sz="2400" dirty="0">
                <a:solidFill>
                  <a:srgbClr val="FF0000"/>
                </a:solidFill>
              </a:rPr>
              <a:t>ponto triplo </a:t>
            </a:r>
            <a:r>
              <a:rPr lang="pt-PT" sz="2400" dirty="0"/>
              <a:t>(regra das fases de </a:t>
            </a:r>
            <a:r>
              <a:rPr lang="pt-PT" sz="2400" dirty="0" err="1"/>
              <a:t>Gibbs</a:t>
            </a:r>
            <a:r>
              <a:rPr lang="pt-P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6471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err="1"/>
              <a:t>Diagrama</a:t>
            </a:r>
            <a:r>
              <a:rPr lang="en-GB" sz="3600" dirty="0"/>
              <a:t> de </a:t>
            </a:r>
            <a:r>
              <a:rPr lang="en-GB" sz="3600" dirty="0" err="1"/>
              <a:t>fases</a:t>
            </a:r>
            <a:r>
              <a:rPr lang="en-GB" sz="3600" dirty="0"/>
              <a:t> (da </a:t>
            </a:r>
            <a:r>
              <a:rPr lang="en-GB" sz="3600" dirty="0" err="1"/>
              <a:t>água</a:t>
            </a:r>
            <a:r>
              <a:rPr lang="en-GB" sz="3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FC8E-7F70-481D-B5DE-C6A87D4E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Apesar</a:t>
            </a:r>
            <a:r>
              <a:rPr lang="en-GB" sz="2400" dirty="0"/>
              <a:t> do </a:t>
            </a:r>
            <a:r>
              <a:rPr lang="en-GB" sz="2400" dirty="0" err="1"/>
              <a:t>diagrama</a:t>
            </a:r>
            <a:r>
              <a:rPr lang="en-GB" sz="2400" dirty="0"/>
              <a:t> de </a:t>
            </a:r>
            <a:r>
              <a:rPr lang="en-GB" sz="2400" dirty="0" err="1"/>
              <a:t>fases</a:t>
            </a:r>
            <a:r>
              <a:rPr lang="en-GB" sz="2400" dirty="0"/>
              <a:t> </a:t>
            </a:r>
            <a:r>
              <a:rPr lang="en-GB" sz="2400" dirty="0" err="1"/>
              <a:t>só</a:t>
            </a:r>
            <a:r>
              <a:rPr lang="en-GB" sz="2400" dirty="0"/>
              <a:t> </a:t>
            </a:r>
            <a:r>
              <a:rPr lang="en-GB" sz="2400" dirty="0" err="1"/>
              <a:t>representar</a:t>
            </a:r>
            <a:r>
              <a:rPr lang="en-GB" sz="2400" dirty="0"/>
              <a:t> a </a:t>
            </a:r>
            <a:r>
              <a:rPr lang="en-GB" sz="2400" dirty="0" err="1"/>
              <a:t>água</a:t>
            </a:r>
            <a:r>
              <a:rPr lang="en-GB" sz="2400" dirty="0"/>
              <a:t>, </a:t>
            </a:r>
            <a:r>
              <a:rPr lang="en-GB" sz="2400" dirty="0" err="1"/>
              <a:t>ele</a:t>
            </a:r>
            <a:r>
              <a:rPr lang="en-GB" sz="2400" dirty="0"/>
              <a:t> </a:t>
            </a:r>
            <a:r>
              <a:rPr lang="en-GB" sz="2400" dirty="0" err="1"/>
              <a:t>pode</a:t>
            </a:r>
            <a:r>
              <a:rPr lang="en-GB" sz="2400" dirty="0"/>
              <a:t> </a:t>
            </a:r>
            <a:r>
              <a:rPr lang="en-GB" sz="2400" dirty="0" err="1"/>
              <a:t>representar</a:t>
            </a:r>
            <a:r>
              <a:rPr lang="en-GB" sz="2400" dirty="0"/>
              <a:t> o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húmido</a:t>
            </a:r>
            <a:r>
              <a:rPr lang="en-GB" sz="2400" dirty="0"/>
              <a:t> se </a:t>
            </a:r>
            <a:r>
              <a:rPr lang="en-GB" sz="2400" dirty="0">
                <a:solidFill>
                  <a:srgbClr val="FF0000"/>
                </a:solidFill>
              </a:rPr>
              <a:t>p=const</a:t>
            </a:r>
            <a:r>
              <a:rPr lang="en-GB" sz="2400" dirty="0"/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 err="1"/>
              <a:t>Notar</a:t>
            </a:r>
            <a:r>
              <a:rPr lang="en-GB" sz="2400" dirty="0"/>
              <a:t>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É </a:t>
            </a:r>
            <a:r>
              <a:rPr lang="en-GB" sz="2400" dirty="0" err="1"/>
              <a:t>preciso</a:t>
            </a:r>
            <a:r>
              <a:rPr lang="en-GB" sz="2400" dirty="0"/>
              <a:t> </a:t>
            </a:r>
            <a:r>
              <a:rPr lang="en-GB" sz="2400" dirty="0" err="1"/>
              <a:t>conhecer</a:t>
            </a:r>
            <a:r>
              <a:rPr lang="en-GB" sz="2400" dirty="0"/>
              <a:t> a </a:t>
            </a:r>
            <a:r>
              <a:rPr lang="en-GB" sz="2400" dirty="0" err="1">
                <a:solidFill>
                  <a:srgbClr val="FF0000"/>
                </a:solidFill>
              </a:rPr>
              <a:t>pressão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400" dirty="0"/>
              <a:t>A </a:t>
            </a:r>
            <a:r>
              <a:rPr lang="en-GB" sz="2400" dirty="0" err="1">
                <a:solidFill>
                  <a:srgbClr val="FF0000"/>
                </a:solidFill>
              </a:rPr>
              <a:t>quantidade</a:t>
            </a:r>
            <a:r>
              <a:rPr lang="en-GB" sz="2400" dirty="0">
                <a:solidFill>
                  <a:srgbClr val="FF0000"/>
                </a:solidFill>
              </a:rPr>
              <a:t> de </a:t>
            </a:r>
            <a:r>
              <a:rPr lang="en-GB" sz="2400" dirty="0" err="1">
                <a:solidFill>
                  <a:srgbClr val="FF0000"/>
                </a:solidFill>
              </a:rPr>
              <a:t>condensados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/>
              <a:t>não</a:t>
            </a:r>
            <a:r>
              <a:rPr lang="en-GB" sz="2400" dirty="0"/>
              <a:t> é dada </a:t>
            </a:r>
            <a:r>
              <a:rPr lang="en-GB" sz="2400" dirty="0" err="1"/>
              <a:t>pelo</a:t>
            </a:r>
            <a:r>
              <a:rPr lang="en-GB" sz="2400" dirty="0"/>
              <a:t> </a:t>
            </a:r>
            <a:r>
              <a:rPr lang="en-GB" sz="2400" dirty="0" err="1"/>
              <a:t>diagrama</a:t>
            </a:r>
            <a:r>
              <a:rPr lang="en-GB" sz="2400" dirty="0"/>
              <a:t> (mas </a:t>
            </a:r>
            <a:r>
              <a:rPr lang="en-GB" sz="2400" dirty="0" err="1"/>
              <a:t>pode</a:t>
            </a:r>
            <a:r>
              <a:rPr lang="en-GB" sz="2400" dirty="0"/>
              <a:t> </a:t>
            </a:r>
            <a:r>
              <a:rPr lang="en-GB" sz="2400" dirty="0" err="1"/>
              <a:t>ser</a:t>
            </a:r>
            <a:r>
              <a:rPr lang="en-GB" sz="2400" dirty="0"/>
              <a:t> </a:t>
            </a:r>
            <a:r>
              <a:rPr lang="en-GB" sz="2400" dirty="0" err="1"/>
              <a:t>calculada</a:t>
            </a:r>
            <a:r>
              <a:rPr lang="en-GB" sz="2400" dirty="0"/>
              <a:t>)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DC09CD-416F-4540-9FDE-731228E8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530" y="2017439"/>
            <a:ext cx="11479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8EAD3A-DB83-438C-861B-E487550D3472}"/>
              </a:ext>
            </a:extLst>
          </p:cNvPr>
          <p:cNvGrpSpPr/>
          <p:nvPr/>
        </p:nvGrpSpPr>
        <p:grpSpPr>
          <a:xfrm>
            <a:off x="4283968" y="1268760"/>
            <a:ext cx="4929659" cy="3888285"/>
            <a:chOff x="6482281" y="-289231"/>
            <a:chExt cx="6332537" cy="482441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5099232E-AE04-4D08-A5F9-7C79339DC4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82281" y="-289231"/>
            <a:ext cx="6332537" cy="4824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276954" imgH="3022397" progId="Origin50.Graph">
                    <p:embed/>
                  </p:oleObj>
                </mc:Choice>
                <mc:Fallback>
                  <p:oleObj r:id="rId2" imgW="4276954" imgH="3022397" progId="Origin50.Graph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5099232E-AE04-4D08-A5F9-7C79339DC4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619" t="7600" r="10437"/>
                        <a:stretch>
                          <a:fillRect/>
                        </a:stretch>
                      </p:blipFill>
                      <p:spPr bwMode="auto">
                        <a:xfrm>
                          <a:off x="6482281" y="-289231"/>
                          <a:ext cx="6332537" cy="4824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54B215-DA40-4E46-A24D-D5BA7D8763D9}"/>
                </a:ext>
              </a:extLst>
            </p:cNvPr>
            <p:cNvSpPr/>
            <p:nvPr/>
          </p:nvSpPr>
          <p:spPr>
            <a:xfrm>
              <a:off x="10063409" y="2168090"/>
              <a:ext cx="122312" cy="1223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6C1AF0-F725-485B-83E3-C07B842C7BCD}"/>
                </a:ext>
              </a:extLst>
            </p:cNvPr>
            <p:cNvSpPr/>
            <p:nvPr/>
          </p:nvSpPr>
          <p:spPr>
            <a:xfrm>
              <a:off x="11569779" y="1807574"/>
              <a:ext cx="122312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95FB713-66D3-4204-BD65-C9E89B0781E4}"/>
              </a:ext>
            </a:extLst>
          </p:cNvPr>
          <p:cNvSpPr/>
          <p:nvPr/>
        </p:nvSpPr>
        <p:spPr>
          <a:xfrm>
            <a:off x="8686626" y="3764602"/>
            <a:ext cx="95216" cy="985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82B0FB-E533-4092-ADFA-6906C38BBA4E}"/>
              </a:ext>
            </a:extLst>
          </p:cNvPr>
          <p:cNvSpPr/>
          <p:nvPr/>
        </p:nvSpPr>
        <p:spPr>
          <a:xfrm>
            <a:off x="5918302" y="3909998"/>
            <a:ext cx="95216" cy="9857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33BC9-D869-4D30-81CC-B359897FDEE7}"/>
              </a:ext>
            </a:extLst>
          </p:cNvPr>
          <p:cNvSpPr txBox="1"/>
          <p:nvPr/>
        </p:nvSpPr>
        <p:spPr>
          <a:xfrm>
            <a:off x="7555378" y="5237431"/>
            <a:ext cx="147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Ar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húmido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monofásico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5F0ED5-6902-4730-A3D6-F7FB0D26D22F}"/>
              </a:ext>
            </a:extLst>
          </p:cNvPr>
          <p:cNvSpPr/>
          <p:nvPr/>
        </p:nvSpPr>
        <p:spPr>
          <a:xfrm>
            <a:off x="8123722" y="3898232"/>
            <a:ext cx="553453" cy="1284972"/>
          </a:xfrm>
          <a:custGeom>
            <a:avLst/>
            <a:gdLst>
              <a:gd name="connsiteX0" fmla="*/ 0 w 553453"/>
              <a:gd name="connsiteY0" fmla="*/ 1284972 h 1284972"/>
              <a:gd name="connsiteX1" fmla="*/ 144379 w 553453"/>
              <a:gd name="connsiteY1" fmla="*/ 288757 h 1284972"/>
              <a:gd name="connsiteX2" fmla="*/ 144379 w 553453"/>
              <a:gd name="connsiteY2" fmla="*/ 288757 h 1284972"/>
              <a:gd name="connsiteX3" fmla="*/ 553453 w 553453"/>
              <a:gd name="connsiteY3" fmla="*/ 0 h 12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53" h="1284972">
                <a:moveTo>
                  <a:pt x="0" y="1284972"/>
                </a:moveTo>
                <a:lnTo>
                  <a:pt x="144379" y="288757"/>
                </a:lnTo>
                <a:lnTo>
                  <a:pt x="144379" y="288757"/>
                </a:lnTo>
                <a:lnTo>
                  <a:pt x="553453" y="0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F2F8E7-3E14-4FFC-93E2-77D567311CB1}"/>
              </a:ext>
            </a:extLst>
          </p:cNvPr>
          <p:cNvSpPr/>
          <p:nvPr/>
        </p:nvSpPr>
        <p:spPr>
          <a:xfrm>
            <a:off x="7815561" y="2969370"/>
            <a:ext cx="327412" cy="2165708"/>
          </a:xfrm>
          <a:custGeom>
            <a:avLst/>
            <a:gdLst>
              <a:gd name="connsiteX0" fmla="*/ 293723 w 327412"/>
              <a:gd name="connsiteY0" fmla="*/ 2165708 h 2165708"/>
              <a:gd name="connsiteX1" fmla="*/ 153 w 327412"/>
              <a:gd name="connsiteY1" fmla="*/ 351346 h 2165708"/>
              <a:gd name="connsiteX2" fmla="*/ 327412 w 327412"/>
              <a:gd name="connsiteY2" fmla="*/ 24 h 2165708"/>
              <a:gd name="connsiteX3" fmla="*/ 327412 w 327412"/>
              <a:gd name="connsiteY3" fmla="*/ 24 h 21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12" h="2165708">
                <a:moveTo>
                  <a:pt x="293723" y="2165708"/>
                </a:moveTo>
                <a:cubicBezTo>
                  <a:pt x="144130" y="1439000"/>
                  <a:pt x="-5462" y="712293"/>
                  <a:pt x="153" y="351346"/>
                </a:cubicBezTo>
                <a:cubicBezTo>
                  <a:pt x="5768" y="-9601"/>
                  <a:pt x="327412" y="24"/>
                  <a:pt x="327412" y="24"/>
                </a:cubicBezTo>
                <a:lnTo>
                  <a:pt x="327412" y="24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0A45E4-7C0E-490B-99CC-D9F5BD33AD22}"/>
              </a:ext>
            </a:extLst>
          </p:cNvPr>
          <p:cNvSpPr txBox="1"/>
          <p:nvPr/>
        </p:nvSpPr>
        <p:spPr>
          <a:xfrm flipH="1">
            <a:off x="6076668" y="454890"/>
            <a:ext cx="214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Ar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húmido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saturado</a:t>
            </a:r>
            <a:r>
              <a:rPr lang="en-GB" dirty="0">
                <a:solidFill>
                  <a:srgbClr val="0070C0"/>
                </a:solidFill>
              </a:rPr>
              <a:t> (+ </a:t>
            </a:r>
            <a:r>
              <a:rPr lang="en-GB" dirty="0" err="1">
                <a:solidFill>
                  <a:srgbClr val="0070C0"/>
                </a:solidFill>
              </a:rPr>
              <a:t>líquido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em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suspensão</a:t>
            </a:r>
            <a:r>
              <a:rPr lang="en-GB" dirty="0">
                <a:solidFill>
                  <a:srgbClr val="0070C0"/>
                </a:solidFill>
              </a:rPr>
              <a:t>?) 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292F7E-0010-43DA-84B3-01F46081A6EA}"/>
              </a:ext>
            </a:extLst>
          </p:cNvPr>
          <p:cNvSpPr/>
          <p:nvPr/>
        </p:nvSpPr>
        <p:spPr>
          <a:xfrm>
            <a:off x="6374764" y="1265722"/>
            <a:ext cx="632428" cy="1949116"/>
          </a:xfrm>
          <a:custGeom>
            <a:avLst/>
            <a:gdLst>
              <a:gd name="connsiteX0" fmla="*/ 69350 w 632428"/>
              <a:gd name="connsiteY0" fmla="*/ 0 h 1949116"/>
              <a:gd name="connsiteX1" fmla="*/ 50099 w 632428"/>
              <a:gd name="connsiteY1" fmla="*/ 1309036 h 1949116"/>
              <a:gd name="connsiteX2" fmla="*/ 632428 w 632428"/>
              <a:gd name="connsiteY2" fmla="*/ 1949116 h 19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2428" h="1949116">
                <a:moveTo>
                  <a:pt x="69350" y="0"/>
                </a:moveTo>
                <a:cubicBezTo>
                  <a:pt x="12801" y="492091"/>
                  <a:pt x="-43747" y="984183"/>
                  <a:pt x="50099" y="1309036"/>
                </a:cubicBezTo>
                <a:cubicBezTo>
                  <a:pt x="143945" y="1633889"/>
                  <a:pt x="388186" y="1791502"/>
                  <a:pt x="632428" y="194911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2FC77B-84CB-4BBC-8F3D-DF763BEE5127}"/>
              </a:ext>
            </a:extLst>
          </p:cNvPr>
          <p:cNvSpPr txBox="1"/>
          <p:nvPr/>
        </p:nvSpPr>
        <p:spPr>
          <a:xfrm flipH="1">
            <a:off x="4231080" y="5334220"/>
            <a:ext cx="214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</a:rPr>
              <a:t>Ar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húmido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saturado</a:t>
            </a:r>
            <a:r>
              <a:rPr lang="en-GB" dirty="0">
                <a:solidFill>
                  <a:srgbClr val="7030A0"/>
                </a:solidFill>
              </a:rPr>
              <a:t> (+ </a:t>
            </a:r>
            <a:r>
              <a:rPr lang="en-GB" dirty="0" err="1">
                <a:solidFill>
                  <a:srgbClr val="7030A0"/>
                </a:solidFill>
              </a:rPr>
              <a:t>gelo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em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suspensão</a:t>
            </a:r>
            <a:r>
              <a:rPr lang="en-GB" dirty="0">
                <a:solidFill>
                  <a:srgbClr val="7030A0"/>
                </a:solidFill>
              </a:rPr>
              <a:t>?) </a:t>
            </a:r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6725DF4-65F3-4AAD-B339-7AAFD490B467}"/>
              </a:ext>
            </a:extLst>
          </p:cNvPr>
          <p:cNvSpPr/>
          <p:nvPr/>
        </p:nvSpPr>
        <p:spPr>
          <a:xfrm>
            <a:off x="5380522" y="4100362"/>
            <a:ext cx="563078" cy="1289785"/>
          </a:xfrm>
          <a:custGeom>
            <a:avLst/>
            <a:gdLst>
              <a:gd name="connsiteX0" fmla="*/ 0 w 563078"/>
              <a:gd name="connsiteY0" fmla="*/ 1289785 h 1289785"/>
              <a:gd name="connsiteX1" fmla="*/ 563078 w 563078"/>
              <a:gd name="connsiteY1" fmla="*/ 0 h 128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078" h="1289785">
                <a:moveTo>
                  <a:pt x="0" y="1289785"/>
                </a:moveTo>
                <a:lnTo>
                  <a:pt x="563078" y="0"/>
                </a:ln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345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E874-DE85-487D-AE8E-98E510A9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err="1"/>
              <a:t>Lendo</a:t>
            </a:r>
            <a:r>
              <a:rPr lang="en-GB" sz="3600" dirty="0"/>
              <a:t> o </a:t>
            </a:r>
            <a:r>
              <a:rPr lang="en-GB" sz="3600" dirty="0" err="1"/>
              <a:t>diagrama</a:t>
            </a:r>
            <a:r>
              <a:rPr lang="en-GB" sz="3600" dirty="0"/>
              <a:t> de </a:t>
            </a:r>
            <a:r>
              <a:rPr lang="en-GB" sz="3600" dirty="0" err="1"/>
              <a:t>fases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000" dirty="0"/>
                  <a:t>Variáveis base: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GB" sz="20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000" dirty="0" err="1"/>
                  <a:t>Pode</a:t>
                </a:r>
                <a:r>
                  <a:rPr lang="en-GB" sz="2000" dirty="0"/>
                  <a:t> </a:t>
                </a:r>
                <a:r>
                  <a:rPr lang="en-GB" sz="2000" dirty="0" err="1"/>
                  <a:t>calcular</a:t>
                </a:r>
                <a:r>
                  <a:rPr lang="en-GB" sz="2000" dirty="0"/>
                  <a:t>-se: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sz="2000" b="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000" dirty="0" err="1"/>
                  <a:t>onde</a:t>
                </a:r>
                <a:r>
                  <a:rPr lang="en-GB" sz="2000" dirty="0"/>
                  <a:t> se </a:t>
                </a:r>
                <a:r>
                  <a:rPr lang="en-GB" sz="2000" dirty="0" err="1"/>
                  <a:t>tem</a:t>
                </a:r>
                <a:r>
                  <a:rPr lang="en-GB" sz="2000" dirty="0"/>
                  <a:t> a </a:t>
                </a:r>
                <a:r>
                  <a:rPr lang="en-GB" sz="2000" dirty="0" err="1"/>
                  <a:t>densidade</a:t>
                </a:r>
                <a:r>
                  <a:rPr lang="en-GB" sz="2000" dirty="0"/>
                  <a:t> do vapor </a:t>
                </a:r>
                <a:r>
                  <a:rPr lang="en-GB" sz="2000" dirty="0" err="1"/>
                  <a:t>em</a:t>
                </a:r>
                <a:r>
                  <a:rPr lang="en-GB" sz="2000" dirty="0"/>
                  <a:t> </a:t>
                </a:r>
                <a:r>
                  <a:rPr lang="en-GB" sz="2000" dirty="0" err="1"/>
                  <a:t>relação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ar</a:t>
                </a:r>
                <a:r>
                  <a:rPr lang="en-GB" sz="2000" dirty="0"/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≈0.622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/>
                  <a:t> é </a:t>
                </a:r>
                <a:r>
                  <a:rPr lang="en-GB" sz="2000" dirty="0">
                    <a:solidFill>
                      <a:srgbClr val="FF0000"/>
                    </a:solidFill>
                  </a:rPr>
                  <a:t>adimensional</a:t>
                </a:r>
                <a:r>
                  <a:rPr lang="en-GB" sz="2000" dirty="0"/>
                  <a:t>, </a:t>
                </a:r>
                <a:r>
                  <a:rPr lang="en-GB" sz="2000" dirty="0" err="1"/>
                  <a:t>como</a:t>
                </a:r>
                <a:r>
                  <a:rPr lang="en-GB" sz="2000" dirty="0"/>
                  <a:t> é um </a:t>
                </a:r>
                <a:r>
                  <a:rPr lang="en-GB" sz="2000" dirty="0" err="1"/>
                  <a:t>número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pequeno</a:t>
                </a:r>
                <a:r>
                  <a:rPr lang="en-GB" sz="2000" dirty="0"/>
                  <a:t> é </a:t>
                </a:r>
                <a:r>
                  <a:rPr lang="en-GB" sz="2000" dirty="0" err="1"/>
                  <a:t>descrito</a:t>
                </a:r>
                <a:r>
                  <a:rPr lang="en-GB" sz="2000" dirty="0"/>
                  <a:t> </a:t>
                </a:r>
                <a:r>
                  <a:rPr lang="en-GB" sz="2000" dirty="0" err="1"/>
                  <a:t>em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0FC8E-7F70-481D-B5DE-C6A87D4E60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25963"/>
              </a:xfrm>
              <a:blipFill>
                <a:blip r:embed="rId3"/>
                <a:stretch>
                  <a:fillRect l="-1481" t="-8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54DC09CD-416F-4540-9FDE-731228E8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530" y="2017439"/>
            <a:ext cx="114793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FF14B6-177E-4436-8E3F-02B1C77DC5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600200"/>
          <a:ext cx="4386341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276954" imgH="3022397" progId="Origin50.Graph">
                  <p:embed/>
                </p:oleObj>
              </mc:Choice>
              <mc:Fallback>
                <p:oleObj r:id="rId4" imgW="4276954" imgH="3022397" progId="Origin50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5FF14B6-177E-4436-8E3F-02B1C77DC5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98" t="7623" r="8165" b="401"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4386341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69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285860"/>
          <a:ext cx="8001056" cy="4713606"/>
        </p:xfrm>
        <a:graphic>
          <a:graphicData uri="http://schemas.openxmlformats.org/drawingml/2006/table">
            <a:tbl>
              <a:tblPr/>
              <a:tblGrid>
                <a:gridCol w="244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Gás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endParaRPr lang="pt-PT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Emissões vulcânicas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em vol.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Atmosfera actual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em vol.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Vapor de água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pt-PT" sz="20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79.3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 a 4 (variável)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Dióxido de carbono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pt-PT" sz="2000" baseline="-25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11.6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0.035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Dióxido de enxofre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</a:t>
                      </a:r>
                      <a:r>
                        <a:rPr lang="pt-PT" sz="2000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&lt;0.0001 (variável)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Azoto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pt-PT" sz="2000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78.08</a:t>
                      </a:r>
                      <a:r>
                        <a:rPr lang="pt-PT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(1)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Hidrogénio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pt-PT" sz="2000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0.00005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Oxigénio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pt-PT" sz="2000" baseline="-25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20.95</a:t>
                      </a:r>
                      <a:r>
                        <a:rPr lang="pt-PT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(1)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Árgon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0.93</a:t>
                      </a:r>
                      <a:r>
                        <a:rPr lang="pt-PT" sz="20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(1)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Outros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endParaRPr lang="pt-PT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0.7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—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endParaRPr lang="pt-PT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2700655" algn="ctr"/>
                        </a:tabLst>
                      </a:pPr>
                      <a:r>
                        <a:rPr lang="pt-PT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100.0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00338" algn="ctr"/>
              </a:tabLst>
            </a:pPr>
            <a:r>
              <a:rPr kumimoji="0" lang="pt-PT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pt-PT" sz="1100" b="1" i="1" u="none" strike="noStrike" cap="none" normalizeH="0" baseline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abela 1.</a:t>
            </a:r>
            <a:r>
              <a:rPr kumimoji="0" lang="pt-PT" sz="1100" b="1" i="1" u="none" strike="noStrike" cap="none" normalizeH="0" baseline="0" bmk="_Ref41437925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pt-PT" sz="11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Composição típica dos gases emitidos por vulcões, comparada com a composição actual da baixa atmosfera</a:t>
            </a:r>
            <a:endParaRPr kumimoji="0" 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00338" algn="ctr"/>
              </a:tabLst>
            </a:pPr>
            <a:r>
              <a:rPr kumimoji="0" lang="pt-P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(1) % calculadas para o caso do ar seco.</a:t>
            </a: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1CE4-DD2E-477C-913E-0AB71609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Desde</a:t>
            </a:r>
            <a:r>
              <a:rPr lang="en-GB" dirty="0"/>
              <a:t> que </a:t>
            </a:r>
            <a:r>
              <a:rPr lang="en-GB" dirty="0" err="1"/>
              <a:t>existe</a:t>
            </a:r>
            <a:r>
              <a:rPr lang="en-GB" dirty="0"/>
              <a:t> </a:t>
            </a:r>
            <a:r>
              <a:rPr lang="en-GB" dirty="0" err="1"/>
              <a:t>fotossíntese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FAEC1-F167-4DB1-9718-7901FFD04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Há </a:t>
                </a:r>
                <a:r>
                  <a:rPr lang="en-GB" dirty="0" err="1"/>
                  <a:t>emissão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err="1"/>
                  <a:t>captura</a:t>
                </a:r>
                <a:r>
                  <a:rPr lang="en-GB" dirty="0"/>
                  <a:t> 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FAEC1-F167-4DB1-9718-7901FFD0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38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A4F7-8179-4C38-82F2-8A37A16D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err="1"/>
              <a:t>Desde</a:t>
            </a:r>
            <a:r>
              <a:rPr lang="en-GB" dirty="0"/>
              <a:t> que o Homem é um </a:t>
            </a:r>
            <a:r>
              <a:rPr lang="en-GB" dirty="0" err="1"/>
              <a:t>ator</a:t>
            </a:r>
            <a:r>
              <a:rPr lang="en-GB" dirty="0"/>
              <a:t> central no Sistema </a:t>
            </a:r>
            <a:r>
              <a:rPr lang="en-GB" dirty="0" err="1"/>
              <a:t>climático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C202-1FFE-42D9-9F18-B6777C20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Há</a:t>
            </a:r>
            <a:r>
              <a:rPr lang="en-GB" dirty="0"/>
              <a:t> </a:t>
            </a:r>
            <a:r>
              <a:rPr lang="en-GB" dirty="0" err="1"/>
              <a:t>emissões</a:t>
            </a:r>
            <a:r>
              <a:rPr lang="en-GB" dirty="0"/>
              <a:t> de </a:t>
            </a:r>
            <a:r>
              <a:rPr lang="en-GB" dirty="0" err="1"/>
              <a:t>inúmeros</a:t>
            </a:r>
            <a:r>
              <a:rPr lang="en-GB" dirty="0"/>
              <a:t> </a:t>
            </a:r>
            <a:r>
              <a:rPr lang="en-GB" dirty="0" err="1"/>
              <a:t>compostos</a:t>
            </a: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204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9683480-BFC9-4748-8694-763940C9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85" y="836712"/>
            <a:ext cx="69984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EA037D9-F5F9-4F72-AD2D-935FFE74AC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22156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2400" dirty="0">
              <a:solidFill>
                <a:srgbClr val="0070C0"/>
              </a:solidFill>
            </a:endParaRPr>
          </a:p>
          <a:p>
            <a:r>
              <a:rPr lang="pt-PT" sz="2400" dirty="0">
                <a:solidFill>
                  <a:srgbClr val="0070C0"/>
                </a:solidFill>
              </a:rPr>
              <a:t>1850: 280 ppm</a:t>
            </a:r>
          </a:p>
          <a:p>
            <a:endParaRPr lang="pt-PT" sz="2400" dirty="0">
              <a:solidFill>
                <a:srgbClr val="0070C0"/>
              </a:solidFill>
            </a:endParaRPr>
          </a:p>
          <a:p>
            <a:endParaRPr lang="pt-PT" sz="2400" dirty="0">
              <a:solidFill>
                <a:srgbClr val="0070C0"/>
              </a:solidFill>
            </a:endParaRPr>
          </a:p>
          <a:p>
            <a:r>
              <a:rPr lang="pt-PT" sz="2400" dirty="0">
                <a:solidFill>
                  <a:srgbClr val="0070C0"/>
                </a:solidFill>
              </a:rPr>
              <a:t>2021: &gt;410 </a:t>
            </a:r>
            <a:r>
              <a:rPr lang="pt-PT" sz="2400" dirty="0" err="1">
                <a:solidFill>
                  <a:srgbClr val="0070C0"/>
                </a:solidFill>
              </a:rPr>
              <a:t>ppm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285728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CO</a:t>
            </a:r>
            <a:r>
              <a:rPr lang="pt-PT" sz="3600" baseline="-25000" dirty="0"/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408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>
                <a:solidFill>
                  <a:srgbClr val="FF0000"/>
                </a:solidFill>
              </a:rPr>
              <a:t>Processos que determinam a estrutura da atmosfera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/>
              <a:t>A atmosfera é um sistema 3D, que evolui no tempo. Para conhecer o estado da atmosfera precisamos de muitas variáveis (4D).</a:t>
            </a:r>
          </a:p>
          <a:p>
            <a:pPr>
              <a:buNone/>
            </a:pPr>
            <a:r>
              <a:rPr lang="pt-PT" dirty="0"/>
              <a:t>Temperatura, Pressão, concentração de água (diferentes fases), vento, concentração de diferentes compostos atmosféricos, …</a:t>
            </a:r>
          </a:p>
          <a:p>
            <a:pPr>
              <a:buNone/>
            </a:pPr>
            <a:r>
              <a:rPr lang="pt-PT" dirty="0"/>
              <a:t>As leis da Física impõem relações entre estas variáveis.</a:t>
            </a:r>
          </a:p>
        </p:txBody>
      </p:sp>
    </p:spTree>
    <p:extLst>
      <p:ext uri="{BB962C8B-B14F-4D97-AF65-F5344CB8AC3E}">
        <p14:creationId xmlns:p14="http://schemas.microsoft.com/office/powerpoint/2010/main" val="345697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2416</Words>
  <Application>Microsoft Office PowerPoint</Application>
  <PresentationFormat>Apresentação no Ecrã (4:3)</PresentationFormat>
  <Paragraphs>298</Paragraphs>
  <Slides>45</Slides>
  <Notes>11</Notes>
  <HiddenSlides>0</HiddenSlides>
  <MMClips>0</MMClips>
  <ScaleCrop>false</ScaleCrop>
  <HeadingPairs>
    <vt:vector size="10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Ligações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dos diapositivos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 Math</vt:lpstr>
      <vt:lpstr>Office Theme</vt:lpstr>
      <vt:lpstr>file:///C:\Users\pmmir\Documents\doc\livro\hidrost.ppt!256</vt:lpstr>
      <vt:lpstr>Document</vt:lpstr>
      <vt:lpstr>Equation.3</vt:lpstr>
      <vt:lpstr>Slide</vt:lpstr>
      <vt:lpstr>Origin50.Graph</vt:lpstr>
      <vt:lpstr>Sumário</vt:lpstr>
      <vt:lpstr>Tempo de residência (na Troposfera) de alguns componentes minoritários</vt:lpstr>
      <vt:lpstr>Alguns tempos característicos</vt:lpstr>
      <vt:lpstr>Apresentação do PowerPoint</vt:lpstr>
      <vt:lpstr>Apresentação do PowerPoint</vt:lpstr>
      <vt:lpstr>Desde que existe fotossíntese</vt:lpstr>
      <vt:lpstr>Desde que o Homem é um ator central no Sistema climático</vt:lpstr>
      <vt:lpstr>Apresentação do PowerPoint</vt:lpstr>
      <vt:lpstr>Processos que determinam a estrutura da atmosfera</vt:lpstr>
      <vt:lpstr>Equação de estado</vt:lpstr>
      <vt:lpstr>Forma mássica da equação de estado</vt:lpstr>
      <vt:lpstr>Mistura de gases (forma mássica)</vt:lpstr>
      <vt:lpstr>Equação de estado do ar seco</vt:lpstr>
      <vt:lpstr>A atmosfera contém água… e precisaremos de uma equação de estado para o ar húmido… </vt:lpstr>
      <vt:lpstr>A atmosfera contém água… e precisaremos de uma equação de estado para o ar húmido… </vt:lpstr>
      <vt:lpstr>O vapor é pouco (~1%) mas é mesmo importante</vt:lpstr>
      <vt:lpstr>Equação de estado do ar húmido</vt:lpstr>
      <vt:lpstr>Revisão de termodinâmica</vt:lpstr>
      <vt:lpstr>Apresentação do PowerPoint</vt:lpstr>
      <vt:lpstr>Lei de Pascal</vt:lpstr>
      <vt:lpstr>Estrutura vertical</vt:lpstr>
      <vt:lpstr>Apresentação do PowerPoint</vt:lpstr>
      <vt:lpstr>Apresentação do PowerPoint</vt:lpstr>
      <vt:lpstr> </vt:lpstr>
      <vt:lpstr>∂p/∂z=-ρg⇒dp/p=-g/(R_d T) dz⟹p=p_0 e^(g/R_d  ((1/T) ) ̅(z_0-z) )</vt:lpstr>
      <vt:lpstr>dp/p=-g/(R_d T_v ) dz</vt:lpstr>
      <vt:lpstr>Altimetria (barométrica)</vt:lpstr>
      <vt:lpstr>Da lei de Pascal resulta o Princípio de Arquimedes</vt:lpstr>
      <vt:lpstr>Flutuação (buoyancy) de um partícula de ar seco</vt:lpstr>
      <vt:lpstr>De volta à Termodinâmica</vt:lpstr>
      <vt:lpstr>Apesar de se admitir equilíbrio, o interessante é estudar mudanças de estado: processos</vt:lpstr>
      <vt:lpstr>A interação dá-se através da parede</vt:lpstr>
      <vt:lpstr>O calor pode ser calculado a partir das variáveis de estado</vt:lpstr>
      <vt:lpstr>Propriedades termodinâmicas do ar</vt:lpstr>
      <vt:lpstr>Calores específicos</vt:lpstr>
      <vt:lpstr>O estado de um sistema bivariante descreve uma superfície.  Gás ideal PV=nRT PV=mR_d T Pv=R_d T  Essa superfície pode ser projetada num plano. </vt:lpstr>
      <vt:lpstr>A água pura é também um sistema simples (bivariante)</vt:lpstr>
      <vt:lpstr>É importante perceber a equação de estado da água… (nas suas diferentes fases)</vt:lpstr>
      <vt:lpstr>Projeção nos planos (P,T), (P,v)</vt:lpstr>
      <vt:lpstr>Diagrama de fases (calculado)</vt:lpstr>
      <vt:lpstr>Transição de fase (T=const, p=const, v de cada fase varia descontinuamente)</vt:lpstr>
      <vt:lpstr>Calores latentes da água</vt:lpstr>
      <vt:lpstr>Arrefecimento isobárico do ar húmido</vt:lpstr>
      <vt:lpstr>Diagrama de fases (da água)</vt:lpstr>
      <vt:lpstr>Lendo o diagrama de fases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Meteorologia 2009-2010</dc:title>
  <dc:creator>Windows User</dc:creator>
  <cp:lastModifiedBy>Pedro Miranda</cp:lastModifiedBy>
  <cp:revision>15</cp:revision>
  <dcterms:created xsi:type="dcterms:W3CDTF">2009-09-28T10:38:04Z</dcterms:created>
  <dcterms:modified xsi:type="dcterms:W3CDTF">2022-09-25T16:13:29Z</dcterms:modified>
</cp:coreProperties>
</file>