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4" r:id="rId2"/>
    <p:sldId id="320" r:id="rId3"/>
    <p:sldId id="322" r:id="rId4"/>
    <p:sldId id="323" r:id="rId5"/>
    <p:sldId id="321" r:id="rId6"/>
    <p:sldId id="324" r:id="rId7"/>
    <p:sldId id="325" r:id="rId8"/>
    <p:sldId id="326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540" autoAdjust="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2C80A-A9F1-4ABF-BFF0-9D93AF2C27E5}" type="datetimeFigureOut">
              <a:rPr lang="pt-PT" smtClean="0"/>
              <a:t>28/09/2022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F950B-3DB5-4937-8400-2DFE9B51FB6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575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DA78-41A0-40FC-88E2-271D3157D6F8}" type="datetimeFigureOut">
              <a:rPr lang="pt-PT" smtClean="0"/>
              <a:t>28/09/2022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73F-0E74-4DA7-A1EC-CD241BBD976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260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DA78-41A0-40FC-88E2-271D3157D6F8}" type="datetimeFigureOut">
              <a:rPr lang="pt-PT" smtClean="0"/>
              <a:t>28/09/2022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73F-0E74-4DA7-A1EC-CD241BBD976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347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DA78-41A0-40FC-88E2-271D3157D6F8}" type="datetimeFigureOut">
              <a:rPr lang="pt-PT" smtClean="0"/>
              <a:t>28/09/2022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73F-0E74-4DA7-A1EC-CD241BBD976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807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DA78-41A0-40FC-88E2-271D3157D6F8}" type="datetimeFigureOut">
              <a:rPr lang="pt-PT" smtClean="0"/>
              <a:t>28/09/2022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73F-0E74-4DA7-A1EC-CD241BBD976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320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DA78-41A0-40FC-88E2-271D3157D6F8}" type="datetimeFigureOut">
              <a:rPr lang="pt-PT" smtClean="0"/>
              <a:t>28/09/2022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73F-0E74-4DA7-A1EC-CD241BBD976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81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DA78-41A0-40FC-88E2-271D3157D6F8}" type="datetimeFigureOut">
              <a:rPr lang="pt-PT" smtClean="0"/>
              <a:t>28/09/2022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73F-0E74-4DA7-A1EC-CD241BBD976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919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DA78-41A0-40FC-88E2-271D3157D6F8}" type="datetimeFigureOut">
              <a:rPr lang="pt-PT" smtClean="0"/>
              <a:t>28/09/2022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73F-0E74-4DA7-A1EC-CD241BBD976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628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DA78-41A0-40FC-88E2-271D3157D6F8}" type="datetimeFigureOut">
              <a:rPr lang="pt-PT" smtClean="0"/>
              <a:t>28/09/2022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73F-0E74-4DA7-A1EC-CD241BBD976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232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DA78-41A0-40FC-88E2-271D3157D6F8}" type="datetimeFigureOut">
              <a:rPr lang="pt-PT" smtClean="0"/>
              <a:t>28/09/2022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73F-0E74-4DA7-A1EC-CD241BBD976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495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DA78-41A0-40FC-88E2-271D3157D6F8}" type="datetimeFigureOut">
              <a:rPr lang="pt-PT" smtClean="0"/>
              <a:t>28/09/2022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73F-0E74-4DA7-A1EC-CD241BBD976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496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DA78-41A0-40FC-88E2-271D3157D6F8}" type="datetimeFigureOut">
              <a:rPr lang="pt-PT" smtClean="0"/>
              <a:t>28/09/2022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73F-0E74-4DA7-A1EC-CD241BBD976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402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CDA78-41A0-40FC-88E2-271D3157D6F8}" type="datetimeFigureOut">
              <a:rPr lang="pt-PT" smtClean="0"/>
              <a:t>28/09/2022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573F-0E74-4DA7-A1EC-CD241BBD976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788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hyperlink" Target="http://www.offshoreplan.lneg.pt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cid:image001.png@01D58A67.50F648C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58A67.50F648C0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714375" y="2636912"/>
            <a:ext cx="7674050" cy="3960440"/>
          </a:xfrm>
        </p:spPr>
        <p:txBody>
          <a:bodyPr rtlCol="0">
            <a:normAutofit fontScale="90000"/>
          </a:bodyPr>
          <a:lstStyle/>
          <a:p>
            <a:pPr algn="l">
              <a:lnSpc>
                <a:spcPct val="110000"/>
              </a:lnSpc>
              <a:defRPr/>
            </a:pPr>
            <a:r>
              <a:rPr lang="pt-PT" sz="2800" b="1" dirty="0" smtClean="0">
                <a:solidFill>
                  <a:srgbClr val="002060"/>
                </a:solidFill>
                <a:cs typeface="Times New Roman" pitchFamily="18" charset="0"/>
              </a:rPr>
              <a:t>Temas para dissertação de Mestrado</a:t>
            </a:r>
            <a:br>
              <a:rPr lang="pt-PT" sz="28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pt-PT" sz="2800" b="1" dirty="0" smtClean="0">
                <a:solidFill>
                  <a:srgbClr val="002060"/>
                </a:solidFill>
                <a:cs typeface="Times New Roman" pitchFamily="18" charset="0"/>
              </a:rPr>
              <a:t>MIEEA</a:t>
            </a:r>
            <a:br>
              <a:rPr lang="pt-PT" sz="28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pt-PT" sz="3600" b="1" dirty="0">
                <a:solidFill>
                  <a:srgbClr val="006D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/>
            </a:r>
            <a:br>
              <a:rPr lang="pt-PT" sz="3600" b="1" dirty="0">
                <a:solidFill>
                  <a:srgbClr val="006D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pt-PT" sz="2200" b="1" dirty="0" smtClean="0"/>
              <a:t>Tema #1:</a:t>
            </a:r>
            <a:r>
              <a:rPr lang="pt-PT" sz="2200" dirty="0" smtClean="0"/>
              <a:t> </a:t>
            </a:r>
            <a:r>
              <a:rPr lang="pt-PT" sz="2200" dirty="0"/>
              <a:t>Modelo de negócios para a utilização de fogões elétricos alimentados por energia solar fotovoltaica em África. </a:t>
            </a:r>
            <a:r>
              <a:rPr lang="pt-PT" sz="1800" dirty="0" smtClean="0"/>
              <a:t>(Teresa Simões/Ana Estanqueiro)</a:t>
            </a:r>
            <a:r>
              <a:rPr lang="pt-PT" sz="2200" dirty="0" smtClean="0"/>
              <a:t/>
            </a:r>
            <a:br>
              <a:rPr lang="pt-PT" sz="2200" dirty="0" smtClean="0"/>
            </a:br>
            <a:r>
              <a:rPr lang="pt-PT" sz="2200" dirty="0"/>
              <a:t/>
            </a:r>
            <a:br>
              <a:rPr lang="pt-PT" sz="2200" dirty="0"/>
            </a:br>
            <a:r>
              <a:rPr lang="pt-PT" sz="2200" b="1" dirty="0"/>
              <a:t>Tema </a:t>
            </a:r>
            <a:r>
              <a:rPr lang="pt-PT" sz="2200" b="1" dirty="0" smtClean="0"/>
              <a:t>#2:</a:t>
            </a:r>
            <a:r>
              <a:rPr lang="pt-PT" sz="2200" dirty="0" smtClean="0"/>
              <a:t> Planeamento </a:t>
            </a:r>
            <a:r>
              <a:rPr lang="pt-PT" sz="2200" dirty="0"/>
              <a:t>do desenvolvimento de sistemas renováveis offshore  em Portugal. </a:t>
            </a:r>
            <a:r>
              <a:rPr lang="pt-PT" sz="1800" dirty="0"/>
              <a:t>(Teresa Simões/Ana Estanqueiro)</a:t>
            </a:r>
            <a:r>
              <a:rPr lang="pt-PT" sz="3600" dirty="0"/>
              <a:t/>
            </a:r>
            <a:br>
              <a:rPr lang="pt-PT" sz="3600" dirty="0"/>
            </a:br>
            <a:r>
              <a:rPr lang="pt-PT" sz="3600" b="1" dirty="0">
                <a:solidFill>
                  <a:srgbClr val="006D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/>
            </a:r>
            <a:br>
              <a:rPr lang="pt-PT" sz="3600" b="1" dirty="0">
                <a:solidFill>
                  <a:srgbClr val="006D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en-GB" sz="1300" b="1" dirty="0">
                <a:latin typeface="Arial" pitchFamily="34" charset="0"/>
              </a:rPr>
              <a:t/>
            </a:r>
            <a:br>
              <a:rPr lang="en-GB" sz="1300" b="1" dirty="0">
                <a:latin typeface="Arial" pitchFamily="34" charset="0"/>
              </a:rPr>
            </a:br>
            <a:endParaRPr lang="en-GB" dirty="0">
              <a:solidFill>
                <a:srgbClr val="006D6A"/>
              </a:solidFill>
              <a:cs typeface="Times New Roman" pitchFamily="18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8387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1438"/>
            <a:ext cx="7772400" cy="1143000"/>
          </a:xfrm>
        </p:spPr>
        <p:txBody>
          <a:bodyPr/>
          <a:lstStyle/>
          <a:p>
            <a:pPr algn="r">
              <a:defRPr/>
            </a:pPr>
            <a:r>
              <a:rPr lang="pt-PT" sz="2800" b="1" dirty="0" smtClean="0">
                <a:solidFill>
                  <a:srgbClr val="453D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Tema #1</a:t>
            </a:r>
            <a:endParaRPr lang="en-US" sz="2800" b="1" dirty="0">
              <a:solidFill>
                <a:srgbClr val="453D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626" y="980728"/>
            <a:ext cx="853586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Título:</a:t>
            </a:r>
            <a:r>
              <a:rPr lang="pt-PT" dirty="0" smtClean="0"/>
              <a:t> Modelo de negócios para a utilização de fogões elétricos alimentados por energia solar fotovoltaica em África. </a:t>
            </a:r>
          </a:p>
          <a:p>
            <a:pPr marL="457200" indent="-457200">
              <a:buAutoNum type="arabicPeriod"/>
            </a:pPr>
            <a:endParaRPr lang="pt-PT" dirty="0" smtClean="0"/>
          </a:p>
          <a:p>
            <a:r>
              <a:rPr lang="pt-PT" b="1" dirty="0" smtClean="0"/>
              <a:t>Enquadramento:</a:t>
            </a:r>
          </a:p>
          <a:p>
            <a:endParaRPr lang="pt-PT" dirty="0" smtClean="0"/>
          </a:p>
          <a:p>
            <a:r>
              <a:rPr lang="pt-PT" sz="1600" dirty="0" smtClean="0"/>
              <a:t>Trabalho enquadra-se no projeto </a:t>
            </a:r>
            <a:r>
              <a:rPr lang="pt-PT" sz="1600" i="1" dirty="0" smtClean="0"/>
              <a:t>LC-SC3-JA-5-2020: Long </a:t>
            </a:r>
            <a:r>
              <a:rPr lang="pt-PT" sz="1600" i="1" dirty="0" err="1" smtClean="0"/>
              <a:t>Term</a:t>
            </a:r>
            <a:r>
              <a:rPr lang="pt-PT" sz="1600" i="1" dirty="0" smtClean="0"/>
              <a:t> EU-Africa </a:t>
            </a:r>
            <a:r>
              <a:rPr lang="pt-PT" sz="1600" i="1" dirty="0" err="1" smtClean="0"/>
              <a:t>Partnership</a:t>
            </a:r>
            <a:r>
              <a:rPr lang="pt-PT" sz="1600" i="1" dirty="0" smtClean="0"/>
              <a:t> for Research </a:t>
            </a:r>
            <a:r>
              <a:rPr lang="pt-PT" sz="1600" i="1" dirty="0" err="1" smtClean="0"/>
              <a:t>and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Innovation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actions</a:t>
            </a:r>
            <a:r>
              <a:rPr lang="pt-PT" sz="1600" i="1" dirty="0" smtClean="0"/>
              <a:t> in </a:t>
            </a:r>
            <a:r>
              <a:rPr lang="pt-PT" sz="1600" i="1" dirty="0" err="1" smtClean="0"/>
              <a:t>the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area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of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renewable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energy</a:t>
            </a:r>
            <a:r>
              <a:rPr lang="pt-PT" sz="1600" i="1" dirty="0" smtClean="0"/>
              <a:t> (Na sequência do programa </a:t>
            </a:r>
            <a:r>
              <a:rPr lang="pt-PT" sz="1600" i="1" dirty="0" err="1" smtClean="0"/>
              <a:t>PRE-LEAP-RE</a:t>
            </a:r>
            <a:r>
              <a:rPr lang="pt-PT" sz="1600" i="1" dirty="0" smtClean="0"/>
              <a:t>).</a:t>
            </a:r>
            <a:endParaRPr lang="pt-PT" sz="1600" b="1" i="1" dirty="0" smtClean="0"/>
          </a:p>
          <a:p>
            <a:endParaRPr lang="pt-PT" b="1" dirty="0" smtClean="0"/>
          </a:p>
          <a:p>
            <a:r>
              <a:rPr lang="pt-PT" b="1" dirty="0" smtClean="0"/>
              <a:t>Projeto inclui vários </a:t>
            </a:r>
            <a:r>
              <a:rPr lang="pt-PT" b="1" dirty="0" err="1" smtClean="0"/>
              <a:t>sub-projetos</a:t>
            </a:r>
            <a:r>
              <a:rPr lang="pt-PT" b="1" dirty="0" smtClean="0"/>
              <a:t> – </a:t>
            </a:r>
            <a:r>
              <a:rPr lang="pt-PT" b="1" dirty="0" err="1" smtClean="0"/>
              <a:t>WPs</a:t>
            </a:r>
            <a:endParaRPr lang="pt-PT" b="1" dirty="0" smtClean="0"/>
          </a:p>
          <a:p>
            <a:endParaRPr lang="pt-PT" b="1" dirty="0" smtClean="0"/>
          </a:p>
          <a:p>
            <a:r>
              <a:rPr lang="pt-PT" b="1" dirty="0" err="1" smtClean="0"/>
              <a:t>PURAMS</a:t>
            </a:r>
            <a:r>
              <a:rPr lang="pt-PT" b="1" dirty="0" smtClean="0"/>
              <a:t>: </a:t>
            </a:r>
            <a:r>
              <a:rPr lang="pt-PT" b="1" dirty="0" err="1" smtClean="0"/>
              <a:t>Productive</a:t>
            </a:r>
            <a:r>
              <a:rPr lang="pt-PT" b="1" dirty="0" smtClean="0"/>
              <a:t> Use in Rural </a:t>
            </a:r>
            <a:r>
              <a:rPr lang="pt-PT" b="1" dirty="0" err="1" smtClean="0"/>
              <a:t>African</a:t>
            </a:r>
            <a:r>
              <a:rPr lang="pt-PT" b="1" dirty="0" smtClean="0"/>
              <a:t> </a:t>
            </a:r>
            <a:r>
              <a:rPr lang="pt-PT" b="1" dirty="0" err="1" smtClean="0"/>
              <a:t>Markets</a:t>
            </a:r>
            <a:r>
              <a:rPr lang="pt-PT" b="1" dirty="0" smtClean="0"/>
              <a:t> </a:t>
            </a:r>
            <a:r>
              <a:rPr lang="pt-PT" b="1" dirty="0" err="1" smtClean="0"/>
              <a:t>using</a:t>
            </a:r>
            <a:r>
              <a:rPr lang="pt-PT" b="1" dirty="0" smtClean="0"/>
              <a:t> </a:t>
            </a:r>
            <a:r>
              <a:rPr lang="pt-PT" b="1" dirty="0" err="1" smtClean="0"/>
              <a:t>Standalone</a:t>
            </a:r>
            <a:r>
              <a:rPr lang="pt-PT" b="1" dirty="0" smtClean="0"/>
              <a:t> Solar</a:t>
            </a:r>
            <a:r>
              <a:rPr lang="pt-PT" dirty="0" smtClean="0"/>
              <a:t>  </a:t>
            </a:r>
            <a:endParaRPr lang="pt-PT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PT" sz="1600" dirty="0" smtClean="0"/>
          </a:p>
          <a:p>
            <a:r>
              <a:rPr lang="pt-PT" sz="1600" dirty="0" smtClean="0"/>
              <a:t>Objetivo</a:t>
            </a:r>
            <a:r>
              <a:rPr lang="pt-PT" sz="1600" dirty="0" smtClean="0"/>
              <a:t>: Fornecer soluções (renováveis) para cozinhar a mulheres que se dedicam à venda de alimentos (refeições, maioritariamente) que lhes permitam aumentar a sua produtividade e aumentar o seu rendimento. </a:t>
            </a:r>
          </a:p>
          <a:p>
            <a:endParaRPr lang="pt-PT" dirty="0" smtClean="0"/>
          </a:p>
          <a:p>
            <a:endParaRPr lang="pt-PT" dirty="0"/>
          </a:p>
          <a:p>
            <a:r>
              <a:rPr lang="pt-PT" b="1" dirty="0" smtClean="0"/>
              <a:t>Objetivo da Tese: </a:t>
            </a:r>
            <a:r>
              <a:rPr lang="pt-PT" dirty="0" smtClean="0"/>
              <a:t>Contribuir para a elaboração do Business </a:t>
            </a:r>
            <a:r>
              <a:rPr lang="pt-PT" dirty="0" err="1" smtClean="0"/>
              <a:t>Plan</a:t>
            </a:r>
            <a:r>
              <a:rPr lang="pt-PT" dirty="0" smtClean="0"/>
              <a:t> para disseminação do sistem</a:t>
            </a:r>
            <a:r>
              <a:rPr lang="pt-PT" dirty="0" smtClean="0"/>
              <a:t>a “</a:t>
            </a:r>
            <a:r>
              <a:rPr lang="pt-PT" dirty="0" err="1" smtClean="0"/>
              <a:t>Fogão+PV</a:t>
            </a:r>
            <a:r>
              <a:rPr lang="pt-PT" dirty="0" smtClean="0"/>
              <a:t>” em países Africanos.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8582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1438"/>
            <a:ext cx="7772400" cy="1143000"/>
          </a:xfrm>
        </p:spPr>
        <p:txBody>
          <a:bodyPr/>
          <a:lstStyle/>
          <a:p>
            <a:pPr algn="r">
              <a:defRPr/>
            </a:pPr>
            <a:r>
              <a:rPr lang="pt-PT" sz="2800" b="1" dirty="0" smtClean="0">
                <a:solidFill>
                  <a:srgbClr val="453D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Tema #1</a:t>
            </a:r>
            <a:endParaRPr lang="en-US" sz="2800" b="1" dirty="0">
              <a:solidFill>
                <a:srgbClr val="453D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626" y="980728"/>
            <a:ext cx="85713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Contribuição para o projeto PURAMS:</a:t>
            </a:r>
          </a:p>
          <a:p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Avaliação </a:t>
            </a:r>
            <a:r>
              <a:rPr lang="pt-PT" sz="1600" dirty="0" smtClean="0"/>
              <a:t>do </a:t>
            </a:r>
            <a:r>
              <a:rPr lang="pt-PT" sz="1600" dirty="0" smtClean="0"/>
              <a:t>recurso solar em três países Africanos – Quénia, Ruanda e Moçambique</a:t>
            </a:r>
          </a:p>
          <a:p>
            <a:endParaRPr lang="pt-PT" sz="1600" dirty="0"/>
          </a:p>
        </p:txBody>
      </p:sp>
      <p:grpSp>
        <p:nvGrpSpPr>
          <p:cNvPr id="4" name="Agrupar 5">
            <a:extLst>
              <a:ext uri="{FF2B5EF4-FFF2-40B4-BE49-F238E27FC236}">
                <a16:creationId xmlns:a16="http://schemas.microsoft.com/office/drawing/2014/main" id="{926BBF78-9583-43C3-A36D-59790A013B50}"/>
              </a:ext>
            </a:extLst>
          </p:cNvPr>
          <p:cNvGrpSpPr>
            <a:grpSpLocks noChangeAspect="1"/>
          </p:cNvGrpSpPr>
          <p:nvPr/>
        </p:nvGrpSpPr>
        <p:grpSpPr>
          <a:xfrm>
            <a:off x="428626" y="2534777"/>
            <a:ext cx="3927504" cy="2880320"/>
            <a:chOff x="823570" y="2079812"/>
            <a:chExt cx="2459605" cy="2390114"/>
          </a:xfrm>
        </p:grpSpPr>
        <p:pic>
          <p:nvPicPr>
            <p:cNvPr id="5" name="Picture 1956243150">
              <a:extLst>
                <a:ext uri="{FF2B5EF4-FFF2-40B4-BE49-F238E27FC236}">
                  <a16:creationId xmlns:a16="http://schemas.microsoft.com/office/drawing/2014/main" id="{8AFD464A-F3C9-47E4-9D6B-343AFC3135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570" y="2079812"/>
              <a:ext cx="1640025" cy="239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B8501479-40FE-4319-B019-779ED9FD7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710" y="2079812"/>
              <a:ext cx="720465" cy="194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4427984" y="241606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Dados experimentais são escassos e as bases de dados públicas </a:t>
            </a:r>
            <a:r>
              <a:rPr lang="pt-PT" sz="1600" dirty="0" smtClean="0"/>
              <a:t>são, maioritariamente, </a:t>
            </a:r>
            <a:r>
              <a:rPr lang="pt-PT" sz="1600" dirty="0"/>
              <a:t>para países europeus.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Pretende-se usar dados </a:t>
            </a:r>
            <a:r>
              <a:rPr lang="pt-PT" sz="1600" dirty="0" smtClean="0"/>
              <a:t>CAMS </a:t>
            </a:r>
            <a:r>
              <a:rPr lang="pt-PT" sz="1600" dirty="0"/>
              <a:t>e PVGIS (outras soluções são igualmente aceitáveis) e comparar com dados </a:t>
            </a:r>
            <a:r>
              <a:rPr lang="pt-PT" sz="1600" dirty="0" smtClean="0"/>
              <a:t>experimentais.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Identificação de bases de dados com dados experimentais (e.g. </a:t>
            </a:r>
            <a:r>
              <a:rPr lang="pt-PT" sz="1600" dirty="0" err="1" smtClean="0"/>
              <a:t>World</a:t>
            </a:r>
            <a:r>
              <a:rPr lang="pt-PT" sz="1600" dirty="0" smtClean="0"/>
              <a:t> </a:t>
            </a:r>
            <a:r>
              <a:rPr lang="pt-PT" sz="1600" dirty="0" err="1" smtClean="0"/>
              <a:t>Bank</a:t>
            </a:r>
            <a:r>
              <a:rPr lang="pt-PT" sz="1600" dirty="0" smtClean="0"/>
              <a:t> </a:t>
            </a:r>
            <a:r>
              <a:rPr lang="pt-PT" sz="1600" dirty="0" err="1" smtClean="0"/>
              <a:t>database</a:t>
            </a:r>
            <a:r>
              <a:rPr lang="pt-PT" sz="1600" dirty="0" smtClean="0"/>
              <a:t>) que sejam de </a:t>
            </a:r>
            <a:r>
              <a:rPr lang="pt-PT" sz="1600" dirty="0" smtClean="0"/>
              <a:t>qualidade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37834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1438"/>
            <a:ext cx="7772400" cy="1143000"/>
          </a:xfrm>
        </p:spPr>
        <p:txBody>
          <a:bodyPr/>
          <a:lstStyle/>
          <a:p>
            <a:pPr algn="r">
              <a:defRPr/>
            </a:pPr>
            <a:r>
              <a:rPr lang="pt-PT" sz="2800" b="1" dirty="0" smtClean="0">
                <a:solidFill>
                  <a:srgbClr val="453D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Tema #1</a:t>
            </a:r>
            <a:endParaRPr lang="en-US" sz="2800" b="1" dirty="0">
              <a:solidFill>
                <a:srgbClr val="453D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626" y="980728"/>
            <a:ext cx="853586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Contribuição para o projeto PURAMS:</a:t>
            </a:r>
          </a:p>
          <a:p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Avaliação da correlação recurso solar </a:t>
            </a:r>
            <a:r>
              <a:rPr lang="pt-PT" sz="1600" dirty="0" err="1"/>
              <a:t>vs</a:t>
            </a:r>
            <a:r>
              <a:rPr lang="pt-PT" sz="1600" dirty="0"/>
              <a:t> horas de cocção, consumos necessários e estimativa dos parâmetros económicos mais comuns – LCOE, TIR, VAL e </a:t>
            </a:r>
            <a:r>
              <a:rPr lang="pt-PT" sz="1600" dirty="0" err="1"/>
              <a:t>Payback</a:t>
            </a: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Investigação sobre modelos de negócios aplicados a países Africanos na área das energias renováveis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Contribuição para o desenvolvimento </a:t>
            </a:r>
            <a:r>
              <a:rPr lang="pt-PT" sz="1600" dirty="0"/>
              <a:t>do(s) modelo(s) de negócios para a disseminação dos sistemas “fogão + PV”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217" t="34555" r="15434" b="15705"/>
          <a:stretch/>
        </p:blipFill>
        <p:spPr>
          <a:xfrm>
            <a:off x="532556" y="3432721"/>
            <a:ext cx="8065476" cy="28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1438"/>
            <a:ext cx="7772400" cy="1143000"/>
          </a:xfrm>
        </p:spPr>
        <p:txBody>
          <a:bodyPr/>
          <a:lstStyle/>
          <a:p>
            <a:pPr algn="r">
              <a:defRPr/>
            </a:pPr>
            <a:r>
              <a:rPr lang="pt-PT" sz="2800" b="1" dirty="0" smtClean="0">
                <a:solidFill>
                  <a:srgbClr val="453D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Tema #1</a:t>
            </a:r>
            <a:endParaRPr lang="en-US" sz="2800" b="1" dirty="0">
              <a:solidFill>
                <a:srgbClr val="453D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626" y="980728"/>
            <a:ext cx="81038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Recursos:</a:t>
            </a:r>
          </a:p>
          <a:p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dados </a:t>
            </a:r>
            <a:r>
              <a:rPr lang="pt-PT" dirty="0"/>
              <a:t>para avaliação do recurso </a:t>
            </a:r>
            <a:r>
              <a:rPr lang="pt-PT" dirty="0" smtClean="0"/>
              <a:t>solar;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dados </a:t>
            </a:r>
            <a:r>
              <a:rPr lang="pt-PT" dirty="0"/>
              <a:t>provenientes de estudos conduzidas em áreas </a:t>
            </a:r>
            <a:r>
              <a:rPr lang="pt-PT" dirty="0" err="1"/>
              <a:t>pré-seleccionadas</a:t>
            </a:r>
            <a:r>
              <a:rPr lang="pt-PT" dirty="0"/>
              <a:t> e experimentais referentes aos consumos elétricos com utilização de panelas de pressão elétricas (</a:t>
            </a:r>
            <a:r>
              <a:rPr lang="pt-PT" dirty="0" err="1"/>
              <a:t>EPCs</a:t>
            </a:r>
            <a:r>
              <a:rPr lang="pt-PT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Dados provenientes de questionários realizados em habitações domésticas e a “vendedores” de comida.</a:t>
            </a:r>
          </a:p>
          <a:p>
            <a:r>
              <a:rPr lang="pt-PT" dirty="0" smtClean="0"/>
              <a:t> </a:t>
            </a:r>
            <a:endParaRPr lang="pt-PT" dirty="0"/>
          </a:p>
          <a:p>
            <a:r>
              <a:rPr lang="pt-PT" b="1" dirty="0"/>
              <a:t>Local de realização do trabalho: </a:t>
            </a:r>
          </a:p>
          <a:p>
            <a:r>
              <a:rPr lang="pt-PT" dirty="0"/>
              <a:t>LNEG – Lumiar </a:t>
            </a:r>
          </a:p>
          <a:p>
            <a:r>
              <a:rPr lang="pt-PT" dirty="0"/>
              <a:t>  </a:t>
            </a:r>
          </a:p>
          <a:p>
            <a:r>
              <a:rPr lang="pt-PT" b="1" dirty="0"/>
              <a:t>Requisitos </a:t>
            </a:r>
          </a:p>
          <a:p>
            <a:r>
              <a:rPr lang="pt-PT" dirty="0"/>
              <a:t>Conhecimentos básicos de programação (qualquer linguagem) para leitura, sistematização e cálculo de estatísticas de dados </a:t>
            </a:r>
          </a:p>
          <a:p>
            <a:r>
              <a:rPr lang="pt-PT" dirty="0"/>
              <a:t>Conhecimentos de tecnologia solar fotovoltaica </a:t>
            </a:r>
          </a:p>
        </p:txBody>
      </p:sp>
    </p:spTree>
    <p:extLst>
      <p:ext uri="{BB962C8B-B14F-4D97-AF65-F5344CB8AC3E}">
        <p14:creationId xmlns:p14="http://schemas.microsoft.com/office/powerpoint/2010/main" val="16709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1438"/>
            <a:ext cx="7772400" cy="1143000"/>
          </a:xfrm>
        </p:spPr>
        <p:txBody>
          <a:bodyPr/>
          <a:lstStyle/>
          <a:p>
            <a:pPr algn="r">
              <a:defRPr/>
            </a:pPr>
            <a:r>
              <a:rPr lang="pt-PT" sz="2800" b="1" dirty="0" smtClean="0">
                <a:solidFill>
                  <a:srgbClr val="453D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Tema #2</a:t>
            </a:r>
            <a:endParaRPr lang="en-US" sz="2800" b="1" dirty="0">
              <a:solidFill>
                <a:srgbClr val="453D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626" y="980728"/>
            <a:ext cx="85358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Título:</a:t>
            </a:r>
            <a:r>
              <a:rPr lang="pt-PT" dirty="0" smtClean="0"/>
              <a:t> </a:t>
            </a:r>
            <a:r>
              <a:rPr lang="pt-PT" dirty="0"/>
              <a:t>Planeamento do desenvolvimento de sistemas renováveis offshore  em </a:t>
            </a:r>
            <a:r>
              <a:rPr lang="pt-PT" dirty="0" smtClean="0"/>
              <a:t>Portugal. </a:t>
            </a:r>
          </a:p>
          <a:p>
            <a:pPr marL="457200" indent="-457200">
              <a:buAutoNum type="arabicPeriod"/>
            </a:pPr>
            <a:endParaRPr lang="pt-PT" dirty="0"/>
          </a:p>
          <a:p>
            <a:r>
              <a:rPr lang="pt-PT" b="1" dirty="0" smtClean="0"/>
              <a:t>Enquadramento:</a:t>
            </a:r>
          </a:p>
          <a:p>
            <a:endParaRPr lang="pt-PT" dirty="0" smtClean="0"/>
          </a:p>
          <a:p>
            <a:r>
              <a:rPr lang="pt-PT" sz="1600" dirty="0" smtClean="0"/>
              <a:t>Trabalho enquadra-se no projeto </a:t>
            </a:r>
            <a:r>
              <a:rPr lang="pt-PT" sz="1600" dirty="0" err="1" smtClean="0"/>
              <a:t>OffshorePlan</a:t>
            </a:r>
            <a:r>
              <a:rPr lang="pt-PT" sz="1600" dirty="0" smtClean="0"/>
              <a:t> – Planeamento da Instalação de Energias Renováveis Marinhas na </a:t>
            </a:r>
            <a:r>
              <a:rPr lang="pt-PT" sz="1600" dirty="0"/>
              <a:t>C</a:t>
            </a:r>
            <a:r>
              <a:rPr lang="pt-PT" sz="1600" dirty="0" smtClean="0"/>
              <a:t>osta Portuguesa </a:t>
            </a:r>
            <a:r>
              <a:rPr lang="pt-PT" sz="1200" dirty="0" smtClean="0"/>
              <a:t>(</a:t>
            </a:r>
            <a:r>
              <a:rPr lang="pt-PT" sz="1200" dirty="0"/>
              <a:t>(POSEUR – 01-1001-FC-000007), </a:t>
            </a:r>
            <a:r>
              <a:rPr lang="pt-PT" sz="1200" dirty="0" err="1" smtClean="0"/>
              <a:t>co-financiado</a:t>
            </a:r>
            <a:r>
              <a:rPr lang="pt-PT" sz="1200" dirty="0" smtClean="0"/>
              <a:t> pelo “</a:t>
            </a:r>
            <a:r>
              <a:rPr lang="pt-PT" sz="1200" dirty="0"/>
              <a:t>Programa Operacional de Sustentabilidade e Eficiência no Uso de Recursos (POSEUR), </a:t>
            </a:r>
            <a:r>
              <a:rPr lang="pt-PT" sz="1200" dirty="0" smtClean="0"/>
              <a:t>através do Portugal </a:t>
            </a:r>
            <a:r>
              <a:rPr lang="pt-PT" sz="1200" dirty="0"/>
              <a:t>2020 </a:t>
            </a:r>
            <a:r>
              <a:rPr lang="pt-PT" sz="1200" dirty="0" err="1"/>
              <a:t>and</a:t>
            </a:r>
            <a:r>
              <a:rPr lang="pt-PT" sz="1200" dirty="0"/>
              <a:t> Fundo de </a:t>
            </a:r>
            <a:r>
              <a:rPr lang="pt-PT" sz="1200" dirty="0" smtClean="0"/>
              <a:t>Coesão, </a:t>
            </a:r>
            <a:r>
              <a:rPr lang="pt-PT" sz="1200" dirty="0" smtClean="0">
                <a:hlinkClick r:id="rId2"/>
              </a:rPr>
              <a:t>www.offshoreplan.lneg.pt</a:t>
            </a:r>
            <a:r>
              <a:rPr lang="pt-PT" sz="1200" dirty="0"/>
              <a:t>)</a:t>
            </a:r>
          </a:p>
          <a:p>
            <a:endParaRPr lang="pt-PT" sz="1600" dirty="0" smtClean="0"/>
          </a:p>
          <a:p>
            <a:r>
              <a:rPr lang="pt-PT" sz="1600" dirty="0" smtClean="0"/>
              <a:t>Objetivo do projeto: Promover o desenvolvimento de sistemas de energias renováveis marinhas na costa Portuguesa (Eólica e Ondas). Ter em conta as diversas restrições à instalação de sistemas renováveis offshore, planeamento ótimo do desenvolvimento offshore em Portugal num horizonte 2050, e o desenvolvimento de novas cadeias de valor para o setor das energias renováveis marinhas.</a:t>
            </a:r>
            <a:endParaRPr lang="pt-PT" sz="1600" dirty="0"/>
          </a:p>
        </p:txBody>
      </p:sp>
      <p:pic>
        <p:nvPicPr>
          <p:cNvPr id="4" name="Picture 3" descr="cid:image001.png@01D58A67.50F648C0"/>
          <p:cNvPicPr>
            <a:picLocks noChangeAspect="1"/>
          </p:cNvPicPr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" cy="46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7615"/>
            <a:ext cx="1995055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3"/>
          <a:stretch/>
        </p:blipFill>
        <p:spPr>
          <a:xfrm>
            <a:off x="6948264" y="4084671"/>
            <a:ext cx="1908082" cy="2567168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3" y="4089271"/>
            <a:ext cx="1767554" cy="276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8"/>
          <a:stretch>
            <a:fillRect/>
          </a:stretch>
        </p:blipFill>
        <p:spPr>
          <a:xfrm>
            <a:off x="2392084" y="4280687"/>
            <a:ext cx="412607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1438"/>
            <a:ext cx="7772400" cy="1143000"/>
          </a:xfrm>
        </p:spPr>
        <p:txBody>
          <a:bodyPr/>
          <a:lstStyle/>
          <a:p>
            <a:pPr algn="r">
              <a:defRPr/>
            </a:pPr>
            <a:r>
              <a:rPr lang="pt-PT" sz="2800" b="1" dirty="0" smtClean="0">
                <a:solidFill>
                  <a:srgbClr val="453D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Tema #2</a:t>
            </a:r>
            <a:endParaRPr lang="en-US" sz="2800" b="1" dirty="0">
              <a:solidFill>
                <a:srgbClr val="453D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1052736"/>
            <a:ext cx="540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Problemas a resolver: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400" dirty="0" smtClean="0"/>
              <a:t>Mapeamentos </a:t>
            </a:r>
            <a:r>
              <a:rPr lang="pt-PT" sz="1400" dirty="0"/>
              <a:t>georreferenciados usados no </a:t>
            </a:r>
            <a:r>
              <a:rPr lang="pt-PT" sz="1400" dirty="0" smtClean="0"/>
              <a:t>planeamento necessitam de ser atualizados e adicionadas algumas restrições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400" dirty="0" smtClean="0"/>
              <a:t>Identificação de áreas de interesse foi efetuada com 4 tecnologias (2 tipos de fundação e 4 modelos de turbina eólica). Avaliar a necessidade de atualização face à tecnologia atualmente </a:t>
            </a:r>
            <a:r>
              <a:rPr lang="pt-PT" sz="1400" dirty="0" smtClean="0"/>
              <a:t>existente.</a:t>
            </a:r>
            <a:endParaRPr lang="pt-PT" sz="14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400" dirty="0" smtClean="0"/>
              <a:t>Não foram desenvolvidos mapeamentos de ventos extremos, os quais podem ser relevantes para, por exemplo, identificação de métodos de O&amp;M mais adequados aos locais </a:t>
            </a:r>
            <a:r>
              <a:rPr lang="pt-PT" sz="1400" dirty="0" smtClean="0"/>
              <a:t>identificados.</a:t>
            </a:r>
            <a:endParaRPr lang="pt-PT" sz="1400" dirty="0"/>
          </a:p>
          <a:p>
            <a:endParaRPr lang="pt-PT" b="1" dirty="0"/>
          </a:p>
          <a:p>
            <a:r>
              <a:rPr lang="pt-PT" b="1" dirty="0"/>
              <a:t>Contribuição para este </a:t>
            </a:r>
            <a:r>
              <a:rPr lang="pt-PT" b="1" dirty="0" smtClean="0"/>
              <a:t>projeto e objetivos da tese:</a:t>
            </a:r>
            <a:endParaRPr lang="pt-PT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400" dirty="0" smtClean="0"/>
              <a:t>Identificação </a:t>
            </a:r>
            <a:r>
              <a:rPr lang="pt-PT" sz="1400" dirty="0"/>
              <a:t>de áreas de interesse para o desenvolvimento de sistemas renováveis offshore tendo em conta as novas restrições (e atualizadas).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400" dirty="0" smtClean="0"/>
              <a:t>Identificar </a:t>
            </a:r>
            <a:r>
              <a:rPr lang="pt-PT" sz="1400" dirty="0"/>
              <a:t>e atualizar restrições à instalação de sistemas eólicos offshore na costa portuguesa, georreferenciação (se necessário) e posterior atualização da ferramenta de planeamento desenvolvida no projeto </a:t>
            </a:r>
            <a:r>
              <a:rPr lang="pt-PT" sz="1400" dirty="0" err="1"/>
              <a:t>OffshorePlan</a:t>
            </a:r>
            <a:r>
              <a:rPr lang="pt-PT" sz="1400" dirty="0"/>
              <a:t>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400" dirty="0" smtClean="0"/>
              <a:t>Cálculo </a:t>
            </a:r>
            <a:r>
              <a:rPr lang="pt-PT" sz="1400" dirty="0"/>
              <a:t>e Mapeamento de ventos extremos na costa Portuguesa, numa área desde a linha de costa à batimétrica dos 300m. </a:t>
            </a:r>
            <a:endParaRPr lang="pt-PT" sz="14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PT" sz="1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PT" sz="1400" dirty="0"/>
          </a:p>
        </p:txBody>
      </p:sp>
      <p:pic>
        <p:nvPicPr>
          <p:cNvPr id="4" name="Picture 3" descr="cid:image001.png@01D58A67.50F648C0"/>
          <p:cNvPicPr>
            <a:picLocks noChangeAspect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" cy="46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7615"/>
            <a:ext cx="1995055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3"/>
          <a:stretch/>
        </p:blipFill>
        <p:spPr>
          <a:xfrm>
            <a:off x="7230726" y="2321978"/>
            <a:ext cx="1786336" cy="2403370"/>
          </a:xfrm>
          <a:prstGeom prst="rect">
            <a:avLst/>
          </a:prstGeom>
        </p:spPr>
      </p:pic>
      <p:pic>
        <p:nvPicPr>
          <p:cNvPr id="10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51" y="897689"/>
            <a:ext cx="1841052" cy="28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3" t="17801" r="40550" b="61200"/>
          <a:stretch/>
        </p:blipFill>
        <p:spPr>
          <a:xfrm>
            <a:off x="7603754" y="4970520"/>
            <a:ext cx="1540246" cy="13590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7801" r="53587" b="61200"/>
          <a:stretch/>
        </p:blipFill>
        <p:spPr>
          <a:xfrm>
            <a:off x="6228184" y="4970520"/>
            <a:ext cx="1503586" cy="13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1438"/>
            <a:ext cx="7772400" cy="1143000"/>
          </a:xfrm>
        </p:spPr>
        <p:txBody>
          <a:bodyPr/>
          <a:lstStyle/>
          <a:p>
            <a:pPr algn="r">
              <a:defRPr/>
            </a:pPr>
            <a:r>
              <a:rPr lang="pt-PT" sz="2800" b="1" dirty="0" smtClean="0">
                <a:solidFill>
                  <a:srgbClr val="453D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Tema #2</a:t>
            </a:r>
            <a:endParaRPr lang="en-US" sz="2800" b="1" dirty="0">
              <a:solidFill>
                <a:srgbClr val="453D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626" y="980728"/>
            <a:ext cx="81038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Recursos</a:t>
            </a:r>
            <a:r>
              <a:rPr lang="pt-PT" b="1" dirty="0" smtClean="0"/>
              <a:t>:</a:t>
            </a:r>
          </a:p>
          <a:p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D</a:t>
            </a:r>
            <a:r>
              <a:rPr lang="pt-PT" dirty="0" smtClean="0"/>
              <a:t>ados para cálculo de ventos extremos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Devem ser consultadas as bases de dados públicas de informação georreferenciada para complemento da informação/restrições (DGT, SNIG, Serviços </a:t>
            </a:r>
            <a:r>
              <a:rPr lang="pt-PT" dirty="0" err="1" smtClean="0"/>
              <a:t>Copernicus</a:t>
            </a:r>
            <a:r>
              <a:rPr lang="pt-PT" dirty="0" smtClean="0"/>
              <a:t>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Software </a:t>
            </a:r>
            <a:r>
              <a:rPr lang="pt-PT" dirty="0" err="1" smtClean="0"/>
              <a:t>ArcGIS</a:t>
            </a:r>
            <a:endParaRPr lang="pt-PT" dirty="0" smtClean="0"/>
          </a:p>
          <a:p>
            <a:r>
              <a:rPr lang="pt-PT" dirty="0" smtClean="0"/>
              <a:t> </a:t>
            </a:r>
            <a:endParaRPr lang="pt-PT" dirty="0"/>
          </a:p>
          <a:p>
            <a:r>
              <a:rPr lang="pt-PT" b="1" dirty="0"/>
              <a:t>Local de realização do trabalho: </a:t>
            </a:r>
          </a:p>
          <a:p>
            <a:r>
              <a:rPr lang="pt-PT" dirty="0"/>
              <a:t>LNEG – Lumiar </a:t>
            </a:r>
          </a:p>
          <a:p>
            <a:r>
              <a:rPr lang="pt-PT" dirty="0"/>
              <a:t>  </a:t>
            </a:r>
          </a:p>
          <a:p>
            <a:r>
              <a:rPr lang="pt-PT" b="1" dirty="0"/>
              <a:t>Requisitos </a:t>
            </a:r>
          </a:p>
          <a:p>
            <a:r>
              <a:rPr lang="pt-PT" dirty="0"/>
              <a:t>Conhecimentos de programação (qualquer linguagem).</a:t>
            </a:r>
          </a:p>
          <a:p>
            <a:r>
              <a:rPr lang="pt-PT" dirty="0"/>
              <a:t>Conhecimentos ao nível do utilizador de Sistemas de Informação Geográfica (</a:t>
            </a:r>
            <a:r>
              <a:rPr lang="pt-PT" dirty="0" err="1"/>
              <a:t>ArcGIS</a:t>
            </a:r>
            <a:r>
              <a:rPr lang="pt-PT" dirty="0"/>
              <a:t> ou similar, preferencialmente Open </a:t>
            </a:r>
            <a:r>
              <a:rPr lang="pt-PT" dirty="0" err="1"/>
              <a:t>Source</a:t>
            </a:r>
            <a:r>
              <a:rPr lang="pt-PT" dirty="0"/>
              <a:t>/Freeware).</a:t>
            </a:r>
          </a:p>
        </p:txBody>
      </p:sp>
    </p:spTree>
    <p:extLst>
      <p:ext uri="{BB962C8B-B14F-4D97-AF65-F5344CB8AC3E}">
        <p14:creationId xmlns:p14="http://schemas.microsoft.com/office/powerpoint/2010/main" val="23380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13282</TotalTime>
  <Words>795</Words>
  <Application>Microsoft Office PowerPoint</Application>
  <PresentationFormat>On-screen Show (4:3)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Temas para dissertação de Mestrado MIEEA  Tema #1: Modelo de negócios para a utilização de fogões elétricos alimentados por energia solar fotovoltaica em África. (Teresa Simões/Ana Estanqueiro)  Tema #2: Planeamento do desenvolvimento de sistemas renováveis offshore  em Portugal. (Teresa Simões/Ana Estanqueiro)   </vt:lpstr>
      <vt:lpstr>Tema #1</vt:lpstr>
      <vt:lpstr>Tema #1</vt:lpstr>
      <vt:lpstr>Tema #1</vt:lpstr>
      <vt:lpstr>Tema #1</vt:lpstr>
      <vt:lpstr>Tema #2</vt:lpstr>
      <vt:lpstr>Tema #2</vt:lpstr>
      <vt:lpstr>Tema #2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Estanqueiro</dc:creator>
  <cp:lastModifiedBy>Teresa Esteves</cp:lastModifiedBy>
  <cp:revision>87</cp:revision>
  <dcterms:created xsi:type="dcterms:W3CDTF">2017-02-21T09:23:43Z</dcterms:created>
  <dcterms:modified xsi:type="dcterms:W3CDTF">2022-09-30T08:39:16Z</dcterms:modified>
</cp:coreProperties>
</file>