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724" r:id="rId2"/>
    <p:sldId id="960" r:id="rId3"/>
    <p:sldId id="961" r:id="rId4"/>
    <p:sldId id="959" r:id="rId5"/>
    <p:sldId id="418" r:id="rId6"/>
    <p:sldId id="934" r:id="rId7"/>
    <p:sldId id="935" r:id="rId8"/>
    <p:sldId id="880" r:id="rId9"/>
    <p:sldId id="948" r:id="rId10"/>
    <p:sldId id="936" r:id="rId11"/>
    <p:sldId id="946" r:id="rId12"/>
    <p:sldId id="947" r:id="rId13"/>
    <p:sldId id="949" r:id="rId14"/>
    <p:sldId id="881" r:id="rId15"/>
    <p:sldId id="730" r:id="rId16"/>
    <p:sldId id="731" r:id="rId17"/>
    <p:sldId id="857" r:id="rId18"/>
    <p:sldId id="859" r:id="rId19"/>
    <p:sldId id="860" r:id="rId20"/>
    <p:sldId id="861" r:id="rId21"/>
    <p:sldId id="862" r:id="rId22"/>
    <p:sldId id="863" r:id="rId23"/>
    <p:sldId id="865" r:id="rId24"/>
    <p:sldId id="866" r:id="rId25"/>
    <p:sldId id="938" r:id="rId26"/>
    <p:sldId id="868" r:id="rId27"/>
    <p:sldId id="869" r:id="rId28"/>
    <p:sldId id="958" r:id="rId29"/>
    <p:sldId id="957" r:id="rId30"/>
    <p:sldId id="956" r:id="rId31"/>
    <p:sldId id="952" r:id="rId32"/>
    <p:sldId id="871" r:id="rId33"/>
    <p:sldId id="872" r:id="rId34"/>
    <p:sldId id="939" r:id="rId35"/>
    <p:sldId id="940" r:id="rId36"/>
    <p:sldId id="953" r:id="rId37"/>
    <p:sldId id="941" r:id="rId38"/>
    <p:sldId id="942" r:id="rId39"/>
    <p:sldId id="876" r:id="rId40"/>
    <p:sldId id="943" r:id="rId41"/>
    <p:sldId id="944" r:id="rId42"/>
    <p:sldId id="945" r:id="rId43"/>
    <p:sldId id="954" r:id="rId44"/>
    <p:sldId id="955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68675" autoAdjust="0"/>
  </p:normalViewPr>
  <p:slideViewPr>
    <p:cSldViewPr snapToGrid="0">
      <p:cViewPr varScale="1">
        <p:scale>
          <a:sx n="78" d="100"/>
          <a:sy n="78" d="100"/>
        </p:scale>
        <p:origin x="24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96C59-3A04-4733-8EB1-026E931CE32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42C64-7517-4CD6-9B19-926D48B4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#ANOVA A DOIS FACTORES</a:t>
            </a:r>
          </a:p>
          <a:p>
            <a:r>
              <a:rPr lang="en-US" dirty="0" err="1"/>
              <a:t>set.seed</a:t>
            </a:r>
            <a:r>
              <a:rPr lang="en-US" dirty="0"/>
              <a:t>(123)</a:t>
            </a:r>
          </a:p>
          <a:p>
            <a:r>
              <a:rPr lang="en-US" dirty="0"/>
              <a:t>F1=rep(paste0("F1",c("A","B","C")),each=30)</a:t>
            </a:r>
          </a:p>
          <a:p>
            <a:r>
              <a:rPr lang="en-US" dirty="0"/>
              <a:t>F2=rep(paste0("F2",c("A","B","C","A","B","C","A","B","C")),each=10)</a:t>
            </a:r>
          </a:p>
          <a:p>
            <a:r>
              <a:rPr lang="en-US" dirty="0"/>
              <a:t>table(F1,F2)</a:t>
            </a:r>
          </a:p>
          <a:p>
            <a:r>
              <a:rPr lang="en-US" dirty="0"/>
              <a:t>#simulate the data  </a:t>
            </a:r>
          </a:p>
          <a:p>
            <a:r>
              <a:rPr lang="en-US" dirty="0" err="1"/>
              <a:t>ys</a:t>
            </a:r>
            <a:r>
              <a:rPr lang="en-US" dirty="0"/>
              <a:t>=3+ifelse(F1=="F1A",3,ifelse(F1=="F1B",2,4))+</a:t>
            </a:r>
            <a:r>
              <a:rPr lang="en-US" dirty="0" err="1"/>
              <a:t>ifelse</a:t>
            </a:r>
            <a:r>
              <a:rPr lang="en-US" dirty="0"/>
              <a:t>(F2=="F2A",6,ifelse(F2=="F2B",8,10))+</a:t>
            </a:r>
            <a:r>
              <a:rPr lang="en-US" dirty="0" err="1"/>
              <a:t>rnorm</a:t>
            </a:r>
            <a:r>
              <a:rPr lang="en-US" dirty="0"/>
              <a:t>(90,mean=0,sd=2)</a:t>
            </a:r>
          </a:p>
          <a:p>
            <a:r>
              <a:rPr lang="en-US" dirty="0"/>
              <a:t>my2WayANOVA=</a:t>
            </a:r>
            <a:r>
              <a:rPr lang="en-US" dirty="0" err="1"/>
              <a:t>aov</a:t>
            </a:r>
            <a:r>
              <a:rPr lang="en-US" dirty="0"/>
              <a:t>(ys~F1*F2)</a:t>
            </a:r>
          </a:p>
          <a:p>
            <a:r>
              <a:rPr lang="en-US" dirty="0"/>
              <a:t>summary(my2WayANOVA)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2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library(</a:t>
            </a:r>
            <a:r>
              <a:rPr lang="en-US" dirty="0" err="1"/>
              <a:t>rcompanion</a:t>
            </a:r>
            <a:r>
              <a:rPr lang="en-US" dirty="0"/>
              <a:t>)</a:t>
            </a:r>
          </a:p>
          <a:p>
            <a:r>
              <a:rPr lang="en-US" dirty="0"/>
              <a:t>dados=</a:t>
            </a:r>
            <a:r>
              <a:rPr lang="en-US" dirty="0" err="1"/>
              <a:t>data.frame</a:t>
            </a:r>
            <a:r>
              <a:rPr lang="en-US" dirty="0"/>
              <a:t>(</a:t>
            </a:r>
            <a:r>
              <a:rPr lang="en-US" dirty="0" err="1"/>
              <a:t>ys</a:t>
            </a:r>
            <a:r>
              <a:rPr lang="en-US" dirty="0"/>
              <a:t>=ys,F1=F1,F2=F2)</a:t>
            </a:r>
          </a:p>
          <a:p>
            <a:r>
              <a:rPr lang="en-US" dirty="0" err="1"/>
              <a:t>scheirerRayHare</a:t>
            </a:r>
            <a:r>
              <a:rPr lang="en-US" dirty="0"/>
              <a:t>(ys~F1*F2,data=dados)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DCE64B8F-D65A-4C78-A8E6-61C2C03F39A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543108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DCE64B8F-D65A-4C78-A8E6-61C2C03F39A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3239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1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E64B8F-D65A-4C78-A8E6-61C2C03F39A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3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7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2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486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DCE64B8F-D65A-4C78-A8E6-61C2C03F39A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9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DCE64B8F-D65A-4C78-A8E6-61C2C03F39A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3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CE64B8F-D65A-4C78-A8E6-61C2C03F39A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6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A8BE62-16CC-4D58-8977-74AA6708C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545107"/>
            <a:ext cx="3906669" cy="2195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74C52-0239-4717-9302-C70D721087DA}"/>
              </a:ext>
            </a:extLst>
          </p:cNvPr>
          <p:cNvSpPr txBox="1"/>
          <p:nvPr/>
        </p:nvSpPr>
        <p:spPr>
          <a:xfrm>
            <a:off x="1318098" y="243192"/>
            <a:ext cx="6507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Goodies</a:t>
            </a:r>
            <a:r>
              <a:rPr lang="en-US" sz="4800" baseline="30000" dirty="0"/>
              <a:t>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EDD700-2773-4B0F-92D6-E66D4107B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175" y="1221668"/>
            <a:ext cx="2462212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70FC8E-DAA3-4E3B-AD66-CB5BBC758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017" y="5025440"/>
            <a:ext cx="4870315" cy="1388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E210FC-0C00-4753-9270-485890741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30" y="1459085"/>
            <a:ext cx="3161489" cy="1514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94E456-3BF6-4987-B8E8-5E156606B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17" y="3408911"/>
            <a:ext cx="2739120" cy="21406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BEAF91-C297-4E07-B2B0-D8B53C457E4E}"/>
              </a:ext>
            </a:extLst>
          </p:cNvPr>
          <p:cNvSpPr txBox="1"/>
          <p:nvPr/>
        </p:nvSpPr>
        <p:spPr>
          <a:xfrm>
            <a:off x="136187" y="6488668"/>
            <a:ext cx="892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Goodies related to animals, plants and numbers…</a:t>
            </a:r>
          </a:p>
        </p:txBody>
      </p:sp>
    </p:spTree>
    <p:extLst>
      <p:ext uri="{BB962C8B-B14F-4D97-AF65-F5344CB8AC3E}">
        <p14:creationId xmlns:p14="http://schemas.microsoft.com/office/powerpoint/2010/main" val="31193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DEE326-B508-4CE5-BA52-C5417D881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66" y="1297459"/>
            <a:ext cx="6356570" cy="41642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3206A7-B083-431B-BA08-80DCB21488B3}"/>
              </a:ext>
            </a:extLst>
          </p:cNvPr>
          <p:cNvSpPr/>
          <p:nvPr/>
        </p:nvSpPr>
        <p:spPr>
          <a:xfrm>
            <a:off x="6203086" y="5029199"/>
            <a:ext cx="1372245" cy="407773"/>
          </a:xfrm>
          <a:prstGeom prst="rect">
            <a:avLst/>
          </a:prstGeom>
          <a:solidFill>
            <a:srgbClr val="00B0F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89F1F-4D1A-4FFB-8701-4D075E789031}"/>
              </a:ext>
            </a:extLst>
          </p:cNvPr>
          <p:cNvSpPr txBox="1"/>
          <p:nvPr/>
        </p:nvSpPr>
        <p:spPr>
          <a:xfrm>
            <a:off x="3323968" y="5857103"/>
            <a:ext cx="496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3 e 4 </a:t>
            </a:r>
            <a:r>
              <a:rPr lang="en-US" dirty="0" err="1"/>
              <a:t>parecem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ser </a:t>
            </a:r>
            <a:r>
              <a:rPr lang="en-US" dirty="0" err="1"/>
              <a:t>diferentes</a:t>
            </a:r>
            <a:r>
              <a:rPr lang="en-US" dirty="0"/>
              <a:t> entre </a:t>
            </a:r>
            <a:r>
              <a:rPr lang="en-US" dirty="0" err="1"/>
              <a:t>si</a:t>
            </a:r>
            <a:r>
              <a:rPr lang="en-US" dirty="0"/>
              <a:t>, o que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sentido</a:t>
            </a:r>
            <a:r>
              <a:rPr lang="en-US" dirty="0"/>
              <a:t> (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gráfico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45E43-A003-43F6-A9F7-E8121ABB7F8C}"/>
              </a:ext>
            </a:extLst>
          </p:cNvPr>
          <p:cNvSpPr txBox="1"/>
          <p:nvPr/>
        </p:nvSpPr>
        <p:spPr>
          <a:xfrm>
            <a:off x="3657600" y="197708"/>
            <a:ext cx="357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400" dirty="0">
                <a:latin typeface="Calibri" panose="020F0502020204030204" pitchFamily="34" charset="0"/>
              </a:rPr>
              <a:t>Teste de </a:t>
            </a:r>
            <a:r>
              <a:rPr lang="pt-PT" altLang="en-US" sz="2400" dirty="0" err="1">
                <a:latin typeface="Calibri" panose="020F0502020204030204" pitchFamily="34" charset="0"/>
              </a:rPr>
              <a:t>Tukey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527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47FA00-956C-4D72-8A9C-A73D5C091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40" y="0"/>
            <a:ext cx="749231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0141B4-2B29-44A8-9A45-02C6D1EED656}"/>
              </a:ext>
            </a:extLst>
          </p:cNvPr>
          <p:cNvSpPr/>
          <p:nvPr/>
        </p:nvSpPr>
        <p:spPr>
          <a:xfrm>
            <a:off x="4717700" y="1621348"/>
            <a:ext cx="3741794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pt-PT" altLang="en-US" sz="2800" dirty="0">
                <a:latin typeface="Calibri" panose="020F0502020204030204" pitchFamily="34" charset="0"/>
              </a:rPr>
              <a:t>Teste de Newman-</a:t>
            </a:r>
            <a:r>
              <a:rPr lang="pt-PT" altLang="en-US" sz="2800" dirty="0" err="1">
                <a:latin typeface="Calibri" panose="020F0502020204030204" pitchFamily="34" charset="0"/>
              </a:rPr>
              <a:t>Keuls</a:t>
            </a:r>
            <a:r>
              <a:rPr lang="pt-PT" altLang="en-US" sz="2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005BD-26D9-4BDB-8E74-29D85BA10F4C}"/>
              </a:ext>
            </a:extLst>
          </p:cNvPr>
          <p:cNvSpPr/>
          <p:nvPr/>
        </p:nvSpPr>
        <p:spPr>
          <a:xfrm>
            <a:off x="2347779" y="5869459"/>
            <a:ext cx="556060" cy="370704"/>
          </a:xfrm>
          <a:prstGeom prst="rect">
            <a:avLst/>
          </a:prstGeom>
          <a:solidFill>
            <a:srgbClr val="00B0F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4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D2EA-2758-4139-8C62-07617BF38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381125"/>
            <a:ext cx="7296150" cy="4095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FA2E31-158B-41C7-8A9C-E8E8EF439D04}"/>
              </a:ext>
            </a:extLst>
          </p:cNvPr>
          <p:cNvSpPr/>
          <p:nvPr/>
        </p:nvSpPr>
        <p:spPr>
          <a:xfrm>
            <a:off x="4572000" y="806224"/>
            <a:ext cx="2613921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pt-PT" altLang="en-US" sz="2800" dirty="0">
                <a:latin typeface="Calibri" panose="020F0502020204030204" pitchFamily="34" charset="0"/>
              </a:rPr>
              <a:t>Teste de </a:t>
            </a:r>
            <a:r>
              <a:rPr lang="pt-PT" altLang="en-US" sz="2800" dirty="0" err="1">
                <a:latin typeface="Calibri" panose="020F0502020204030204" pitchFamily="34" charset="0"/>
              </a:rPr>
              <a:t>Scheffé</a:t>
            </a:r>
            <a:r>
              <a:rPr lang="pt-PT" altLang="en-US" sz="2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F2FE12-5A27-435B-9984-24C123C9E1D6}"/>
              </a:ext>
            </a:extLst>
          </p:cNvPr>
          <p:cNvSpPr/>
          <p:nvPr/>
        </p:nvSpPr>
        <p:spPr>
          <a:xfrm>
            <a:off x="4744988" y="4473146"/>
            <a:ext cx="1149185" cy="308920"/>
          </a:xfrm>
          <a:prstGeom prst="rect">
            <a:avLst/>
          </a:prstGeom>
          <a:solidFill>
            <a:srgbClr val="00B0F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6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530A7882-74C6-4345-8AC2-3882712C1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124" y="725405"/>
            <a:ext cx="987304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&gt;library(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dunn.test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E11CDB-4AAC-4E9E-A719-EA35A3E95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004887"/>
            <a:ext cx="6762750" cy="48482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F73A78-BC5E-4663-905D-FA16D00F1116}"/>
              </a:ext>
            </a:extLst>
          </p:cNvPr>
          <p:cNvSpPr/>
          <p:nvPr/>
        </p:nvSpPr>
        <p:spPr>
          <a:xfrm>
            <a:off x="4720275" y="4744995"/>
            <a:ext cx="1198612" cy="494270"/>
          </a:xfrm>
          <a:prstGeom prst="rect">
            <a:avLst/>
          </a:prstGeom>
          <a:solidFill>
            <a:srgbClr val="00B0F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950A9A-C8F0-4B1E-A71C-00CBF6904629}"/>
              </a:ext>
            </a:extLst>
          </p:cNvPr>
          <p:cNvSpPr/>
          <p:nvPr/>
        </p:nvSpPr>
        <p:spPr>
          <a:xfrm>
            <a:off x="2401324" y="3503140"/>
            <a:ext cx="1198612" cy="494270"/>
          </a:xfrm>
          <a:prstGeom prst="rect">
            <a:avLst/>
          </a:prstGeom>
          <a:solidFill>
            <a:srgbClr val="00B0F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0F3CE-4E06-46A9-9400-12D47D44B057}"/>
              </a:ext>
            </a:extLst>
          </p:cNvPr>
          <p:cNvSpPr txBox="1"/>
          <p:nvPr/>
        </p:nvSpPr>
        <p:spPr>
          <a:xfrm>
            <a:off x="2607276" y="6104238"/>
            <a:ext cx="624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power, so actually can’t tell if Groups 1 and 2 are different!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E4F12A-2D2E-434A-A8B6-B3B9BE0F651A}"/>
              </a:ext>
            </a:extLst>
          </p:cNvPr>
          <p:cNvSpPr/>
          <p:nvPr/>
        </p:nvSpPr>
        <p:spPr>
          <a:xfrm>
            <a:off x="6116595" y="466310"/>
            <a:ext cx="2337756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pt-PT" altLang="en-US" sz="2800" dirty="0">
                <a:latin typeface="Calibri" panose="020F0502020204030204" pitchFamily="34" charset="0"/>
              </a:rPr>
              <a:t>Teste de Dunn </a:t>
            </a:r>
          </a:p>
        </p:txBody>
      </p:sp>
    </p:spTree>
    <p:extLst>
      <p:ext uri="{BB962C8B-B14F-4D97-AF65-F5344CB8AC3E}">
        <p14:creationId xmlns:p14="http://schemas.microsoft.com/office/powerpoint/2010/main" val="3811644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989A85-4957-4C5C-B6D1-5231E456B11E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1" name="Group 90">
            <a:extLst>
              <a:ext uri="{FF2B5EF4-FFF2-40B4-BE49-F238E27FC236}">
                <a16:creationId xmlns:a16="http://schemas.microsoft.com/office/drawing/2014/main" id="{9360C641-7B43-4702-B8B8-B16582DAD494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93D44C-C624-4503-89C7-A3955526E21A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458D874-F7EE-495E-AA43-1725A28B1941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793E453-658F-458E-AEDE-251CE399005D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A95344-9242-4C85-8EE9-044A1D5864F3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B3A49E3-3EB3-4EA2-A8FF-92B1A65DD959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CDA00FB-8871-41CA-8CE5-7F680A58F277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2DACD02-BB93-4391-B8F7-637187773F36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DD4E8E1-3858-42F6-83C6-B9F131280914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3C78BE-6674-49F8-88B4-37C7A6BB2F42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61B4363-C5A3-4D6B-83B0-4BFE5E9107B1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F08658A-0B63-40D8-A1FA-A44D8AC5DFF9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2" name="Text Box 2">
            <a:extLst>
              <a:ext uri="{FF2B5EF4-FFF2-40B4-BE49-F238E27FC236}">
                <a16:creationId xmlns:a16="http://schemas.microsoft.com/office/drawing/2014/main" id="{B494E7BA-F9AA-4643-AE74-5A66CF008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e equivalente não paramétrico</a:t>
            </a:r>
          </a:p>
        </p:txBody>
      </p:sp>
      <p:sp>
        <p:nvSpPr>
          <p:cNvPr id="27653" name="Text Box 2">
            <a:extLst>
              <a:ext uri="{FF2B5EF4-FFF2-40B4-BE49-F238E27FC236}">
                <a16:creationId xmlns:a16="http://schemas.microsoft.com/office/drawing/2014/main" id="{08C6C036-27C4-44A3-86E7-B569550ED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4419600"/>
            <a:ext cx="3657600" cy="39687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Teste </a:t>
            </a:r>
            <a:r>
              <a:rPr lang="pt-PT" altLang="en-US" sz="1600" i="1">
                <a:solidFill>
                  <a:schemeClr val="bg1"/>
                </a:solidFill>
                <a:latin typeface="Calibri" panose="020F0502020204030204" pitchFamily="34" charset="0"/>
              </a:rPr>
              <a:t>t </a:t>
            </a:r>
            <a:r>
              <a:rPr lang="pt-PT" altLang="en-US" sz="900" i="1">
                <a:solidFill>
                  <a:schemeClr val="bg1"/>
                </a:solidFill>
                <a:latin typeface="Calibri" panose="020F0502020204030204" pitchFamily="34" charset="0"/>
              </a:rPr>
              <a:t>para amostras emparelhadas</a:t>
            </a:r>
            <a:r>
              <a:rPr lang="pt-PT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en-US" sz="2000" i="1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54" name="Text Box 3">
            <a:extLst>
              <a:ext uri="{FF2B5EF4-FFF2-40B4-BE49-F238E27FC236}">
                <a16:creationId xmlns:a16="http://schemas.microsoft.com/office/drawing/2014/main" id="{E2F1197E-7CD3-4600-889B-3031310DC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233613"/>
            <a:ext cx="1535113" cy="3365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1 amostra </a:t>
            </a:r>
            <a:endParaRPr lang="en-US" altLang="en-US" sz="1600" i="1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CC384CE7-2CA8-4836-9AAE-208BF0727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3546475"/>
            <a:ext cx="1738313" cy="3365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2 amostras: </a:t>
            </a:r>
            <a:endParaRPr lang="en-US" altLang="en-US" sz="1600" i="1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56" name="Text Box 9">
            <a:extLst>
              <a:ext uri="{FF2B5EF4-FFF2-40B4-BE49-F238E27FC236}">
                <a16:creationId xmlns:a16="http://schemas.microsoft.com/office/drawing/2014/main" id="{FDB260D4-250C-4AE3-8308-287D61BF7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4641850"/>
            <a:ext cx="1811338" cy="58102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2 amostras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emparelhadas: </a:t>
            </a:r>
            <a:endParaRPr lang="en-US" altLang="en-US" sz="1600" i="1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57" name="Line 10">
            <a:extLst>
              <a:ext uri="{FF2B5EF4-FFF2-40B4-BE49-F238E27FC236}">
                <a16:creationId xmlns:a16="http://schemas.microsoft.com/office/drawing/2014/main" id="{C4279364-D252-4E72-A6C6-631499D004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0938" y="2097088"/>
            <a:ext cx="10668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1">
            <a:extLst>
              <a:ext uri="{FF2B5EF4-FFF2-40B4-BE49-F238E27FC236}">
                <a16:creationId xmlns:a16="http://schemas.microsoft.com/office/drawing/2014/main" id="{612BB760-B8C5-48E9-83CE-52B2181EB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0938" y="2554288"/>
            <a:ext cx="10668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2">
            <a:extLst>
              <a:ext uri="{FF2B5EF4-FFF2-40B4-BE49-F238E27FC236}">
                <a16:creationId xmlns:a16="http://schemas.microsoft.com/office/drawing/2014/main" id="{221A2778-E705-4BEE-BB22-70DB252E06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9525" y="3411538"/>
            <a:ext cx="10668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13">
            <a:extLst>
              <a:ext uri="{FF2B5EF4-FFF2-40B4-BE49-F238E27FC236}">
                <a16:creationId xmlns:a16="http://schemas.microsoft.com/office/drawing/2014/main" id="{A8AC2851-D5F4-412C-9442-F2495B148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9525" y="3868738"/>
            <a:ext cx="10668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4">
            <a:extLst>
              <a:ext uri="{FF2B5EF4-FFF2-40B4-BE49-F238E27FC236}">
                <a16:creationId xmlns:a16="http://schemas.microsoft.com/office/drawing/2014/main" id="{AB83C18D-AA66-4ACB-97CF-C84D56AAB5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4138" y="4635500"/>
            <a:ext cx="10668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5">
            <a:extLst>
              <a:ext uri="{FF2B5EF4-FFF2-40B4-BE49-F238E27FC236}">
                <a16:creationId xmlns:a16="http://schemas.microsoft.com/office/drawing/2014/main" id="{42ADDB86-F1B4-4FB1-8F25-288FFEADA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4138" y="5092700"/>
            <a:ext cx="10668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Text Box 16">
            <a:extLst>
              <a:ext uri="{FF2B5EF4-FFF2-40B4-BE49-F238E27FC236}">
                <a16:creationId xmlns:a16="http://schemas.microsoft.com/office/drawing/2014/main" id="{78BA366C-352B-4CCA-9538-A4C767016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1878013"/>
            <a:ext cx="1368425" cy="33655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Teste </a:t>
            </a:r>
            <a:r>
              <a:rPr lang="pt-PT" altLang="en-US" sz="1600" i="1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en-US" sz="1600" i="1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64" name="Text Box 17">
            <a:extLst>
              <a:ext uri="{FF2B5EF4-FFF2-40B4-BE49-F238E27FC236}">
                <a16:creationId xmlns:a16="http://schemas.microsoft.com/office/drawing/2014/main" id="{EAF34F3B-6D33-406F-BAEE-364928283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2640013"/>
            <a:ext cx="2016125" cy="33655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Teste Wilcoxon </a:t>
            </a:r>
            <a:endParaRPr lang="en-US" altLang="en-US" sz="1600" i="1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65" name="Text Box 18">
            <a:extLst>
              <a:ext uri="{FF2B5EF4-FFF2-40B4-BE49-F238E27FC236}">
                <a16:creationId xmlns:a16="http://schemas.microsoft.com/office/drawing/2014/main" id="{5B783639-3594-4EB5-86B1-BCECD4C32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1912938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400">
                <a:latin typeface="Calibri" panose="020F0502020204030204" pitchFamily="34" charset="0"/>
              </a:rPr>
              <a:t>P</a:t>
            </a:r>
            <a:endParaRPr lang="pt-PT" altLang="en-US" sz="1000">
              <a:latin typeface="Calibri" panose="020F0502020204030204" pitchFamily="34" charset="0"/>
            </a:endParaRPr>
          </a:p>
        </p:txBody>
      </p:sp>
      <p:sp>
        <p:nvSpPr>
          <p:cNvPr id="27666" name="Text Box 19">
            <a:extLst>
              <a:ext uri="{FF2B5EF4-FFF2-40B4-BE49-F238E27FC236}">
                <a16:creationId xmlns:a16="http://schemas.microsoft.com/office/drawing/2014/main" id="{45BA09DF-BA3C-4EBA-9362-978543B54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2681288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400">
                <a:latin typeface="Calibri" panose="020F0502020204030204" pitchFamily="34" charset="0"/>
              </a:rPr>
              <a:t>NP</a:t>
            </a:r>
            <a:endParaRPr lang="pt-PT" altLang="en-US" sz="1000">
              <a:latin typeface="Calibri" panose="020F0502020204030204" pitchFamily="34" charset="0"/>
            </a:endParaRPr>
          </a:p>
        </p:txBody>
      </p:sp>
      <p:sp>
        <p:nvSpPr>
          <p:cNvPr id="27667" name="Text Box 20">
            <a:extLst>
              <a:ext uri="{FF2B5EF4-FFF2-40B4-BE49-F238E27FC236}">
                <a16:creationId xmlns:a16="http://schemas.microsoft.com/office/drawing/2014/main" id="{BA2A8566-D393-4777-BDB9-2B6FD5F50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3267075"/>
            <a:ext cx="1727200" cy="33655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Teste </a:t>
            </a:r>
            <a:r>
              <a:rPr lang="pt-PT" altLang="en-US" sz="1600" i="1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en-US" sz="1600" i="1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68" name="Text Box 21">
            <a:extLst>
              <a:ext uri="{FF2B5EF4-FFF2-40B4-BE49-F238E27FC236}">
                <a16:creationId xmlns:a16="http://schemas.microsoft.com/office/drawing/2014/main" id="{F546964A-6073-428C-8E19-1326FDF4A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3843338"/>
            <a:ext cx="3810000" cy="33655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Teste Mann-Whitney</a:t>
            </a:r>
            <a:endParaRPr lang="en-US" altLang="en-US" sz="1600" i="1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69" name="Text Box 22">
            <a:extLst>
              <a:ext uri="{FF2B5EF4-FFF2-40B4-BE49-F238E27FC236}">
                <a16:creationId xmlns:a16="http://schemas.microsoft.com/office/drawing/2014/main" id="{FBB8F197-264F-487B-A3F3-0B13D8426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5" y="3267075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400">
                <a:latin typeface="Calibri" panose="020F0502020204030204" pitchFamily="34" charset="0"/>
              </a:rPr>
              <a:t>P</a:t>
            </a:r>
            <a:endParaRPr lang="pt-PT" altLang="en-US" sz="1000">
              <a:latin typeface="Calibri" panose="020F0502020204030204" pitchFamily="34" charset="0"/>
            </a:endParaRPr>
          </a:p>
        </p:txBody>
      </p:sp>
      <p:sp>
        <p:nvSpPr>
          <p:cNvPr id="27670" name="Text Box 23">
            <a:extLst>
              <a:ext uri="{FF2B5EF4-FFF2-40B4-BE49-F238E27FC236}">
                <a16:creationId xmlns:a16="http://schemas.microsoft.com/office/drawing/2014/main" id="{120E2998-95DC-4007-8B49-35D68A83F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5" y="3843338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400">
                <a:latin typeface="Calibri" panose="020F0502020204030204" pitchFamily="34" charset="0"/>
              </a:rPr>
              <a:t>NP</a:t>
            </a:r>
            <a:endParaRPr lang="pt-PT" altLang="en-US" sz="1000">
              <a:latin typeface="Calibri" panose="020F0502020204030204" pitchFamily="34" charset="0"/>
            </a:endParaRPr>
          </a:p>
        </p:txBody>
      </p:sp>
      <p:sp>
        <p:nvSpPr>
          <p:cNvPr id="27671" name="Text Box 24">
            <a:extLst>
              <a:ext uri="{FF2B5EF4-FFF2-40B4-BE49-F238E27FC236}">
                <a16:creationId xmlns:a16="http://schemas.microsoft.com/office/drawing/2014/main" id="{A3A1D9F4-F35F-4542-811E-1E227F185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5102225"/>
            <a:ext cx="3944937" cy="33655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Teste Wilcoxon </a:t>
            </a:r>
            <a:r>
              <a:rPr lang="pt-PT" altLang="en-US" sz="900">
                <a:solidFill>
                  <a:schemeClr val="bg1"/>
                </a:solidFill>
                <a:latin typeface="Calibri" panose="020F0502020204030204" pitchFamily="34" charset="0"/>
              </a:rPr>
              <a:t>para amostras emparelhadas</a:t>
            </a:r>
            <a:endParaRPr lang="en-US" altLang="en-US" sz="900" i="1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72" name="Text Box 25">
            <a:extLst>
              <a:ext uri="{FF2B5EF4-FFF2-40B4-BE49-F238E27FC236}">
                <a16:creationId xmlns:a16="http://schemas.microsoft.com/office/drawing/2014/main" id="{28A6033F-9294-4013-BBDC-62AA18C6A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25" y="4491038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400">
                <a:latin typeface="Calibri" panose="020F0502020204030204" pitchFamily="34" charset="0"/>
              </a:rPr>
              <a:t>P</a:t>
            </a:r>
            <a:endParaRPr lang="pt-PT" altLang="en-US" sz="1000">
              <a:latin typeface="Calibri" panose="020F0502020204030204" pitchFamily="34" charset="0"/>
            </a:endParaRPr>
          </a:p>
        </p:txBody>
      </p:sp>
      <p:sp>
        <p:nvSpPr>
          <p:cNvPr id="27673" name="Text Box 26">
            <a:extLst>
              <a:ext uri="{FF2B5EF4-FFF2-40B4-BE49-F238E27FC236}">
                <a16:creationId xmlns:a16="http://schemas.microsoft.com/office/drawing/2014/main" id="{8E2213C0-4E30-4797-99C4-8EE828899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5138738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400">
                <a:latin typeface="Calibri" panose="020F0502020204030204" pitchFamily="34" charset="0"/>
              </a:rPr>
              <a:t>NP</a:t>
            </a:r>
            <a:endParaRPr lang="pt-PT" altLang="en-US" sz="1000">
              <a:latin typeface="Calibri" panose="020F0502020204030204" pitchFamily="34" charset="0"/>
            </a:endParaRPr>
          </a:p>
        </p:txBody>
      </p:sp>
      <p:sp>
        <p:nvSpPr>
          <p:cNvPr id="27674" name="Text Box 27">
            <a:extLst>
              <a:ext uri="{FF2B5EF4-FFF2-40B4-BE49-F238E27FC236}">
                <a16:creationId xmlns:a16="http://schemas.microsoft.com/office/drawing/2014/main" id="{40CBD4A9-2AF9-4573-812C-283376E4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6029325"/>
            <a:ext cx="2087562" cy="3365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3 ou + amostras: </a:t>
            </a:r>
            <a:endParaRPr lang="en-US" altLang="en-US" sz="1600" i="1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75" name="Line 28">
            <a:extLst>
              <a:ext uri="{FF2B5EF4-FFF2-40B4-BE49-F238E27FC236}">
                <a16:creationId xmlns:a16="http://schemas.microsoft.com/office/drawing/2014/main" id="{280A37EA-9D4D-4965-996D-64EB1E125D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2438" y="5894388"/>
            <a:ext cx="10668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Line 29">
            <a:extLst>
              <a:ext uri="{FF2B5EF4-FFF2-40B4-BE49-F238E27FC236}">
                <a16:creationId xmlns:a16="http://schemas.microsoft.com/office/drawing/2014/main" id="{CFA73C83-D755-4E30-A3FE-CEDB3EA7C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2438" y="6351588"/>
            <a:ext cx="10668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Text Box 30">
            <a:extLst>
              <a:ext uri="{FF2B5EF4-FFF2-40B4-BE49-F238E27FC236}">
                <a16:creationId xmlns:a16="http://schemas.microsoft.com/office/drawing/2014/main" id="{F3372EAA-E98B-4888-9A6C-0A212A187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5749925"/>
            <a:ext cx="2070100" cy="33655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ANOVA </a:t>
            </a:r>
            <a:endParaRPr lang="en-US" altLang="en-US" sz="1600" i="1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78" name="Text Box 31">
            <a:extLst>
              <a:ext uri="{FF2B5EF4-FFF2-40B4-BE49-F238E27FC236}">
                <a16:creationId xmlns:a16="http://schemas.microsoft.com/office/drawing/2014/main" id="{E73B3B42-84A6-4B4D-A053-CE261CCF4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6326188"/>
            <a:ext cx="3068638" cy="33655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Teste Kruskal-Wallis</a:t>
            </a:r>
            <a:endParaRPr lang="en-US" altLang="en-US" sz="1600" i="1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79" name="Text Box 32">
            <a:extLst>
              <a:ext uri="{FF2B5EF4-FFF2-40B4-BE49-F238E27FC236}">
                <a16:creationId xmlns:a16="http://schemas.microsoft.com/office/drawing/2014/main" id="{F99DB41E-6714-4ECA-8FA9-8E599671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50" y="5749925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400">
                <a:latin typeface="Calibri" panose="020F0502020204030204" pitchFamily="34" charset="0"/>
              </a:rPr>
              <a:t>P</a:t>
            </a:r>
            <a:endParaRPr lang="pt-PT" altLang="en-US" sz="1000">
              <a:latin typeface="Calibri" panose="020F0502020204030204" pitchFamily="34" charset="0"/>
            </a:endParaRPr>
          </a:p>
        </p:txBody>
      </p:sp>
      <p:sp>
        <p:nvSpPr>
          <p:cNvPr id="27680" name="Text Box 33">
            <a:extLst>
              <a:ext uri="{FF2B5EF4-FFF2-40B4-BE49-F238E27FC236}">
                <a16:creationId xmlns:a16="http://schemas.microsoft.com/office/drawing/2014/main" id="{8D9202CE-5C4F-4B32-866F-EB21F21B3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6364288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400">
                <a:latin typeface="Calibri" panose="020F0502020204030204" pitchFamily="34" charset="0"/>
              </a:rPr>
              <a:t>NP</a:t>
            </a:r>
            <a:endParaRPr lang="pt-PT" altLang="en-US" sz="1000">
              <a:latin typeface="Calibri" panose="020F0502020204030204" pitchFamily="34" charset="0"/>
            </a:endParaRPr>
          </a:p>
        </p:txBody>
      </p:sp>
      <p:sp>
        <p:nvSpPr>
          <p:cNvPr id="27681" name="Text Box 15">
            <a:extLst>
              <a:ext uri="{FF2B5EF4-FFF2-40B4-BE49-F238E27FC236}">
                <a16:creationId xmlns:a16="http://schemas.microsoft.com/office/drawing/2014/main" id="{5B98A327-41C4-42C0-A142-EFD201C0D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198563"/>
            <a:ext cx="8351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Síntese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D710CD65-FB99-4D8D-B03C-480F5C5FD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38113"/>
            <a:ext cx="5438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sz="4400">
                <a:latin typeface="Calibri" panose="020F0502020204030204" pitchFamily="34" charset="0"/>
                <a:cs typeface="Helvetica" panose="020B0604020202020204" pitchFamily="34" charset="0"/>
              </a:rPr>
              <a:t>Ecologia Numérica</a:t>
            </a:r>
            <a:endParaRPr lang="en-GB" altLang="en-US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0AD9FD-FBA3-4CF0-ACEA-AF0856880835}"/>
              </a:ext>
            </a:extLst>
          </p:cNvPr>
          <p:cNvCxnSpPr/>
          <p:nvPr/>
        </p:nvCxnSpPr>
        <p:spPr>
          <a:xfrm flipH="1">
            <a:off x="3924300" y="981075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 Box 2">
            <a:extLst>
              <a:ext uri="{FF2B5EF4-FFF2-40B4-BE49-F238E27FC236}">
                <a16:creationId xmlns:a16="http://schemas.microsoft.com/office/drawing/2014/main" id="{5530E1BC-1304-4C95-8939-5F2A8E16A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125538"/>
            <a:ext cx="543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b="0">
                <a:latin typeface="Calibri" panose="020F0502020204030204" pitchFamily="34" charset="0"/>
              </a:rPr>
              <a:t>anova multifactorial</a:t>
            </a:r>
          </a:p>
        </p:txBody>
      </p:sp>
      <p:grpSp>
        <p:nvGrpSpPr>
          <p:cNvPr id="3078" name="Group 70">
            <a:extLst>
              <a:ext uri="{FF2B5EF4-FFF2-40B4-BE49-F238E27FC236}">
                <a16:creationId xmlns:a16="http://schemas.microsoft.com/office/drawing/2014/main" id="{8A62530D-D747-4FFA-8679-0AED0F9F19ED}"/>
              </a:ext>
            </a:extLst>
          </p:cNvPr>
          <p:cNvGrpSpPr>
            <a:grpSpLocks/>
          </p:cNvGrpSpPr>
          <p:nvPr/>
        </p:nvGrpSpPr>
        <p:grpSpPr bwMode="auto">
          <a:xfrm>
            <a:off x="160338" y="1322388"/>
            <a:ext cx="901700" cy="1071562"/>
            <a:chOff x="716880" y="1955417"/>
            <a:chExt cx="1289188" cy="1532018"/>
          </a:xfrm>
        </p:grpSpPr>
        <p:graphicFrame>
          <p:nvGraphicFramePr>
            <p:cNvPr id="3132" name="Chart 71">
              <a:extLst>
                <a:ext uri="{FF2B5EF4-FFF2-40B4-BE49-F238E27FC236}">
                  <a16:creationId xmlns:a16="http://schemas.microsoft.com/office/drawing/2014/main" id="{2A3D631D-A59E-4A69-A708-C5F27FA65E7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44309" y="1939870"/>
            <a:ext cx="1434331" cy="1620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14" r:id="rId3" imgW="1005927" imgH="1133954" progId="Excel.Chart.8">
                    <p:embed/>
                  </p:oleObj>
                </mc:Choice>
                <mc:Fallback>
                  <p:oleObj r:id="rId3" imgW="1005927" imgH="1133954" progId="Excel.Chart.8">
                    <p:embed/>
                    <p:pic>
                      <p:nvPicPr>
                        <p:cNvPr id="3132" name="Chart 71">
                          <a:extLst>
                            <a:ext uri="{FF2B5EF4-FFF2-40B4-BE49-F238E27FC236}">
                              <a16:creationId xmlns:a16="http://schemas.microsoft.com/office/drawing/2014/main" id="{2A3D631D-A59E-4A69-A708-C5F27FA65E7C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309" y="1939870"/>
                          <a:ext cx="1434331" cy="1620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5C1007EF-9A60-4C0F-8657-4CF6F621DE3B}"/>
                </a:ext>
              </a:extLst>
            </p:cNvPr>
            <p:cNvSpPr/>
            <p:nvPr/>
          </p:nvSpPr>
          <p:spPr>
            <a:xfrm>
              <a:off x="821286" y="1955417"/>
              <a:ext cx="1080376" cy="1364063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9" name="Group 73">
            <a:extLst>
              <a:ext uri="{FF2B5EF4-FFF2-40B4-BE49-F238E27FC236}">
                <a16:creationId xmlns:a16="http://schemas.microsoft.com/office/drawing/2014/main" id="{243ACB64-B517-489B-80D8-F402C3FA97D4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2397125"/>
            <a:ext cx="755650" cy="955675"/>
            <a:chOff x="821414" y="3477884"/>
            <a:chExt cx="1080120" cy="1363966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F794A4BA-1FF2-4EB9-BF90-2763137A0C08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9BADF06-25ED-434D-9BDC-B1934396F96A}"/>
                </a:ext>
              </a:extLst>
            </p:cNvPr>
            <p:cNvSpPr/>
            <p:nvPr/>
          </p:nvSpPr>
          <p:spPr>
            <a:xfrm>
              <a:off x="1413665" y="4447614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97A341A-39BE-4B36-AE68-E70CA2E63822}"/>
                </a:ext>
              </a:extLst>
            </p:cNvPr>
            <p:cNvSpPr/>
            <p:nvPr/>
          </p:nvSpPr>
          <p:spPr>
            <a:xfrm>
              <a:off x="1368282" y="4289013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05E64B9-F69F-4605-B68C-FE5C4029299C}"/>
                </a:ext>
              </a:extLst>
            </p:cNvPr>
            <p:cNvSpPr/>
            <p:nvPr/>
          </p:nvSpPr>
          <p:spPr>
            <a:xfrm>
              <a:off x="1216248" y="45178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0859E77-FAEE-48F2-8913-C17395CC8C83}"/>
                </a:ext>
              </a:extLst>
            </p:cNvPr>
            <p:cNvSpPr/>
            <p:nvPr/>
          </p:nvSpPr>
          <p:spPr>
            <a:xfrm>
              <a:off x="1286592" y="439550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60D53D3-23F4-419C-AB3D-B24CE6E84C52}"/>
                </a:ext>
              </a:extLst>
            </p:cNvPr>
            <p:cNvSpPr/>
            <p:nvPr/>
          </p:nvSpPr>
          <p:spPr>
            <a:xfrm>
              <a:off x="1286592" y="4289013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65E9A17-303A-4010-8A03-F29D61E94600}"/>
                </a:ext>
              </a:extLst>
            </p:cNvPr>
            <p:cNvSpPr/>
            <p:nvPr/>
          </p:nvSpPr>
          <p:spPr>
            <a:xfrm>
              <a:off x="1431819" y="416893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C607E5F-1B21-461F-AFB3-4CAF6C8A9602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CE77AE2-D51E-429C-B453-AB4D8C4BE2D3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6048C0E-8C39-4FD1-979A-8AAC78DF43C9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7EB7CFA-0882-4CC1-A61C-D023242C8591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A58941B-29D3-4E53-B2E7-1EC2195AEAEF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D4DE52A-1FCC-464B-BEE0-6106C4AD8571}"/>
                </a:ext>
              </a:extLst>
            </p:cNvPr>
            <p:cNvSpPr/>
            <p:nvPr/>
          </p:nvSpPr>
          <p:spPr>
            <a:xfrm>
              <a:off x="1216248" y="4395503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D58AF9E-A8BE-48EB-8329-DB559F4437EC}"/>
                </a:ext>
              </a:extLst>
            </p:cNvPr>
            <p:cNvCxnSpPr/>
            <p:nvPr/>
          </p:nvCxnSpPr>
          <p:spPr>
            <a:xfrm>
              <a:off x="1071022" y="3765632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85BD91F-7781-4801-A3E0-5273267DDA36}"/>
                </a:ext>
              </a:extLst>
            </p:cNvPr>
            <p:cNvCxnSpPr/>
            <p:nvPr/>
          </p:nvCxnSpPr>
          <p:spPr>
            <a:xfrm flipH="1">
              <a:off x="1071022" y="4594887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6A91495-E206-448C-86BB-52E9C373BE10}"/>
                </a:ext>
              </a:extLst>
            </p:cNvPr>
            <p:cNvCxnSpPr/>
            <p:nvPr/>
          </p:nvCxnSpPr>
          <p:spPr>
            <a:xfrm flipV="1">
              <a:off x="1211709" y="3897044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Group 90">
            <a:extLst>
              <a:ext uri="{FF2B5EF4-FFF2-40B4-BE49-F238E27FC236}">
                <a16:creationId xmlns:a16="http://schemas.microsoft.com/office/drawing/2014/main" id="{4EAA76A6-36EC-4E30-AFC6-47D2DAAB1DAB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3482975"/>
            <a:ext cx="755650" cy="954088"/>
            <a:chOff x="821414" y="5013176"/>
            <a:chExt cx="1080120" cy="1363966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1F3ADD5-A876-44F9-93A3-7FB10C9303D4}"/>
                </a:ext>
              </a:extLst>
            </p:cNvPr>
            <p:cNvCxnSpPr/>
            <p:nvPr/>
          </p:nvCxnSpPr>
          <p:spPr>
            <a:xfrm>
              <a:off x="1626966" y="5526081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3B74F2B-E617-409B-AD01-6672CD37D8D9}"/>
                </a:ext>
              </a:extLst>
            </p:cNvPr>
            <p:cNvCxnSpPr/>
            <p:nvPr/>
          </p:nvCxnSpPr>
          <p:spPr>
            <a:xfrm>
              <a:off x="1105060" y="5308210"/>
              <a:ext cx="0" cy="649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5C77816C-E78B-409B-AB49-2048348F1EB8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ACE6553-D22E-46CF-B603-677A530F890E}"/>
                </a:ext>
              </a:extLst>
            </p:cNvPr>
            <p:cNvSpPr/>
            <p:nvPr/>
          </p:nvSpPr>
          <p:spPr>
            <a:xfrm>
              <a:off x="987063" y="5514735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861753D-050D-4FF4-AE4B-4C28FD6505DB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0E0CA05-613B-41B2-B2C0-0CD12812DD2B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DA87439-72EA-49AD-8A01-937035FD20E2}"/>
                </a:ext>
              </a:extLst>
            </p:cNvPr>
            <p:cNvCxnSpPr/>
            <p:nvPr/>
          </p:nvCxnSpPr>
          <p:spPr>
            <a:xfrm>
              <a:off x="1508970" y="575076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C4536EE-B3FE-4B9C-8061-D53336C8CAD6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4DE9326-50C4-4378-B7D3-F19D13E8A214}"/>
                </a:ext>
              </a:extLst>
            </p:cNvPr>
            <p:cNvCxnSpPr/>
            <p:nvPr/>
          </p:nvCxnSpPr>
          <p:spPr>
            <a:xfrm>
              <a:off x="982525" y="5957285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C022355-909F-45CF-86B2-56BAD43853D9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85BA3D6-6EE3-4CD4-A54C-428465E233C6}"/>
                </a:ext>
              </a:extLst>
            </p:cNvPr>
            <p:cNvCxnSpPr/>
            <p:nvPr/>
          </p:nvCxnSpPr>
          <p:spPr>
            <a:xfrm>
              <a:off x="1508970" y="552608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1" name="Group 102">
            <a:extLst>
              <a:ext uri="{FF2B5EF4-FFF2-40B4-BE49-F238E27FC236}">
                <a16:creationId xmlns:a16="http://schemas.microsoft.com/office/drawing/2014/main" id="{E3957E2B-503C-43EA-856E-EEA1FF226C40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5683250"/>
            <a:ext cx="830262" cy="955675"/>
            <a:chOff x="3165866" y="3520767"/>
            <a:chExt cx="1184844" cy="1363966"/>
          </a:xfrm>
        </p:grpSpPr>
        <p:pic>
          <p:nvPicPr>
            <p:cNvPr id="3103" name="Picture 12" descr="http://www.mathworks.com/help/stats/dendrogram_partial.png">
              <a:extLst>
                <a:ext uri="{FF2B5EF4-FFF2-40B4-BE49-F238E27FC236}">
                  <a16:creationId xmlns:a16="http://schemas.microsoft.com/office/drawing/2014/main" id="{FD8D33FF-1429-4D89-8180-EE9DDEFB2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1" t="21536" b="10942"/>
            <a:stretch>
              <a:fillRect/>
            </a:stretch>
          </p:blipFill>
          <p:spPr bwMode="auto">
            <a:xfrm>
              <a:off x="3309882" y="3628318"/>
              <a:ext cx="1040828" cy="111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8983D0EF-B024-49A8-ABF5-A87C5AC6650D}"/>
                </a:ext>
              </a:extLst>
            </p:cNvPr>
            <p:cNvSpPr/>
            <p:nvPr/>
          </p:nvSpPr>
          <p:spPr>
            <a:xfrm>
              <a:off x="3165866" y="3520767"/>
              <a:ext cx="1080632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2" name="Group 105">
            <a:extLst>
              <a:ext uri="{FF2B5EF4-FFF2-40B4-BE49-F238E27FC236}">
                <a16:creationId xmlns:a16="http://schemas.microsoft.com/office/drawing/2014/main" id="{D643820D-832A-4139-9AC2-5DC8549094A3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4559300"/>
            <a:ext cx="755650" cy="955675"/>
            <a:chOff x="3059832" y="1797073"/>
            <a:chExt cx="1080120" cy="1363966"/>
          </a:xfrm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E3725EAC-40C0-404B-8A92-B115B4A841DE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74E1940-CE99-4362-8C0D-E53FA619BEDA}"/>
                </a:ext>
              </a:extLst>
            </p:cNvPr>
            <p:cNvSpPr/>
            <p:nvPr/>
          </p:nvSpPr>
          <p:spPr>
            <a:xfrm>
              <a:off x="3708812" y="2354441"/>
              <a:ext cx="65806" cy="6570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2A7B56-B222-4F74-B585-552707688677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0576D75-F6E7-40B6-9D79-0F9CF57B5A06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827A597-5F60-4179-A0C7-4DF748E7902E}"/>
                </a:ext>
              </a:extLst>
            </p:cNvPr>
            <p:cNvCxnSpPr/>
            <p:nvPr/>
          </p:nvCxnSpPr>
          <p:spPr>
            <a:xfrm>
              <a:off x="3581739" y="1844654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5BDF331-839D-4778-B818-E323F1A84E21}"/>
                </a:ext>
              </a:extLst>
            </p:cNvPr>
            <p:cNvCxnSpPr/>
            <p:nvPr/>
          </p:nvCxnSpPr>
          <p:spPr>
            <a:xfrm flipH="1">
              <a:off x="3132445" y="2492651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C043E30-525D-4D78-BE08-DB897760B8BC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FCF7E3E-7ADA-4032-BCF2-43845B5E6900}"/>
                </a:ext>
              </a:extLst>
            </p:cNvPr>
            <p:cNvSpPr/>
            <p:nvPr/>
          </p:nvSpPr>
          <p:spPr>
            <a:xfrm>
              <a:off x="3275403" y="2361239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5B65A2D-B94F-43C8-B473-B28F5E678C88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5B4B964-D070-46D2-8CB5-699D2B12FDCB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D9C1209-1431-4DC2-8264-587E533054A2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F5E2AB8-0BCE-4AF3-89C0-504CF38539FF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42F67F3-06AC-4419-89F0-E009E06594F2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964C420-A9A9-42CE-B77D-B3F86EC74F0A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E43AA14-7DA9-4A20-91AB-C6235891C312}"/>
                </a:ext>
              </a:extLst>
            </p:cNvPr>
            <p:cNvSpPr/>
            <p:nvPr/>
          </p:nvSpPr>
          <p:spPr>
            <a:xfrm rot="3369486">
              <a:off x="3648977" y="2074284"/>
              <a:ext cx="391970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258CE26-73E4-4788-AA9A-8AF86187DEB0}"/>
                </a:ext>
              </a:extLst>
            </p:cNvPr>
            <p:cNvSpPr/>
            <p:nvPr/>
          </p:nvSpPr>
          <p:spPr>
            <a:xfrm rot="3369486">
              <a:off x="3325620" y="2680365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A4D32F2-9373-41E5-986F-DB4E2BFC3FE8}"/>
                </a:ext>
              </a:extLst>
            </p:cNvPr>
            <p:cNvSpPr/>
            <p:nvPr/>
          </p:nvSpPr>
          <p:spPr>
            <a:xfrm rot="3369486">
              <a:off x="3137280" y="2104871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3" name="Group 123">
            <a:extLst>
              <a:ext uri="{FF2B5EF4-FFF2-40B4-BE49-F238E27FC236}">
                <a16:creationId xmlns:a16="http://schemas.microsoft.com/office/drawing/2014/main" id="{99C99AB4-F3A5-4A4E-BE6C-64165F03EB05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246063"/>
            <a:ext cx="1150938" cy="954087"/>
            <a:chOff x="1553834" y="4059941"/>
            <a:chExt cx="1643844" cy="1363966"/>
          </a:xfrm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0FD88619-92EA-4B48-B7EB-B6F85AB85691}"/>
                </a:ext>
              </a:extLst>
            </p:cNvPr>
            <p:cNvSpPr/>
            <p:nvPr/>
          </p:nvSpPr>
          <p:spPr>
            <a:xfrm>
              <a:off x="1834988" y="4059941"/>
              <a:ext cx="1081536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3085" name="Chart 125">
              <a:extLst>
                <a:ext uri="{FF2B5EF4-FFF2-40B4-BE49-F238E27FC236}">
                  <a16:creationId xmlns:a16="http://schemas.microsoft.com/office/drawing/2014/main" id="{98ECC022-F624-44D4-9907-0C1FB0E5895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481263" y="4138535"/>
            <a:ext cx="1788987" cy="1241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15" r:id="rId6" imgW="1255885" imgH="871804" progId="Excel.Chart.8">
                    <p:embed/>
                  </p:oleObj>
                </mc:Choice>
                <mc:Fallback>
                  <p:oleObj r:id="rId6" imgW="1255885" imgH="871804" progId="Excel.Chart.8">
                    <p:embed/>
                    <p:pic>
                      <p:nvPicPr>
                        <p:cNvPr id="3085" name="Chart 125">
                          <a:extLst>
                            <a:ext uri="{FF2B5EF4-FFF2-40B4-BE49-F238E27FC236}">
                              <a16:creationId xmlns:a16="http://schemas.microsoft.com/office/drawing/2014/main" id="{98ECC022-F624-44D4-9907-0C1FB0E58959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263" y="4138535"/>
                          <a:ext cx="1788987" cy="12410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569803E4-376B-4B8C-82F2-7DCB4D18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A108FA-CCA8-467A-9585-86485B8D9208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 Box 2">
            <a:extLst>
              <a:ext uri="{FF2B5EF4-FFF2-40B4-BE49-F238E27FC236}">
                <a16:creationId xmlns:a16="http://schemas.microsoft.com/office/drawing/2014/main" id="{F7A8BBB6-29BC-47F9-B03D-47A610D24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484313"/>
            <a:ext cx="86756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PT" altLang="en-US" sz="2800" dirty="0">
                <a:latin typeface="Calibri" panose="020F0502020204030204" pitchFamily="34" charset="0"/>
              </a:rPr>
              <a:t>Quais os testes mais correntes para situações com múltiplas amostras e </a:t>
            </a:r>
            <a:r>
              <a:rPr lang="pt-PT" altLang="en-US" sz="2800" dirty="0" err="1">
                <a:latin typeface="Calibri" panose="020F0502020204030204" pitchFamily="34" charset="0"/>
              </a:rPr>
              <a:t>factores</a:t>
            </a:r>
            <a:r>
              <a:rPr lang="pt-PT" altLang="en-US" sz="2800" dirty="0">
                <a:latin typeface="Calibri" panose="020F050202020403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</a:pPr>
            <a:endParaRPr lang="pt-PT" altLang="en-US" sz="1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 dirty="0">
                <a:latin typeface="Calibri" panose="020F0502020204030204" pitchFamily="34" charset="0"/>
              </a:rPr>
              <a:t>Quais as condições para a sua aplicação?</a:t>
            </a:r>
          </a:p>
          <a:p>
            <a:pPr eaLnBrk="1" hangingPunct="1">
              <a:spcBef>
                <a:spcPct val="0"/>
              </a:spcBef>
            </a:pPr>
            <a:endParaRPr lang="pt-PT" altLang="en-US" sz="12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 dirty="0">
                <a:latin typeface="Calibri" panose="020F0502020204030204" pitchFamily="34" charset="0"/>
              </a:rPr>
              <a:t>Como interpretar os seus resultados?</a:t>
            </a:r>
          </a:p>
        </p:txBody>
      </p:sp>
      <p:grpSp>
        <p:nvGrpSpPr>
          <p:cNvPr id="4101" name="Group 90">
            <a:extLst>
              <a:ext uri="{FF2B5EF4-FFF2-40B4-BE49-F238E27FC236}">
                <a16:creationId xmlns:a16="http://schemas.microsoft.com/office/drawing/2014/main" id="{4F2216E8-4D35-4AC8-89D6-DF27F0203F82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51729EF-3DC6-4648-B80F-7EB51C38478E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26B7622-953A-41F5-89B0-8D0638AE0CC0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74D4B21-D1F8-4BD3-B4C7-F4D5768850D6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33642F-8407-4180-A9A3-549E5A4CC3A9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1C96D64-0571-4E38-A70E-2B8055547721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9BC79BD-95EA-4102-B85B-90A58EA9B3CB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B019AE-0EEC-4D9E-B660-C4D67E9A2AEA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CF846E7-B5F8-47B9-B03B-9260326C3DA4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86B3C30-6E2E-4067-AE3A-E50AE7985302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FDCE765-33C1-4871-AFAA-C082143D005B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27B044C-D1D6-49B9-A97E-225AE5DAA6FC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1B1A19-6C1B-476E-A0E8-D3FAD6EF5C1A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3" name="Group 90">
            <a:extLst>
              <a:ext uri="{FF2B5EF4-FFF2-40B4-BE49-F238E27FC236}">
                <a16:creationId xmlns:a16="http://schemas.microsoft.com/office/drawing/2014/main" id="{FE6F8E92-CA98-4A00-82EA-CED2CFEC9B7A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21B298-ACC7-4D4F-B784-C4CDD8C0A56E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874B982-3914-4351-A884-8CC03EFC7A3A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991F373-06A1-4A44-999C-67AD8F8F7FEE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75D6AE-464D-45E0-A984-CEE7CFFE2C39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41321A5-C816-4C73-9150-E149EB0AA537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7A90D66-1C77-4693-9B1A-6E70FC4AF3F9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C33B13-3FF9-41A5-A128-CBBAC09DD740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597B403-103C-4178-B39A-2C309846C28B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A192E7B-813A-45D4-BBD8-443DE4998BAD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4C13286-77F2-4228-A95B-C8CA91BA6F5C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153B40-D6A4-4997-9F72-E460844D8EFD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Text Box 2">
            <a:extLst>
              <a:ext uri="{FF2B5EF4-FFF2-40B4-BE49-F238E27FC236}">
                <a16:creationId xmlns:a16="http://schemas.microsoft.com/office/drawing/2014/main" id="{B2EAAD92-7112-473E-B0B6-37A612A03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sp>
        <p:nvSpPr>
          <p:cNvPr id="5125" name="Text Box 3">
            <a:extLst>
              <a:ext uri="{FF2B5EF4-FFF2-40B4-BE49-F238E27FC236}">
                <a16:creationId xmlns:a16="http://schemas.microsoft.com/office/drawing/2014/main" id="{A8951582-B0FC-460C-8ADD-A3E1AA162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43025"/>
            <a:ext cx="8351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Testes a mais de duas amostras</a:t>
            </a:r>
          </a:p>
        </p:txBody>
      </p:sp>
      <p:sp>
        <p:nvSpPr>
          <p:cNvPr id="5126" name="Rectangle 68">
            <a:extLst>
              <a:ext uri="{FF2B5EF4-FFF2-40B4-BE49-F238E27FC236}">
                <a16:creationId xmlns:a16="http://schemas.microsoft.com/office/drawing/2014/main" id="{1E4EFBF1-C093-4F68-8865-68CC9DAB8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048000"/>
            <a:ext cx="914400" cy="297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7" name="Rectangle 69">
            <a:extLst>
              <a:ext uri="{FF2B5EF4-FFF2-40B4-BE49-F238E27FC236}">
                <a16:creationId xmlns:a16="http://schemas.microsoft.com/office/drawing/2014/main" id="{41CF98D9-1B56-4BFD-B5E3-B8D39E9EA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481263"/>
            <a:ext cx="39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solidFill>
                  <a:srgbClr val="FF6600"/>
                </a:solidFill>
                <a:latin typeface="Verdana" panose="020B0604030504040204" pitchFamily="34" charset="0"/>
              </a:rPr>
              <a:t>A</a:t>
            </a:r>
            <a:endParaRPr lang="en-GB" altLang="en-US" sz="2400" b="0">
              <a:solidFill>
                <a:srgbClr val="FF6600"/>
              </a:solidFill>
              <a:latin typeface="Verdana" panose="020B0604030504040204" pitchFamily="34" charset="0"/>
            </a:endParaRPr>
          </a:p>
        </p:txBody>
      </p:sp>
      <p:sp>
        <p:nvSpPr>
          <p:cNvPr id="5128" name="Oval 70">
            <a:extLst>
              <a:ext uri="{FF2B5EF4-FFF2-40B4-BE49-F238E27FC236}">
                <a16:creationId xmlns:a16="http://schemas.microsoft.com/office/drawing/2014/main" id="{57AA8F86-6716-4CA7-8E70-67E54917C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3200400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9" name="Oval 71">
            <a:extLst>
              <a:ext uri="{FF2B5EF4-FFF2-40B4-BE49-F238E27FC236}">
                <a16:creationId xmlns:a16="http://schemas.microsoft.com/office/drawing/2014/main" id="{DF69FB07-061E-42EF-8B2E-E43D8105B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3429000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30" name="Oval 72">
            <a:extLst>
              <a:ext uri="{FF2B5EF4-FFF2-40B4-BE49-F238E27FC236}">
                <a16:creationId xmlns:a16="http://schemas.microsoft.com/office/drawing/2014/main" id="{292E957A-E9DC-4599-AD26-50C1E0DA9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3657600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31" name="Oval 73">
            <a:extLst>
              <a:ext uri="{FF2B5EF4-FFF2-40B4-BE49-F238E27FC236}">
                <a16:creationId xmlns:a16="http://schemas.microsoft.com/office/drawing/2014/main" id="{12DEAADC-0BFE-4501-8ECE-192FAAD45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3886200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32" name="Oval 74">
            <a:extLst>
              <a:ext uri="{FF2B5EF4-FFF2-40B4-BE49-F238E27FC236}">
                <a16:creationId xmlns:a16="http://schemas.microsoft.com/office/drawing/2014/main" id="{EC7A2991-2C05-48D3-A843-FC573A3F2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4114800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33" name="Oval 75">
            <a:extLst>
              <a:ext uri="{FF2B5EF4-FFF2-40B4-BE49-F238E27FC236}">
                <a16:creationId xmlns:a16="http://schemas.microsoft.com/office/drawing/2014/main" id="{3F91AA58-E347-46C8-B184-0FAE9F306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4343400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34" name="Oval 76">
            <a:extLst>
              <a:ext uri="{FF2B5EF4-FFF2-40B4-BE49-F238E27FC236}">
                <a16:creationId xmlns:a16="http://schemas.microsoft.com/office/drawing/2014/main" id="{15815868-A993-45C3-A6FD-7F9CC6C94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4572000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35" name="Oval 77">
            <a:extLst>
              <a:ext uri="{FF2B5EF4-FFF2-40B4-BE49-F238E27FC236}">
                <a16:creationId xmlns:a16="http://schemas.microsoft.com/office/drawing/2014/main" id="{835D6CAE-5BEF-45EF-B241-98AB83503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4800600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36" name="Oval 78">
            <a:extLst>
              <a:ext uri="{FF2B5EF4-FFF2-40B4-BE49-F238E27FC236}">
                <a16:creationId xmlns:a16="http://schemas.microsoft.com/office/drawing/2014/main" id="{9643D994-911D-46D1-BB91-95092F4F7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5029200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37" name="Oval 79">
            <a:extLst>
              <a:ext uri="{FF2B5EF4-FFF2-40B4-BE49-F238E27FC236}">
                <a16:creationId xmlns:a16="http://schemas.microsoft.com/office/drawing/2014/main" id="{C9103CF8-3DB0-4897-8AE3-311E8F94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5257800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38" name="Oval 80">
            <a:extLst>
              <a:ext uri="{FF2B5EF4-FFF2-40B4-BE49-F238E27FC236}">
                <a16:creationId xmlns:a16="http://schemas.microsoft.com/office/drawing/2014/main" id="{9055520F-F309-42F8-BE05-90992AB5E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5486400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39" name="Oval 81">
            <a:extLst>
              <a:ext uri="{FF2B5EF4-FFF2-40B4-BE49-F238E27FC236}">
                <a16:creationId xmlns:a16="http://schemas.microsoft.com/office/drawing/2014/main" id="{F48F00E4-56F4-40D0-9A6C-9C529A7D6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5715000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0" name="Rectangle 82">
            <a:extLst>
              <a:ext uri="{FF2B5EF4-FFF2-40B4-BE49-F238E27FC236}">
                <a16:creationId xmlns:a16="http://schemas.microsoft.com/office/drawing/2014/main" id="{AE5FB39F-4284-46A0-ADB9-A34E331EA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3048000"/>
            <a:ext cx="914400" cy="297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1" name="Rectangle 83">
            <a:extLst>
              <a:ext uri="{FF2B5EF4-FFF2-40B4-BE49-F238E27FC236}">
                <a16:creationId xmlns:a16="http://schemas.microsoft.com/office/drawing/2014/main" id="{923F9FDD-B0A3-49BE-8C7F-81B9897EA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2481263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solidFill>
                  <a:srgbClr val="FF6600"/>
                </a:solidFill>
                <a:latin typeface="Verdana" panose="020B0604030504040204" pitchFamily="34" charset="0"/>
              </a:rPr>
              <a:t>B</a:t>
            </a:r>
            <a:endParaRPr lang="en-GB" altLang="en-US" sz="2400" b="0">
              <a:solidFill>
                <a:srgbClr val="FF6600"/>
              </a:solidFill>
              <a:latin typeface="Verdana" panose="020B0604030504040204" pitchFamily="34" charset="0"/>
            </a:endParaRPr>
          </a:p>
        </p:txBody>
      </p:sp>
      <p:sp>
        <p:nvSpPr>
          <p:cNvPr id="5142" name="Oval 84">
            <a:extLst>
              <a:ext uri="{FF2B5EF4-FFF2-40B4-BE49-F238E27FC236}">
                <a16:creationId xmlns:a16="http://schemas.microsoft.com/office/drawing/2014/main" id="{D5AB0737-ED31-4D8B-B33B-B658ED5CE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200400"/>
            <a:ext cx="6096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3" name="Oval 85">
            <a:extLst>
              <a:ext uri="{FF2B5EF4-FFF2-40B4-BE49-F238E27FC236}">
                <a16:creationId xmlns:a16="http://schemas.microsoft.com/office/drawing/2014/main" id="{5281EB7A-9357-4D12-AFA4-9471CACF8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429000"/>
            <a:ext cx="6096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4" name="Oval 86">
            <a:extLst>
              <a:ext uri="{FF2B5EF4-FFF2-40B4-BE49-F238E27FC236}">
                <a16:creationId xmlns:a16="http://schemas.microsoft.com/office/drawing/2014/main" id="{577DF8FF-1497-41CB-9CB5-909B0C524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657600"/>
            <a:ext cx="6096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5" name="Oval 87">
            <a:extLst>
              <a:ext uri="{FF2B5EF4-FFF2-40B4-BE49-F238E27FC236}">
                <a16:creationId xmlns:a16="http://schemas.microsoft.com/office/drawing/2014/main" id="{54D83540-402C-438F-8E25-ECE940E87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886200"/>
            <a:ext cx="6096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6" name="Oval 88">
            <a:extLst>
              <a:ext uri="{FF2B5EF4-FFF2-40B4-BE49-F238E27FC236}">
                <a16:creationId xmlns:a16="http://schemas.microsoft.com/office/drawing/2014/main" id="{2B3E976F-76C9-4A48-9215-F39366939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4114800"/>
            <a:ext cx="6096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7" name="Oval 89">
            <a:extLst>
              <a:ext uri="{FF2B5EF4-FFF2-40B4-BE49-F238E27FC236}">
                <a16:creationId xmlns:a16="http://schemas.microsoft.com/office/drawing/2014/main" id="{8A641C2C-D58B-4E98-8860-8A314291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4343400"/>
            <a:ext cx="6096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8" name="Oval 90">
            <a:extLst>
              <a:ext uri="{FF2B5EF4-FFF2-40B4-BE49-F238E27FC236}">
                <a16:creationId xmlns:a16="http://schemas.microsoft.com/office/drawing/2014/main" id="{C80496FD-8BCF-4D75-A535-90F247B93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4572000"/>
            <a:ext cx="6096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9" name="Oval 91">
            <a:extLst>
              <a:ext uri="{FF2B5EF4-FFF2-40B4-BE49-F238E27FC236}">
                <a16:creationId xmlns:a16="http://schemas.microsoft.com/office/drawing/2014/main" id="{13A10D76-CFB9-4E21-897F-666F42385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4800600"/>
            <a:ext cx="6096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50" name="Oval 92">
            <a:extLst>
              <a:ext uri="{FF2B5EF4-FFF2-40B4-BE49-F238E27FC236}">
                <a16:creationId xmlns:a16="http://schemas.microsoft.com/office/drawing/2014/main" id="{18340FF0-0690-4F24-A46D-E297AE97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5029200"/>
            <a:ext cx="6096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51" name="Oval 93">
            <a:extLst>
              <a:ext uri="{FF2B5EF4-FFF2-40B4-BE49-F238E27FC236}">
                <a16:creationId xmlns:a16="http://schemas.microsoft.com/office/drawing/2014/main" id="{F87624AF-6638-4DDF-827A-11EB8007B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5257800"/>
            <a:ext cx="6096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52" name="Oval 94">
            <a:extLst>
              <a:ext uri="{FF2B5EF4-FFF2-40B4-BE49-F238E27FC236}">
                <a16:creationId xmlns:a16="http://schemas.microsoft.com/office/drawing/2014/main" id="{3B1598F9-71CF-40A6-BEAF-E98428F29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5486400"/>
            <a:ext cx="6096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53" name="Oval 95">
            <a:extLst>
              <a:ext uri="{FF2B5EF4-FFF2-40B4-BE49-F238E27FC236}">
                <a16:creationId xmlns:a16="http://schemas.microsoft.com/office/drawing/2014/main" id="{EEB87822-AE4B-41DB-BE94-C51164069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5715000"/>
            <a:ext cx="6096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54" name="Rectangle 96">
            <a:extLst>
              <a:ext uri="{FF2B5EF4-FFF2-40B4-BE49-F238E27FC236}">
                <a16:creationId xmlns:a16="http://schemas.microsoft.com/office/drawing/2014/main" id="{C260062F-6CF5-4072-917C-ACBCFC49F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068638"/>
            <a:ext cx="914400" cy="2971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55" name="Oval 97">
            <a:extLst>
              <a:ext uri="{FF2B5EF4-FFF2-40B4-BE49-F238E27FC236}">
                <a16:creationId xmlns:a16="http://schemas.microsoft.com/office/drawing/2014/main" id="{1FD299CB-3C8C-452E-ACAF-34FD9930E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3221038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56" name="Oval 98">
            <a:extLst>
              <a:ext uri="{FF2B5EF4-FFF2-40B4-BE49-F238E27FC236}">
                <a16:creationId xmlns:a16="http://schemas.microsoft.com/office/drawing/2014/main" id="{4500B9FD-310A-4A06-9D72-AEABB7F31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3449638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57" name="Oval 99">
            <a:extLst>
              <a:ext uri="{FF2B5EF4-FFF2-40B4-BE49-F238E27FC236}">
                <a16:creationId xmlns:a16="http://schemas.microsoft.com/office/drawing/2014/main" id="{2477884E-893F-4461-8220-A5F3D7539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3678238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58" name="Oval 100">
            <a:extLst>
              <a:ext uri="{FF2B5EF4-FFF2-40B4-BE49-F238E27FC236}">
                <a16:creationId xmlns:a16="http://schemas.microsoft.com/office/drawing/2014/main" id="{E1B8B2FA-BA52-4557-A723-9B96D0F64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3906838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59" name="Oval 101">
            <a:extLst>
              <a:ext uri="{FF2B5EF4-FFF2-40B4-BE49-F238E27FC236}">
                <a16:creationId xmlns:a16="http://schemas.microsoft.com/office/drawing/2014/main" id="{6B6CCB59-3173-4FFB-A1A3-E08269DAA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4135438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60" name="Oval 102">
            <a:extLst>
              <a:ext uri="{FF2B5EF4-FFF2-40B4-BE49-F238E27FC236}">
                <a16:creationId xmlns:a16="http://schemas.microsoft.com/office/drawing/2014/main" id="{0AD4E23A-B4FC-47E8-889F-4E2EFAEA9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4364038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61" name="Oval 103">
            <a:extLst>
              <a:ext uri="{FF2B5EF4-FFF2-40B4-BE49-F238E27FC236}">
                <a16:creationId xmlns:a16="http://schemas.microsoft.com/office/drawing/2014/main" id="{980F2B06-3442-411F-B02C-9A04FF6B4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4592638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62" name="Oval 104">
            <a:extLst>
              <a:ext uri="{FF2B5EF4-FFF2-40B4-BE49-F238E27FC236}">
                <a16:creationId xmlns:a16="http://schemas.microsoft.com/office/drawing/2014/main" id="{CA4F3E77-4706-425C-88F4-6BF312D5D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4821238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63" name="Oval 105">
            <a:extLst>
              <a:ext uri="{FF2B5EF4-FFF2-40B4-BE49-F238E27FC236}">
                <a16:creationId xmlns:a16="http://schemas.microsoft.com/office/drawing/2014/main" id="{391562B4-D8BD-4662-8BF3-5DA621EE5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5049838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64" name="Oval 106">
            <a:extLst>
              <a:ext uri="{FF2B5EF4-FFF2-40B4-BE49-F238E27FC236}">
                <a16:creationId xmlns:a16="http://schemas.microsoft.com/office/drawing/2014/main" id="{847FF96B-C5C2-4A58-8793-9D052A0F0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5278438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65" name="Oval 107">
            <a:extLst>
              <a:ext uri="{FF2B5EF4-FFF2-40B4-BE49-F238E27FC236}">
                <a16:creationId xmlns:a16="http://schemas.microsoft.com/office/drawing/2014/main" id="{57219928-157F-4FD3-87CD-13A8B9CE2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5507038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66" name="Oval 108">
            <a:extLst>
              <a:ext uri="{FF2B5EF4-FFF2-40B4-BE49-F238E27FC236}">
                <a16:creationId xmlns:a16="http://schemas.microsoft.com/office/drawing/2014/main" id="{4BA3C7F9-229B-4E26-ABDF-E9A5C86EB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5735638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67" name="Rectangle 109">
            <a:extLst>
              <a:ext uri="{FF2B5EF4-FFF2-40B4-BE49-F238E27FC236}">
                <a16:creationId xmlns:a16="http://schemas.microsoft.com/office/drawing/2014/main" id="{3DF38659-9555-418C-89D2-1C9A3F658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3049588"/>
            <a:ext cx="914400" cy="2971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68" name="Rectangle 110">
            <a:extLst>
              <a:ext uri="{FF2B5EF4-FFF2-40B4-BE49-F238E27FC236}">
                <a16:creationId xmlns:a16="http://schemas.microsoft.com/office/drawing/2014/main" id="{400C4DD0-6771-4ABE-B76E-6FAE5821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248285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solidFill>
                  <a:srgbClr val="FF6600"/>
                </a:solidFill>
                <a:latin typeface="Verdana" panose="020B0604030504040204" pitchFamily="34" charset="0"/>
              </a:rPr>
              <a:t>C</a:t>
            </a:r>
            <a:endParaRPr lang="en-GB" altLang="en-US" sz="2400" b="0">
              <a:solidFill>
                <a:srgbClr val="FF6600"/>
              </a:solidFill>
              <a:latin typeface="Verdana" panose="020B0604030504040204" pitchFamily="34" charset="0"/>
            </a:endParaRPr>
          </a:p>
        </p:txBody>
      </p:sp>
      <p:sp>
        <p:nvSpPr>
          <p:cNvPr id="5169" name="Oval 111">
            <a:extLst>
              <a:ext uri="{FF2B5EF4-FFF2-40B4-BE49-F238E27FC236}">
                <a16:creationId xmlns:a16="http://schemas.microsoft.com/office/drawing/2014/main" id="{3BAF1A7A-DA99-4D50-908F-DB24A0A77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3201988"/>
            <a:ext cx="609600" cy="1524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70" name="Oval 112">
            <a:extLst>
              <a:ext uri="{FF2B5EF4-FFF2-40B4-BE49-F238E27FC236}">
                <a16:creationId xmlns:a16="http://schemas.microsoft.com/office/drawing/2014/main" id="{36E806BE-E5BB-42E2-A3DB-E8FE400C2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3430588"/>
            <a:ext cx="609600" cy="1524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71" name="Oval 113">
            <a:extLst>
              <a:ext uri="{FF2B5EF4-FFF2-40B4-BE49-F238E27FC236}">
                <a16:creationId xmlns:a16="http://schemas.microsoft.com/office/drawing/2014/main" id="{3F1FC810-8CB9-415F-BE54-0878DAE61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3659188"/>
            <a:ext cx="609600" cy="1524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72" name="Oval 114">
            <a:extLst>
              <a:ext uri="{FF2B5EF4-FFF2-40B4-BE49-F238E27FC236}">
                <a16:creationId xmlns:a16="http://schemas.microsoft.com/office/drawing/2014/main" id="{17A1E7BE-B228-4888-A914-848C4D095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3887788"/>
            <a:ext cx="609600" cy="1524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73" name="Oval 115">
            <a:extLst>
              <a:ext uri="{FF2B5EF4-FFF2-40B4-BE49-F238E27FC236}">
                <a16:creationId xmlns:a16="http://schemas.microsoft.com/office/drawing/2014/main" id="{BFB6B4D5-4C0E-4AC2-88FC-95BCC0BB7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4116388"/>
            <a:ext cx="609600" cy="1524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74" name="Oval 116">
            <a:extLst>
              <a:ext uri="{FF2B5EF4-FFF2-40B4-BE49-F238E27FC236}">
                <a16:creationId xmlns:a16="http://schemas.microsoft.com/office/drawing/2014/main" id="{C3699C60-61FB-4591-8B3C-2F3FF7608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4344988"/>
            <a:ext cx="609600" cy="1524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75" name="Oval 117">
            <a:extLst>
              <a:ext uri="{FF2B5EF4-FFF2-40B4-BE49-F238E27FC236}">
                <a16:creationId xmlns:a16="http://schemas.microsoft.com/office/drawing/2014/main" id="{8F406195-1A4A-4846-AEC3-369CB17A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4573588"/>
            <a:ext cx="609600" cy="1524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76" name="Oval 118">
            <a:extLst>
              <a:ext uri="{FF2B5EF4-FFF2-40B4-BE49-F238E27FC236}">
                <a16:creationId xmlns:a16="http://schemas.microsoft.com/office/drawing/2014/main" id="{AEFCCEBD-98CE-4CBD-9A5C-5257D1ED4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4802188"/>
            <a:ext cx="609600" cy="1524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77" name="Oval 119">
            <a:extLst>
              <a:ext uri="{FF2B5EF4-FFF2-40B4-BE49-F238E27FC236}">
                <a16:creationId xmlns:a16="http://schemas.microsoft.com/office/drawing/2014/main" id="{37B1E34B-776D-46C3-AF98-066C019EF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5030788"/>
            <a:ext cx="609600" cy="1524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78" name="Oval 120">
            <a:extLst>
              <a:ext uri="{FF2B5EF4-FFF2-40B4-BE49-F238E27FC236}">
                <a16:creationId xmlns:a16="http://schemas.microsoft.com/office/drawing/2014/main" id="{3F92FCD0-EDD1-4EFA-BF7C-022D75753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5259388"/>
            <a:ext cx="609600" cy="1524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79" name="Oval 121">
            <a:extLst>
              <a:ext uri="{FF2B5EF4-FFF2-40B4-BE49-F238E27FC236}">
                <a16:creationId xmlns:a16="http://schemas.microsoft.com/office/drawing/2014/main" id="{97B3CC60-E382-4314-B5D8-ED84FF4D0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5487988"/>
            <a:ext cx="609600" cy="1524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80" name="Oval 122">
            <a:extLst>
              <a:ext uri="{FF2B5EF4-FFF2-40B4-BE49-F238E27FC236}">
                <a16:creationId xmlns:a16="http://schemas.microsoft.com/office/drawing/2014/main" id="{C3CDF5DE-E475-4311-89E2-18DF46146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5716588"/>
            <a:ext cx="609600" cy="1524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81" name="Rectangle 123">
            <a:extLst>
              <a:ext uri="{FF2B5EF4-FFF2-40B4-BE49-F238E27FC236}">
                <a16:creationId xmlns:a16="http://schemas.microsoft.com/office/drawing/2014/main" id="{422D45EC-BC79-4BFD-BA63-E26CD38CD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252095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solidFill>
                  <a:srgbClr val="FF6600"/>
                </a:solidFill>
                <a:latin typeface="Verdana" panose="020B0604030504040204" pitchFamily="34" charset="0"/>
              </a:rPr>
              <a:t>D</a:t>
            </a:r>
            <a:endParaRPr lang="en-GB" altLang="en-US" sz="2400" b="0">
              <a:solidFill>
                <a:srgbClr val="FF66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666562-AB6B-450F-B873-84CE5E9F9544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1" name="Group 90">
            <a:extLst>
              <a:ext uri="{FF2B5EF4-FFF2-40B4-BE49-F238E27FC236}">
                <a16:creationId xmlns:a16="http://schemas.microsoft.com/office/drawing/2014/main" id="{CFF630A5-0826-46D6-BAEB-49BEE678E57C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6E1233-264C-4936-9D1F-6FE620FB57D4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C3457B-AC7E-432D-B61E-ECEB7768883A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0B592F0-D837-4197-94D9-5C0ED489249C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4419C75-9837-4118-BF14-6872176E28E0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7F77BE1-BB06-4C4D-A754-8B56308CE5EF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B50E96-AE24-4E08-976B-561ADB304F5E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4FC958-2A0F-4EF5-B6A4-0D746077DF02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EBD09BF-8F8C-4B38-9C9E-17F779B356A9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CCEDA2-7BF0-4E20-AF01-C3A8C6FF9E1A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D9019-5E19-445F-A7C3-3A11F135CF35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2B66BE7-8E39-4D9E-BBBF-BF7AB2F9C798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2" name="Text Box 2">
            <a:extLst>
              <a:ext uri="{FF2B5EF4-FFF2-40B4-BE49-F238E27FC236}">
                <a16:creationId xmlns:a16="http://schemas.microsoft.com/office/drawing/2014/main" id="{DA54A119-A864-4A95-A998-F8B9B5962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1B555121-2A8B-49DB-8B81-E882EEFE0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18161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Verdana" panose="020B0604030504040204" pitchFamily="34" charset="0"/>
              </a:rPr>
              <a:t>Factor A</a:t>
            </a:r>
            <a:endParaRPr lang="en-GB" altLang="en-US" sz="2400" b="0">
              <a:latin typeface="Verdana" panose="020B0604030504040204" pitchFamily="34" charset="0"/>
            </a:endParaRPr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B8338399-F19F-40C8-B7BF-97ECD4D82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556125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Verdana" panose="020B0604030504040204" pitchFamily="34" charset="0"/>
              </a:rPr>
              <a:t>Factor B</a:t>
            </a:r>
            <a:endParaRPr lang="en-GB" altLang="en-US" sz="2400" b="0">
              <a:latin typeface="Verdana" panose="020B0604030504040204" pitchFamily="34" charset="0"/>
            </a:endParaRPr>
          </a:p>
        </p:txBody>
      </p:sp>
      <p:sp>
        <p:nvSpPr>
          <p:cNvPr id="7175" name="Oval 7">
            <a:extLst>
              <a:ext uri="{FF2B5EF4-FFF2-40B4-BE49-F238E27FC236}">
                <a16:creationId xmlns:a16="http://schemas.microsoft.com/office/drawing/2014/main" id="{85A2183C-FBFD-4339-B705-0F92EA383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30575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id="{D92272C4-6042-4AAC-84A9-21ABBC938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32861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id="{D5CAA811-EFC7-429A-BB84-92742D51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35147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8" name="Oval 10">
            <a:extLst>
              <a:ext uri="{FF2B5EF4-FFF2-40B4-BE49-F238E27FC236}">
                <a16:creationId xmlns:a16="http://schemas.microsoft.com/office/drawing/2014/main" id="{8A690CAE-E811-46D1-BF2F-A6E5236D2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37433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9" name="Oval 11">
            <a:extLst>
              <a:ext uri="{FF2B5EF4-FFF2-40B4-BE49-F238E27FC236}">
                <a16:creationId xmlns:a16="http://schemas.microsoft.com/office/drawing/2014/main" id="{9CB9277B-6573-426E-9CB3-D5181A204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39719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0" name="Oval 12">
            <a:extLst>
              <a:ext uri="{FF2B5EF4-FFF2-40B4-BE49-F238E27FC236}">
                <a16:creationId xmlns:a16="http://schemas.microsoft.com/office/drawing/2014/main" id="{3BDF478B-92DA-4CF4-989A-7FD9E3D5A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42005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1" name="Oval 13">
            <a:extLst>
              <a:ext uri="{FF2B5EF4-FFF2-40B4-BE49-F238E27FC236}">
                <a16:creationId xmlns:a16="http://schemas.microsoft.com/office/drawing/2014/main" id="{9401319C-C4A0-4095-BFA9-738083A3A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44291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2" name="Oval 14">
            <a:extLst>
              <a:ext uri="{FF2B5EF4-FFF2-40B4-BE49-F238E27FC236}">
                <a16:creationId xmlns:a16="http://schemas.microsoft.com/office/drawing/2014/main" id="{9CD23319-3399-4CC9-A2B3-5930DE2A1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3068638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3" name="Oval 15">
            <a:extLst>
              <a:ext uri="{FF2B5EF4-FFF2-40B4-BE49-F238E27FC236}">
                <a16:creationId xmlns:a16="http://schemas.microsoft.com/office/drawing/2014/main" id="{B6B506C2-7D8C-4957-B474-569E12361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3297238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4" name="Oval 16">
            <a:extLst>
              <a:ext uri="{FF2B5EF4-FFF2-40B4-BE49-F238E27FC236}">
                <a16:creationId xmlns:a16="http://schemas.microsoft.com/office/drawing/2014/main" id="{3541D975-C0AD-4ACC-BD65-6F8EEC04C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3525838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5" name="Oval 17">
            <a:extLst>
              <a:ext uri="{FF2B5EF4-FFF2-40B4-BE49-F238E27FC236}">
                <a16:creationId xmlns:a16="http://schemas.microsoft.com/office/drawing/2014/main" id="{68D901E1-201F-4FEA-8E6A-48A6AE20D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3754438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6" name="Oval 18">
            <a:extLst>
              <a:ext uri="{FF2B5EF4-FFF2-40B4-BE49-F238E27FC236}">
                <a16:creationId xmlns:a16="http://schemas.microsoft.com/office/drawing/2014/main" id="{398D9030-F181-4848-95A2-78FE09CA6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3983038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7" name="Oval 19">
            <a:extLst>
              <a:ext uri="{FF2B5EF4-FFF2-40B4-BE49-F238E27FC236}">
                <a16:creationId xmlns:a16="http://schemas.microsoft.com/office/drawing/2014/main" id="{700F862D-80DF-424F-84EA-654862D40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4211638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8" name="Oval 20">
            <a:extLst>
              <a:ext uri="{FF2B5EF4-FFF2-40B4-BE49-F238E27FC236}">
                <a16:creationId xmlns:a16="http://schemas.microsoft.com/office/drawing/2014/main" id="{D9AA6740-3482-442A-909B-C92B2F782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4440238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9" name="Oval 21">
            <a:extLst>
              <a:ext uri="{FF2B5EF4-FFF2-40B4-BE49-F238E27FC236}">
                <a16:creationId xmlns:a16="http://schemas.microsoft.com/office/drawing/2014/main" id="{AADD2F6F-9E8C-4532-9D55-C0C03428E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068638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0" name="Oval 22">
            <a:extLst>
              <a:ext uri="{FF2B5EF4-FFF2-40B4-BE49-F238E27FC236}">
                <a16:creationId xmlns:a16="http://schemas.microsoft.com/office/drawing/2014/main" id="{FA3F344C-522C-4913-BC6E-9DB5F90B7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297238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1" name="Oval 23">
            <a:extLst>
              <a:ext uri="{FF2B5EF4-FFF2-40B4-BE49-F238E27FC236}">
                <a16:creationId xmlns:a16="http://schemas.microsoft.com/office/drawing/2014/main" id="{287E2C84-9297-4E0E-87FC-7E69FCA4A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525838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2" name="Oval 24">
            <a:extLst>
              <a:ext uri="{FF2B5EF4-FFF2-40B4-BE49-F238E27FC236}">
                <a16:creationId xmlns:a16="http://schemas.microsoft.com/office/drawing/2014/main" id="{C9B570FC-A514-4D5F-9A8C-BE205442F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754438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3" name="Oval 25">
            <a:extLst>
              <a:ext uri="{FF2B5EF4-FFF2-40B4-BE49-F238E27FC236}">
                <a16:creationId xmlns:a16="http://schemas.microsoft.com/office/drawing/2014/main" id="{1A6C7F8B-116E-482A-875D-53B832387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983038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4" name="Oval 26">
            <a:extLst>
              <a:ext uri="{FF2B5EF4-FFF2-40B4-BE49-F238E27FC236}">
                <a16:creationId xmlns:a16="http://schemas.microsoft.com/office/drawing/2014/main" id="{CC53D056-40A3-47B8-8B65-26C2D12BA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4211638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5" name="Oval 27">
            <a:extLst>
              <a:ext uri="{FF2B5EF4-FFF2-40B4-BE49-F238E27FC236}">
                <a16:creationId xmlns:a16="http://schemas.microsoft.com/office/drawing/2014/main" id="{7C1F8F14-481D-4694-9556-FA5D5A3CF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4440238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6" name="Oval 28">
            <a:extLst>
              <a:ext uri="{FF2B5EF4-FFF2-40B4-BE49-F238E27FC236}">
                <a16:creationId xmlns:a16="http://schemas.microsoft.com/office/drawing/2014/main" id="{23A5C5D0-75EB-4A23-9AB9-4823BE2B2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4989513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7" name="Oval 29">
            <a:extLst>
              <a:ext uri="{FF2B5EF4-FFF2-40B4-BE49-F238E27FC236}">
                <a16:creationId xmlns:a16="http://schemas.microsoft.com/office/drawing/2014/main" id="{6E456DA4-B7EC-404E-A96F-D37E6E547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5218113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8" name="Oval 30">
            <a:extLst>
              <a:ext uri="{FF2B5EF4-FFF2-40B4-BE49-F238E27FC236}">
                <a16:creationId xmlns:a16="http://schemas.microsoft.com/office/drawing/2014/main" id="{7A6442F1-B717-4715-AD91-A38061CE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5446713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9" name="Oval 31">
            <a:extLst>
              <a:ext uri="{FF2B5EF4-FFF2-40B4-BE49-F238E27FC236}">
                <a16:creationId xmlns:a16="http://schemas.microsoft.com/office/drawing/2014/main" id="{0AF578E1-E1FB-4048-9AE4-06171FDE9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5675313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00" name="Oval 32">
            <a:extLst>
              <a:ext uri="{FF2B5EF4-FFF2-40B4-BE49-F238E27FC236}">
                <a16:creationId xmlns:a16="http://schemas.microsoft.com/office/drawing/2014/main" id="{8E17E8B1-B762-472A-90CB-82C9CF2AB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5903913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01" name="Oval 33">
            <a:extLst>
              <a:ext uri="{FF2B5EF4-FFF2-40B4-BE49-F238E27FC236}">
                <a16:creationId xmlns:a16="http://schemas.microsoft.com/office/drawing/2014/main" id="{D32E0014-B2F0-4C3F-81F8-D0198FA1D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6132513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02" name="Oval 34">
            <a:extLst>
              <a:ext uri="{FF2B5EF4-FFF2-40B4-BE49-F238E27FC236}">
                <a16:creationId xmlns:a16="http://schemas.microsoft.com/office/drawing/2014/main" id="{8B6C77F0-54D5-44FC-A9D3-3689228A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6361113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03" name="Oval 35">
            <a:extLst>
              <a:ext uri="{FF2B5EF4-FFF2-40B4-BE49-F238E27FC236}">
                <a16:creationId xmlns:a16="http://schemas.microsoft.com/office/drawing/2014/main" id="{CED26BB4-BF5B-4E4D-B19C-5B5A09119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50006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04" name="Oval 36">
            <a:extLst>
              <a:ext uri="{FF2B5EF4-FFF2-40B4-BE49-F238E27FC236}">
                <a16:creationId xmlns:a16="http://schemas.microsoft.com/office/drawing/2014/main" id="{EA808EAE-0E83-4BCD-8C8D-804E28AD6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52292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05" name="Oval 37">
            <a:extLst>
              <a:ext uri="{FF2B5EF4-FFF2-40B4-BE49-F238E27FC236}">
                <a16:creationId xmlns:a16="http://schemas.microsoft.com/office/drawing/2014/main" id="{C9347A2E-FBCB-45FD-9F2A-6535C95FE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54578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06" name="Oval 38">
            <a:extLst>
              <a:ext uri="{FF2B5EF4-FFF2-40B4-BE49-F238E27FC236}">
                <a16:creationId xmlns:a16="http://schemas.microsoft.com/office/drawing/2014/main" id="{B195F841-16A7-4B02-980F-F111AE5E2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56864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07" name="Oval 39">
            <a:extLst>
              <a:ext uri="{FF2B5EF4-FFF2-40B4-BE49-F238E27FC236}">
                <a16:creationId xmlns:a16="http://schemas.microsoft.com/office/drawing/2014/main" id="{13805B2F-8F39-4888-883E-625170F51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59150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08" name="Oval 40">
            <a:extLst>
              <a:ext uri="{FF2B5EF4-FFF2-40B4-BE49-F238E27FC236}">
                <a16:creationId xmlns:a16="http://schemas.microsoft.com/office/drawing/2014/main" id="{A94A3AEC-4865-49D5-8642-8E5DF728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61436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09" name="Oval 41">
            <a:extLst>
              <a:ext uri="{FF2B5EF4-FFF2-40B4-BE49-F238E27FC236}">
                <a16:creationId xmlns:a16="http://schemas.microsoft.com/office/drawing/2014/main" id="{FEFF0F55-AE0A-475F-BBF3-752A142B8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63722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10" name="Oval 42">
            <a:extLst>
              <a:ext uri="{FF2B5EF4-FFF2-40B4-BE49-F238E27FC236}">
                <a16:creationId xmlns:a16="http://schemas.microsoft.com/office/drawing/2014/main" id="{4EF579B3-9201-4CDB-AAC1-B6F0B2BE5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50006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11" name="Oval 43">
            <a:extLst>
              <a:ext uri="{FF2B5EF4-FFF2-40B4-BE49-F238E27FC236}">
                <a16:creationId xmlns:a16="http://schemas.microsoft.com/office/drawing/2014/main" id="{F865C397-70E8-4224-AD6A-B74C4DBDC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52292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12" name="Oval 44">
            <a:extLst>
              <a:ext uri="{FF2B5EF4-FFF2-40B4-BE49-F238E27FC236}">
                <a16:creationId xmlns:a16="http://schemas.microsoft.com/office/drawing/2014/main" id="{F6E4AF98-BF94-47A7-82B0-C6177D1AE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54578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13" name="Oval 45">
            <a:extLst>
              <a:ext uri="{FF2B5EF4-FFF2-40B4-BE49-F238E27FC236}">
                <a16:creationId xmlns:a16="http://schemas.microsoft.com/office/drawing/2014/main" id="{6960AE23-34E6-4012-97AC-22CDF4AB8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56864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14" name="Oval 46">
            <a:extLst>
              <a:ext uri="{FF2B5EF4-FFF2-40B4-BE49-F238E27FC236}">
                <a16:creationId xmlns:a16="http://schemas.microsoft.com/office/drawing/2014/main" id="{632AB2F7-AEA4-4DAC-9485-1B81689CA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59150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15" name="Oval 47">
            <a:extLst>
              <a:ext uri="{FF2B5EF4-FFF2-40B4-BE49-F238E27FC236}">
                <a16:creationId xmlns:a16="http://schemas.microsoft.com/office/drawing/2014/main" id="{405243A1-4E29-4214-9441-69D16504C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61436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16" name="Oval 48">
            <a:extLst>
              <a:ext uri="{FF2B5EF4-FFF2-40B4-BE49-F238E27FC236}">
                <a16:creationId xmlns:a16="http://schemas.microsoft.com/office/drawing/2014/main" id="{8847BBF2-DE7C-43B2-BEAF-AA57AAA26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63722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17" name="Rectangle 49">
            <a:extLst>
              <a:ext uri="{FF2B5EF4-FFF2-40B4-BE49-F238E27FC236}">
                <a16:creationId xmlns:a16="http://schemas.microsoft.com/office/drawing/2014/main" id="{99115816-EFC4-480B-B1B8-3784B4066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3" y="2441575"/>
            <a:ext cx="981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Verdana" panose="020B0604030504040204" pitchFamily="34" charset="0"/>
              </a:rPr>
              <a:t>Nível 1</a:t>
            </a:r>
            <a:endParaRPr lang="en-GB" altLang="en-US" sz="1800" b="0">
              <a:latin typeface="Verdana" panose="020B0604030504040204" pitchFamily="34" charset="0"/>
            </a:endParaRPr>
          </a:p>
        </p:txBody>
      </p:sp>
      <p:sp>
        <p:nvSpPr>
          <p:cNvPr id="7218" name="Rectangle 50">
            <a:extLst>
              <a:ext uri="{FF2B5EF4-FFF2-40B4-BE49-F238E27FC236}">
                <a16:creationId xmlns:a16="http://schemas.microsoft.com/office/drawing/2014/main" id="{6C41705E-028F-4EA8-8F70-BFA98D2F8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075" y="2441575"/>
            <a:ext cx="981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Verdana" panose="020B0604030504040204" pitchFamily="34" charset="0"/>
              </a:rPr>
              <a:t>Nível 2</a:t>
            </a:r>
            <a:endParaRPr lang="en-GB" altLang="en-US" sz="1800" b="0">
              <a:latin typeface="Verdana" panose="020B0604030504040204" pitchFamily="34" charset="0"/>
            </a:endParaRPr>
          </a:p>
        </p:txBody>
      </p:sp>
      <p:sp>
        <p:nvSpPr>
          <p:cNvPr id="7219" name="Rectangle 51">
            <a:extLst>
              <a:ext uri="{FF2B5EF4-FFF2-40B4-BE49-F238E27FC236}">
                <a16:creationId xmlns:a16="http://schemas.microsoft.com/office/drawing/2014/main" id="{3A5681DD-3F44-4799-A162-319563EB5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2441575"/>
            <a:ext cx="981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Verdana" panose="020B0604030504040204" pitchFamily="34" charset="0"/>
              </a:rPr>
              <a:t>Nível 3</a:t>
            </a:r>
            <a:endParaRPr lang="en-GB" altLang="en-US" sz="1800" b="0">
              <a:latin typeface="Verdana" panose="020B0604030504040204" pitchFamily="34" charset="0"/>
            </a:endParaRPr>
          </a:p>
        </p:txBody>
      </p:sp>
      <p:sp>
        <p:nvSpPr>
          <p:cNvPr id="7220" name="Rectangle 52">
            <a:extLst>
              <a:ext uri="{FF2B5EF4-FFF2-40B4-BE49-F238E27FC236}">
                <a16:creationId xmlns:a16="http://schemas.microsoft.com/office/drawing/2014/main" id="{B8451203-2F77-452B-B528-9B00DACE5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21075"/>
            <a:ext cx="981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Verdana" panose="020B0604030504040204" pitchFamily="34" charset="0"/>
              </a:rPr>
              <a:t>Nível 1</a:t>
            </a:r>
            <a:endParaRPr lang="en-GB" altLang="en-US" sz="1800" b="0">
              <a:latin typeface="Verdana" panose="020B0604030504040204" pitchFamily="34" charset="0"/>
            </a:endParaRPr>
          </a:p>
        </p:txBody>
      </p:sp>
      <p:sp>
        <p:nvSpPr>
          <p:cNvPr id="7221" name="Rectangle 53">
            <a:extLst>
              <a:ext uri="{FF2B5EF4-FFF2-40B4-BE49-F238E27FC236}">
                <a16:creationId xmlns:a16="http://schemas.microsoft.com/office/drawing/2014/main" id="{F2637E71-B462-4EDB-9F10-54120EDCF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465763"/>
            <a:ext cx="981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Verdana" panose="020B0604030504040204" pitchFamily="34" charset="0"/>
              </a:rPr>
              <a:t>Nível 2</a:t>
            </a:r>
            <a:endParaRPr lang="en-GB" altLang="en-US" sz="1800" b="0">
              <a:latin typeface="Verdana" panose="020B0604030504040204" pitchFamily="34" charset="0"/>
            </a:endParaRPr>
          </a:p>
        </p:txBody>
      </p:sp>
      <p:sp>
        <p:nvSpPr>
          <p:cNvPr id="7222" name="Line 54">
            <a:extLst>
              <a:ext uri="{FF2B5EF4-FFF2-40B4-BE49-F238E27FC236}">
                <a16:creationId xmlns:a16="http://schemas.microsoft.com/office/drawing/2014/main" id="{39FA96E9-54AC-46A3-B5D0-00CD3E4BD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1811338"/>
            <a:ext cx="0" cy="4786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55">
            <a:extLst>
              <a:ext uri="{FF2B5EF4-FFF2-40B4-BE49-F238E27FC236}">
                <a16:creationId xmlns:a16="http://schemas.microsoft.com/office/drawing/2014/main" id="{B2BB0621-48FD-4BDD-B3E2-CB291ACF9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1811338"/>
            <a:ext cx="0" cy="478631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Line 56">
            <a:extLst>
              <a:ext uri="{FF2B5EF4-FFF2-40B4-BE49-F238E27FC236}">
                <a16:creationId xmlns:a16="http://schemas.microsoft.com/office/drawing/2014/main" id="{7A727993-9283-4C92-A42C-CB7530026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4797425"/>
            <a:ext cx="4608513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Line 57">
            <a:extLst>
              <a:ext uri="{FF2B5EF4-FFF2-40B4-BE49-F238E27FC236}">
                <a16:creationId xmlns:a16="http://schemas.microsoft.com/office/drawing/2014/main" id="{A74465C6-162B-4449-A333-5FA5470CF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852738"/>
            <a:ext cx="619283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26" name="Text Box 3">
            <a:extLst>
              <a:ext uri="{FF2B5EF4-FFF2-40B4-BE49-F238E27FC236}">
                <a16:creationId xmlns:a16="http://schemas.microsoft.com/office/drawing/2014/main" id="{84946351-73AA-44B0-8DBA-479FE899E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98563"/>
            <a:ext cx="8351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ANOVA multifactorial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BA503A-8DCA-43F3-8F59-6197299701E1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5" name="Group 90">
            <a:extLst>
              <a:ext uri="{FF2B5EF4-FFF2-40B4-BE49-F238E27FC236}">
                <a16:creationId xmlns:a16="http://schemas.microsoft.com/office/drawing/2014/main" id="{725A3FDE-9E42-48AF-851E-7BC9405D8824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3C3FF3-8411-46B2-8F6B-0FC6A50E4866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2511B2A-5B43-4744-A21C-FEE8887BCCF6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CBB8A1F-D858-4554-B782-42F0ACF49834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7D72A6-3CA5-42E4-A792-A26496DA468D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F9EECB4-648B-4D84-95B9-4FC0A26444F6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6457AA-3090-4DF6-ADA3-C1E9029FCD9C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C167BD-507B-460C-B19E-BF8240B84E62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09865F-1ABB-4760-B5F7-8CD02494C5DA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1A0C79-A14F-4334-A0B5-AA251BF6BFF9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08CCC7-45FB-4069-99F5-2AF282BB2973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15302D5-9CD8-4537-89D2-56B70CF4ED45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6" name="Text Box 2">
            <a:extLst>
              <a:ext uri="{FF2B5EF4-FFF2-40B4-BE49-F238E27FC236}">
                <a16:creationId xmlns:a16="http://schemas.microsoft.com/office/drawing/2014/main" id="{F3AEB419-AA81-4DA6-9C83-E6993F34F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C367EDB3-9D37-453A-99CC-78770F0C4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146300"/>
            <a:ext cx="7704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H0: </a:t>
            </a:r>
            <a:r>
              <a:rPr lang="en-US" altLang="en-US" sz="2800" b="0">
                <a:latin typeface="Calibri" panose="020F0502020204030204" pitchFamily="34" charset="0"/>
              </a:rPr>
              <a:t>µA=µB=µC - factor A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H1: As médias não são todas iguais – factor A</a:t>
            </a:r>
            <a:endParaRPr lang="en-US" altLang="en-US" sz="2800" b="0">
              <a:latin typeface="Calibri" panose="020F0502020204030204" pitchFamily="34" charset="0"/>
            </a:endParaRPr>
          </a:p>
        </p:txBody>
      </p:sp>
      <p:sp>
        <p:nvSpPr>
          <p:cNvPr id="8198" name="Text Box 17">
            <a:extLst>
              <a:ext uri="{FF2B5EF4-FFF2-40B4-BE49-F238E27FC236}">
                <a16:creationId xmlns:a16="http://schemas.microsoft.com/office/drawing/2014/main" id="{A49B8E4E-7D9C-4735-B5DA-FC0E34594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708400"/>
            <a:ext cx="7704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H0: </a:t>
            </a:r>
            <a:r>
              <a:rPr lang="en-US" altLang="en-US" sz="2800" b="0">
                <a:latin typeface="Calibri" panose="020F0502020204030204" pitchFamily="34" charset="0"/>
              </a:rPr>
              <a:t>µA=µB=µC - factor B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H1: As médias não são todas iguais – factor B</a:t>
            </a:r>
            <a:endParaRPr lang="en-US" altLang="en-US" sz="2800" b="0">
              <a:latin typeface="Calibri" panose="020F0502020204030204" pitchFamily="34" charset="0"/>
            </a:endParaRPr>
          </a:p>
        </p:txBody>
      </p:sp>
      <p:sp>
        <p:nvSpPr>
          <p:cNvPr id="8199" name="Text Box 18">
            <a:extLst>
              <a:ext uri="{FF2B5EF4-FFF2-40B4-BE49-F238E27FC236}">
                <a16:creationId xmlns:a16="http://schemas.microsoft.com/office/drawing/2014/main" id="{E06F965E-CF07-4B55-B2B1-AAE42CC86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270500"/>
            <a:ext cx="7704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H0: não há interacção entre factor A e B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H1: há interacção entre factor A e B</a:t>
            </a:r>
            <a:endParaRPr lang="en-US" altLang="en-US" sz="2800" b="0">
              <a:latin typeface="Calibri" panose="020F0502020204030204" pitchFamily="34" charset="0"/>
            </a:endParaRPr>
          </a:p>
        </p:txBody>
      </p:sp>
      <p:sp>
        <p:nvSpPr>
          <p:cNvPr id="8200" name="Text Box 3">
            <a:extLst>
              <a:ext uri="{FF2B5EF4-FFF2-40B4-BE49-F238E27FC236}">
                <a16:creationId xmlns:a16="http://schemas.microsoft.com/office/drawing/2014/main" id="{D9965945-FD85-4F3E-B550-0521ACCB5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70000"/>
            <a:ext cx="8351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ANOVA multifactorial (H0’s c/ 2 factores)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C6A31C-C6E1-4D9A-A845-79860A920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276225"/>
            <a:ext cx="637222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5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F12DAC-D445-46CF-965D-FC835C21F9CB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19" name="Group 90">
            <a:extLst>
              <a:ext uri="{FF2B5EF4-FFF2-40B4-BE49-F238E27FC236}">
                <a16:creationId xmlns:a16="http://schemas.microsoft.com/office/drawing/2014/main" id="{91170D34-F7AD-4E67-8113-23DBC1ED9E3E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9A05781-FB57-4813-A6C9-C468B0090362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9BD0A9-E6B0-4651-AF3B-F7216C4F5F1C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DB3DD56-48A7-4634-A513-4687B6F75F13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3239860-B183-428C-9EEE-772B658D7BDA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71ADCB-3796-4B1C-8DAA-FDB2BF1D2C40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DDDACD9-3748-47CD-8A5E-801F1982B661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A5050E9-CCB5-4CDB-A7C5-ED3078567659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B20F365-197F-4529-BB73-9766FE88E1B4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524280A-E65E-4A1E-A5CF-22FFBEF296FC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CF63AC7-F03D-434D-A5A4-59CF51D5A61A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354940F-CCE1-41F4-AEC2-6F2E61A1BEEB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0" name="Text Box 2">
            <a:extLst>
              <a:ext uri="{FF2B5EF4-FFF2-40B4-BE49-F238E27FC236}">
                <a16:creationId xmlns:a16="http://schemas.microsoft.com/office/drawing/2014/main" id="{8507C5CB-B1A7-4A44-8E4D-25695348E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sp>
        <p:nvSpPr>
          <p:cNvPr id="9221" name="Text Box 3">
            <a:extLst>
              <a:ext uri="{FF2B5EF4-FFF2-40B4-BE49-F238E27FC236}">
                <a16:creationId xmlns:a16="http://schemas.microsoft.com/office/drawing/2014/main" id="{7B0B5874-A193-4797-BD1C-06569820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700213"/>
            <a:ext cx="8208963" cy="448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en-US" b="0" dirty="0">
                <a:solidFill>
                  <a:srgbClr val="FF6600"/>
                </a:solidFill>
                <a:latin typeface="Calibri" panose="020F0502020204030204" pitchFamily="34" charset="0"/>
              </a:rPr>
              <a:t>Fontes de variação ANOVA simples: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en-US" sz="2400" b="0" i="1" dirty="0">
                <a:solidFill>
                  <a:srgbClr val="FF6600"/>
                </a:solidFill>
                <a:latin typeface="Calibri" panose="020F0502020204030204" pitchFamily="34" charset="0"/>
              </a:rPr>
              <a:t>Somas dos quadrados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solidFill>
                  <a:schemeClr val="bg1"/>
                </a:solidFill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solidFill>
                  <a:schemeClr val="bg1"/>
                </a:solidFill>
                <a:latin typeface="Verdana" panose="020B0604030504040204" pitchFamily="34" charset="0"/>
              </a:rPr>
              <a:t> 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solidFill>
                  <a:schemeClr val="bg1"/>
                </a:solidFill>
                <a:latin typeface="Verdana" panose="020B0604030504040204" pitchFamily="34" charset="0"/>
              </a:rPr>
              <a:t>	</a:t>
            </a:r>
            <a:r>
              <a:rPr lang="pt-PT" altLang="en-US" sz="2400" b="0" dirty="0">
                <a:latin typeface="Verdana" panose="020B0604030504040204" pitchFamily="34" charset="0"/>
              </a:rPr>
              <a:t>    </a:t>
            </a:r>
            <a:r>
              <a:rPr lang="pt-PT" altLang="en-US" sz="4800" b="0" i="1" dirty="0">
                <a:latin typeface="Calibri" panose="020F0502020204030204" pitchFamily="34" charset="0"/>
              </a:rPr>
              <a:t>SQ</a:t>
            </a:r>
            <a:r>
              <a:rPr lang="pt-PT" altLang="en-US" sz="4800" b="0" i="1" baseline="-25000" dirty="0">
                <a:latin typeface="Calibri" panose="020F0502020204030204" pitchFamily="34" charset="0"/>
              </a:rPr>
              <a:t>TOTAL</a:t>
            </a:r>
            <a:r>
              <a:rPr lang="pt-PT" altLang="en-US" sz="4800" b="0" dirty="0">
                <a:latin typeface="Calibri" panose="020F0502020204030204" pitchFamily="34" charset="0"/>
              </a:rPr>
              <a:t> = </a:t>
            </a:r>
            <a:r>
              <a:rPr lang="pt-PT" altLang="en-US" sz="4800" b="0" i="1" dirty="0">
                <a:latin typeface="Calibri" panose="020F0502020204030204" pitchFamily="34" charset="0"/>
              </a:rPr>
              <a:t>SQ</a:t>
            </a:r>
            <a:r>
              <a:rPr lang="pt-PT" altLang="en-US" sz="4800" b="0" i="1" baseline="-25000" dirty="0">
                <a:latin typeface="Calibri" panose="020F0502020204030204" pitchFamily="34" charset="0"/>
              </a:rPr>
              <a:t>GRUPOS</a:t>
            </a:r>
            <a:r>
              <a:rPr lang="pt-PT" altLang="en-US" sz="4800" b="0" dirty="0">
                <a:latin typeface="Calibri" panose="020F0502020204030204" pitchFamily="34" charset="0"/>
              </a:rPr>
              <a:t> + </a:t>
            </a:r>
            <a:r>
              <a:rPr lang="pt-PT" altLang="en-US" sz="4800" b="0" i="1" dirty="0" err="1">
                <a:latin typeface="Calibri" panose="020F0502020204030204" pitchFamily="34" charset="0"/>
              </a:rPr>
              <a:t>Sq</a:t>
            </a:r>
            <a:r>
              <a:rPr lang="pt-PT" altLang="en-US" sz="4800" b="0" i="1" baseline="-25000" dirty="0" err="1">
                <a:latin typeface="Calibri" panose="020F0502020204030204" pitchFamily="34" charset="0"/>
              </a:rPr>
              <a:t>erro</a:t>
            </a:r>
            <a:endParaRPr lang="pt-PT" altLang="en-US" sz="4800" b="0" i="1" baseline="-25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4800" i="1" baseline="-25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i="1" baseline="-25000" dirty="0">
                <a:latin typeface="Calibri" panose="020F0502020204030204" pitchFamily="34" charset="0"/>
              </a:rPr>
              <a:t>(às vezes a notação é SS de “sum of </a:t>
            </a:r>
            <a:r>
              <a:rPr lang="pt-PT" altLang="en-US" sz="1800" i="1" baseline="-25000" dirty="0" err="1">
                <a:latin typeface="Calibri" panose="020F0502020204030204" pitchFamily="34" charset="0"/>
              </a:rPr>
              <a:t>squares</a:t>
            </a:r>
            <a:r>
              <a:rPr lang="pt-PT" altLang="en-US" sz="1800" i="1" baseline="-25000" dirty="0">
                <a:latin typeface="Calibri" panose="020F0502020204030204" pitchFamily="34" charset="0"/>
              </a:rPr>
              <a:t>”, às vezes é SQ de “</a:t>
            </a:r>
            <a:r>
              <a:rPr lang="pt-PT" altLang="en-US" sz="1800" i="1" baseline="-25000" dirty="0" err="1">
                <a:latin typeface="Calibri" panose="020F0502020204030204" pitchFamily="34" charset="0"/>
              </a:rPr>
              <a:t>squares</a:t>
            </a:r>
            <a:r>
              <a:rPr lang="pt-PT" altLang="en-US" sz="1800" i="1" baseline="-25000" dirty="0">
                <a:latin typeface="Calibri" panose="020F0502020204030204" pitchFamily="34" charset="0"/>
              </a:rPr>
              <a:t>”)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800" i="1" baseline="-250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PT" altLang="en-US" sz="1800" i="1" dirty="0">
                <a:latin typeface="Calibri" panose="020F0502020204030204" pitchFamily="34" charset="0"/>
              </a:rPr>
              <a:t>SS</a:t>
            </a:r>
            <a:r>
              <a:rPr lang="pt-PT" altLang="en-US" sz="1800" i="1" baseline="-25000" dirty="0">
                <a:latin typeface="Calibri" panose="020F0502020204030204" pitchFamily="34" charset="0"/>
              </a:rPr>
              <a:t>TOTAL</a:t>
            </a:r>
            <a:r>
              <a:rPr lang="pt-PT" altLang="en-US" sz="1800" dirty="0">
                <a:latin typeface="Calibri" panose="020F0502020204030204" pitchFamily="34" charset="0"/>
              </a:rPr>
              <a:t> = </a:t>
            </a:r>
            <a:r>
              <a:rPr lang="pt-PT" altLang="en-US" sz="1800" i="1" dirty="0">
                <a:latin typeface="Calibri" panose="020F0502020204030204" pitchFamily="34" charset="0"/>
              </a:rPr>
              <a:t>SS</a:t>
            </a:r>
            <a:r>
              <a:rPr lang="pt-PT" altLang="en-US" sz="1800" i="1" baseline="-25000" dirty="0">
                <a:latin typeface="Calibri" panose="020F0502020204030204" pitchFamily="34" charset="0"/>
              </a:rPr>
              <a:t>GRUPOS</a:t>
            </a:r>
            <a:r>
              <a:rPr lang="pt-PT" altLang="en-US" sz="1800" dirty="0">
                <a:latin typeface="Calibri" panose="020F0502020204030204" pitchFamily="34" charset="0"/>
              </a:rPr>
              <a:t> + </a:t>
            </a:r>
            <a:r>
              <a:rPr lang="pt-PT" altLang="en-US" sz="1800" i="1" dirty="0" err="1">
                <a:latin typeface="Calibri" panose="020F0502020204030204" pitchFamily="34" charset="0"/>
              </a:rPr>
              <a:t>SS</a:t>
            </a:r>
            <a:r>
              <a:rPr lang="pt-PT" altLang="en-US" sz="1800" i="1" baseline="-25000" dirty="0" err="1">
                <a:latin typeface="Calibri" panose="020F0502020204030204" pitchFamily="34" charset="0"/>
              </a:rPr>
              <a:t>erro</a:t>
            </a:r>
            <a:endParaRPr lang="pt-PT" altLang="en-US" sz="1800" i="1" baseline="-25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3600" b="0" i="1" baseline="-25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1692F6-C737-419C-8456-4C0EF17B9EA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3" name="Group 90">
            <a:extLst>
              <a:ext uri="{FF2B5EF4-FFF2-40B4-BE49-F238E27FC236}">
                <a16:creationId xmlns:a16="http://schemas.microsoft.com/office/drawing/2014/main" id="{D5B8FBEB-10EE-425D-A36A-2ACD6BCC1A0D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5F5C0A1-AB54-4344-94EF-15A4C55938DB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362B27-9CE3-4890-84A7-11EA401D3167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22984D4-E337-4FCE-BAA9-73A81A4AFECE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6A67BF-A601-4DC8-9D8D-00529B00CD39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1DAC0FC-B9D8-40E3-B85F-90607CFAFEFC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0F706D1-C9DB-493C-85DC-5FAA35BE9BE7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C7DE23-3CDC-427E-8809-8A772337FE5B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364661A-15D2-4C02-8EED-BA9688173443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9FB018E-7167-4591-9648-313964AACE82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B85F4F3-43A6-4EB5-A467-A53F3AFCB8F9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89CA12B-031C-472C-BA69-2D95FD8BAA59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4" name="Text Box 2">
            <a:extLst>
              <a:ext uri="{FF2B5EF4-FFF2-40B4-BE49-F238E27FC236}">
                <a16:creationId xmlns:a16="http://schemas.microsoft.com/office/drawing/2014/main" id="{6CEDC362-A707-496B-9D6A-6B1783EB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sp>
        <p:nvSpPr>
          <p:cNvPr id="10245" name="Text Box 2">
            <a:extLst>
              <a:ext uri="{FF2B5EF4-FFF2-40B4-BE49-F238E27FC236}">
                <a16:creationId xmlns:a16="http://schemas.microsoft.com/office/drawing/2014/main" id="{7697CCA6-8EB0-4B90-AF7D-60A9CE927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854200"/>
            <a:ext cx="81708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b="0">
                <a:solidFill>
                  <a:srgbClr val="FF6600"/>
                </a:solidFill>
                <a:latin typeface="Calibri" panose="020F0502020204030204" pitchFamily="34" charset="0"/>
              </a:rPr>
              <a:t>Fontes de variação: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i="1">
                <a:solidFill>
                  <a:srgbClr val="FF6600"/>
                </a:solidFill>
                <a:latin typeface="Calibri" panose="020F0502020204030204" pitchFamily="34" charset="0"/>
              </a:rPr>
              <a:t>Somas dos quadrados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solidFill>
                  <a:schemeClr val="bg1"/>
                </a:solidFill>
                <a:latin typeface="Verdana" panose="020B0604030504040204" pitchFamily="34" charset="0"/>
              </a:rPr>
              <a:t>	 		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4000" b="0" i="1">
                <a:latin typeface="Calibri" panose="020F0502020204030204" pitchFamily="34" charset="0"/>
              </a:rPr>
              <a:t>SQ</a:t>
            </a:r>
            <a:r>
              <a:rPr lang="pt-PT" altLang="en-US" sz="4000" b="0" i="1" baseline="-25000">
                <a:latin typeface="Calibri" panose="020F0502020204030204" pitchFamily="34" charset="0"/>
              </a:rPr>
              <a:t>TOTAL</a:t>
            </a:r>
            <a:r>
              <a:rPr lang="pt-PT" altLang="en-US" sz="4000" b="0">
                <a:latin typeface="Calibri" panose="020F0502020204030204" pitchFamily="34" charset="0"/>
              </a:rPr>
              <a:t> = </a:t>
            </a:r>
            <a:r>
              <a:rPr lang="pt-PT" altLang="en-US" sz="4000" b="0" i="1">
                <a:latin typeface="Calibri" panose="020F0502020204030204" pitchFamily="34" charset="0"/>
              </a:rPr>
              <a:t>SQ</a:t>
            </a:r>
            <a:r>
              <a:rPr lang="pt-PT" altLang="en-US" sz="4000" b="0" i="1" baseline="-25000">
                <a:latin typeface="Calibri" panose="020F0502020204030204" pitchFamily="34" charset="0"/>
              </a:rPr>
              <a:t>GRUPOS</a:t>
            </a:r>
            <a:r>
              <a:rPr lang="pt-PT" altLang="en-US" sz="4000" b="0">
                <a:latin typeface="Calibri" panose="020F0502020204030204" pitchFamily="34" charset="0"/>
              </a:rPr>
              <a:t> + </a:t>
            </a:r>
            <a:r>
              <a:rPr lang="pt-PT" altLang="en-US" sz="4000" b="0" i="1">
                <a:latin typeface="Calibri" panose="020F0502020204030204" pitchFamily="34" charset="0"/>
              </a:rPr>
              <a:t>SQ</a:t>
            </a:r>
            <a:r>
              <a:rPr lang="pt-PT" altLang="en-US" sz="4000" b="0" i="1" baseline="-25000">
                <a:latin typeface="Calibri" panose="020F0502020204030204" pitchFamily="34" charset="0"/>
              </a:rPr>
              <a:t>erro</a:t>
            </a:r>
            <a:endParaRPr lang="en-US" altLang="en-US" sz="2800" b="0">
              <a:latin typeface="Calibri" panose="020F0502020204030204" pitchFamily="34" charset="0"/>
            </a:endParaRPr>
          </a:p>
        </p:txBody>
      </p:sp>
      <p:sp>
        <p:nvSpPr>
          <p:cNvPr id="10246" name="Rectangle 10">
            <a:extLst>
              <a:ext uri="{FF2B5EF4-FFF2-40B4-BE49-F238E27FC236}">
                <a16:creationId xmlns:a16="http://schemas.microsoft.com/office/drawing/2014/main" id="{D2B73823-0E55-484C-8739-ACC97A62F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5245100"/>
            <a:ext cx="79692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4400" b="0" i="1">
                <a:latin typeface="Calibri" panose="020F0502020204030204" pitchFamily="34" charset="0"/>
              </a:rPr>
              <a:t>SQ</a:t>
            </a:r>
            <a:r>
              <a:rPr lang="pt-PT" altLang="en-US" sz="4400" b="0" i="1" baseline="-25000">
                <a:latin typeface="Calibri" panose="020F0502020204030204" pitchFamily="34" charset="0"/>
              </a:rPr>
              <a:t>factor A</a:t>
            </a:r>
            <a:r>
              <a:rPr lang="pt-PT" altLang="en-US" sz="4400" b="0">
                <a:latin typeface="Calibri" panose="020F0502020204030204" pitchFamily="34" charset="0"/>
              </a:rPr>
              <a:t> + </a:t>
            </a:r>
            <a:r>
              <a:rPr lang="pt-PT" altLang="en-US" sz="4400" b="0" i="1">
                <a:latin typeface="Calibri" panose="020F0502020204030204" pitchFamily="34" charset="0"/>
              </a:rPr>
              <a:t>SQ</a:t>
            </a:r>
            <a:r>
              <a:rPr lang="pt-PT" altLang="en-US" sz="4400" b="0" i="1" baseline="-25000">
                <a:latin typeface="Calibri" panose="020F0502020204030204" pitchFamily="34" charset="0"/>
              </a:rPr>
              <a:t>factor B</a:t>
            </a:r>
            <a:r>
              <a:rPr lang="pt-PT" altLang="en-US" sz="4400" b="0">
                <a:latin typeface="Calibri" panose="020F0502020204030204" pitchFamily="34" charset="0"/>
              </a:rPr>
              <a:t> + </a:t>
            </a:r>
            <a:r>
              <a:rPr lang="pt-PT" altLang="en-US" sz="4400" b="0" i="1">
                <a:latin typeface="Calibri" panose="020F0502020204030204" pitchFamily="34" charset="0"/>
              </a:rPr>
              <a:t>SQ</a:t>
            </a:r>
            <a:r>
              <a:rPr lang="pt-PT" altLang="en-US" sz="4400" b="0" i="1" baseline="-25000">
                <a:latin typeface="Calibri" panose="020F0502020204030204" pitchFamily="34" charset="0"/>
              </a:rPr>
              <a:t>interacção</a:t>
            </a:r>
            <a:endParaRPr lang="en-GB" altLang="en-US" sz="4400" b="0" i="1" baseline="-25000">
              <a:latin typeface="Calibri" panose="020F0502020204030204" pitchFamily="34" charset="0"/>
            </a:endParaRPr>
          </a:p>
        </p:txBody>
      </p:sp>
      <p:sp>
        <p:nvSpPr>
          <p:cNvPr id="10247" name="Line 11">
            <a:extLst>
              <a:ext uri="{FF2B5EF4-FFF2-40B4-BE49-F238E27FC236}">
                <a16:creationId xmlns:a16="http://schemas.microsoft.com/office/drawing/2014/main" id="{53492C9A-0E29-49B9-A8AA-EAEDD766C9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3733800"/>
            <a:ext cx="3733800" cy="14478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12">
            <a:extLst>
              <a:ext uri="{FF2B5EF4-FFF2-40B4-BE49-F238E27FC236}">
                <a16:creationId xmlns:a16="http://schemas.microsoft.com/office/drawing/2014/main" id="{E2408FB4-6F46-459D-ABEC-4A519733D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733800"/>
            <a:ext cx="3810000" cy="15240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3">
            <a:extLst>
              <a:ext uri="{FF2B5EF4-FFF2-40B4-BE49-F238E27FC236}">
                <a16:creationId xmlns:a16="http://schemas.microsoft.com/office/drawing/2014/main" id="{89837279-C5E5-4F09-A717-52663A307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27125"/>
            <a:ext cx="8351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ANOVA multifactorial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78440-1434-4F91-A8B3-1F1DAE92A03A}"/>
              </a:ext>
            </a:extLst>
          </p:cNvPr>
          <p:cNvSpPr txBox="1"/>
          <p:nvPr/>
        </p:nvSpPr>
        <p:spPr>
          <a:xfrm>
            <a:off x="4769708" y="2142737"/>
            <a:ext cx="1210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Entre </a:t>
            </a:r>
            <a:r>
              <a:rPr lang="en-US" dirty="0" err="1"/>
              <a:t>grupos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EF8A40-498C-49EF-B448-2420D3C605FA}"/>
              </a:ext>
            </a:extLst>
          </p:cNvPr>
          <p:cNvSpPr txBox="1"/>
          <p:nvPr/>
        </p:nvSpPr>
        <p:spPr>
          <a:xfrm>
            <a:off x="7359951" y="1265575"/>
            <a:ext cx="12109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Intra </a:t>
            </a:r>
            <a:r>
              <a:rPr lang="en-US" dirty="0" err="1"/>
              <a:t>grupos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o que </a:t>
            </a:r>
            <a:r>
              <a:rPr lang="en-US" dirty="0" err="1"/>
              <a:t>fica</a:t>
            </a:r>
            <a:r>
              <a:rPr lang="en-US" dirty="0"/>
              <a:t> por </a:t>
            </a:r>
            <a:r>
              <a:rPr lang="en-US" dirty="0" err="1"/>
              <a:t>explicar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, o </a:t>
            </a:r>
            <a:r>
              <a:rPr lang="en-US" dirty="0" err="1"/>
              <a:t>erro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0F98B91-53FF-4DE0-95AF-D9CD1A956FE8}"/>
              </a:ext>
            </a:extLst>
          </p:cNvPr>
          <p:cNvCxnSpPr/>
          <p:nvPr/>
        </p:nvCxnSpPr>
        <p:spPr>
          <a:xfrm flipV="1">
            <a:off x="6858000" y="2281237"/>
            <a:ext cx="407773" cy="1015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AF2894-E1EA-43DD-A1A1-64F577539DBE}"/>
              </a:ext>
            </a:extLst>
          </p:cNvPr>
          <p:cNvCxnSpPr/>
          <p:nvPr/>
        </p:nvCxnSpPr>
        <p:spPr>
          <a:xfrm flipV="1">
            <a:off x="4942703" y="2916239"/>
            <a:ext cx="259492" cy="453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CF708A-5FEF-40DA-8973-8CAC61299156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67" name="Group 90">
            <a:extLst>
              <a:ext uri="{FF2B5EF4-FFF2-40B4-BE49-F238E27FC236}">
                <a16:creationId xmlns:a16="http://schemas.microsoft.com/office/drawing/2014/main" id="{E8EBCF6A-62BD-4217-9D70-BE358C00EE46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A548EA2-184D-4455-B04B-CC338AE02321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B6E029B-2C93-4F32-812A-7554543CD3C6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AC71185-ABFB-4523-ADF5-CB84D1C8156F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976A89-93B1-46D8-9E79-ACFB9A2825F6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55343B-A8CD-4DFF-95FC-E27FA1FF6C97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F9326A-D4F1-44B6-A7C4-320494D84E12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0FBDD0-BF4D-4231-B27E-B521F2C3FB2B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29C727-12F7-4B8F-8D5A-DC8B55E309DE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02C62B5-C222-43CD-9B47-3BD735EE4BE6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B526C29-91BA-47F4-9FCE-B09D3712071E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A962419-2606-4167-B095-0459F5C44937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8" name="Text Box 2">
            <a:extLst>
              <a:ext uri="{FF2B5EF4-FFF2-40B4-BE49-F238E27FC236}">
                <a16:creationId xmlns:a16="http://schemas.microsoft.com/office/drawing/2014/main" id="{CBFCFF3F-BFB2-4655-80C5-5050F9C3A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graphicFrame>
        <p:nvGraphicFramePr>
          <p:cNvPr id="11269" name="Object 3">
            <a:extLst>
              <a:ext uri="{FF2B5EF4-FFF2-40B4-BE49-F238E27FC236}">
                <a16:creationId xmlns:a16="http://schemas.microsoft.com/office/drawing/2014/main" id="{CF8BC71F-E1D2-4315-AF86-EDA694DFB4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9938" y="5432425"/>
          <a:ext cx="43688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Equation" r:id="rId3" imgW="1714500" imgH="482600" progId="Equation.3">
                  <p:embed/>
                </p:oleObj>
              </mc:Choice>
              <mc:Fallback>
                <p:oleObj name="Equation" r:id="rId3" imgW="1714500" imgH="482600" progId="Equation.3">
                  <p:embed/>
                  <p:pic>
                    <p:nvPicPr>
                      <p:cNvPr id="11269" name="Object 3">
                        <a:extLst>
                          <a:ext uri="{FF2B5EF4-FFF2-40B4-BE49-F238E27FC236}">
                            <a16:creationId xmlns:a16="http://schemas.microsoft.com/office/drawing/2014/main" id="{CF8BC71F-E1D2-4315-AF86-EDA694DFB4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5432425"/>
                        <a:ext cx="4368800" cy="1230313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5">
            <a:extLst>
              <a:ext uri="{FF2B5EF4-FFF2-40B4-BE49-F238E27FC236}">
                <a16:creationId xmlns:a16="http://schemas.microsoft.com/office/drawing/2014/main" id="{262CF3C0-EDE8-4EE3-8F74-99311EBE2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8280400" cy="56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rgbClr val="FF6600"/>
                </a:solidFill>
                <a:latin typeface="Calibri" panose="020F0502020204030204" pitchFamily="34" charset="0"/>
              </a:rPr>
              <a:t>Fontes de variação ANOVA simples: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i="1">
                <a:solidFill>
                  <a:srgbClr val="FF6600"/>
                </a:solidFill>
                <a:latin typeface="Calibri" panose="020F0502020204030204" pitchFamily="34" charset="0"/>
              </a:rPr>
              <a:t>Somas dos quadrados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 Total: </a:t>
            </a:r>
            <a:r>
              <a:rPr lang="pt-PT" altLang="en-US" sz="2800" b="0">
                <a:solidFill>
                  <a:schemeClr val="bg1"/>
                </a:solidFill>
                <a:latin typeface="Calibri" panose="020F0502020204030204" pitchFamily="34" charset="0"/>
              </a:rPr>
              <a:t>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chemeClr val="bg1"/>
                </a:solidFill>
                <a:latin typeface="Calibri" panose="020F0502020204030204" pitchFamily="34" charset="0"/>
              </a:rPr>
              <a:t>    </a:t>
            </a:r>
            <a:r>
              <a:rPr lang="pt-PT" altLang="en-US" sz="2800" b="0">
                <a:latin typeface="Calibri" panose="020F0502020204030204" pitchFamily="34" charset="0"/>
              </a:rPr>
              <a:t>Entre-grupos: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chemeClr val="bg1"/>
                </a:solidFill>
                <a:latin typeface="Calibri" panose="020F0502020204030204" pitchFamily="34" charset="0"/>
              </a:rPr>
              <a:t>    </a:t>
            </a:r>
            <a:r>
              <a:rPr lang="pt-PT" altLang="en-US" sz="2800" b="0">
                <a:latin typeface="Calibri" panose="020F0502020204030204" pitchFamily="34" charset="0"/>
              </a:rPr>
              <a:t>Intra-grupos (erro):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271" name="Object 8">
            <a:extLst>
              <a:ext uri="{FF2B5EF4-FFF2-40B4-BE49-F238E27FC236}">
                <a16:creationId xmlns:a16="http://schemas.microsoft.com/office/drawing/2014/main" id="{1F625FBD-9163-4622-9C6B-FBF2D492CD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2492375"/>
          <a:ext cx="3957638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1" name="Equation" r:id="rId5" imgW="1447800" imgH="457200" progId="Equation.3">
                  <p:embed/>
                </p:oleObj>
              </mc:Choice>
              <mc:Fallback>
                <p:oleObj name="Equation" r:id="rId5" imgW="1447800" imgH="457200" progId="Equation.3">
                  <p:embed/>
                  <p:pic>
                    <p:nvPicPr>
                      <p:cNvPr id="11271" name="Object 8">
                        <a:extLst>
                          <a:ext uri="{FF2B5EF4-FFF2-40B4-BE49-F238E27FC236}">
                            <a16:creationId xmlns:a16="http://schemas.microsoft.com/office/drawing/2014/main" id="{1F625FBD-9163-4622-9C6B-FBF2D492CD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492375"/>
                        <a:ext cx="3957638" cy="1249363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10">
            <a:extLst>
              <a:ext uri="{FF2B5EF4-FFF2-40B4-BE49-F238E27FC236}">
                <a16:creationId xmlns:a16="http://schemas.microsoft.com/office/drawing/2014/main" id="{4AEA11A2-4C7F-45CC-A950-4EA8DD762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4005263"/>
          <a:ext cx="35464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" name="Equation" r:id="rId7" imgW="1371600" imgH="431800" progId="Equation.3">
                  <p:embed/>
                </p:oleObj>
              </mc:Choice>
              <mc:Fallback>
                <p:oleObj name="Equation" r:id="rId7" imgW="1371600" imgH="431800" progId="Equation.3">
                  <p:embed/>
                  <p:pic>
                    <p:nvPicPr>
                      <p:cNvPr id="11272" name="Object 10">
                        <a:extLst>
                          <a:ext uri="{FF2B5EF4-FFF2-40B4-BE49-F238E27FC236}">
                            <a16:creationId xmlns:a16="http://schemas.microsoft.com/office/drawing/2014/main" id="{4AEA11A2-4C7F-45CC-A950-4EA8DD762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005263"/>
                        <a:ext cx="3546475" cy="1117600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6988BE-3D2F-4C44-9BB3-3167AFCA2D0A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5" name="Group 90">
            <a:extLst>
              <a:ext uri="{FF2B5EF4-FFF2-40B4-BE49-F238E27FC236}">
                <a16:creationId xmlns:a16="http://schemas.microsoft.com/office/drawing/2014/main" id="{E1D3132B-930D-4A17-8134-EC82B7A4B11C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32AFCE7-1B95-4690-9A7B-10377E4FE864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0C52E1-B8BA-4565-AA3B-857DD5FA6F25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2225BCC-55F3-4389-8CE0-AA32DB1B947C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021BB9D-A977-4C33-9756-9322FA22ED29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B5AEA4-EDD9-448E-A837-0E3513AD0884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454A46-688B-4E59-9C4D-042A2DAB7A3C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22D2A9E-9635-4A68-AFD6-6E22770DA196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AEB6D05-D4AA-4127-B655-3BAB495729AF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D0DA4D-29C7-44BD-A891-A94D132568CB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F1CE104-4213-4BAC-A4CE-EB37A5904B8A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8E2BD71-A595-4113-9E67-613040160E55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6" name="Text Box 2">
            <a:extLst>
              <a:ext uri="{FF2B5EF4-FFF2-40B4-BE49-F238E27FC236}">
                <a16:creationId xmlns:a16="http://schemas.microsoft.com/office/drawing/2014/main" id="{ADE48755-74F7-49E7-9A73-3167B1C5D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sp>
        <p:nvSpPr>
          <p:cNvPr id="13317" name="Text Box 14">
            <a:extLst>
              <a:ext uri="{FF2B5EF4-FFF2-40B4-BE49-F238E27FC236}">
                <a16:creationId xmlns:a16="http://schemas.microsoft.com/office/drawing/2014/main" id="{7A766AF8-A237-45EE-9DB4-D8FCBF950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82804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rgbClr val="FF6600"/>
                </a:solidFill>
                <a:latin typeface="Calibri" panose="020F0502020204030204" pitchFamily="34" charset="0"/>
              </a:rPr>
              <a:t>Fontes de variação ANOVA simples: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 i="1">
                <a:solidFill>
                  <a:srgbClr val="FF6600"/>
                </a:solidFill>
                <a:latin typeface="Calibri" panose="020F0502020204030204" pitchFamily="34" charset="0"/>
              </a:rPr>
              <a:t>Somas dos quadrados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pt-PT" altLang="en-US" sz="2800" b="0">
                <a:latin typeface="Calibri" panose="020F0502020204030204" pitchFamily="34" charset="0"/>
              </a:rPr>
              <a:t>Total: </a:t>
            </a:r>
            <a:r>
              <a:rPr lang="pt-PT" altLang="en-US" sz="2800" b="0">
                <a:solidFill>
                  <a:schemeClr val="bg1"/>
                </a:solidFill>
                <a:latin typeface="Calibri" panose="020F0502020204030204" pitchFamily="34" charset="0"/>
              </a:rPr>
              <a:t>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Entre-grupos: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Intra-grupos (erro):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318" name="Object 3">
            <a:extLst>
              <a:ext uri="{FF2B5EF4-FFF2-40B4-BE49-F238E27FC236}">
                <a16:creationId xmlns:a16="http://schemas.microsoft.com/office/drawing/2014/main" id="{3E6944CD-A3CB-44A2-9C22-726AD59C0D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5464175"/>
          <a:ext cx="501491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4" name="Equation" r:id="rId3" imgW="1968500" imgH="457200" progId="Equation.3">
                  <p:embed/>
                </p:oleObj>
              </mc:Choice>
              <mc:Fallback>
                <p:oleObj name="Equation" r:id="rId3" imgW="1968500" imgH="457200" progId="Equation.3">
                  <p:embed/>
                  <p:pic>
                    <p:nvPicPr>
                      <p:cNvPr id="13318" name="Object 3">
                        <a:extLst>
                          <a:ext uri="{FF2B5EF4-FFF2-40B4-BE49-F238E27FC236}">
                            <a16:creationId xmlns:a16="http://schemas.microsoft.com/office/drawing/2014/main" id="{3E6944CD-A3CB-44A2-9C22-726AD59C0D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464175"/>
                        <a:ext cx="5014913" cy="1165225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5">
            <a:extLst>
              <a:ext uri="{FF2B5EF4-FFF2-40B4-BE49-F238E27FC236}">
                <a16:creationId xmlns:a16="http://schemas.microsoft.com/office/drawing/2014/main" id="{27EECD0C-C1DC-4FA9-9869-CBF3B9067F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625206"/>
              </p:ext>
            </p:extLst>
          </p:nvPr>
        </p:nvGraphicFramePr>
        <p:xfrm>
          <a:off x="1535537" y="2324786"/>
          <a:ext cx="4583112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5" name="Equation" r:id="rId5" imgW="1676400" imgH="457200" progId="Equation.3">
                  <p:embed/>
                </p:oleObj>
              </mc:Choice>
              <mc:Fallback>
                <p:oleObj name="Equation" r:id="rId5" imgW="1676400" imgH="457200" progId="Equation.3">
                  <p:embed/>
                  <p:pic>
                    <p:nvPicPr>
                      <p:cNvPr id="13319" name="Object 5">
                        <a:extLst>
                          <a:ext uri="{FF2B5EF4-FFF2-40B4-BE49-F238E27FC236}">
                            <a16:creationId xmlns:a16="http://schemas.microsoft.com/office/drawing/2014/main" id="{27EECD0C-C1DC-4FA9-9869-CBF3B9067F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537" y="2324786"/>
                        <a:ext cx="4583112" cy="1249363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7">
            <a:extLst>
              <a:ext uri="{FF2B5EF4-FFF2-40B4-BE49-F238E27FC236}">
                <a16:creationId xmlns:a16="http://schemas.microsoft.com/office/drawing/2014/main" id="{BBAF624B-22BC-447C-BE06-1034A09E1B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0774"/>
              </p:ext>
            </p:extLst>
          </p:nvPr>
        </p:nvGraphicFramePr>
        <p:xfrm>
          <a:off x="3192463" y="3860800"/>
          <a:ext cx="39719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6" name="Equation" r:id="rId7" imgW="1536033" imgH="444307" progId="Equation.3">
                  <p:embed/>
                </p:oleObj>
              </mc:Choice>
              <mc:Fallback>
                <p:oleObj name="Equation" r:id="rId7" imgW="1536033" imgH="444307" progId="Equation.3">
                  <p:embed/>
                  <p:pic>
                    <p:nvPicPr>
                      <p:cNvPr id="13320" name="Object 7">
                        <a:extLst>
                          <a:ext uri="{FF2B5EF4-FFF2-40B4-BE49-F238E27FC236}">
                            <a16:creationId xmlns:a16="http://schemas.microsoft.com/office/drawing/2014/main" id="{BBAF624B-22BC-447C-BE06-1034A09E1B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3860800"/>
                        <a:ext cx="3971925" cy="11493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>
            <a:extLst>
              <a:ext uri="{FF2B5EF4-FFF2-40B4-BE49-F238E27FC236}">
                <a16:creationId xmlns:a16="http://schemas.microsoft.com/office/drawing/2014/main" id="{77008975-A6C1-4646-9495-49F0F735ED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491789"/>
              </p:ext>
            </p:extLst>
          </p:nvPr>
        </p:nvGraphicFramePr>
        <p:xfrm>
          <a:off x="6205392" y="2657449"/>
          <a:ext cx="12747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7" name="Equation" r:id="rId9" imgW="647419" imgH="203112" progId="Equation.3">
                  <p:embed/>
                </p:oleObj>
              </mc:Choice>
              <mc:Fallback>
                <p:oleObj name="Equation" r:id="rId9" imgW="647419" imgH="203112" progId="Equation.3">
                  <p:embed/>
                  <p:pic>
                    <p:nvPicPr>
                      <p:cNvPr id="13321" name="Object 9">
                        <a:extLst>
                          <a:ext uri="{FF2B5EF4-FFF2-40B4-BE49-F238E27FC236}">
                            <a16:creationId xmlns:a16="http://schemas.microsoft.com/office/drawing/2014/main" id="{77008975-A6C1-4646-9495-49F0F735ED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392" y="2657449"/>
                        <a:ext cx="1274763" cy="400050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1">
            <a:extLst>
              <a:ext uri="{FF2B5EF4-FFF2-40B4-BE49-F238E27FC236}">
                <a16:creationId xmlns:a16="http://schemas.microsoft.com/office/drawing/2014/main" id="{5F1850B1-FACB-4E18-950E-488664708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604092"/>
              </p:ext>
            </p:extLst>
          </p:nvPr>
        </p:nvGraphicFramePr>
        <p:xfrm>
          <a:off x="7363620" y="4289563"/>
          <a:ext cx="13255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8" name="Equation" r:id="rId11" imgW="672808" imgH="203112" progId="Equation.3">
                  <p:embed/>
                </p:oleObj>
              </mc:Choice>
              <mc:Fallback>
                <p:oleObj name="Equation" r:id="rId11" imgW="672808" imgH="203112" progId="Equation.3">
                  <p:embed/>
                  <p:pic>
                    <p:nvPicPr>
                      <p:cNvPr id="13322" name="Object 11">
                        <a:extLst>
                          <a:ext uri="{FF2B5EF4-FFF2-40B4-BE49-F238E27FC236}">
                            <a16:creationId xmlns:a16="http://schemas.microsoft.com/office/drawing/2014/main" id="{5F1850B1-FACB-4E18-950E-488664708A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3620" y="4289563"/>
                        <a:ext cx="1325562" cy="400050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3">
            <a:extLst>
              <a:ext uri="{FF2B5EF4-FFF2-40B4-BE49-F238E27FC236}">
                <a16:creationId xmlns:a16="http://schemas.microsoft.com/office/drawing/2014/main" id="{BCC59BA0-4EC8-40F1-BFCE-180950C2F2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1150" y="6342063"/>
          <a:ext cx="1676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9" name="Equation" r:id="rId13" imgW="850531" imgH="203112" progId="Equation.3">
                  <p:embed/>
                </p:oleObj>
              </mc:Choice>
              <mc:Fallback>
                <p:oleObj name="Equation" r:id="rId13" imgW="850531" imgH="203112" progId="Equation.3">
                  <p:embed/>
                  <p:pic>
                    <p:nvPicPr>
                      <p:cNvPr id="13323" name="Object 13">
                        <a:extLst>
                          <a:ext uri="{FF2B5EF4-FFF2-40B4-BE49-F238E27FC236}">
                            <a16:creationId xmlns:a16="http://schemas.microsoft.com/office/drawing/2014/main" id="{BCC59BA0-4EC8-40F1-BFCE-180950C2F2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6342063"/>
                        <a:ext cx="1676400" cy="400050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BEC621-E50C-42C5-8561-9E3992C7B5AC}"/>
              </a:ext>
            </a:extLst>
          </p:cNvPr>
          <p:cNvSpPr txBox="1"/>
          <p:nvPr/>
        </p:nvSpPr>
        <p:spPr>
          <a:xfrm>
            <a:off x="7164388" y="744237"/>
            <a:ext cx="2122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variação</a:t>
            </a:r>
            <a:r>
              <a:rPr lang="en-US" dirty="0"/>
              <a:t> total entre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ser </a:t>
            </a:r>
            <a:r>
              <a:rPr lang="en-US" dirty="0" err="1"/>
              <a:t>decomposta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3 </a:t>
            </a:r>
            <a:r>
              <a:rPr lang="en-US" dirty="0" err="1"/>
              <a:t>fontes</a:t>
            </a:r>
            <a:r>
              <a:rPr lang="en-US" dirty="0"/>
              <a:t> de </a:t>
            </a:r>
            <a:r>
              <a:rPr lang="en-US" dirty="0" err="1"/>
              <a:t>variação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5D0337-982A-4A03-878E-27DE3299CC6D}"/>
              </a:ext>
            </a:extLst>
          </p:cNvPr>
          <p:cNvCxnSpPr>
            <a:cxnSpLocks/>
            <a:stCxn id="13320" idx="3"/>
            <a:endCxn id="3" idx="2"/>
          </p:cNvCxnSpPr>
          <p:nvPr/>
        </p:nvCxnSpPr>
        <p:spPr>
          <a:xfrm flipV="1">
            <a:off x="7164388" y="2221565"/>
            <a:ext cx="1061427" cy="221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7EEF5A-6CE7-4E10-976D-085A3CCFE235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39" name="Group 90">
            <a:extLst>
              <a:ext uri="{FF2B5EF4-FFF2-40B4-BE49-F238E27FC236}">
                <a16:creationId xmlns:a16="http://schemas.microsoft.com/office/drawing/2014/main" id="{276FABF7-ADFC-4197-8330-DB09712ACCE8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D0A6AA-F969-4A63-9261-4C2DA69274D5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2A53CD-C0D7-491B-873A-9621D6328FFD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C674BB80-EFB3-4E1B-A800-DB40D31190D1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A3C9271-522C-4226-AEB3-21E4A89A2545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90C92F-77B8-40FF-A803-2CCFA1EFEA9E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45AB9B-CD03-45E1-8DF7-E09A3C6E5B4E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0A03A91-7944-4E3A-AD6C-D4BD85624D22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5A0B371-B859-4006-8D79-0DDB9CC79D16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30B8C1B-617C-436E-992B-B68DFA7FA318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F88EDDE-3F61-47C9-9171-C93D61FC684E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A1013D-3FB1-47FD-8FA4-649E6226AAAB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0" name="Text Box 2">
            <a:extLst>
              <a:ext uri="{FF2B5EF4-FFF2-40B4-BE49-F238E27FC236}">
                <a16:creationId xmlns:a16="http://schemas.microsoft.com/office/drawing/2014/main" id="{4E943C9B-0E01-4BC7-B28D-E0EBE6ADF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6E265321-5E72-45B0-9CF1-5CC4FDFF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2378075"/>
            <a:ext cx="6408737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b="0">
                <a:latin typeface="Calibri" panose="020F0502020204030204" pitchFamily="34" charset="0"/>
              </a:rPr>
              <a:t>factor 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b="0">
                <a:latin typeface="Calibri" panose="020F0502020204030204" pitchFamily="34" charset="0"/>
              </a:rPr>
              <a:t>factor B: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b="0">
                <a:latin typeface="Calibri" panose="020F0502020204030204" pitchFamily="34" charset="0"/>
              </a:rPr>
              <a:t>interacção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latin typeface="Calibri" panose="020F0502020204030204" pitchFamily="34" charset="0"/>
            </a:endParaRPr>
          </a:p>
        </p:txBody>
      </p:sp>
      <p:graphicFrame>
        <p:nvGraphicFramePr>
          <p:cNvPr id="14342" name="Object 8">
            <a:extLst>
              <a:ext uri="{FF2B5EF4-FFF2-40B4-BE49-F238E27FC236}">
                <a16:creationId xmlns:a16="http://schemas.microsoft.com/office/drawing/2014/main" id="{62EB3689-A4C7-40A7-A9AC-C172B1BA8C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5725" y="2070100"/>
          <a:ext cx="367665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8" name="Equation" r:id="rId3" imgW="1422400" imgH="431800" progId="Equation.3">
                  <p:embed/>
                </p:oleObj>
              </mc:Choice>
              <mc:Fallback>
                <p:oleObj name="Equation" r:id="rId3" imgW="1422400" imgH="431800" progId="Equation.3">
                  <p:embed/>
                  <p:pic>
                    <p:nvPicPr>
                      <p:cNvPr id="14342" name="Object 8">
                        <a:extLst>
                          <a:ext uri="{FF2B5EF4-FFF2-40B4-BE49-F238E27FC236}">
                            <a16:creationId xmlns:a16="http://schemas.microsoft.com/office/drawing/2014/main" id="{62EB3689-A4C7-40A7-A9AC-C172B1BA8C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2070100"/>
                        <a:ext cx="3676650" cy="1116013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15">
            <a:extLst>
              <a:ext uri="{FF2B5EF4-FFF2-40B4-BE49-F238E27FC236}">
                <a16:creationId xmlns:a16="http://schemas.microsoft.com/office/drawing/2014/main" id="{93D7E03E-BF8E-46C0-97BE-91519BC798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27825" y="2413000"/>
          <a:ext cx="1174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9" name="Equation" r:id="rId5" imgW="596641" imgH="203112" progId="Equation.3">
                  <p:embed/>
                </p:oleObj>
              </mc:Choice>
              <mc:Fallback>
                <p:oleObj name="Equation" r:id="rId5" imgW="596641" imgH="203112" progId="Equation.3">
                  <p:embed/>
                  <p:pic>
                    <p:nvPicPr>
                      <p:cNvPr id="14343" name="Object 15">
                        <a:extLst>
                          <a:ext uri="{FF2B5EF4-FFF2-40B4-BE49-F238E27FC236}">
                            <a16:creationId xmlns:a16="http://schemas.microsoft.com/office/drawing/2014/main" id="{93D7E03E-BF8E-46C0-97BE-91519BC798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2413000"/>
                        <a:ext cx="1174750" cy="400050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20">
            <a:extLst>
              <a:ext uri="{FF2B5EF4-FFF2-40B4-BE49-F238E27FC236}">
                <a16:creationId xmlns:a16="http://schemas.microsoft.com/office/drawing/2014/main" id="{72906B73-96D9-4D8F-91DF-95962F4584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2388" y="3509963"/>
          <a:ext cx="37433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0" name="Equation" r:id="rId7" imgW="1447172" imgH="444307" progId="Equation.3">
                  <p:embed/>
                </p:oleObj>
              </mc:Choice>
              <mc:Fallback>
                <p:oleObj name="Equation" r:id="rId7" imgW="1447172" imgH="444307" progId="Equation.3">
                  <p:embed/>
                  <p:pic>
                    <p:nvPicPr>
                      <p:cNvPr id="14344" name="Object 20">
                        <a:extLst>
                          <a:ext uri="{FF2B5EF4-FFF2-40B4-BE49-F238E27FC236}">
                            <a16:creationId xmlns:a16="http://schemas.microsoft.com/office/drawing/2014/main" id="{72906B73-96D9-4D8F-91DF-95962F4584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3509963"/>
                        <a:ext cx="3743325" cy="1149350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22">
            <a:extLst>
              <a:ext uri="{FF2B5EF4-FFF2-40B4-BE49-F238E27FC236}">
                <a16:creationId xmlns:a16="http://schemas.microsoft.com/office/drawing/2014/main" id="{B8CF8A41-A8B4-405E-9C3F-6703269611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27825" y="3868738"/>
          <a:ext cx="1174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1" name="Equation" r:id="rId9" imgW="596641" imgH="203112" progId="Equation.3">
                  <p:embed/>
                </p:oleObj>
              </mc:Choice>
              <mc:Fallback>
                <p:oleObj name="Equation" r:id="rId9" imgW="596641" imgH="203112" progId="Equation.3">
                  <p:embed/>
                  <p:pic>
                    <p:nvPicPr>
                      <p:cNvPr id="14345" name="Object 22">
                        <a:extLst>
                          <a:ext uri="{FF2B5EF4-FFF2-40B4-BE49-F238E27FC236}">
                            <a16:creationId xmlns:a16="http://schemas.microsoft.com/office/drawing/2014/main" id="{B8CF8A41-A8B4-405E-9C3F-6703269611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3868738"/>
                        <a:ext cx="1174750" cy="400050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24">
            <a:extLst>
              <a:ext uri="{FF2B5EF4-FFF2-40B4-BE49-F238E27FC236}">
                <a16:creationId xmlns:a16="http://schemas.microsoft.com/office/drawing/2014/main" id="{077CC8D3-3F28-49DC-AB5E-76458C67BE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3175" y="5305425"/>
          <a:ext cx="3841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2" name="Equation" r:id="rId10" imgW="1485900" imgH="228600" progId="Equation.3">
                  <p:embed/>
                </p:oleObj>
              </mc:Choice>
              <mc:Fallback>
                <p:oleObj name="Equation" r:id="rId10" imgW="1485900" imgH="228600" progId="Equation.3">
                  <p:embed/>
                  <p:pic>
                    <p:nvPicPr>
                      <p:cNvPr id="14346" name="Object 24">
                        <a:extLst>
                          <a:ext uri="{FF2B5EF4-FFF2-40B4-BE49-F238E27FC236}">
                            <a16:creationId xmlns:a16="http://schemas.microsoft.com/office/drawing/2014/main" id="{077CC8D3-3F28-49DC-AB5E-76458C67BE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5" y="5305425"/>
                        <a:ext cx="3841750" cy="590550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26">
            <a:extLst>
              <a:ext uri="{FF2B5EF4-FFF2-40B4-BE49-F238E27FC236}">
                <a16:creationId xmlns:a16="http://schemas.microsoft.com/office/drawing/2014/main" id="{D0E3526F-99C8-44B6-BC50-D1CA3516AE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9713" y="5384800"/>
          <a:ext cx="20986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3" name="Equation" r:id="rId12" imgW="1066337" imgH="203112" progId="Equation.3">
                  <p:embed/>
                </p:oleObj>
              </mc:Choice>
              <mc:Fallback>
                <p:oleObj name="Equation" r:id="rId12" imgW="1066337" imgH="203112" progId="Equation.3">
                  <p:embed/>
                  <p:pic>
                    <p:nvPicPr>
                      <p:cNvPr id="14347" name="Object 26">
                        <a:extLst>
                          <a:ext uri="{FF2B5EF4-FFF2-40B4-BE49-F238E27FC236}">
                            <a16:creationId xmlns:a16="http://schemas.microsoft.com/office/drawing/2014/main" id="{D0E3526F-99C8-44B6-BC50-D1CA3516AE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5384800"/>
                        <a:ext cx="2098675" cy="400050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Text Box 27">
            <a:extLst>
              <a:ext uri="{FF2B5EF4-FFF2-40B4-BE49-F238E27FC236}">
                <a16:creationId xmlns:a16="http://schemas.microsoft.com/office/drawing/2014/main" id="{5C311F3E-EE89-46D1-8B10-3CD5E7338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87450"/>
            <a:ext cx="8383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b="0" dirty="0">
                <a:latin typeface="Calibri" panose="020F0502020204030204" pitchFamily="34" charset="0"/>
              </a:rPr>
              <a:t>Com 2 </a:t>
            </a:r>
            <a:r>
              <a:rPr lang="pt-PT" altLang="en-US" b="0" dirty="0" err="1">
                <a:latin typeface="Calibri" panose="020F0502020204030204" pitchFamily="34" charset="0"/>
              </a:rPr>
              <a:t>factores</a:t>
            </a:r>
            <a:r>
              <a:rPr lang="pt-PT" altLang="en-US" b="0" dirty="0">
                <a:latin typeface="Calibri" panose="020F0502020204030204" pitchFamily="34" charset="0"/>
              </a:rPr>
              <a:t>, A </a:t>
            </a:r>
            <a:r>
              <a:rPr lang="pt-PT" altLang="en-US" b="0" i="1" dirty="0">
                <a:latin typeface="Calibri" panose="020F0502020204030204" pitchFamily="34" charset="0"/>
              </a:rPr>
              <a:t>SQ</a:t>
            </a:r>
            <a:r>
              <a:rPr lang="pt-PT" altLang="en-US" b="0" i="1" baseline="-25000" dirty="0">
                <a:latin typeface="Calibri" panose="020F0502020204030204" pitchFamily="34" charset="0"/>
              </a:rPr>
              <a:t>G</a:t>
            </a:r>
            <a:r>
              <a:rPr lang="pt-PT" altLang="en-US" b="0" dirty="0">
                <a:latin typeface="Calibri" panose="020F0502020204030204" pitchFamily="34" charset="0"/>
              </a:rPr>
              <a:t> pode ser dividida em:</a:t>
            </a:r>
            <a:endParaRPr lang="en-US" altLang="en-US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BEB2E0-723A-4486-8FE0-575DF8DE08F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3" name="Group 90">
            <a:extLst>
              <a:ext uri="{FF2B5EF4-FFF2-40B4-BE49-F238E27FC236}">
                <a16:creationId xmlns:a16="http://schemas.microsoft.com/office/drawing/2014/main" id="{4A7D3BAD-A3D0-45CE-9927-8CAFC62375C7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784DA59-9F65-499A-972F-6CEFF33B9ED6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E1321BE-613E-47F3-9543-73B816A33296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27A25F5-0C06-4781-92C7-0A3A5C9BFC51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D659F3C-3318-4ABD-9992-4CCDBEDADDF9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77DF70A-8A99-45CA-A930-5062A067186B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328ACF6-F6F9-42AE-8160-270F4CA16B4A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C28E29B-6AEB-43CE-AA2E-1C7F209BA97A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BFEC9F7-7F62-49B6-96B2-F3027BEA7D3B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425808-C3E9-4777-8A1A-8A3A7F69527F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0CA8399-217E-49F9-B11B-A9CB5DF52ED2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D6B573-B83C-4D99-B4BF-C5B045546FDF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4" name="Text Box 2">
            <a:extLst>
              <a:ext uri="{FF2B5EF4-FFF2-40B4-BE49-F238E27FC236}">
                <a16:creationId xmlns:a16="http://schemas.microsoft.com/office/drawing/2014/main" id="{F21E0E34-D55B-4854-A366-559FB4D0A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34FD35E4-6C78-4212-9CF8-5F743A278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84538"/>
            <a:ext cx="345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i="1">
                <a:solidFill>
                  <a:srgbClr val="FF6600"/>
                </a:solidFill>
                <a:latin typeface="Calibri" panose="020F0502020204030204" pitchFamily="34" charset="0"/>
              </a:rPr>
              <a:t>Estatística de teste:</a:t>
            </a:r>
          </a:p>
        </p:txBody>
      </p:sp>
      <p:graphicFrame>
        <p:nvGraphicFramePr>
          <p:cNvPr id="15366" name="Object 6">
            <a:extLst>
              <a:ext uri="{FF2B5EF4-FFF2-40B4-BE49-F238E27FC236}">
                <a16:creationId xmlns:a16="http://schemas.microsoft.com/office/drawing/2014/main" id="{52B08FB2-9A37-4FCB-B9B7-5BAFBF50C9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3429000"/>
          <a:ext cx="4613275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Equation" r:id="rId3" imgW="1485900" imgH="876300" progId="Equation.3">
                  <p:embed/>
                </p:oleObj>
              </mc:Choice>
              <mc:Fallback>
                <p:oleObj name="Equation" r:id="rId3" imgW="1485900" imgH="876300" progId="Equation.3">
                  <p:embed/>
                  <p:pic>
                    <p:nvPicPr>
                      <p:cNvPr id="15366" name="Object 6">
                        <a:extLst>
                          <a:ext uri="{FF2B5EF4-FFF2-40B4-BE49-F238E27FC236}">
                            <a16:creationId xmlns:a16="http://schemas.microsoft.com/office/drawing/2014/main" id="{52B08FB2-9A37-4FCB-B9B7-5BAFBF50C9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429000"/>
                        <a:ext cx="4613275" cy="2794000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>
            <a:extLst>
              <a:ext uri="{FF2B5EF4-FFF2-40B4-BE49-F238E27FC236}">
                <a16:creationId xmlns:a16="http://schemas.microsoft.com/office/drawing/2014/main" id="{F28F6A1B-6EA9-4EFA-A8DF-20FFAB81E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12875"/>
            <a:ext cx="367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i="1">
                <a:solidFill>
                  <a:srgbClr val="FF6600"/>
                </a:solidFill>
                <a:latin typeface="Calibri" panose="020F0502020204030204" pitchFamily="34" charset="0"/>
              </a:rPr>
              <a:t>Hipóteses: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39425E1B-2CBB-4C2F-919F-F9CFB1F1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916113"/>
            <a:ext cx="554355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H</a:t>
            </a:r>
            <a:r>
              <a:rPr lang="pt-PT" altLang="en-US" sz="2400" b="0" baseline="-25000">
                <a:latin typeface="Calibri" panose="020F0502020204030204" pitchFamily="34" charset="0"/>
              </a:rPr>
              <a:t>0</a:t>
            </a:r>
            <a:r>
              <a:rPr lang="pt-PT" altLang="en-US" sz="2400" b="0">
                <a:latin typeface="Calibri" panose="020F0502020204030204" pitchFamily="34" charset="0"/>
              </a:rPr>
              <a:t>: </a:t>
            </a:r>
            <a:r>
              <a:rPr lang="en-US" altLang="en-US" sz="2400" b="0">
                <a:latin typeface="Calibri" panose="020F0502020204030204" pitchFamily="34" charset="0"/>
              </a:rPr>
              <a:t>µ</a:t>
            </a:r>
            <a:r>
              <a:rPr lang="en-US" altLang="en-US" sz="2400" b="0" baseline="-25000">
                <a:latin typeface="Calibri" panose="020F0502020204030204" pitchFamily="34" charset="0"/>
              </a:rPr>
              <a:t>A</a:t>
            </a:r>
            <a:r>
              <a:rPr lang="en-US" altLang="en-US" sz="2400" b="0">
                <a:latin typeface="Calibri" panose="020F0502020204030204" pitchFamily="34" charset="0"/>
              </a:rPr>
              <a:t>=µ</a:t>
            </a:r>
            <a:r>
              <a:rPr lang="en-US" altLang="en-US" sz="2400" b="0" baseline="-25000">
                <a:latin typeface="Calibri" panose="020F0502020204030204" pitchFamily="34" charset="0"/>
              </a:rPr>
              <a:t>B</a:t>
            </a:r>
            <a:r>
              <a:rPr lang="en-US" altLang="en-US" sz="2400" b="0">
                <a:latin typeface="Calibri" panose="020F0502020204030204" pitchFamily="34" charset="0"/>
              </a:rPr>
              <a:t>=µ</a:t>
            </a:r>
            <a:r>
              <a:rPr lang="en-US" altLang="en-US" sz="2400" b="0" baseline="-25000">
                <a:latin typeface="Calibri" panose="020F0502020204030204" pitchFamily="34" charset="0"/>
              </a:rPr>
              <a:t>C</a:t>
            </a:r>
            <a:r>
              <a:rPr lang="en-US" altLang="en-US" sz="2400" b="0">
                <a:latin typeface="Calibri" panose="020F0502020204030204" pitchFamily="34" charset="0"/>
              </a:rPr>
              <a:t>  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H</a:t>
            </a:r>
            <a:r>
              <a:rPr lang="pt-PT" altLang="en-US" sz="2400" b="0" baseline="-25000">
                <a:latin typeface="Calibri" panose="020F0502020204030204" pitchFamily="34" charset="0"/>
              </a:rPr>
              <a:t>1</a:t>
            </a:r>
            <a:r>
              <a:rPr lang="pt-PT" altLang="en-US" sz="2400" b="0">
                <a:latin typeface="Calibri" panose="020F0502020204030204" pitchFamily="34" charset="0"/>
              </a:rPr>
              <a:t>: As médias não são todas iguais</a:t>
            </a:r>
            <a:endParaRPr lang="en-US" altLang="en-US" sz="24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3C4489-B0A3-4E07-9AA4-4051E5A8C268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7" name="Group 90">
            <a:extLst>
              <a:ext uri="{FF2B5EF4-FFF2-40B4-BE49-F238E27FC236}">
                <a16:creationId xmlns:a16="http://schemas.microsoft.com/office/drawing/2014/main" id="{6482C4A8-2C22-4C27-85DA-27D6835133B1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22C29B1-7C11-44FA-8876-FFA0405B3C94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9138A9D-A5D2-4435-82B7-E3D7A2D3DADD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004C572-C777-4E68-8441-546393465C82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7D97B2-C4A8-4E63-B24C-3C74D5495A66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FA15501-D9AC-49FA-BC17-4C4B3E0E6F96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6D74FFA-1D2D-4E63-893A-97D74CD9A8DD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8A32C56-7403-410F-BE28-1FAA87879E30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85F20B1-9763-4E55-AB22-37B3C22076D1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E09F24B-310E-4935-8C65-1ED6477C0F97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B87899C-E506-470D-B347-C27860B57FC4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3A48C3-BF21-4CC9-B08B-8E976EB81EC5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8" name="Text Box 2">
            <a:extLst>
              <a:ext uri="{FF2B5EF4-FFF2-40B4-BE49-F238E27FC236}">
                <a16:creationId xmlns:a16="http://schemas.microsoft.com/office/drawing/2014/main" id="{5BA8F0D7-E7C4-4041-AA85-BECFAEED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graphicFrame>
        <p:nvGraphicFramePr>
          <p:cNvPr id="16389" name="Object 4">
            <a:extLst>
              <a:ext uri="{FF2B5EF4-FFF2-40B4-BE49-F238E27FC236}">
                <a16:creationId xmlns:a16="http://schemas.microsoft.com/office/drawing/2014/main" id="{72285EC2-12D1-4A87-8BF1-316FF1816C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83063" y="3489325"/>
          <a:ext cx="4100512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Equation" r:id="rId3" imgW="1320800" imgH="838200" progId="Equation.3">
                  <p:embed/>
                </p:oleObj>
              </mc:Choice>
              <mc:Fallback>
                <p:oleObj name="Equation" r:id="rId3" imgW="1320800" imgH="838200" progId="Equation.3">
                  <p:embed/>
                  <p:pic>
                    <p:nvPicPr>
                      <p:cNvPr id="16389" name="Object 4">
                        <a:extLst>
                          <a:ext uri="{FF2B5EF4-FFF2-40B4-BE49-F238E27FC236}">
                            <a16:creationId xmlns:a16="http://schemas.microsoft.com/office/drawing/2014/main" id="{72285EC2-12D1-4A87-8BF1-316FF1816C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63" y="3489325"/>
                        <a:ext cx="4100512" cy="2673350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6">
            <a:extLst>
              <a:ext uri="{FF2B5EF4-FFF2-40B4-BE49-F238E27FC236}">
                <a16:creationId xmlns:a16="http://schemas.microsoft.com/office/drawing/2014/main" id="{8B813096-7FBB-44B7-B0B0-3DE7ECF8C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16113"/>
            <a:ext cx="8351838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H0: </a:t>
            </a:r>
            <a:r>
              <a:rPr lang="en-US" altLang="en-US" sz="2400" b="0">
                <a:latin typeface="Calibri" panose="020F0502020204030204" pitchFamily="34" charset="0"/>
              </a:rPr>
              <a:t>não há interacção entre os factores  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H1: há interacção entre os factores</a:t>
            </a:r>
            <a:endParaRPr lang="en-US" altLang="en-US" sz="2400" b="0">
              <a:latin typeface="Calibri" panose="020F0502020204030204" pitchFamily="34" charset="0"/>
            </a:endParaRPr>
          </a:p>
        </p:txBody>
      </p:sp>
      <p:sp>
        <p:nvSpPr>
          <p:cNvPr id="16391" name="Text Box 10">
            <a:extLst>
              <a:ext uri="{FF2B5EF4-FFF2-40B4-BE49-F238E27FC236}">
                <a16:creationId xmlns:a16="http://schemas.microsoft.com/office/drawing/2014/main" id="{646159E9-C47E-4A36-8A9E-0BBA48E93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84538"/>
            <a:ext cx="345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i="1">
                <a:solidFill>
                  <a:srgbClr val="FF6600"/>
                </a:solidFill>
                <a:latin typeface="Calibri" panose="020F0502020204030204" pitchFamily="34" charset="0"/>
              </a:rPr>
              <a:t>Estatística de teste:</a:t>
            </a:r>
          </a:p>
        </p:txBody>
      </p:sp>
      <p:sp>
        <p:nvSpPr>
          <p:cNvPr id="16392" name="Text Box 11">
            <a:extLst>
              <a:ext uri="{FF2B5EF4-FFF2-40B4-BE49-F238E27FC236}">
                <a16:creationId xmlns:a16="http://schemas.microsoft.com/office/drawing/2014/main" id="{CEF07C03-0D3D-4F48-ABA9-0CE5AAF76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12875"/>
            <a:ext cx="367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i="1">
                <a:solidFill>
                  <a:srgbClr val="FF6600"/>
                </a:solidFill>
                <a:latin typeface="Calibri" panose="020F0502020204030204" pitchFamily="34" charset="0"/>
              </a:rPr>
              <a:t>Hipóteses: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4527AC-04BC-4D28-B81E-707430DCA14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1" name="Group 90">
            <a:extLst>
              <a:ext uri="{FF2B5EF4-FFF2-40B4-BE49-F238E27FC236}">
                <a16:creationId xmlns:a16="http://schemas.microsoft.com/office/drawing/2014/main" id="{8093BE1B-DF64-4C31-9156-EF718C639278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B5E578A-5B21-4365-A346-936243B7842C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67A21A-F581-4EEE-B958-3A874598F550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B42DD69-608C-4EC7-B2A5-93A1490107F2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065CE0-AF15-4813-97DE-0E9D0A4D37E1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C34CC3-B275-4EE3-A469-EB2D018FC3D0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84508E9-C3F5-4712-AE54-54D04455A18A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5A61478-CEFB-403B-9073-ADBFEE9E7EA4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8915DFB-0173-44FB-8CD6-9B8992CDAD42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17CAED2-129E-4922-8CD3-E9C6AD04B1A2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A96F0E-3F02-48BF-898F-DF70B04F166A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F7DECB6-07C9-4699-B57F-90B0271B15EE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2" name="Text Box 2">
            <a:extLst>
              <a:ext uri="{FF2B5EF4-FFF2-40B4-BE49-F238E27FC236}">
                <a16:creationId xmlns:a16="http://schemas.microsoft.com/office/drawing/2014/main" id="{26C7D06A-0653-41F1-9F91-FAD188A45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4E476D7B-0025-4CA6-9E05-6F8AB05AF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03675"/>
            <a:ext cx="252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Valor crítico:</a:t>
            </a:r>
          </a:p>
        </p:txBody>
      </p:sp>
      <p:graphicFrame>
        <p:nvGraphicFramePr>
          <p:cNvPr id="17414" name="Object 6">
            <a:extLst>
              <a:ext uri="{FF2B5EF4-FFF2-40B4-BE49-F238E27FC236}">
                <a16:creationId xmlns:a16="http://schemas.microsoft.com/office/drawing/2014/main" id="{FD3B6650-2582-48FF-9272-5280820073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975" y="4752975"/>
          <a:ext cx="1816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6" name="Equation" r:id="rId3" imgW="583947" imgH="241195" progId="Equation.3">
                  <p:embed/>
                </p:oleObj>
              </mc:Choice>
              <mc:Fallback>
                <p:oleObj name="Equation" r:id="rId3" imgW="583947" imgH="241195" progId="Equation.3">
                  <p:embed/>
                  <p:pic>
                    <p:nvPicPr>
                      <p:cNvPr id="17414" name="Object 6">
                        <a:extLst>
                          <a:ext uri="{FF2B5EF4-FFF2-40B4-BE49-F238E27FC236}">
                            <a16:creationId xmlns:a16="http://schemas.microsoft.com/office/drawing/2014/main" id="{FD3B6650-2582-48FF-9272-5280820073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4752975"/>
                        <a:ext cx="1816100" cy="749300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7">
            <a:extLst>
              <a:ext uri="{FF2B5EF4-FFF2-40B4-BE49-F238E27FC236}">
                <a16:creationId xmlns:a16="http://schemas.microsoft.com/office/drawing/2014/main" id="{004DCEBE-B14C-43A8-BFFB-8E25828BF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4005263"/>
            <a:ext cx="367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Critério de decisão: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43DC93A3-32A2-49D7-AA00-7CF52B3AD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4830763"/>
            <a:ext cx="3671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Rejeitar H0 se: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507A9FC0-D0A0-458F-B531-4FF40DF6E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5695950"/>
            <a:ext cx="518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Não rejeitar H0 caso contrário</a:t>
            </a:r>
          </a:p>
        </p:txBody>
      </p:sp>
      <p:sp>
        <p:nvSpPr>
          <p:cNvPr id="17418" name="Rectangle 11">
            <a:extLst>
              <a:ext uri="{FF2B5EF4-FFF2-40B4-BE49-F238E27FC236}">
                <a16:creationId xmlns:a16="http://schemas.microsoft.com/office/drawing/2014/main" id="{CD47AE16-F1C9-420E-8148-DB4A8CBD9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795463"/>
            <a:ext cx="2735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17419" name="Text Box 12">
            <a:extLst>
              <a:ext uri="{FF2B5EF4-FFF2-40B4-BE49-F238E27FC236}">
                <a16:creationId xmlns:a16="http://schemas.microsoft.com/office/drawing/2014/main" id="{12892BA4-FAC5-49F6-AD9B-4131867C5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43013"/>
            <a:ext cx="345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Estatística de teste:</a:t>
            </a:r>
          </a:p>
        </p:txBody>
      </p:sp>
      <p:graphicFrame>
        <p:nvGraphicFramePr>
          <p:cNvPr id="17420" name="Object 13">
            <a:extLst>
              <a:ext uri="{FF2B5EF4-FFF2-40B4-BE49-F238E27FC236}">
                <a16:creationId xmlns:a16="http://schemas.microsoft.com/office/drawing/2014/main" id="{F3C13091-0E85-43B6-9CF5-83EE74DA0E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1844675"/>
          <a:ext cx="2603500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7" name="Equation" r:id="rId5" imgW="838200" imgH="457200" progId="Equation.3">
                  <p:embed/>
                </p:oleObj>
              </mc:Choice>
              <mc:Fallback>
                <p:oleObj name="Equation" r:id="rId5" imgW="838200" imgH="457200" progId="Equation.3">
                  <p:embed/>
                  <p:pic>
                    <p:nvPicPr>
                      <p:cNvPr id="17420" name="Object 13">
                        <a:extLst>
                          <a:ext uri="{FF2B5EF4-FFF2-40B4-BE49-F238E27FC236}">
                            <a16:creationId xmlns:a16="http://schemas.microsoft.com/office/drawing/2014/main" id="{F3C13091-0E85-43B6-9CF5-83EE74DA0E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844675"/>
                        <a:ext cx="2603500" cy="1420813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4">
            <a:extLst>
              <a:ext uri="{FF2B5EF4-FFF2-40B4-BE49-F238E27FC236}">
                <a16:creationId xmlns:a16="http://schemas.microsoft.com/office/drawing/2014/main" id="{55D912E1-A24B-4E70-8A6F-67B389AD56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3613" y="4706938"/>
          <a:ext cx="26447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8" name="Equation" r:id="rId7" imgW="850531" imgH="241195" progId="Equation.3">
                  <p:embed/>
                </p:oleObj>
              </mc:Choice>
              <mc:Fallback>
                <p:oleObj name="Equation" r:id="rId7" imgW="850531" imgH="241195" progId="Equation.3">
                  <p:embed/>
                  <p:pic>
                    <p:nvPicPr>
                      <p:cNvPr id="17421" name="Object 14">
                        <a:extLst>
                          <a:ext uri="{FF2B5EF4-FFF2-40B4-BE49-F238E27FC236}">
                            <a16:creationId xmlns:a16="http://schemas.microsoft.com/office/drawing/2014/main" id="{55D912E1-A24B-4E70-8A6F-67B389AD56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4706938"/>
                        <a:ext cx="2644775" cy="750887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20">
            <a:extLst>
              <a:ext uri="{FF2B5EF4-FFF2-40B4-BE49-F238E27FC236}">
                <a16:creationId xmlns:a16="http://schemas.microsoft.com/office/drawing/2014/main" id="{56751D70-999B-4E4A-B6D6-FD28681E53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4263" y="1876425"/>
          <a:ext cx="236696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9" name="Equation" r:id="rId9" imgW="761669" imgH="431613" progId="Equation.3">
                  <p:embed/>
                </p:oleObj>
              </mc:Choice>
              <mc:Fallback>
                <p:oleObj name="Equation" r:id="rId9" imgW="761669" imgH="431613" progId="Equation.3">
                  <p:embed/>
                  <p:pic>
                    <p:nvPicPr>
                      <p:cNvPr id="17422" name="Object 20">
                        <a:extLst>
                          <a:ext uri="{FF2B5EF4-FFF2-40B4-BE49-F238E27FC236}">
                            <a16:creationId xmlns:a16="http://schemas.microsoft.com/office/drawing/2014/main" id="{56751D70-999B-4E4A-B6D6-FD28681E53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3" y="1876425"/>
                        <a:ext cx="2366962" cy="1341438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F93DBE-0CA2-40AF-B8EC-26C93D35C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029" y="2849731"/>
            <a:ext cx="4711942" cy="39435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8EC43-30A2-4097-B584-216B0AA72364}"/>
              </a:ext>
            </a:extLst>
          </p:cNvPr>
          <p:cNvSpPr txBox="1"/>
          <p:nvPr/>
        </p:nvSpPr>
        <p:spPr>
          <a:xfrm>
            <a:off x="277091" y="1094509"/>
            <a:ext cx="8589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Lucida Console" panose="020B0609040504020204" pitchFamily="49" charset="0"/>
              </a:rPr>
              <a:t>set.seed</a:t>
            </a:r>
            <a:r>
              <a:rPr lang="en-US" sz="1600" dirty="0">
                <a:latin typeface="Lucida Console" panose="020B0609040504020204" pitchFamily="49" charset="0"/>
              </a:rPr>
              <a:t>(123)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F1=rep(paste0("F1",c("A","B","C")),each=30)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F2=rep(paste0("F2",c("A","B","C","A","B","C","A","B","C")),each=10)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table(F1,F2)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#simulate the data  </a:t>
            </a:r>
          </a:p>
          <a:p>
            <a:r>
              <a:rPr lang="en-US" sz="1600" dirty="0" err="1">
                <a:latin typeface="Lucida Console" panose="020B0609040504020204" pitchFamily="49" charset="0"/>
              </a:rPr>
              <a:t>ys</a:t>
            </a:r>
            <a:r>
              <a:rPr lang="en-US" sz="1600" dirty="0">
                <a:latin typeface="Lucida Console" panose="020B0609040504020204" pitchFamily="49" charset="0"/>
              </a:rPr>
              <a:t>=3+ifelse(F1=="F1A",3,ifelse(F1=="F1B",2,4))+</a:t>
            </a:r>
            <a:r>
              <a:rPr lang="en-US" sz="1600" dirty="0" err="1">
                <a:latin typeface="Lucida Console" panose="020B0609040504020204" pitchFamily="49" charset="0"/>
              </a:rPr>
              <a:t>ifelse</a:t>
            </a:r>
            <a:r>
              <a:rPr lang="en-US" sz="1600" dirty="0">
                <a:latin typeface="Lucida Console" panose="020B0609040504020204" pitchFamily="49" charset="0"/>
              </a:rPr>
              <a:t>(F2=="F2A",6,ifelse(F2=="F2B",8,10))+</a:t>
            </a:r>
            <a:r>
              <a:rPr lang="en-US" sz="1600" dirty="0" err="1">
                <a:latin typeface="Lucida Console" panose="020B0609040504020204" pitchFamily="49" charset="0"/>
              </a:rPr>
              <a:t>rnorm</a:t>
            </a:r>
            <a:r>
              <a:rPr lang="en-US" sz="1600" dirty="0">
                <a:latin typeface="Lucida Console" panose="020B0609040504020204" pitchFamily="49" charset="0"/>
              </a:rPr>
              <a:t>(90,mean=0,sd=2)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3A799-44A8-49A7-98D8-6C1C0FCB8C38}"/>
              </a:ext>
            </a:extLst>
          </p:cNvPr>
          <p:cNvSpPr txBox="1"/>
          <p:nvPr/>
        </p:nvSpPr>
        <p:spPr>
          <a:xfrm>
            <a:off x="497367" y="64716"/>
            <a:ext cx="8149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Um </a:t>
            </a:r>
            <a:r>
              <a:rPr lang="en-US" sz="2400" dirty="0" err="1"/>
              <a:t>exemplo</a:t>
            </a:r>
            <a:r>
              <a:rPr lang="en-US" sz="2400" dirty="0"/>
              <a:t> com 2 </a:t>
            </a:r>
            <a:r>
              <a:rPr lang="en-US" sz="2400" dirty="0" err="1"/>
              <a:t>factores</a:t>
            </a:r>
            <a:r>
              <a:rPr lang="en-US" sz="2400" dirty="0"/>
              <a:t>, 3 </a:t>
            </a:r>
            <a:r>
              <a:rPr lang="en-US" sz="2400" dirty="0" err="1"/>
              <a:t>niveis</a:t>
            </a:r>
            <a:r>
              <a:rPr lang="en-US" sz="2400" dirty="0"/>
              <a:t> por factor, 10 </a:t>
            </a:r>
            <a:r>
              <a:rPr lang="en-US" sz="2400" dirty="0" err="1"/>
              <a:t>observações</a:t>
            </a:r>
            <a:r>
              <a:rPr lang="en-US" sz="2400" dirty="0"/>
              <a:t> por </a:t>
            </a:r>
            <a:r>
              <a:rPr lang="en-US" sz="2400" dirty="0" err="1"/>
              <a:t>grupo</a:t>
            </a:r>
            <a:r>
              <a:rPr lang="en-US" sz="2400" dirty="0"/>
              <a:t> (N=90)</a:t>
            </a:r>
          </a:p>
        </p:txBody>
      </p:sp>
    </p:spTree>
    <p:extLst>
      <p:ext uri="{BB962C8B-B14F-4D97-AF65-F5344CB8AC3E}">
        <p14:creationId xmlns:p14="http://schemas.microsoft.com/office/powerpoint/2010/main" val="729872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3CCE8D-7E0E-48C4-BC89-BDF639720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" y="298283"/>
            <a:ext cx="7647709" cy="6400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2EEF22-DA84-46F5-AB6F-2E80105DF092}"/>
              </a:ext>
            </a:extLst>
          </p:cNvPr>
          <p:cNvSpPr/>
          <p:nvPr/>
        </p:nvSpPr>
        <p:spPr>
          <a:xfrm>
            <a:off x="6179127" y="4655130"/>
            <a:ext cx="2507673" cy="2140714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0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5EDD90-83F9-459D-9492-09B3184E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1786"/>
            <a:ext cx="9144000" cy="29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4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C956C-632F-4838-8FB9-46C94425B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28" y="498764"/>
            <a:ext cx="6685743" cy="5595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17D99-F5A0-4208-9BDF-C37CE78E0C3F}"/>
              </a:ext>
            </a:extLst>
          </p:cNvPr>
          <p:cNvSpPr txBox="1"/>
          <p:nvPr/>
        </p:nvSpPr>
        <p:spPr>
          <a:xfrm>
            <a:off x="7914871" y="1233055"/>
            <a:ext cx="88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1 effect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924FE-153E-4E82-8A59-BC1653203622}"/>
              </a:ext>
            </a:extLst>
          </p:cNvPr>
          <p:cNvSpPr txBox="1"/>
          <p:nvPr/>
        </p:nvSpPr>
        <p:spPr>
          <a:xfrm>
            <a:off x="193963" y="4530437"/>
            <a:ext cx="88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2 effect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2ECA42-0E27-4A0C-93CC-60F490CE282D}"/>
              </a:ext>
            </a:extLst>
          </p:cNvPr>
          <p:cNvSpPr txBox="1"/>
          <p:nvPr/>
        </p:nvSpPr>
        <p:spPr>
          <a:xfrm>
            <a:off x="7914871" y="4387702"/>
            <a:ext cx="122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 effect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545FD-88E5-41BE-8917-343E41CA72BB}"/>
              </a:ext>
            </a:extLst>
          </p:cNvPr>
          <p:cNvSpPr txBox="1"/>
          <p:nvPr/>
        </p:nvSpPr>
        <p:spPr>
          <a:xfrm>
            <a:off x="-1" y="1677043"/>
            <a:ext cx="12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error</a:t>
            </a:r>
          </a:p>
        </p:txBody>
      </p:sp>
    </p:spTree>
    <p:extLst>
      <p:ext uri="{BB962C8B-B14F-4D97-AF65-F5344CB8AC3E}">
        <p14:creationId xmlns:p14="http://schemas.microsoft.com/office/powerpoint/2010/main" val="1847612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A126B0-659D-413E-A7B5-82B5B2A85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8635"/>
            <a:ext cx="9144000" cy="338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52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5F769A-407A-4656-8D6E-58E5C9B0BDAE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59" name="Group 90">
            <a:extLst>
              <a:ext uri="{FF2B5EF4-FFF2-40B4-BE49-F238E27FC236}">
                <a16:creationId xmlns:a16="http://schemas.microsoft.com/office/drawing/2014/main" id="{3C74D536-E4EA-43B4-82D8-6D385593C2EC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EE7F85E-5319-4C56-A7B3-27C24771B66B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FB2DD25-24AF-45A2-AD77-DD0EFDAC85E9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594FFA3-6E05-46B8-8CC4-1BEB0FE957C7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334606-C4AF-4F4D-9713-4988CAFCCC98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350DE6-F98D-4468-AFC4-FD97CE808417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12DEC-99EB-48C6-B18D-F45FCEC4AFE1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429B3D2-1124-447A-ADEF-73FC6D864D4B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DEE53CF-946F-41E1-8E0F-10DA410D9895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1C0F935-AFA0-404B-829F-B6DE30F2B818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6ADE648-3358-478E-97A3-77F581522523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EA92F12-AECE-4333-89D3-0877F42732F0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0" name="Text Box 2">
            <a:extLst>
              <a:ext uri="{FF2B5EF4-FFF2-40B4-BE49-F238E27FC236}">
                <a16:creationId xmlns:a16="http://schemas.microsoft.com/office/drawing/2014/main" id="{7014D412-9BD4-47A0-820E-B0A1AEB4E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sp>
        <p:nvSpPr>
          <p:cNvPr id="19461" name="Text Box 2">
            <a:extLst>
              <a:ext uri="{FF2B5EF4-FFF2-40B4-BE49-F238E27FC236}">
                <a16:creationId xmlns:a16="http://schemas.microsoft.com/office/drawing/2014/main" id="{65E68BAA-A840-4726-B0F5-4B2CE4C6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528888"/>
            <a:ext cx="7559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PT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 Os dados provêm duma população normal</a:t>
            </a:r>
          </a:p>
          <a:p>
            <a:pPr algn="just" eaLnBrk="1" hangingPunct="1">
              <a:spcBef>
                <a:spcPct val="0"/>
              </a:spcBef>
            </a:pPr>
            <a:endParaRPr lang="pt-PT" altLang="en-US" sz="2800" b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PT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 As variâncias são homogéneas</a:t>
            </a:r>
          </a:p>
        </p:txBody>
      </p:sp>
      <p:sp>
        <p:nvSpPr>
          <p:cNvPr id="19462" name="Text Box 3">
            <a:extLst>
              <a:ext uri="{FF2B5EF4-FFF2-40B4-BE49-F238E27FC236}">
                <a16:creationId xmlns:a16="http://schemas.microsoft.com/office/drawing/2014/main" id="{3D847834-09C9-432C-AFC9-1B69B334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365625"/>
            <a:ext cx="75596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No entanto, à semelhança do referido para o teste t, a análise de variância é bastante robusta, i.e. o seu desempenho não é profundamente afectado por desvios moderados dos pressupostos</a:t>
            </a:r>
          </a:p>
        </p:txBody>
      </p:sp>
      <p:sp>
        <p:nvSpPr>
          <p:cNvPr id="19463" name="Text Box 6">
            <a:extLst>
              <a:ext uri="{FF2B5EF4-FFF2-40B4-BE49-F238E27FC236}">
                <a16:creationId xmlns:a16="http://schemas.microsoft.com/office/drawing/2014/main" id="{7766A064-6B25-4177-B97C-AFB7496FF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351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Pressupostos da ANOVA: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C39A06-8A90-4766-8495-DB938FF6F313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" name="Group 90">
            <a:extLst>
              <a:ext uri="{FF2B5EF4-FFF2-40B4-BE49-F238E27FC236}">
                <a16:creationId xmlns:a16="http://schemas.microsoft.com/office/drawing/2014/main" id="{A591E254-A3A4-4AC2-BBF5-F107AC54145E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79130E-1823-4CAB-91A0-3D3E4C3092F4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1CC4833-769E-4994-9706-F48C930DA247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6DCF72E-7E85-416D-BD75-D6CCD080F037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83A345B-C886-4D9A-8C28-E0DE9CE4A607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4357E2-7ED8-4A5D-A9C6-F042205B89AE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40D764A-3F9B-4C8D-AAA0-C392E7A7FD0D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6E8CF54-07A0-4082-898C-392D0C34D636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843058-82A7-4162-9A95-7AD3E47DB1D0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9AEAA12-00A3-4304-8073-16E4FA1C8497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D9E323C-A153-4AAE-92F9-D96B8EDB0250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D3AB966-83B2-4135-AE26-386B4473F009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Text Box 2">
            <a:extLst>
              <a:ext uri="{FF2B5EF4-FFF2-40B4-BE49-F238E27FC236}">
                <a16:creationId xmlns:a16="http://schemas.microsoft.com/office/drawing/2014/main" id="{367E94AA-EDC4-40A6-9BCB-D1B36522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sp>
        <p:nvSpPr>
          <p:cNvPr id="20485" name="Text Box 15">
            <a:extLst>
              <a:ext uri="{FF2B5EF4-FFF2-40B4-BE49-F238E27FC236}">
                <a16:creationId xmlns:a16="http://schemas.microsoft.com/office/drawing/2014/main" id="{E97BB592-DED0-4BA2-AD1D-BBC4D017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97025"/>
            <a:ext cx="83518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Em caso de rejeição da H0 com mais de dois níveis devem efectuar-se...</a:t>
            </a:r>
            <a:endParaRPr lang="en-US" altLang="en-US" sz="2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486" name="Text Box 23">
            <a:extLst>
              <a:ext uri="{FF2B5EF4-FFF2-40B4-BE49-F238E27FC236}">
                <a16:creationId xmlns:a16="http://schemas.microsoft.com/office/drawing/2014/main" id="{D2CA9764-BEC7-4CF9-82FD-E36A9C8E9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4930775"/>
            <a:ext cx="1252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ANOVA</a:t>
            </a:r>
            <a:endParaRPr lang="en-GB" altLang="en-US" sz="2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487" name="Line 24">
            <a:extLst>
              <a:ext uri="{FF2B5EF4-FFF2-40B4-BE49-F238E27FC236}">
                <a16:creationId xmlns:a16="http://schemas.microsoft.com/office/drawing/2014/main" id="{9898B1F7-882C-4C39-80E6-BF5D192EEC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0875" y="4260850"/>
            <a:ext cx="3175" cy="1831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25">
            <a:extLst>
              <a:ext uri="{FF2B5EF4-FFF2-40B4-BE49-F238E27FC236}">
                <a16:creationId xmlns:a16="http://schemas.microsoft.com/office/drawing/2014/main" id="{DF4BE2A1-72AF-4F5A-AC7C-1E4C52EAB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430713"/>
            <a:ext cx="4092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Teste de Tukey (tipo Tukey)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Teste de Newman-Keuls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Teste de Scheffé </a:t>
            </a:r>
            <a:endParaRPr lang="en-GB" altLang="en-US" sz="2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489" name="Text Box 26">
            <a:extLst>
              <a:ext uri="{FF2B5EF4-FFF2-40B4-BE49-F238E27FC236}">
                <a16:creationId xmlns:a16="http://schemas.microsoft.com/office/drawing/2014/main" id="{02B6B58B-0FC5-45A3-8409-4BAA8D5C2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144838"/>
            <a:ext cx="6624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i="1">
                <a:solidFill>
                  <a:srgbClr val="FF6600"/>
                </a:solidFill>
                <a:latin typeface="Calibri" panose="020F0502020204030204" pitchFamily="34" charset="0"/>
              </a:rPr>
              <a:t>Testes a posteriori</a:t>
            </a:r>
            <a:endParaRPr lang="pt-PT" altLang="en-US" sz="1200" i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E91061-B683-4476-A8EA-836145D34CE1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07" name="Group 90">
            <a:extLst>
              <a:ext uri="{FF2B5EF4-FFF2-40B4-BE49-F238E27FC236}">
                <a16:creationId xmlns:a16="http://schemas.microsoft.com/office/drawing/2014/main" id="{97E8C4F0-6D9A-43E1-8DB5-490A916F1B8D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3A0872-45C2-460F-B669-DFA703CDB43E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F91BE6-A9CE-4B14-AF11-A18196005076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9E28D21-919D-49F1-A68E-7F8CE8290CCB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5E03ED-1113-4B88-9287-8AA945CF887E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7FEB82-B680-44CC-9362-5296DF2CFAC2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8C8B00D-7B39-4112-8801-5D7AED2055B6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C8D9BB4-5FDD-4043-9135-4BB3CD23837C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8982CE2-87BE-432D-8FA3-5AC155F0545A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2854AF5-816D-48FB-B788-C3DFBE81E296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50D6201-EDA1-48E8-9BE8-1ABE7BB163EF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4AF478-0F0D-4C3D-BA9B-09294C2B7622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8" name="Text Box 2">
            <a:extLst>
              <a:ext uri="{FF2B5EF4-FFF2-40B4-BE49-F238E27FC236}">
                <a16:creationId xmlns:a16="http://schemas.microsoft.com/office/drawing/2014/main" id="{D2FC9315-62F0-417E-827B-E43600DCB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graphicFrame>
        <p:nvGraphicFramePr>
          <p:cNvPr id="21509" name="Object 3">
            <a:extLst>
              <a:ext uri="{FF2B5EF4-FFF2-40B4-BE49-F238E27FC236}">
                <a16:creationId xmlns:a16="http://schemas.microsoft.com/office/drawing/2014/main" id="{C879ADA4-374C-40FA-B0E2-E2CFD4AAC2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7525" y="3587750"/>
          <a:ext cx="10652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8" name="Equation" r:id="rId3" imgW="342751" imgH="241195" progId="Equation.3">
                  <p:embed/>
                </p:oleObj>
              </mc:Choice>
              <mc:Fallback>
                <p:oleObj name="Equation" r:id="rId3" imgW="342751" imgH="241195" progId="Equation.3">
                  <p:embed/>
                  <p:pic>
                    <p:nvPicPr>
                      <p:cNvPr id="21509" name="Object 3">
                        <a:extLst>
                          <a:ext uri="{FF2B5EF4-FFF2-40B4-BE49-F238E27FC236}">
                            <a16:creationId xmlns:a16="http://schemas.microsoft.com/office/drawing/2014/main" id="{C879ADA4-374C-40FA-B0E2-E2CFD4AAC2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3587750"/>
                        <a:ext cx="1065213" cy="749300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5">
            <a:extLst>
              <a:ext uri="{FF2B5EF4-FFF2-40B4-BE49-F238E27FC236}">
                <a16:creationId xmlns:a16="http://schemas.microsoft.com/office/drawing/2014/main" id="{E0FEB833-6B9B-4846-A2DA-54EFE746C0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75313" y="5459413"/>
          <a:ext cx="19732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9" name="Equation" r:id="rId5" imgW="571252" imgH="241195" progId="Equation.3">
                  <p:embed/>
                </p:oleObj>
              </mc:Choice>
              <mc:Fallback>
                <p:oleObj name="Equation" r:id="rId5" imgW="571252" imgH="241195" progId="Equation.3">
                  <p:embed/>
                  <p:pic>
                    <p:nvPicPr>
                      <p:cNvPr id="21510" name="Object 5">
                        <a:extLst>
                          <a:ext uri="{FF2B5EF4-FFF2-40B4-BE49-F238E27FC236}">
                            <a16:creationId xmlns:a16="http://schemas.microsoft.com/office/drawing/2014/main" id="{E0FEB833-6B9B-4846-A2DA-54EFE746C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5459413"/>
                        <a:ext cx="1973262" cy="633412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>
            <a:extLst>
              <a:ext uri="{FF2B5EF4-FFF2-40B4-BE49-F238E27FC236}">
                <a16:creationId xmlns:a16="http://schemas.microsoft.com/office/drawing/2014/main" id="{A308594C-01D1-47A7-BF35-CA6BAD6408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1903413"/>
          <a:ext cx="1938338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0" name="Equation" r:id="rId7" imgW="838200" imgH="660400" progId="Equation.3">
                  <p:embed/>
                </p:oleObj>
              </mc:Choice>
              <mc:Fallback>
                <p:oleObj name="Equation" r:id="rId7" imgW="838200" imgH="660400" progId="Equation.3">
                  <p:embed/>
                  <p:pic>
                    <p:nvPicPr>
                      <p:cNvPr id="21511" name="Object 7">
                        <a:extLst>
                          <a:ext uri="{FF2B5EF4-FFF2-40B4-BE49-F238E27FC236}">
                            <a16:creationId xmlns:a16="http://schemas.microsoft.com/office/drawing/2014/main" id="{A308594C-01D1-47A7-BF35-CA6BAD6408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903413"/>
                        <a:ext cx="1938338" cy="1525587"/>
                      </a:xfrm>
                      <a:prstGeom prst="rect">
                        <a:avLst/>
                      </a:prstGeom>
                      <a:solidFill>
                        <a:srgbClr val="A6A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8">
            <a:extLst>
              <a:ext uri="{FF2B5EF4-FFF2-40B4-BE49-F238E27FC236}">
                <a16:creationId xmlns:a16="http://schemas.microsoft.com/office/drawing/2014/main" id="{69FC929A-6F9E-4A91-97A1-12669B7B5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313" y="3657600"/>
            <a:ext cx="397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Sendo gl=N-k (N=número total de observações; k=número de grupos)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90E451B0-B5A6-4014-9964-139947FBB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27125"/>
            <a:ext cx="662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Teste de Tukey</a:t>
            </a:r>
          </a:p>
        </p:txBody>
      </p:sp>
      <p:sp>
        <p:nvSpPr>
          <p:cNvPr id="21514" name="Text Box 12">
            <a:extLst>
              <a:ext uri="{FF2B5EF4-FFF2-40B4-BE49-F238E27FC236}">
                <a16:creationId xmlns:a16="http://schemas.microsoft.com/office/drawing/2014/main" id="{3A8B1E37-B6B1-4FD3-AB46-2263A6F09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3692525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Valor crítico:</a:t>
            </a:r>
          </a:p>
        </p:txBody>
      </p:sp>
      <p:sp>
        <p:nvSpPr>
          <p:cNvPr id="21515" name="Text Box 13">
            <a:extLst>
              <a:ext uri="{FF2B5EF4-FFF2-40B4-BE49-F238E27FC236}">
                <a16:creationId xmlns:a16="http://schemas.microsoft.com/office/drawing/2014/main" id="{2B9B77B6-03F5-4F0D-8286-BCF951937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2133600"/>
            <a:ext cx="347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Estatística de teste:</a:t>
            </a:r>
          </a:p>
        </p:txBody>
      </p:sp>
      <p:sp>
        <p:nvSpPr>
          <p:cNvPr id="21516" name="Text Box 14">
            <a:extLst>
              <a:ext uri="{FF2B5EF4-FFF2-40B4-BE49-F238E27FC236}">
                <a16:creationId xmlns:a16="http://schemas.microsoft.com/office/drawing/2014/main" id="{9D892BB4-7772-4DA1-84E7-C532962B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916488"/>
            <a:ext cx="367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Critério de decisão:</a:t>
            </a:r>
          </a:p>
        </p:txBody>
      </p:sp>
      <p:sp>
        <p:nvSpPr>
          <p:cNvPr id="21517" name="Text Box 15">
            <a:extLst>
              <a:ext uri="{FF2B5EF4-FFF2-40B4-BE49-F238E27FC236}">
                <a16:creationId xmlns:a16="http://schemas.microsoft.com/office/drawing/2014/main" id="{0E418325-3BEC-428C-AF90-55A87BA8B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88" y="5553075"/>
            <a:ext cx="3671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Rejeitar H0 se:</a:t>
            </a:r>
          </a:p>
        </p:txBody>
      </p:sp>
      <p:sp>
        <p:nvSpPr>
          <p:cNvPr id="21518" name="Text Box 16">
            <a:extLst>
              <a:ext uri="{FF2B5EF4-FFF2-40B4-BE49-F238E27FC236}">
                <a16:creationId xmlns:a16="http://schemas.microsoft.com/office/drawing/2014/main" id="{23FC557E-07BD-458C-B520-3FFCDA44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88" y="612775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Não rejeitar H0 caso contrário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19AD59-AFDE-4E74-9AE2-84533E2E8AF2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1" name="Group 90">
            <a:extLst>
              <a:ext uri="{FF2B5EF4-FFF2-40B4-BE49-F238E27FC236}">
                <a16:creationId xmlns:a16="http://schemas.microsoft.com/office/drawing/2014/main" id="{64535F72-1415-4BD6-86C1-01C089901F96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E957C4A-A0AB-4427-87A7-1B1FF9B0DD91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67853CA-68BA-4D45-ABCF-A806B52B4E27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FCBB8CF-4AE6-4021-BBF0-43170A96024A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9F32BB5-5749-446C-B867-BD77A954C5A9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A2F042D-8748-4872-84BC-21C939313D46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BB59A9-1ACC-4A52-835A-5BE7D32A00B6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CEA9DC7-AAAF-452F-A3B5-DB9707255045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F402E90-9EDE-4CAC-9B41-4DF2C81364E2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5E7A0B1-CCFD-48F2-A1D6-395EF0861BFF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A3AC81E-DDC5-4A6F-A204-8259642C08E3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24EED36-92FE-4B68-810B-857C0FC82FC9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2" name="Text Box 2">
            <a:extLst>
              <a:ext uri="{FF2B5EF4-FFF2-40B4-BE49-F238E27FC236}">
                <a16:creationId xmlns:a16="http://schemas.microsoft.com/office/drawing/2014/main" id="{34C808A2-37A0-4600-A783-0288D8189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FC748B65-95B9-47D4-91B0-668091D17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3151188"/>
            <a:ext cx="827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Teste de Kruskal-Wallis de dois factores</a:t>
            </a:r>
          </a:p>
        </p:txBody>
      </p:sp>
      <p:sp>
        <p:nvSpPr>
          <p:cNvPr id="22534" name="Text Box 7">
            <a:extLst>
              <a:ext uri="{FF2B5EF4-FFF2-40B4-BE49-F238E27FC236}">
                <a16:creationId xmlns:a16="http://schemas.microsoft.com/office/drawing/2014/main" id="{17D0D27A-5BCD-4436-976B-4CE64DDB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97025"/>
            <a:ext cx="83518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Se os pressupostos não forem cumpridos, qual a abordagem não-paramétrica?</a:t>
            </a:r>
            <a:endParaRPr lang="en-US" altLang="en-US" sz="2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Text Box 13">
            <a:extLst>
              <a:ext uri="{FF2B5EF4-FFF2-40B4-BE49-F238E27FC236}">
                <a16:creationId xmlns:a16="http://schemas.microsoft.com/office/drawing/2014/main" id="{AB7901DC-75C3-4489-8EA0-DC1ECCDD2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572000"/>
            <a:ext cx="71278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Segundo alguns autores o desempenho deste teste, também conhecido por teste </a:t>
            </a:r>
            <a:r>
              <a:rPr lang="pt-PT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pt-PT" alt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Scheirer</a:t>
            </a:r>
            <a:r>
              <a:rPr lang="pt-PT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alt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Ray</a:t>
            </a:r>
            <a:r>
              <a:rPr lang="pt-PT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Hare </a:t>
            </a:r>
            <a:r>
              <a:rPr lang="pt-PT" altLang="en-US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é fraco e não constitui uma boa alternativa à ANOVA de dois </a:t>
            </a:r>
            <a:r>
              <a:rPr lang="pt-PT" altLang="en-US" sz="2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factores</a:t>
            </a:r>
            <a:r>
              <a:rPr lang="pt-PT" altLang="en-US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6AE67-F279-4E98-B69B-4B4C146A3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90" y="1248030"/>
            <a:ext cx="6742260" cy="44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54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440AE6-FB85-47DB-9F7A-4F5797847BF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5" name="Group 90">
            <a:extLst>
              <a:ext uri="{FF2B5EF4-FFF2-40B4-BE49-F238E27FC236}">
                <a16:creationId xmlns:a16="http://schemas.microsoft.com/office/drawing/2014/main" id="{FB17E60F-695F-4EFE-B560-9F1B897676A3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47781D-74C2-477F-A0C3-1D04E99CA73C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2BEF101-CF6C-4A66-906D-03C87FDC2248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DEA74BBC-41E6-4001-A2FF-8A5C42808049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33FAAB2-F79F-4F45-8DF5-71F205ED9A70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00A85B6-1230-48C4-A0F4-9CB77F25A9CA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8DE562-C801-4B80-B0C2-3B0B22D253AB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7CB9D98-9800-4CBD-A781-98998F234289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2FEDD-6362-45E5-9084-EF507A0D7538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828C94C-752F-4EB4-A0E3-35C30BAAAF99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A8A582-2EAC-4CC4-B313-548831F8DBFC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2F0A4C8-E13B-429C-A13C-76AEBE038DAD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6" name="Text Box 2">
            <a:extLst>
              <a:ext uri="{FF2B5EF4-FFF2-40B4-BE49-F238E27FC236}">
                <a16:creationId xmlns:a16="http://schemas.microsoft.com/office/drawing/2014/main" id="{927A7972-6B17-400B-BEF2-FDC8B9D33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CA2EC38F-57CF-412F-8517-69731A17E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351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Casos particulares de ANOVA:</a:t>
            </a:r>
          </a:p>
        </p:txBody>
      </p:sp>
      <p:sp>
        <p:nvSpPr>
          <p:cNvPr id="23558" name="Text Box 13">
            <a:extLst>
              <a:ext uri="{FF2B5EF4-FFF2-40B4-BE49-F238E27FC236}">
                <a16:creationId xmlns:a16="http://schemas.microsoft.com/office/drawing/2014/main" id="{FF406830-336D-4CF7-96D8-C0EF79A4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2420938"/>
            <a:ext cx="7127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Há diversas situações que configuram casos especiais de ANOVA, em geral, resultantes da falta de independência da dimensão temporal e espacial, tais como: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ANOVA hierárquica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ANOVA por blocos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ANOVA para medidas repetidas</a:t>
            </a:r>
            <a:endParaRPr lang="en-US" altLang="en-US" sz="2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B6FC54-465D-42BF-81BA-7EA26E9E43CE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79" name="Group 90">
            <a:extLst>
              <a:ext uri="{FF2B5EF4-FFF2-40B4-BE49-F238E27FC236}">
                <a16:creationId xmlns:a16="http://schemas.microsoft.com/office/drawing/2014/main" id="{677F9CD5-DF98-4355-8693-AD47D912686C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85F425-05CD-4EE4-8942-8534FA3534D2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30E693E-A133-486E-8305-8094E237529E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911E8872-BE68-4B40-8AB2-1966D7D30759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52BB733-B39C-4C2A-A0A1-30A25588B2AD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2B716A8-872C-44F2-8BD4-FBC1E520D1F8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5D4900B-CFA8-4C2B-B17A-4CC2651FE65C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A7D043C-4493-4284-B151-C6D6C006F364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8C20565-49C3-476F-B662-3A3141FF6661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953D47-92B3-4224-97EF-81432B680A0A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B1E5636-7B46-4705-A8DE-1EFB202B475B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AE57215-7D1C-4B1F-BB95-0E50D61F70C0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0" name="Text Box 2">
            <a:extLst>
              <a:ext uri="{FF2B5EF4-FFF2-40B4-BE49-F238E27FC236}">
                <a16:creationId xmlns:a16="http://schemas.microsoft.com/office/drawing/2014/main" id="{2EDA2F6E-5E18-4416-826F-CFC967FDF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pic>
        <p:nvPicPr>
          <p:cNvPr id="24581" name="Picture 2" descr="Image result for nested anova">
            <a:extLst>
              <a:ext uri="{FF2B5EF4-FFF2-40B4-BE49-F238E27FC236}">
                <a16:creationId xmlns:a16="http://schemas.microsoft.com/office/drawing/2014/main" id="{59FE94D1-2DF4-4C9D-A10B-02553DD7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60575"/>
            <a:ext cx="7262813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6784DD5E-8329-463E-A776-E9EBABBBC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8351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ANOVA hierárquica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B79B3-A025-4EAF-9444-5A8593858EBA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Group 90">
            <a:extLst>
              <a:ext uri="{FF2B5EF4-FFF2-40B4-BE49-F238E27FC236}">
                <a16:creationId xmlns:a16="http://schemas.microsoft.com/office/drawing/2014/main" id="{42FDE8E0-F830-4F10-9BC7-91A389D5B6D4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D0515F-A780-46B0-A946-D548731A7D71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C09949-3512-4AC0-9717-04FE70DA3A49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0C79040-4D29-4C7C-BBE4-FD242114E517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8073877-5A63-421C-8AC2-625D307C8AB9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60C2BC-2EC1-4720-9653-31351A2FF016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BE2D38-7CD7-490A-A709-A2803F277092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7E38763-7535-40F6-9B9E-02DC151C3688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2469B20-D273-42B7-B5BD-C2AA03DD927F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E8607-E9E9-4B01-9F1B-1C18C44DA1BA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C44CFCC-624B-45F9-A21A-6ACF32BE63C4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D53A39-64FB-4249-B055-DBC15034AAF9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Text Box 2">
            <a:extLst>
              <a:ext uri="{FF2B5EF4-FFF2-40B4-BE49-F238E27FC236}">
                <a16:creationId xmlns:a16="http://schemas.microsoft.com/office/drawing/2014/main" id="{9637247F-79D9-42D4-9954-97C7B22CA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pic>
        <p:nvPicPr>
          <p:cNvPr id="25605" name="Picture 2" descr="Image result for nested anova marine">
            <a:extLst>
              <a:ext uri="{FF2B5EF4-FFF2-40B4-BE49-F238E27FC236}">
                <a16:creationId xmlns:a16="http://schemas.microsoft.com/office/drawing/2014/main" id="{D250F142-4228-4D01-9904-AFB38C16F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68475"/>
            <a:ext cx="4897437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id="{2CD2B686-1C05-41BA-B8CB-3DA652A4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8351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ANOVA hierárquica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AD8440-CC92-46C7-9EC1-AE9A0A362B32}"/>
              </a:ext>
            </a:extLst>
          </p:cNvPr>
          <p:cNvSpPr/>
          <p:nvPr/>
        </p:nvSpPr>
        <p:spPr>
          <a:xfrm>
            <a:off x="988541" y="1927654"/>
            <a:ext cx="2471351" cy="3534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8B254-9721-4A2D-8013-91AC54F52BDA}"/>
              </a:ext>
            </a:extLst>
          </p:cNvPr>
          <p:cNvSpPr txBox="1"/>
          <p:nvPr/>
        </p:nvSpPr>
        <p:spPr>
          <a:xfrm>
            <a:off x="1668163" y="1026982"/>
            <a:ext cx="129745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Coluna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26AC9-E4B0-4A34-93B8-378DC8C08751}"/>
              </a:ext>
            </a:extLst>
          </p:cNvPr>
          <p:cNvSpPr txBox="1"/>
          <p:nvPr/>
        </p:nvSpPr>
        <p:spPr>
          <a:xfrm>
            <a:off x="1513709" y="2841740"/>
            <a:ext cx="1297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2"/>
                </a:solidFill>
              </a:rPr>
              <a:t>Gaiola</a:t>
            </a:r>
            <a:r>
              <a:rPr lang="en-US" dirty="0">
                <a:solidFill>
                  <a:schemeClr val="bg2"/>
                </a:solidFill>
              </a:rPr>
              <a:t> com </a:t>
            </a:r>
            <a:r>
              <a:rPr lang="en-US" dirty="0" err="1">
                <a:solidFill>
                  <a:schemeClr val="bg2"/>
                </a:solidFill>
              </a:rPr>
              <a:t>passaros</a:t>
            </a:r>
            <a:r>
              <a:rPr lang="en-US" dirty="0">
                <a:solidFill>
                  <a:schemeClr val="bg2"/>
                </a:solidFill>
              </a:rPr>
              <a:t> (que se </a:t>
            </a:r>
            <a:r>
              <a:rPr lang="en-US" dirty="0" err="1">
                <a:solidFill>
                  <a:schemeClr val="bg2"/>
                </a:solidFill>
              </a:rPr>
              <a:t>deslocam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livremente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C7A144-CBCB-48A0-8DAF-C810928389A4}"/>
              </a:ext>
            </a:extLst>
          </p:cNvPr>
          <p:cNvCxnSpPr/>
          <p:nvPr/>
        </p:nvCxnSpPr>
        <p:spPr>
          <a:xfrm>
            <a:off x="3880022" y="1396314"/>
            <a:ext cx="0" cy="4720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00C12B6-777C-4EB6-BDC7-013FB0EAB391}"/>
              </a:ext>
            </a:extLst>
          </p:cNvPr>
          <p:cNvSpPr txBox="1"/>
          <p:nvPr/>
        </p:nvSpPr>
        <p:spPr>
          <a:xfrm>
            <a:off x="4099351" y="3456459"/>
            <a:ext cx="15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 </a:t>
            </a:r>
            <a:r>
              <a:rPr lang="en-US" dirty="0" err="1"/>
              <a:t>médio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E3EFB-E5F7-4999-9797-C7762B6E5338}"/>
              </a:ext>
            </a:extLst>
          </p:cNvPr>
          <p:cNvSpPr txBox="1"/>
          <p:nvPr/>
        </p:nvSpPr>
        <p:spPr>
          <a:xfrm>
            <a:off x="4046837" y="1396314"/>
            <a:ext cx="87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+++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FBA9D-9F1A-40E1-8A5D-76BF6296A31F}"/>
              </a:ext>
            </a:extLst>
          </p:cNvPr>
          <p:cNvSpPr txBox="1"/>
          <p:nvPr/>
        </p:nvSpPr>
        <p:spPr>
          <a:xfrm>
            <a:off x="4046837" y="5651157"/>
            <a:ext cx="87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16C436-8E3B-4E0C-9400-3EEBDCDAAA8E}"/>
              </a:ext>
            </a:extLst>
          </p:cNvPr>
          <p:cNvCxnSpPr/>
          <p:nvPr/>
        </p:nvCxnSpPr>
        <p:spPr>
          <a:xfrm>
            <a:off x="3200400" y="2990335"/>
            <a:ext cx="1717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B97885-96A7-435C-AA16-F7E58164D09C}"/>
              </a:ext>
            </a:extLst>
          </p:cNvPr>
          <p:cNvCxnSpPr/>
          <p:nvPr/>
        </p:nvCxnSpPr>
        <p:spPr>
          <a:xfrm>
            <a:off x="3200400" y="4291914"/>
            <a:ext cx="1717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62EF53-BE40-471E-9204-87B0E24EA25B}"/>
              </a:ext>
            </a:extLst>
          </p:cNvPr>
          <p:cNvSpPr txBox="1"/>
          <p:nvPr/>
        </p:nvSpPr>
        <p:spPr>
          <a:xfrm>
            <a:off x="4099351" y="2198817"/>
            <a:ext cx="76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FAF82C-5D15-4E8C-A42E-B6F4CBB018B7}"/>
              </a:ext>
            </a:extLst>
          </p:cNvPr>
          <p:cNvSpPr txBox="1"/>
          <p:nvPr/>
        </p:nvSpPr>
        <p:spPr>
          <a:xfrm>
            <a:off x="4059192" y="4804030"/>
            <a:ext cx="15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baixo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FDC8EF-C9FD-4834-ACC3-1A575A59AA66}"/>
              </a:ext>
            </a:extLst>
          </p:cNvPr>
          <p:cNvSpPr txBox="1"/>
          <p:nvPr/>
        </p:nvSpPr>
        <p:spPr>
          <a:xfrm>
            <a:off x="5696448" y="826179"/>
            <a:ext cx="3138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independencia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várias</a:t>
            </a:r>
            <a:r>
              <a:rPr lang="en-US" dirty="0"/>
              <a:t> </a:t>
            </a:r>
            <a:r>
              <a:rPr lang="en-US" dirty="0" err="1"/>
              <a:t>medições</a:t>
            </a:r>
            <a:r>
              <a:rPr lang="en-US" dirty="0"/>
              <a:t> no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pássaro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longo</a:t>
            </a:r>
            <a:r>
              <a:rPr lang="en-US" dirty="0"/>
              <a:t> do tempo</a:t>
            </a:r>
          </a:p>
          <a:p>
            <a:endParaRPr lang="en-US" dirty="0"/>
          </a:p>
          <a:p>
            <a:r>
              <a:rPr lang="en-US" dirty="0" err="1"/>
              <a:t>Hipóteses</a:t>
            </a:r>
            <a:r>
              <a:rPr lang="en-US" dirty="0"/>
              <a:t> de </a:t>
            </a:r>
            <a:r>
              <a:rPr lang="en-US" dirty="0" err="1"/>
              <a:t>variáveis</a:t>
            </a:r>
            <a:r>
              <a:rPr lang="en-US" dirty="0"/>
              <a:t> a </a:t>
            </a:r>
            <a:r>
              <a:rPr lang="en-US" dirty="0" err="1"/>
              <a:t>medir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Tempo que </a:t>
            </a:r>
            <a:r>
              <a:rPr lang="en-US" dirty="0" err="1"/>
              <a:t>pássaro</a:t>
            </a:r>
            <a:r>
              <a:rPr lang="en-US" dirty="0"/>
              <a:t> </a:t>
            </a:r>
            <a:r>
              <a:rPr lang="en-US" dirty="0" err="1"/>
              <a:t>passa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das zonas (1 </a:t>
            </a:r>
            <a:r>
              <a:rPr lang="en-US" dirty="0" err="1"/>
              <a:t>medição</a:t>
            </a:r>
            <a:r>
              <a:rPr lang="en-US" dirty="0"/>
              <a:t> por </a:t>
            </a:r>
            <a:r>
              <a:rPr lang="en-US" dirty="0" err="1"/>
              <a:t>dia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vezes</a:t>
            </a:r>
            <a:r>
              <a:rPr lang="en-US" dirty="0"/>
              <a:t> que o </a:t>
            </a:r>
            <a:r>
              <a:rPr lang="en-US" dirty="0" err="1"/>
              <a:t>pássaro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zona (</a:t>
            </a:r>
            <a:r>
              <a:rPr lang="en-US" dirty="0" err="1"/>
              <a:t>medidas</a:t>
            </a:r>
            <a:r>
              <a:rPr lang="en-US" dirty="0"/>
              <a:t> 1 </a:t>
            </a:r>
            <a:r>
              <a:rPr lang="en-US" dirty="0" err="1"/>
              <a:t>vez</a:t>
            </a:r>
            <a:r>
              <a:rPr lang="en-US" dirty="0"/>
              <a:t> por hora – 8 </a:t>
            </a:r>
            <a:r>
              <a:rPr lang="en-US" dirty="0" err="1"/>
              <a:t>medições</a:t>
            </a:r>
            <a:r>
              <a:rPr lang="en-US" dirty="0"/>
              <a:t> por </a:t>
            </a:r>
            <a:r>
              <a:rPr lang="en-US" dirty="0" err="1"/>
              <a:t>dia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Valor de </a:t>
            </a:r>
            <a:r>
              <a:rPr lang="en-US" dirty="0" err="1"/>
              <a:t>intensidade</a:t>
            </a:r>
            <a:r>
              <a:rPr lang="en-US" dirty="0"/>
              <a:t> de </a:t>
            </a:r>
            <a:r>
              <a:rPr lang="en-US" dirty="0" err="1"/>
              <a:t>som</a:t>
            </a:r>
            <a:r>
              <a:rPr lang="en-US" dirty="0"/>
              <a:t> no local </a:t>
            </a:r>
            <a:r>
              <a:rPr lang="en-US" dirty="0" err="1"/>
              <a:t>em</a:t>
            </a:r>
            <a:r>
              <a:rPr lang="en-US" dirty="0"/>
              <a:t> que o </a:t>
            </a:r>
            <a:r>
              <a:rPr lang="en-US" dirty="0" err="1"/>
              <a:t>pássaro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minuto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CD7711-4D40-43E6-8160-510B33C0886F}"/>
              </a:ext>
            </a:extLst>
          </p:cNvPr>
          <p:cNvSpPr txBox="1"/>
          <p:nvPr/>
        </p:nvSpPr>
        <p:spPr>
          <a:xfrm>
            <a:off x="86497" y="185351"/>
            <a:ext cx="792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Pergunta</a:t>
            </a:r>
            <a:r>
              <a:rPr lang="en-US" dirty="0"/>
              <a:t>: o </a:t>
            </a:r>
            <a:r>
              <a:rPr lang="en-US" dirty="0" err="1"/>
              <a:t>pássaro</a:t>
            </a:r>
            <a:r>
              <a:rPr lang="en-US" dirty="0"/>
              <a:t> </a:t>
            </a:r>
            <a:r>
              <a:rPr lang="en-US" dirty="0" err="1"/>
              <a:t>reage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? Que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prefere</a:t>
            </a:r>
            <a:r>
              <a:rPr lang="en-US" dirty="0"/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B66883-8D39-46CF-9C7A-AD2752683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68" y="2568149"/>
            <a:ext cx="300435" cy="2595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1D9C07-72F5-4AAE-884E-F4111E1A7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391435"/>
            <a:ext cx="300042" cy="2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87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2F0210-C335-4AFB-A263-E33EC52A2681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7" name="Group 90">
            <a:extLst>
              <a:ext uri="{FF2B5EF4-FFF2-40B4-BE49-F238E27FC236}">
                <a16:creationId xmlns:a16="http://schemas.microsoft.com/office/drawing/2014/main" id="{E7BA0421-10D2-42CF-B53F-3DCE39941FA9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3F8299-0022-4AAF-BAD0-2B21C9799189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D1612B-60E2-4ED7-9ADB-A599FAD9FCF6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1D4C3C4-4D81-4DF9-9E01-2585FEADE340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4E71949-367F-44C9-82DB-6671D43FE396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2053A0-5D69-4DEA-8C7A-651694875373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15E3CE-CE70-456B-A022-2DC3D37C99F9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2648C0-9910-499D-A778-A6615E9CBECE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59980AC-0ECC-44A7-AF11-A0E9D1615077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02FF1B1-EB65-4DF5-9639-DB9C1925930D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D0449A6-817D-4DF8-8564-F49526957804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E4ABE23-3E9B-4FA7-B2F4-09F3923D7D69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8" name="Text Box 2">
            <a:extLst>
              <a:ext uri="{FF2B5EF4-FFF2-40B4-BE49-F238E27FC236}">
                <a16:creationId xmlns:a16="http://schemas.microsoft.com/office/drawing/2014/main" id="{B61D05AD-B6CE-4231-8510-F8E94D118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pic>
        <p:nvPicPr>
          <p:cNvPr id="26629" name="Picture 2" descr="Image result for block design anova">
            <a:extLst>
              <a:ext uri="{FF2B5EF4-FFF2-40B4-BE49-F238E27FC236}">
                <a16:creationId xmlns:a16="http://schemas.microsoft.com/office/drawing/2014/main" id="{40D5083F-554F-4AA6-A6A7-CC935787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64087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7703BAB9-8B02-437F-A2CA-A02C4C9D4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8351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ANOVA por blocos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C94B70-78FF-4C6D-BD9C-6D036A63ADD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1" name="Group 90">
            <a:extLst>
              <a:ext uri="{FF2B5EF4-FFF2-40B4-BE49-F238E27FC236}">
                <a16:creationId xmlns:a16="http://schemas.microsoft.com/office/drawing/2014/main" id="{A5720174-981A-4C03-B625-3FDB70545F12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589A23-9A91-4CCE-AC8E-B8033884B2CF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C56F5F1-1988-4A62-AA6B-AF8230DE7508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3278B0F-640D-4C39-B420-42D14E4B372A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38E7EF-E429-4379-B8E8-282341B29F5C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B76AC0-D567-4EB8-87AE-4991C969CC52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13192D8-EEAB-43BE-9556-1D6938160FA8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ADC5A5E-F536-4DCF-8640-C80393DAC76E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877A32-598B-48D3-B1F2-C45EDA3FBB9B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1D3054-B2A9-4F49-8DB9-FF8E6ABB92A2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431604D-1444-47A4-A4A6-1CF428C05D32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4EFB0A1-0550-4C01-9D8F-859FBE3C5321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2" name="Text Box 2">
            <a:extLst>
              <a:ext uri="{FF2B5EF4-FFF2-40B4-BE49-F238E27FC236}">
                <a16:creationId xmlns:a16="http://schemas.microsoft.com/office/drawing/2014/main" id="{55F2ACE1-8C65-444D-B187-03BB6CA03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pic>
        <p:nvPicPr>
          <p:cNvPr id="27653" name="Picture 2" descr="Image result for repeated measures anova">
            <a:extLst>
              <a:ext uri="{FF2B5EF4-FFF2-40B4-BE49-F238E27FC236}">
                <a16:creationId xmlns:a16="http://schemas.microsoft.com/office/drawing/2014/main" id="{2C675367-9627-48DA-AFDA-40BA4C124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64674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>
            <a:extLst>
              <a:ext uri="{FF2B5EF4-FFF2-40B4-BE49-F238E27FC236}">
                <a16:creationId xmlns:a16="http://schemas.microsoft.com/office/drawing/2014/main" id="{6FA26A50-C1DC-4241-9475-45138FE0A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8351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ANOVA para medidas repetidas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A6DDA7-FAB7-4990-A29D-7C65E50B23E6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75" name="Group 90">
            <a:extLst>
              <a:ext uri="{FF2B5EF4-FFF2-40B4-BE49-F238E27FC236}">
                <a16:creationId xmlns:a16="http://schemas.microsoft.com/office/drawing/2014/main" id="{9E9D905E-B31B-4F97-9D2C-B4B5BC97BD38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696272-DBC8-4FE8-9116-371671A65F8F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7A15E47-8102-47D7-86B9-CD09C16EEAA3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737D9FD-8447-4049-91A3-CBE3823E1674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07952B-3C9F-4E0E-80DD-DF81FE3CECC8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78D8582-5AEE-4009-A57F-A29E76DD502D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3969310-EB5B-48D6-913A-CFB7EBF62784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AF8DBF-0772-438C-92C8-307CEEC5EDF6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C6C0B92-A76A-4C2B-8C42-2E2F7264EF97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AE21EC1-2109-4266-B652-6ADECD89B55C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7E7CDF1-AD43-4B3E-9FED-49B1D015C9B1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04E4B38-BEC9-4E81-845C-FFBFDC3D6D88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6" name="Text Box 2">
            <a:extLst>
              <a:ext uri="{FF2B5EF4-FFF2-40B4-BE49-F238E27FC236}">
                <a16:creationId xmlns:a16="http://schemas.microsoft.com/office/drawing/2014/main" id="{784EA307-5D86-4F9D-8D82-5DEC29398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multifactorial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D3213521-F9CF-4D49-AE8A-C386C292C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351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Casos particulares de ANOVA:</a:t>
            </a:r>
          </a:p>
        </p:txBody>
      </p:sp>
      <p:sp>
        <p:nvSpPr>
          <p:cNvPr id="28678" name="Text Box 13">
            <a:extLst>
              <a:ext uri="{FF2B5EF4-FFF2-40B4-BE49-F238E27FC236}">
                <a16:creationId xmlns:a16="http://schemas.microsoft.com/office/drawing/2014/main" id="{FC2A79C2-67D7-4A51-AC70-ACD4C5290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2420938"/>
            <a:ext cx="712787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A forma de cálculo das somas dos quadrados e, portanto, das estatísticas F, é diferente das ANOVAS simples ou </a:t>
            </a:r>
            <a:r>
              <a:rPr lang="pt-PT" altLang="en-US" sz="2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multifactoriais</a:t>
            </a:r>
            <a:r>
              <a:rPr lang="pt-PT" altLang="en-US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 simples.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A implementação destas análises permite inferir sobre estes efeitos resultantes da falta de independência.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DEFB0-BA31-4C22-B995-4B5F0F4BBC55}"/>
              </a:ext>
            </a:extLst>
          </p:cNvPr>
          <p:cNvSpPr/>
          <p:nvPr/>
        </p:nvSpPr>
        <p:spPr>
          <a:xfrm>
            <a:off x="389237" y="628815"/>
            <a:ext cx="836552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Aqui ficam apenas a saber que estas alternativas existem para dados não independentes.</a:t>
            </a:r>
          </a:p>
          <a:p>
            <a:pPr algn="just">
              <a:spcBef>
                <a:spcPct val="0"/>
              </a:spcBef>
            </a:pPr>
            <a:endParaRPr lang="pt-PT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PT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Se as quiserem implementar terão de procurar por vocês mesmos. </a:t>
            </a:r>
          </a:p>
          <a:p>
            <a:pPr algn="just">
              <a:spcBef>
                <a:spcPct val="0"/>
              </a:spcBef>
            </a:pPr>
            <a:endParaRPr lang="pt-PT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PT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De qualquer forma, existem metodologias genéricas cujo objetivo é lidar com estes casos específicos bem como todos os outros que, não sendo casos especiais, podem aparecer na prática.</a:t>
            </a:r>
          </a:p>
          <a:p>
            <a:pPr algn="just">
              <a:spcBef>
                <a:spcPct val="0"/>
              </a:spcBef>
            </a:pPr>
            <a:endParaRPr lang="pt-PT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PT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São os modelos de regressão, que abordamos de seguida.</a:t>
            </a:r>
          </a:p>
          <a:p>
            <a:pPr algn="just">
              <a:spcBef>
                <a:spcPct val="0"/>
              </a:spcBef>
            </a:pPr>
            <a:endParaRPr lang="pt-PT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44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E001F6-4DAD-4158-88D9-BD975E81094B}"/>
              </a:ext>
            </a:extLst>
          </p:cNvPr>
          <p:cNvSpPr txBox="1"/>
          <p:nvPr/>
        </p:nvSpPr>
        <p:spPr>
          <a:xfrm>
            <a:off x="679622" y="617838"/>
            <a:ext cx="77229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 ANOVA (bem como todos os outros casos especiais) não são mais do que casos particulares de modelos de regressão. </a:t>
            </a:r>
          </a:p>
          <a:p>
            <a:endParaRPr lang="pt-PT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No caso de uma </a:t>
            </a:r>
            <a:r>
              <a:rPr lang="pt-PT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ANOVA</a:t>
            </a:r>
            <a:r>
              <a:rPr lang="pt-PT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temos uma regressão de uma variável dependente em função de um </a:t>
            </a:r>
            <a:r>
              <a:rPr lang="pt-PT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factor</a:t>
            </a:r>
            <a:r>
              <a:rPr lang="pt-PT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pt-PT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No caso de uma </a:t>
            </a:r>
            <a:r>
              <a:rPr lang="pt-PT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ANOVA a dois </a:t>
            </a:r>
            <a:r>
              <a:rPr lang="pt-PT" altLang="en-US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factores</a:t>
            </a:r>
            <a:r>
              <a:rPr lang="pt-PT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temos uma regressão de uma variável dependente em função de dois </a:t>
            </a:r>
            <a:r>
              <a:rPr lang="pt-PT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factores</a:t>
            </a:r>
            <a:r>
              <a:rPr lang="pt-PT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pt-PT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No caso de uma </a:t>
            </a:r>
            <a:r>
              <a:rPr lang="pt-PT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ANCOVA</a:t>
            </a:r>
            <a:r>
              <a:rPr lang="pt-PT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temos uma regressão de uma variável dependente em função de um </a:t>
            </a:r>
            <a:r>
              <a:rPr lang="pt-PT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factor</a:t>
            </a:r>
            <a:r>
              <a:rPr lang="pt-PT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e de uma variável quantitativa.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138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E63316-3E19-4243-9C41-05C216746DE8}"/>
              </a:ext>
            </a:extLst>
          </p:cNvPr>
          <p:cNvSpPr/>
          <p:nvPr/>
        </p:nvSpPr>
        <p:spPr>
          <a:xfrm>
            <a:off x="4165651" y="5685693"/>
            <a:ext cx="4186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https://www.azquotes.com/quote/367106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3F013-A6F8-4B39-AD1D-B5910103E6A9}"/>
              </a:ext>
            </a:extLst>
          </p:cNvPr>
          <p:cNvSpPr txBox="1"/>
          <p:nvPr/>
        </p:nvSpPr>
        <p:spPr>
          <a:xfrm>
            <a:off x="2303754" y="668446"/>
            <a:ext cx="50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Ecologia</a:t>
            </a:r>
            <a:r>
              <a:rPr lang="en-US" dirty="0"/>
              <a:t> </a:t>
            </a:r>
            <a:r>
              <a:rPr lang="en-US" dirty="0" err="1"/>
              <a:t>Numérica</a:t>
            </a:r>
            <a:r>
              <a:rPr lang="en-US" dirty="0"/>
              <a:t> - Aula </a:t>
            </a:r>
            <a:r>
              <a:rPr lang="en-US" dirty="0" err="1"/>
              <a:t>Teórica</a:t>
            </a:r>
            <a:r>
              <a:rPr lang="en-US" dirty="0"/>
              <a:t> 12 – 23-10-2018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22116-8247-4170-9CCF-2E9FD65E8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" y="1533877"/>
            <a:ext cx="7630160" cy="35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3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5CD62C-B3AF-4C5B-ADC5-51E481C06085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79" name="Group 90">
            <a:extLst>
              <a:ext uri="{FF2B5EF4-FFF2-40B4-BE49-F238E27FC236}">
                <a16:creationId xmlns:a16="http://schemas.microsoft.com/office/drawing/2014/main" id="{BB6A759F-FCFC-4B2A-9747-F59357FFFDB9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1D2829F-AA42-4A91-BE85-68F1D49ECCD0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09BB3A-A35D-4EB9-B91F-919BC9D1B6F1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0DED973-3C3B-4F03-B8D1-312A183C3BA0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2EF6A8E-219F-48E2-B8E9-072F88B4C83A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DF2A643-EBA8-4AE7-B69F-843A8AADC9CB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B8AB9B-4094-47EE-BE17-0D33BAD63FBE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433430-DEAE-4FF3-B48D-30C7D274CF53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F4F835A-1A69-4B09-A1CF-A760843E0698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FC13D0-385B-43AB-BCAE-95B87990ACD3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6B8600-651C-4E69-AB7B-35B7AD7A4949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7E14A1A-D53E-4AF9-B452-F143CEF16EDA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0" name="Text Box 2">
            <a:extLst>
              <a:ext uri="{FF2B5EF4-FFF2-40B4-BE49-F238E27FC236}">
                <a16:creationId xmlns:a16="http://schemas.microsoft.com/office/drawing/2014/main" id="{221A0CFB-85D4-458C-A4FC-258CCEDDB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e equivalente não paramétrico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9A3F2A0B-909C-45E2-9F3E-0F2355C8A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52763"/>
            <a:ext cx="12541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ANOVA</a:t>
            </a:r>
            <a:endParaRPr lang="en-GB" altLang="en-US" sz="2800" b="0">
              <a:latin typeface="Calibri" panose="020F0502020204030204" pitchFamily="34" charset="0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D1210F6E-3BE9-48CE-9F0F-24000B9AD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5334000"/>
            <a:ext cx="35702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Teste de Kruskal-Wallis </a:t>
            </a:r>
            <a:endParaRPr lang="en-GB" altLang="en-US" sz="2800" b="0">
              <a:latin typeface="Calibri" panose="020F0502020204030204" pitchFamily="34" charset="0"/>
            </a:endParaRPr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BA0F4652-7C96-403C-935C-09015D86E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0700" y="5183188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4E036A23-680F-4D17-A70D-BB0983E14F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0875" y="2382838"/>
            <a:ext cx="3175" cy="1831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F401C6E8-6C34-432E-9868-FA8DAF2CC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5395912"/>
            <a:ext cx="1960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Teste de Dunn</a:t>
            </a:r>
            <a:endParaRPr lang="en-GB" altLang="en-US" sz="2400" b="0" dirty="0">
              <a:latin typeface="Calibri" panose="020F0502020204030204" pitchFamily="34" charset="0"/>
            </a:endParaRP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30B0E486-B8F9-48C2-823A-5DFD10674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552700"/>
            <a:ext cx="3535363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Teste de </a:t>
            </a:r>
            <a:r>
              <a:rPr lang="pt-PT" altLang="en-US" sz="2400" b="0" dirty="0" err="1">
                <a:latin typeface="Calibri" panose="020F0502020204030204" pitchFamily="34" charset="0"/>
              </a:rPr>
              <a:t>Tukey</a:t>
            </a:r>
            <a:r>
              <a:rPr lang="pt-PT" altLang="en-US" sz="2400" b="0" dirty="0">
                <a:latin typeface="Calibri" panose="020F0502020204030204" pitchFamily="34" charset="0"/>
              </a:rPr>
              <a:t> (tipo </a:t>
            </a:r>
            <a:r>
              <a:rPr lang="pt-PT" altLang="en-US" sz="2400" b="0" dirty="0" err="1">
                <a:latin typeface="Calibri" panose="020F0502020204030204" pitchFamily="34" charset="0"/>
              </a:rPr>
              <a:t>Tukey</a:t>
            </a:r>
            <a:r>
              <a:rPr lang="pt-PT" altLang="en-US" sz="2400" b="0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Teste de Newman-</a:t>
            </a:r>
            <a:r>
              <a:rPr lang="pt-PT" altLang="en-US" sz="2400" b="0" dirty="0" err="1">
                <a:latin typeface="Calibri" panose="020F0502020204030204" pitchFamily="34" charset="0"/>
              </a:rPr>
              <a:t>Keuls</a:t>
            </a:r>
            <a:r>
              <a:rPr lang="pt-PT" altLang="en-US" sz="2400" b="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Teste de </a:t>
            </a:r>
            <a:r>
              <a:rPr lang="pt-PT" altLang="en-US" sz="2400" b="0" dirty="0" err="1">
                <a:latin typeface="Calibri" panose="020F0502020204030204" pitchFamily="34" charset="0"/>
              </a:rPr>
              <a:t>Scheffé</a:t>
            </a:r>
            <a:r>
              <a:rPr lang="pt-PT" altLang="en-US" sz="2400" b="0" dirty="0">
                <a:latin typeface="Calibri" panose="020F0502020204030204" pitchFamily="34" charset="0"/>
              </a:rPr>
              <a:t> </a:t>
            </a:r>
            <a:endParaRPr lang="en-GB" altLang="en-US" sz="2400" b="0" dirty="0">
              <a:latin typeface="Calibri" panose="020F0502020204030204" pitchFamily="34" charset="0"/>
            </a:endParaRP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BCB3F565-8549-4680-9199-B19016623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1484313"/>
            <a:ext cx="6624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Testes a posteriori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1C3C33-214A-4F41-A1F8-D28D84BF7E50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Group 90">
            <a:extLst>
              <a:ext uri="{FF2B5EF4-FFF2-40B4-BE49-F238E27FC236}">
                <a16:creationId xmlns:a16="http://schemas.microsoft.com/office/drawing/2014/main" id="{C64C89CF-A99C-40D4-9796-B862BB2A3F1D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3787BBF-EB3A-4AD0-83AF-28AE07F0C321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28F4B3-750C-4511-BFD7-E44F5BB37F7B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1A9BD56-3A83-48AD-96F5-38971EC723AB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5F3A852-69CF-499D-B13B-E949E2E01619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6B5025-225E-4878-A522-78F996278D77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1BCF7A4-A24C-4E10-A656-3A342C15D461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D40430-D7D1-4F76-903D-1F9EA0C50985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14567D-88B5-444A-A617-C7EB1AC739C7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A0F507B-BBBD-49FF-A5F6-8AD7076E9637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4A5C1B7-9AD8-4AF0-8BD4-883E60670B10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DE8771F-F7E8-47D2-BF36-AF00F58351FD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Text Box 2">
            <a:extLst>
              <a:ext uri="{FF2B5EF4-FFF2-40B4-BE49-F238E27FC236}">
                <a16:creationId xmlns:a16="http://schemas.microsoft.com/office/drawing/2014/main" id="{D741CE79-9815-42A5-80A3-8FEEA7CC4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e equivalente não paramétrico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7A9BEE9-EF11-438E-9094-9E2960895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48100"/>
            <a:ext cx="1584325" cy="9366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p:graphicFrame>
        <p:nvGraphicFramePr>
          <p:cNvPr id="25606" name="Object 7">
            <a:extLst>
              <a:ext uri="{FF2B5EF4-FFF2-40B4-BE49-F238E27FC236}">
                <a16:creationId xmlns:a16="http://schemas.microsoft.com/office/drawing/2014/main" id="{A2B8AD27-27FE-4BD8-9391-EFC81C6E96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7525" y="3876675"/>
          <a:ext cx="10652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8" name="Equation" r:id="rId3" imgW="342751" imgH="241195" progId="Equation.3">
                  <p:embed/>
                </p:oleObj>
              </mc:Choice>
              <mc:Fallback>
                <p:oleObj name="Equation" r:id="rId3" imgW="342751" imgH="241195" progId="Equation.3">
                  <p:embed/>
                  <p:pic>
                    <p:nvPicPr>
                      <p:cNvPr id="25606" name="Object 7">
                        <a:extLst>
                          <a:ext uri="{FF2B5EF4-FFF2-40B4-BE49-F238E27FC236}">
                            <a16:creationId xmlns:a16="http://schemas.microsoft.com/office/drawing/2014/main" id="{A2B8AD27-27FE-4BD8-9391-EFC81C6E96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3876675"/>
                        <a:ext cx="10652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>
            <a:extLst>
              <a:ext uri="{FF2B5EF4-FFF2-40B4-BE49-F238E27FC236}">
                <a16:creationId xmlns:a16="http://schemas.microsoft.com/office/drawing/2014/main" id="{FA582AF2-645C-425D-87FD-391105671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5732463"/>
            <a:ext cx="2447925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p:graphicFrame>
        <p:nvGraphicFramePr>
          <p:cNvPr id="25608" name="Object 12">
            <a:extLst>
              <a:ext uri="{FF2B5EF4-FFF2-40B4-BE49-F238E27FC236}">
                <a16:creationId xmlns:a16="http://schemas.microsoft.com/office/drawing/2014/main" id="{2C63194D-C5A0-4838-AE71-FAAB383585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75313" y="5748338"/>
          <a:ext cx="19732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9" name="Equation" r:id="rId5" imgW="571252" imgH="241195" progId="Equation.3">
                  <p:embed/>
                </p:oleObj>
              </mc:Choice>
              <mc:Fallback>
                <p:oleObj name="Equation" r:id="rId5" imgW="571252" imgH="241195" progId="Equation.3">
                  <p:embed/>
                  <p:pic>
                    <p:nvPicPr>
                      <p:cNvPr id="25608" name="Object 12">
                        <a:extLst>
                          <a:ext uri="{FF2B5EF4-FFF2-40B4-BE49-F238E27FC236}">
                            <a16:creationId xmlns:a16="http://schemas.microsoft.com/office/drawing/2014/main" id="{2C63194D-C5A0-4838-AE71-FAAB383585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5748338"/>
                        <a:ext cx="1973262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>
            <a:extLst>
              <a:ext uri="{FF2B5EF4-FFF2-40B4-BE49-F238E27FC236}">
                <a16:creationId xmlns:a16="http://schemas.microsoft.com/office/drawing/2014/main" id="{3C723E7F-92DF-4EF3-9974-74CD73C56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985963"/>
            <a:ext cx="2354262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p:graphicFrame>
        <p:nvGraphicFramePr>
          <p:cNvPr id="25610" name="Object 14">
            <a:extLst>
              <a:ext uri="{FF2B5EF4-FFF2-40B4-BE49-F238E27FC236}">
                <a16:creationId xmlns:a16="http://schemas.microsoft.com/office/drawing/2014/main" id="{C5E8A6A4-B10B-4F71-BF9C-1FD0D1509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2062163"/>
          <a:ext cx="1938338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Equation" r:id="rId7" imgW="838200" imgH="660400" progId="Equation.3">
                  <p:embed/>
                </p:oleObj>
              </mc:Choice>
              <mc:Fallback>
                <p:oleObj name="Equation" r:id="rId7" imgW="838200" imgH="660400" progId="Equation.3">
                  <p:embed/>
                  <p:pic>
                    <p:nvPicPr>
                      <p:cNvPr id="25610" name="Object 14">
                        <a:extLst>
                          <a:ext uri="{FF2B5EF4-FFF2-40B4-BE49-F238E27FC236}">
                            <a16:creationId xmlns:a16="http://schemas.microsoft.com/office/drawing/2014/main" id="{C5E8A6A4-B10B-4F71-BF9C-1FD0D1509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062163"/>
                        <a:ext cx="1938338" cy="152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 Box 16">
            <a:extLst>
              <a:ext uri="{FF2B5EF4-FFF2-40B4-BE49-F238E27FC236}">
                <a16:creationId xmlns:a16="http://schemas.microsoft.com/office/drawing/2014/main" id="{9734559A-5AF9-4B1E-9604-DB28C9653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46525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Sendo gl=N-k </a:t>
            </a:r>
            <a:r>
              <a:rPr lang="pt-PT" altLang="en-US" sz="1600" b="0">
                <a:latin typeface="Calibri" panose="020F0502020204030204" pitchFamily="34" charset="0"/>
              </a:rPr>
              <a:t>(N=número total de observações; k=número de grupos)</a:t>
            </a:r>
            <a:endParaRPr lang="pt-PT" altLang="en-US" sz="1600" b="0" baseline="-25000">
              <a:latin typeface="Calibri" panose="020F0502020204030204" pitchFamily="34" charset="0"/>
            </a:endParaRPr>
          </a:p>
        </p:txBody>
      </p:sp>
      <p:sp>
        <p:nvSpPr>
          <p:cNvPr id="25612" name="Text Box 22">
            <a:extLst>
              <a:ext uri="{FF2B5EF4-FFF2-40B4-BE49-F238E27FC236}">
                <a16:creationId xmlns:a16="http://schemas.microsoft.com/office/drawing/2014/main" id="{4CAC729D-EB96-4872-8B52-617F351B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1268413"/>
            <a:ext cx="6624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Teste de Tukey</a:t>
            </a:r>
          </a:p>
        </p:txBody>
      </p:sp>
      <p:sp>
        <p:nvSpPr>
          <p:cNvPr id="25613" name="Text Box 25">
            <a:extLst>
              <a:ext uri="{FF2B5EF4-FFF2-40B4-BE49-F238E27FC236}">
                <a16:creationId xmlns:a16="http://schemas.microsoft.com/office/drawing/2014/main" id="{F93936A7-BDD1-4748-A189-D5B6CBC6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3981450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Valor crítico:</a:t>
            </a:r>
          </a:p>
        </p:txBody>
      </p:sp>
      <p:sp>
        <p:nvSpPr>
          <p:cNvPr id="25614" name="Text Box 26">
            <a:extLst>
              <a:ext uri="{FF2B5EF4-FFF2-40B4-BE49-F238E27FC236}">
                <a16:creationId xmlns:a16="http://schemas.microsoft.com/office/drawing/2014/main" id="{365E83D0-8555-4A31-BFFE-CEC88855C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2422525"/>
            <a:ext cx="347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Estatística de teste:</a:t>
            </a:r>
          </a:p>
        </p:txBody>
      </p:sp>
      <p:sp>
        <p:nvSpPr>
          <p:cNvPr id="25615" name="Text Box 27">
            <a:extLst>
              <a:ext uri="{FF2B5EF4-FFF2-40B4-BE49-F238E27FC236}">
                <a16:creationId xmlns:a16="http://schemas.microsoft.com/office/drawing/2014/main" id="{DECF209D-8B41-48F3-AFC5-EE08C993C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205413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Critério de decisão:</a:t>
            </a:r>
          </a:p>
        </p:txBody>
      </p:sp>
      <p:sp>
        <p:nvSpPr>
          <p:cNvPr id="25616" name="Text Box 28">
            <a:extLst>
              <a:ext uri="{FF2B5EF4-FFF2-40B4-BE49-F238E27FC236}">
                <a16:creationId xmlns:a16="http://schemas.microsoft.com/office/drawing/2014/main" id="{0DEF322A-C510-4218-B969-5D5ECC35F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88" y="5842000"/>
            <a:ext cx="3671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Rejeitar H</a:t>
            </a:r>
            <a:r>
              <a:rPr lang="pt-PT" altLang="en-US" sz="2000" b="0" baseline="-25000">
                <a:latin typeface="Calibri" panose="020F0502020204030204" pitchFamily="34" charset="0"/>
              </a:rPr>
              <a:t>0</a:t>
            </a:r>
            <a:r>
              <a:rPr lang="pt-PT" altLang="en-US" sz="2000" b="0">
                <a:latin typeface="Calibri" panose="020F0502020204030204" pitchFamily="34" charset="0"/>
              </a:rPr>
              <a:t> se:</a:t>
            </a:r>
            <a:endParaRPr lang="pt-PT" altLang="en-US" sz="2000" b="0" baseline="-25000">
              <a:latin typeface="Calibri" panose="020F0502020204030204" pitchFamily="34" charset="0"/>
            </a:endParaRPr>
          </a:p>
        </p:txBody>
      </p:sp>
      <p:sp>
        <p:nvSpPr>
          <p:cNvPr id="25617" name="Text Box 29">
            <a:extLst>
              <a:ext uri="{FF2B5EF4-FFF2-40B4-BE49-F238E27FC236}">
                <a16:creationId xmlns:a16="http://schemas.microsoft.com/office/drawing/2014/main" id="{1338CE74-4FEF-4AF8-BAC6-921CC82C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88" y="6416675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Não rejeitar H</a:t>
            </a:r>
            <a:r>
              <a:rPr lang="pt-PT" altLang="en-US" sz="2000" b="0" baseline="-25000">
                <a:latin typeface="Calibri" panose="020F0502020204030204" pitchFamily="34" charset="0"/>
              </a:rPr>
              <a:t>0</a:t>
            </a:r>
            <a:r>
              <a:rPr lang="pt-PT" altLang="en-US" sz="2000" b="0">
                <a:latin typeface="Calibri" panose="020F0502020204030204" pitchFamily="34" charset="0"/>
              </a:rPr>
              <a:t> caso contrário</a:t>
            </a:r>
            <a:endParaRPr lang="pt-PT" altLang="en-US" sz="2000" b="0" baseline="-25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E62E54-2010-4281-AEB2-988498EAB9FF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7" name="Group 90">
            <a:extLst>
              <a:ext uri="{FF2B5EF4-FFF2-40B4-BE49-F238E27FC236}">
                <a16:creationId xmlns:a16="http://schemas.microsoft.com/office/drawing/2014/main" id="{081D92A7-0245-4619-A93F-D9AEDF0B4EF1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E1E61AE-F0E6-4DE1-88A0-DDC6AAD47F52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B49623C-2D1F-4FDC-B958-AA3A2AFE1EB7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8D986A7-44FC-4B4F-AE66-F6EB4F510740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F35725D-7110-470B-9905-D90AC6C22695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6FDFEE-0A37-45F6-B677-B6B57F02ABC9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BF6F18-8C40-4395-8A4D-F5988F928BBB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076A469-03E6-4939-B3A8-0E2998489FB1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9484063-89D1-4767-8196-96DDF5509B17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1B6D7C6-916A-410A-81BD-C3B74F7659F9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1B18C5-E3BD-443C-8443-DEC7E3724843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A22E541-480F-4E15-A3AC-71029C8C5AE4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8" name="Text Box 2">
            <a:extLst>
              <a:ext uri="{FF2B5EF4-FFF2-40B4-BE49-F238E27FC236}">
                <a16:creationId xmlns:a16="http://schemas.microsoft.com/office/drawing/2014/main" id="{1DCA1EBC-772A-40C1-8287-22CE9AD1C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anova e equivalente não paramétrico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6142132-EE5D-4492-A93C-CFE6EC499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8" y="4327525"/>
            <a:ext cx="1219200" cy="685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p:graphicFrame>
        <p:nvGraphicFramePr>
          <p:cNvPr id="26630" name="Object 7">
            <a:extLst>
              <a:ext uri="{FF2B5EF4-FFF2-40B4-BE49-F238E27FC236}">
                <a16:creationId xmlns:a16="http://schemas.microsoft.com/office/drawing/2014/main" id="{6D19541C-ED2A-458D-BC43-23D3DF21B6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3088" y="4257675"/>
          <a:ext cx="9064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4" name="Equation" r:id="rId3" imgW="291973" imgH="241195" progId="Equation.3">
                  <p:embed/>
                </p:oleObj>
              </mc:Choice>
              <mc:Fallback>
                <p:oleObj name="Equation" r:id="rId3" imgW="291973" imgH="241195" progId="Equation.3">
                  <p:embed/>
                  <p:pic>
                    <p:nvPicPr>
                      <p:cNvPr id="26630" name="Object 7">
                        <a:extLst>
                          <a:ext uri="{FF2B5EF4-FFF2-40B4-BE49-F238E27FC236}">
                            <a16:creationId xmlns:a16="http://schemas.microsoft.com/office/drawing/2014/main" id="{6D19541C-ED2A-458D-BC43-23D3DF21B6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4257675"/>
                        <a:ext cx="90646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>
            <a:extLst>
              <a:ext uri="{FF2B5EF4-FFF2-40B4-BE49-F238E27FC236}">
                <a16:creationId xmlns:a16="http://schemas.microsoft.com/office/drawing/2014/main" id="{00AC5639-E16F-492F-AC14-0136BFE19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740400"/>
            <a:ext cx="2133600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p:graphicFrame>
        <p:nvGraphicFramePr>
          <p:cNvPr id="26632" name="Object 12">
            <a:extLst>
              <a:ext uri="{FF2B5EF4-FFF2-40B4-BE49-F238E27FC236}">
                <a16:creationId xmlns:a16="http://schemas.microsoft.com/office/drawing/2014/main" id="{635875CB-2518-4612-9717-B4A542B60D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4375" y="5756275"/>
          <a:ext cx="18843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5" name="Equation" r:id="rId5" imgW="545863" imgH="241195" progId="Equation.3">
                  <p:embed/>
                </p:oleObj>
              </mc:Choice>
              <mc:Fallback>
                <p:oleObj name="Equation" r:id="rId5" imgW="545863" imgH="241195" progId="Equation.3">
                  <p:embed/>
                  <p:pic>
                    <p:nvPicPr>
                      <p:cNvPr id="26632" name="Object 12">
                        <a:extLst>
                          <a:ext uri="{FF2B5EF4-FFF2-40B4-BE49-F238E27FC236}">
                            <a16:creationId xmlns:a16="http://schemas.microsoft.com/office/drawing/2014/main" id="{635875CB-2518-4612-9717-B4A542B60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5756275"/>
                        <a:ext cx="1884363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>
            <a:extLst>
              <a:ext uri="{FF2B5EF4-FFF2-40B4-BE49-F238E27FC236}">
                <a16:creationId xmlns:a16="http://schemas.microsoft.com/office/drawing/2014/main" id="{DB175B55-5BB0-4C28-8F3E-31A0405EA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325" y="1881188"/>
            <a:ext cx="2049463" cy="990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p:graphicFrame>
        <p:nvGraphicFramePr>
          <p:cNvPr id="26634" name="Object 14">
            <a:extLst>
              <a:ext uri="{FF2B5EF4-FFF2-40B4-BE49-F238E27FC236}">
                <a16:creationId xmlns:a16="http://schemas.microsoft.com/office/drawing/2014/main" id="{625AE43C-0743-448C-AC97-7A2966CCB2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9113" y="1928813"/>
          <a:ext cx="187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6" name="Equation" r:id="rId7" imgW="812447" imgH="406224" progId="Equation.3">
                  <p:embed/>
                </p:oleObj>
              </mc:Choice>
              <mc:Fallback>
                <p:oleObj name="Equation" r:id="rId7" imgW="812447" imgH="406224" progId="Equation.3">
                  <p:embed/>
                  <p:pic>
                    <p:nvPicPr>
                      <p:cNvPr id="26634" name="Object 14">
                        <a:extLst>
                          <a:ext uri="{FF2B5EF4-FFF2-40B4-BE49-F238E27FC236}">
                            <a16:creationId xmlns:a16="http://schemas.microsoft.com/office/drawing/2014/main" id="{625AE43C-0743-448C-AC97-7A2966CCB2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1928813"/>
                        <a:ext cx="1879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Text Box 16">
            <a:extLst>
              <a:ext uri="{FF2B5EF4-FFF2-40B4-BE49-F238E27FC236}">
                <a16:creationId xmlns:a16="http://schemas.microsoft.com/office/drawing/2014/main" id="{5D39D465-A85D-419A-A741-7636113A7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050" y="4473575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Calibri" panose="020F0502020204030204" pitchFamily="34" charset="0"/>
              </a:rPr>
              <a:t>sendo k=número de grupos</a:t>
            </a:r>
            <a:endParaRPr lang="pt-PT" altLang="en-US" sz="1800" b="0" baseline="-25000">
              <a:latin typeface="Calibri" panose="020F0502020204030204" pitchFamily="34" charset="0"/>
            </a:endParaRPr>
          </a:p>
        </p:txBody>
      </p:sp>
      <p:sp>
        <p:nvSpPr>
          <p:cNvPr id="26636" name="Text Box 17">
            <a:extLst>
              <a:ext uri="{FF2B5EF4-FFF2-40B4-BE49-F238E27FC236}">
                <a16:creationId xmlns:a16="http://schemas.microsoft.com/office/drawing/2014/main" id="{0130FE02-6B77-48FB-9E18-2045DA72B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33861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Calibri" panose="020F0502020204030204" pitchFamily="34" charset="0"/>
              </a:rPr>
              <a:t>onde</a:t>
            </a:r>
            <a:endParaRPr lang="pt-PT" altLang="en-US" sz="1400" b="0" baseline="-25000">
              <a:latin typeface="Calibri" panose="020F0502020204030204" pitchFamily="34" charset="0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B5ACD43-F812-4DBA-A182-BBA0ACDBC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46413"/>
            <a:ext cx="5029200" cy="1066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p:graphicFrame>
        <p:nvGraphicFramePr>
          <p:cNvPr id="26638" name="Object 19">
            <a:extLst>
              <a:ext uri="{FF2B5EF4-FFF2-40B4-BE49-F238E27FC236}">
                <a16:creationId xmlns:a16="http://schemas.microsoft.com/office/drawing/2014/main" id="{B213E512-1687-471C-A41D-6317013EB0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3046413"/>
          <a:ext cx="4906963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" name="Equation" r:id="rId9" imgW="2552700" imgH="546100" progId="Equation.3">
                  <p:embed/>
                </p:oleObj>
              </mc:Choice>
              <mc:Fallback>
                <p:oleObj name="Equation" r:id="rId9" imgW="2552700" imgH="546100" progId="Equation.3">
                  <p:embed/>
                  <p:pic>
                    <p:nvPicPr>
                      <p:cNvPr id="26638" name="Object 19">
                        <a:extLst>
                          <a:ext uri="{FF2B5EF4-FFF2-40B4-BE49-F238E27FC236}">
                            <a16:creationId xmlns:a16="http://schemas.microsoft.com/office/drawing/2014/main" id="{B213E512-1687-471C-A41D-6317013EB0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046413"/>
                        <a:ext cx="4906963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Text Box 26">
            <a:extLst>
              <a:ext uri="{FF2B5EF4-FFF2-40B4-BE49-F238E27FC236}">
                <a16:creationId xmlns:a16="http://schemas.microsoft.com/office/drawing/2014/main" id="{025BED93-7281-4110-A5D6-A257269D3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87450"/>
            <a:ext cx="6624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Teste de Dunn</a:t>
            </a:r>
          </a:p>
        </p:txBody>
      </p:sp>
      <p:sp>
        <p:nvSpPr>
          <p:cNvPr id="26640" name="Text Box 29">
            <a:extLst>
              <a:ext uri="{FF2B5EF4-FFF2-40B4-BE49-F238E27FC236}">
                <a16:creationId xmlns:a16="http://schemas.microsoft.com/office/drawing/2014/main" id="{D89266CB-60AE-47DA-9C8E-25A848E4C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2097088"/>
            <a:ext cx="347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Estatística de teste:</a:t>
            </a:r>
          </a:p>
        </p:txBody>
      </p:sp>
      <p:sp>
        <p:nvSpPr>
          <p:cNvPr id="26641" name="Text Box 30">
            <a:extLst>
              <a:ext uri="{FF2B5EF4-FFF2-40B4-BE49-F238E27FC236}">
                <a16:creationId xmlns:a16="http://schemas.microsoft.com/office/drawing/2014/main" id="{77B80946-C720-41EC-ABD9-F68627952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4438650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Valor crítico:</a:t>
            </a:r>
          </a:p>
        </p:txBody>
      </p:sp>
      <p:sp>
        <p:nvSpPr>
          <p:cNvPr id="26642" name="Text Box 31">
            <a:extLst>
              <a:ext uri="{FF2B5EF4-FFF2-40B4-BE49-F238E27FC236}">
                <a16:creationId xmlns:a16="http://schemas.microsoft.com/office/drawing/2014/main" id="{0E832D9A-C1CF-438C-92C7-1469784A1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227638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Critério de decisão:</a:t>
            </a:r>
          </a:p>
        </p:txBody>
      </p:sp>
      <p:sp>
        <p:nvSpPr>
          <p:cNvPr id="26643" name="Text Box 32">
            <a:extLst>
              <a:ext uri="{FF2B5EF4-FFF2-40B4-BE49-F238E27FC236}">
                <a16:creationId xmlns:a16="http://schemas.microsoft.com/office/drawing/2014/main" id="{B55061F1-E911-4C49-89F1-6A747A500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5864225"/>
            <a:ext cx="367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Rejeitar H</a:t>
            </a:r>
            <a:r>
              <a:rPr lang="pt-PT" altLang="en-US" sz="2000" b="0" baseline="-25000">
                <a:latin typeface="Calibri" panose="020F0502020204030204" pitchFamily="34" charset="0"/>
              </a:rPr>
              <a:t>0</a:t>
            </a:r>
            <a:r>
              <a:rPr lang="pt-PT" altLang="en-US" sz="2000" b="0">
                <a:latin typeface="Calibri" panose="020F0502020204030204" pitchFamily="34" charset="0"/>
              </a:rPr>
              <a:t> se:</a:t>
            </a:r>
            <a:endParaRPr lang="pt-PT" altLang="en-US" sz="2000" b="0" baseline="-25000">
              <a:latin typeface="Calibri" panose="020F0502020204030204" pitchFamily="34" charset="0"/>
            </a:endParaRPr>
          </a:p>
        </p:txBody>
      </p:sp>
      <p:sp>
        <p:nvSpPr>
          <p:cNvPr id="26644" name="Text Box 33">
            <a:extLst>
              <a:ext uri="{FF2B5EF4-FFF2-40B4-BE49-F238E27FC236}">
                <a16:creationId xmlns:a16="http://schemas.microsoft.com/office/drawing/2014/main" id="{2450C4CF-3D16-41B8-9E42-910C505B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64389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Não rejeitar H</a:t>
            </a:r>
            <a:r>
              <a:rPr lang="pt-PT" altLang="en-US" sz="2000" b="0" baseline="-25000">
                <a:latin typeface="Calibri" panose="020F0502020204030204" pitchFamily="34" charset="0"/>
              </a:rPr>
              <a:t>0</a:t>
            </a:r>
            <a:r>
              <a:rPr lang="pt-PT" altLang="en-US" sz="2000" b="0">
                <a:latin typeface="Calibri" panose="020F0502020204030204" pitchFamily="34" charset="0"/>
              </a:rPr>
              <a:t> caso contrário</a:t>
            </a:r>
            <a:endParaRPr lang="pt-PT" altLang="en-US" sz="2000" b="0" baseline="-25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819B10-572C-4C36-8EDA-05907E1810C6}"/>
              </a:ext>
            </a:extLst>
          </p:cNvPr>
          <p:cNvSpPr txBox="1"/>
          <p:nvPr/>
        </p:nvSpPr>
        <p:spPr>
          <a:xfrm>
            <a:off x="512805" y="889685"/>
            <a:ext cx="81183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R IMPLEMENTATIONS </a:t>
            </a:r>
          </a:p>
          <a:p>
            <a:pPr algn="ctr"/>
            <a:r>
              <a:rPr lang="en-US" sz="6000" dirty="0"/>
              <a:t>OF </a:t>
            </a:r>
          </a:p>
          <a:p>
            <a:pPr algn="ctr"/>
            <a:r>
              <a:rPr lang="en-US" sz="6000" dirty="0"/>
              <a:t>A POSTERIORI TESTS </a:t>
            </a:r>
          </a:p>
          <a:p>
            <a:pPr algn="ctr"/>
            <a:r>
              <a:rPr lang="en-US" sz="6000" dirty="0"/>
              <a:t>FOR </a:t>
            </a:r>
          </a:p>
          <a:p>
            <a:pPr algn="ctr"/>
            <a:r>
              <a:rPr lang="en-US" sz="6000" dirty="0"/>
              <a:t>MULTIPLE COMPARISONS</a:t>
            </a:r>
          </a:p>
        </p:txBody>
      </p:sp>
    </p:spTree>
    <p:extLst>
      <p:ext uri="{BB962C8B-B14F-4D97-AF65-F5344CB8AC3E}">
        <p14:creationId xmlns:p14="http://schemas.microsoft.com/office/powerpoint/2010/main" val="1388836290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7567</TotalTime>
  <Words>1418</Words>
  <Application>Microsoft Office PowerPoint</Application>
  <PresentationFormat>On-screen Show (4:3)</PresentationFormat>
  <Paragraphs>271</Paragraphs>
  <Slides>44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Century Schoolbook</vt:lpstr>
      <vt:lpstr>Corbel</vt:lpstr>
      <vt:lpstr>Helvetica</vt:lpstr>
      <vt:lpstr>Lucida Console</vt:lpstr>
      <vt:lpstr>Times New Roman</vt:lpstr>
      <vt:lpstr>Verdana</vt:lpstr>
      <vt:lpstr>Feathered</vt:lpstr>
      <vt:lpstr>Microsoft Excel Chart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Ecologia Numérica  2018/2019</dc:title>
  <dc:creator>Tiago Marques</dc:creator>
  <cp:lastModifiedBy>Tiago Marques</cp:lastModifiedBy>
  <cp:revision>287</cp:revision>
  <dcterms:created xsi:type="dcterms:W3CDTF">2018-08-22T13:27:50Z</dcterms:created>
  <dcterms:modified xsi:type="dcterms:W3CDTF">2018-10-29T11:34:12Z</dcterms:modified>
</cp:coreProperties>
</file>