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85" r:id="rId7"/>
    <p:sldMasterId id="2147483698" r:id="rId8"/>
  </p:sldMasterIdLst>
  <p:notesMasterIdLst>
    <p:notesMasterId r:id="rId76"/>
  </p:notesMasterIdLst>
  <p:sldIdLst>
    <p:sldId id="256" r:id="rId9"/>
    <p:sldId id="257" r:id="rId10"/>
    <p:sldId id="258" r:id="rId11"/>
    <p:sldId id="264" r:id="rId12"/>
    <p:sldId id="260" r:id="rId13"/>
    <p:sldId id="261" r:id="rId14"/>
    <p:sldId id="265" r:id="rId15"/>
    <p:sldId id="284" r:id="rId16"/>
    <p:sldId id="282" r:id="rId17"/>
    <p:sldId id="283" r:id="rId18"/>
    <p:sldId id="285" r:id="rId19"/>
    <p:sldId id="286" r:id="rId20"/>
    <p:sldId id="301" r:id="rId21"/>
    <p:sldId id="287" r:id="rId22"/>
    <p:sldId id="288" r:id="rId23"/>
    <p:sldId id="289" r:id="rId24"/>
    <p:sldId id="263" r:id="rId25"/>
    <p:sldId id="294" r:id="rId26"/>
    <p:sldId id="290" r:id="rId27"/>
    <p:sldId id="291" r:id="rId28"/>
    <p:sldId id="292" r:id="rId29"/>
    <p:sldId id="293" r:id="rId30"/>
    <p:sldId id="262" r:id="rId31"/>
    <p:sldId id="295" r:id="rId32"/>
    <p:sldId id="296" r:id="rId33"/>
    <p:sldId id="297" r:id="rId34"/>
    <p:sldId id="298" r:id="rId35"/>
    <p:sldId id="299" r:id="rId36"/>
    <p:sldId id="300" r:id="rId37"/>
    <p:sldId id="302" r:id="rId38"/>
    <p:sldId id="348" r:id="rId39"/>
    <p:sldId id="303" r:id="rId40"/>
    <p:sldId id="269" r:id="rId41"/>
    <p:sldId id="304" r:id="rId42"/>
    <p:sldId id="305" r:id="rId43"/>
    <p:sldId id="306" r:id="rId44"/>
    <p:sldId id="307" r:id="rId45"/>
    <p:sldId id="308" r:id="rId46"/>
    <p:sldId id="313" r:id="rId47"/>
    <p:sldId id="268" r:id="rId48"/>
    <p:sldId id="309" r:id="rId49"/>
    <p:sldId id="310" r:id="rId50"/>
    <p:sldId id="311" r:id="rId51"/>
    <p:sldId id="312" r:id="rId52"/>
    <p:sldId id="314" r:id="rId53"/>
    <p:sldId id="315" r:id="rId54"/>
    <p:sldId id="316" r:id="rId55"/>
    <p:sldId id="270" r:id="rId56"/>
    <p:sldId id="317" r:id="rId57"/>
    <p:sldId id="318" r:id="rId58"/>
    <p:sldId id="319" r:id="rId59"/>
    <p:sldId id="271" r:id="rId60"/>
    <p:sldId id="272" r:id="rId61"/>
    <p:sldId id="320" r:id="rId62"/>
    <p:sldId id="321" r:id="rId63"/>
    <p:sldId id="273" r:id="rId64"/>
    <p:sldId id="274" r:id="rId65"/>
    <p:sldId id="266" r:id="rId66"/>
    <p:sldId id="322" r:id="rId67"/>
    <p:sldId id="275" r:id="rId68"/>
    <p:sldId id="276" r:id="rId69"/>
    <p:sldId id="279" r:id="rId70"/>
    <p:sldId id="277" r:id="rId71"/>
    <p:sldId id="280" r:id="rId72"/>
    <p:sldId id="281" r:id="rId73"/>
    <p:sldId id="346" r:id="rId74"/>
    <p:sldId id="347" r:id="rId75"/>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ção Predefinida" id="{1960E915-4FB6-47C9-A54D-11A8F6C548F5}">
          <p14:sldIdLst>
            <p14:sldId id="256"/>
            <p14:sldId id="257"/>
            <p14:sldId id="258"/>
            <p14:sldId id="264"/>
            <p14:sldId id="260"/>
            <p14:sldId id="261"/>
            <p14:sldId id="265"/>
            <p14:sldId id="284"/>
            <p14:sldId id="282"/>
            <p14:sldId id="283"/>
            <p14:sldId id="285"/>
            <p14:sldId id="286"/>
            <p14:sldId id="301"/>
            <p14:sldId id="287"/>
            <p14:sldId id="288"/>
            <p14:sldId id="289"/>
            <p14:sldId id="263"/>
            <p14:sldId id="294"/>
            <p14:sldId id="290"/>
            <p14:sldId id="291"/>
            <p14:sldId id="292"/>
            <p14:sldId id="293"/>
            <p14:sldId id="262"/>
            <p14:sldId id="295"/>
            <p14:sldId id="296"/>
            <p14:sldId id="297"/>
            <p14:sldId id="298"/>
            <p14:sldId id="299"/>
            <p14:sldId id="300"/>
            <p14:sldId id="302"/>
            <p14:sldId id="348"/>
            <p14:sldId id="303"/>
            <p14:sldId id="269"/>
            <p14:sldId id="304"/>
            <p14:sldId id="305"/>
            <p14:sldId id="306"/>
            <p14:sldId id="307"/>
            <p14:sldId id="308"/>
            <p14:sldId id="313"/>
            <p14:sldId id="268"/>
            <p14:sldId id="309"/>
            <p14:sldId id="310"/>
            <p14:sldId id="311"/>
            <p14:sldId id="312"/>
            <p14:sldId id="314"/>
            <p14:sldId id="315"/>
            <p14:sldId id="316"/>
            <p14:sldId id="270"/>
            <p14:sldId id="317"/>
            <p14:sldId id="318"/>
            <p14:sldId id="319"/>
            <p14:sldId id="271"/>
            <p14:sldId id="272"/>
            <p14:sldId id="320"/>
            <p14:sldId id="321"/>
            <p14:sldId id="273"/>
            <p14:sldId id="274"/>
            <p14:sldId id="266"/>
            <p14:sldId id="322"/>
            <p14:sldId id="275"/>
            <p14:sldId id="276"/>
            <p14:sldId id="279"/>
            <p14:sldId id="277"/>
            <p14:sldId id="280"/>
            <p14:sldId id="281"/>
            <p14:sldId id="346"/>
            <p14:sldId id="34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30" autoAdjust="0"/>
    <p:restoredTop sz="93992" autoAdjust="0"/>
  </p:normalViewPr>
  <p:slideViewPr>
    <p:cSldViewPr>
      <p:cViewPr varScale="1">
        <p:scale>
          <a:sx n="90" d="100"/>
          <a:sy n="90" d="100"/>
        </p:scale>
        <p:origin x="17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1B794E-43AF-4B5D-AD50-5E0C190C88EE}" type="datetimeFigureOut">
              <a:rPr lang="de-DE" smtClean="0"/>
              <a:t>26.03.2021</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BF6685-CB45-42F6-AA41-8100CA9C418B}" type="slidenum">
              <a:rPr lang="de-DE" smtClean="0"/>
              <a:t>‹nº›</a:t>
            </a:fld>
            <a:endParaRPr lang="de-DE"/>
          </a:p>
        </p:txBody>
      </p:sp>
    </p:spTree>
    <p:extLst>
      <p:ext uri="{BB962C8B-B14F-4D97-AF65-F5344CB8AC3E}">
        <p14:creationId xmlns:p14="http://schemas.microsoft.com/office/powerpoint/2010/main" val="2642124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en.wikipedia.org/wiki/Optics" TargetMode="External"/><Relationship Id="rId13" Type="http://schemas.openxmlformats.org/officeDocument/2006/relationships/hyperlink" Target="https://en.wikipedia.org/wiki/Anisotropic" TargetMode="External"/><Relationship Id="rId18" Type="http://schemas.openxmlformats.org/officeDocument/2006/relationships/hyperlink" Target="https://en.wikipedia.org/wiki/Annales_de_chimie_et_de_physique" TargetMode="External"/><Relationship Id="rId26" Type="http://schemas.openxmlformats.org/officeDocument/2006/relationships/hyperlink" Target="https://en.wikipedia.org/wiki/Georges_Friedel#cite_note-DS-2" TargetMode="External"/><Relationship Id="rId3" Type="http://schemas.openxmlformats.org/officeDocument/2006/relationships/hyperlink" Target="https://en.wikipedia.org/wiki/Cholesteryl_benzoate" TargetMode="External"/><Relationship Id="rId21" Type="http://schemas.openxmlformats.org/officeDocument/2006/relationships/hyperlink" Target="https://en.wikipedia.org/wiki/Disclination" TargetMode="External"/><Relationship Id="rId7" Type="http://schemas.openxmlformats.org/officeDocument/2006/relationships/hyperlink" Target="https://en.wikipedia.org/wiki/Birefringence" TargetMode="External"/><Relationship Id="rId12" Type="http://schemas.openxmlformats.org/officeDocument/2006/relationships/hyperlink" Target="https://en.wikipedia.org/wiki/Birefringence#cite_note-1" TargetMode="External"/><Relationship Id="rId17" Type="http://schemas.openxmlformats.org/officeDocument/2006/relationships/hyperlink" Target="https://en.wikipedia.org/wiki/Liquid_crystal" TargetMode="External"/><Relationship Id="rId25" Type="http://schemas.openxmlformats.org/officeDocument/2006/relationships/hyperlink" Target="https://en.wikipedia.org/wiki/Optical_axis" TargetMode="External"/><Relationship Id="rId2" Type="http://schemas.openxmlformats.org/officeDocument/2006/relationships/slide" Target="../slides/slide2.xml"/><Relationship Id="rId16" Type="http://schemas.openxmlformats.org/officeDocument/2006/relationships/hyperlink" Target="https://en.wikipedia.org/wiki/Phase_of_matter" TargetMode="External"/><Relationship Id="rId20" Type="http://schemas.openxmlformats.org/officeDocument/2006/relationships/hyperlink" Target="https://en.wikipedia.org/wiki/Nematic" TargetMode="External"/><Relationship Id="rId1" Type="http://schemas.openxmlformats.org/officeDocument/2006/relationships/notesMaster" Target="../notesMasters/notesMaster1.xml"/><Relationship Id="rId6" Type="http://schemas.openxmlformats.org/officeDocument/2006/relationships/hyperlink" Target="https://en.wikipedia.org/wiki/Polarizer" TargetMode="External"/><Relationship Id="rId11" Type="http://schemas.openxmlformats.org/officeDocument/2006/relationships/hyperlink" Target="https://en.wikipedia.org/wiki/Light" TargetMode="External"/><Relationship Id="rId24" Type="http://schemas.openxmlformats.org/officeDocument/2006/relationships/hyperlink" Target="https://en.wikipedia.org/wiki/Cholesteric" TargetMode="External"/><Relationship Id="rId5" Type="http://schemas.openxmlformats.org/officeDocument/2006/relationships/hyperlink" Target="https://en.wikipedia.org/wiki/Otto_Lehmann_(physicist)" TargetMode="External"/><Relationship Id="rId15" Type="http://schemas.openxmlformats.org/officeDocument/2006/relationships/hyperlink" Target="https://en.wikipedia.org/wiki/Zeitschrift_f%C3%BCr_Physikalische_Chemie" TargetMode="External"/><Relationship Id="rId23" Type="http://schemas.openxmlformats.org/officeDocument/2006/relationships/hyperlink" Target="https://en.wikipedia.org/wiki/Soap" TargetMode="External"/><Relationship Id="rId10" Type="http://schemas.openxmlformats.org/officeDocument/2006/relationships/hyperlink" Target="https://en.wikipedia.org/wiki/Polarization_(waves)" TargetMode="External"/><Relationship Id="rId19" Type="http://schemas.openxmlformats.org/officeDocument/2006/relationships/hyperlink" Target="https://en.wikipedia.org/wiki/Mesophase" TargetMode="External"/><Relationship Id="rId4" Type="http://schemas.openxmlformats.org/officeDocument/2006/relationships/hyperlink" Target="https://en.wikipedia.org/wiki/Liquid_crystals" TargetMode="External"/><Relationship Id="rId9" Type="http://schemas.openxmlformats.org/officeDocument/2006/relationships/hyperlink" Target="https://en.wikipedia.org/wiki/Refractive_index" TargetMode="External"/><Relationship Id="rId14" Type="http://schemas.openxmlformats.org/officeDocument/2006/relationships/hyperlink" Target="https://en.wikipedia.org/wiki/Friedrich_Reinitzer" TargetMode="External"/><Relationship Id="rId22" Type="http://schemas.openxmlformats.org/officeDocument/2006/relationships/hyperlink" Target="https://en.wikipedia.org/wiki/Smectic"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1. F. </a:t>
            </a:r>
            <a:r>
              <a:rPr lang="en-US" dirty="0" err="1"/>
              <a:t>Reinitzer</a:t>
            </a:r>
            <a:r>
              <a:rPr lang="en-US" dirty="0"/>
              <a:t>: Austrian Botanist and Chemist </a:t>
            </a:r>
            <a:r>
              <a:rPr lang="en-US" b="0" i="0" dirty="0">
                <a:solidFill>
                  <a:srgbClr val="202122"/>
                </a:solidFill>
                <a:effectLst/>
                <a:latin typeface="Arial" panose="020B0604020202020204" pitchFamily="34" charset="0"/>
              </a:rPr>
              <a:t>In late 1880s, experimenting with </a:t>
            </a:r>
            <a:r>
              <a:rPr lang="en-US" b="0" i="0" u="none" strike="noStrike" dirty="0">
                <a:solidFill>
                  <a:srgbClr val="0645AD"/>
                </a:solidFill>
                <a:effectLst/>
                <a:latin typeface="Arial" panose="020B0604020202020204" pitchFamily="34" charset="0"/>
                <a:hlinkClick r:id="rId3" tooltip="Cholesteryl benzoate"/>
              </a:rPr>
              <a:t>cholesteryl benzoate</a:t>
            </a:r>
            <a:r>
              <a:rPr lang="en-US" b="0" i="0" dirty="0">
                <a:solidFill>
                  <a:srgbClr val="202122"/>
                </a:solidFill>
                <a:effectLst/>
                <a:latin typeface="Arial" panose="020B0604020202020204" pitchFamily="34" charset="0"/>
              </a:rPr>
              <a:t>, he discovered properties of </a:t>
            </a:r>
            <a:r>
              <a:rPr lang="en-US" b="0" i="0" u="none" strike="noStrike" dirty="0">
                <a:solidFill>
                  <a:srgbClr val="0645AD"/>
                </a:solidFill>
                <a:effectLst/>
                <a:latin typeface="Arial" panose="020B0604020202020204" pitchFamily="34" charset="0"/>
                <a:hlinkClick r:id="rId4" tooltip="Liquid crystals"/>
              </a:rPr>
              <a:t>liquid crystals</a:t>
            </a:r>
            <a:r>
              <a:rPr lang="en-US" b="0" i="0" dirty="0">
                <a:solidFill>
                  <a:srgbClr val="202122"/>
                </a:solidFill>
                <a:effectLst/>
                <a:latin typeface="Arial" panose="020B0604020202020204" pitchFamily="34" charset="0"/>
              </a:rPr>
              <a:t> (named later by </a:t>
            </a:r>
            <a:r>
              <a:rPr lang="en-US" b="0" i="0" u="none" strike="noStrike" dirty="0">
                <a:solidFill>
                  <a:srgbClr val="0645AD"/>
                </a:solidFill>
                <a:effectLst/>
                <a:latin typeface="Arial" panose="020B0604020202020204" pitchFamily="34" charset="0"/>
                <a:hlinkClick r:id="rId5" tooltip="Otto Lehmann (physicist)"/>
              </a:rPr>
              <a:t>Otto Lehmann</a:t>
            </a:r>
            <a:r>
              <a:rPr lang="en-US" b="0" i="0" dirty="0">
                <a:solidFill>
                  <a:srgbClr val="202122"/>
                </a:solidFill>
                <a:effectLst/>
                <a:latin typeface="Arial" panose="020B0604020202020204" pitchFamily="34" charset="0"/>
              </a:rPr>
              <a:t>).</a:t>
            </a:r>
          </a:p>
          <a:p>
            <a:endParaRPr lang="en-US"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Linux Libertine"/>
              </a:rPr>
              <a:t>2. Otto Lehmann (physicist): </a:t>
            </a:r>
            <a:r>
              <a:rPr lang="en-US" b="0" i="0" dirty="0">
                <a:solidFill>
                  <a:srgbClr val="202122"/>
                </a:solidFill>
                <a:effectLst/>
                <a:latin typeface="Arial" panose="020B0604020202020204" pitchFamily="34" charset="0"/>
              </a:rPr>
              <a:t>Otto used </a:t>
            </a:r>
            <a:r>
              <a:rPr lang="en-US" b="0" i="0" u="none" strike="noStrike" dirty="0">
                <a:solidFill>
                  <a:srgbClr val="0645AD"/>
                </a:solidFill>
                <a:effectLst/>
                <a:latin typeface="Arial" panose="020B0604020202020204" pitchFamily="34" charset="0"/>
                <a:hlinkClick r:id="rId6" tooltip="Polarizer"/>
              </a:rPr>
              <a:t>polarizers</a:t>
            </a:r>
            <a:r>
              <a:rPr lang="en-US" b="0" i="0" dirty="0">
                <a:solidFill>
                  <a:srgbClr val="202122"/>
                </a:solidFill>
                <a:effectLst/>
                <a:latin typeface="Arial" panose="020B0604020202020204" pitchFamily="34" charset="0"/>
              </a:rPr>
              <a:t> in a microscope so that he might watch for </a:t>
            </a:r>
            <a:r>
              <a:rPr lang="en-US" b="0" i="0" u="none" strike="noStrike" dirty="0">
                <a:solidFill>
                  <a:srgbClr val="0645AD"/>
                </a:solidFill>
                <a:effectLst/>
                <a:latin typeface="Arial" panose="020B0604020202020204" pitchFamily="34" charset="0"/>
                <a:hlinkClick r:id="rId7" tooltip="Birefringence"/>
              </a:rPr>
              <a:t>birefringence</a:t>
            </a:r>
            <a:r>
              <a:rPr lang="en-US" b="0" i="0" dirty="0">
                <a:solidFill>
                  <a:srgbClr val="202122"/>
                </a:solidFill>
                <a:effectLst/>
                <a:latin typeface="Arial" panose="020B0604020202020204" pitchFamily="34" charset="0"/>
              </a:rPr>
              <a:t> appearing in the process of crystallization.</a:t>
            </a:r>
          </a:p>
          <a:p>
            <a:pPr algn="l"/>
            <a:r>
              <a:rPr lang="en-US" b="0" i="0" dirty="0">
                <a:solidFill>
                  <a:srgbClr val="202122"/>
                </a:solidFill>
                <a:effectLst/>
                <a:latin typeface="Arial" panose="020B0604020202020204" pitchFamily="34" charset="0"/>
              </a:rPr>
              <a:t>(</a:t>
            </a:r>
            <a:r>
              <a:rPr lang="en-US" b="1" i="1" dirty="0">
                <a:solidFill>
                  <a:srgbClr val="202122"/>
                </a:solidFill>
                <a:effectLst/>
                <a:latin typeface="Arial" panose="020B0604020202020204" pitchFamily="34" charset="0"/>
              </a:rPr>
              <a:t>Birefringence</a:t>
            </a:r>
            <a:r>
              <a:rPr lang="en-US" b="0" i="1" dirty="0">
                <a:solidFill>
                  <a:srgbClr val="202122"/>
                </a:solidFill>
                <a:effectLst/>
                <a:latin typeface="Arial" panose="020B0604020202020204" pitchFamily="34" charset="0"/>
              </a:rPr>
              <a:t> is the </a:t>
            </a:r>
            <a:r>
              <a:rPr lang="en-US" b="0" i="1" u="none" strike="noStrike" dirty="0">
                <a:solidFill>
                  <a:srgbClr val="0645AD"/>
                </a:solidFill>
                <a:effectLst/>
                <a:latin typeface="Arial" panose="020B0604020202020204" pitchFamily="34" charset="0"/>
                <a:hlinkClick r:id="rId8" tooltip="Optics"/>
              </a:rPr>
              <a:t>optical</a:t>
            </a:r>
            <a:r>
              <a:rPr lang="en-US" b="0" i="1" dirty="0">
                <a:solidFill>
                  <a:srgbClr val="202122"/>
                </a:solidFill>
                <a:effectLst/>
                <a:latin typeface="Arial" panose="020B0604020202020204" pitchFamily="34" charset="0"/>
              </a:rPr>
              <a:t> property of a material having a </a:t>
            </a:r>
            <a:r>
              <a:rPr lang="en-US" b="0" i="1" u="none" strike="noStrike" dirty="0">
                <a:solidFill>
                  <a:srgbClr val="0645AD"/>
                </a:solidFill>
                <a:effectLst/>
                <a:latin typeface="Arial" panose="020B0604020202020204" pitchFamily="34" charset="0"/>
                <a:hlinkClick r:id="rId9" tooltip="Refractive index"/>
              </a:rPr>
              <a:t>refractive index</a:t>
            </a:r>
            <a:r>
              <a:rPr lang="en-US" b="0" i="1" dirty="0">
                <a:solidFill>
                  <a:srgbClr val="202122"/>
                </a:solidFill>
                <a:effectLst/>
                <a:latin typeface="Arial" panose="020B0604020202020204" pitchFamily="34" charset="0"/>
              </a:rPr>
              <a:t> that depends on the </a:t>
            </a:r>
            <a:r>
              <a:rPr lang="en-US" b="0" i="1" u="none" strike="noStrike" dirty="0">
                <a:solidFill>
                  <a:srgbClr val="0645AD"/>
                </a:solidFill>
                <a:effectLst/>
                <a:latin typeface="Arial" panose="020B0604020202020204" pitchFamily="34" charset="0"/>
                <a:hlinkClick r:id="rId10" tooltip="Polarization (waves)"/>
              </a:rPr>
              <a:t>polarization</a:t>
            </a:r>
            <a:r>
              <a:rPr lang="en-US" b="0" i="1" dirty="0">
                <a:solidFill>
                  <a:srgbClr val="202122"/>
                </a:solidFill>
                <a:effectLst/>
                <a:latin typeface="Arial" panose="020B0604020202020204" pitchFamily="34" charset="0"/>
              </a:rPr>
              <a:t> and propagation direction of </a:t>
            </a:r>
            <a:r>
              <a:rPr lang="en-US" b="0" i="1" u="none" strike="noStrike" dirty="0">
                <a:solidFill>
                  <a:srgbClr val="0645AD"/>
                </a:solidFill>
                <a:effectLst/>
                <a:latin typeface="Arial" panose="020B0604020202020204" pitchFamily="34" charset="0"/>
                <a:hlinkClick r:id="rId11" tooltip="Light"/>
              </a:rPr>
              <a:t>light</a:t>
            </a:r>
            <a:r>
              <a:rPr lang="en-US" b="0" i="1" dirty="0">
                <a:solidFill>
                  <a:srgbClr val="202122"/>
                </a:solidFill>
                <a:effectLst/>
                <a:latin typeface="Arial" panose="020B0604020202020204" pitchFamily="34" charset="0"/>
              </a:rPr>
              <a:t>.</a:t>
            </a:r>
            <a:r>
              <a:rPr lang="en-US" b="0" i="1" u="none" strike="noStrike" baseline="30000" dirty="0">
                <a:solidFill>
                  <a:srgbClr val="0645AD"/>
                </a:solidFill>
                <a:effectLst/>
                <a:latin typeface="Arial" panose="020B0604020202020204" pitchFamily="34" charset="0"/>
                <a:hlinkClick r:id="rId12"/>
              </a:rPr>
              <a:t>[1]</a:t>
            </a:r>
            <a:r>
              <a:rPr lang="en-US" b="0" i="1" dirty="0">
                <a:solidFill>
                  <a:srgbClr val="202122"/>
                </a:solidFill>
                <a:effectLst/>
                <a:latin typeface="Arial" panose="020B0604020202020204" pitchFamily="34" charset="0"/>
              </a:rPr>
              <a:t> These optically </a:t>
            </a:r>
            <a:r>
              <a:rPr lang="en-US" b="0" i="1" u="none" strike="noStrike" dirty="0">
                <a:solidFill>
                  <a:srgbClr val="0645AD"/>
                </a:solidFill>
                <a:effectLst/>
                <a:latin typeface="Arial" panose="020B0604020202020204" pitchFamily="34" charset="0"/>
                <a:hlinkClick r:id="rId13" tooltip="Anisotropic"/>
              </a:rPr>
              <a:t>anisotropic</a:t>
            </a:r>
            <a:r>
              <a:rPr lang="en-US" b="0" i="1" dirty="0">
                <a:solidFill>
                  <a:srgbClr val="202122"/>
                </a:solidFill>
                <a:effectLst/>
                <a:latin typeface="Arial" panose="020B0604020202020204" pitchFamily="34" charset="0"/>
              </a:rPr>
              <a:t> materials are said to be </a:t>
            </a:r>
            <a:r>
              <a:rPr lang="en-US" b="1" i="1" dirty="0">
                <a:solidFill>
                  <a:srgbClr val="202122"/>
                </a:solidFill>
                <a:effectLst/>
                <a:latin typeface="Arial" panose="020B0604020202020204" pitchFamily="34" charset="0"/>
              </a:rPr>
              <a:t>birefringent</a:t>
            </a:r>
            <a:r>
              <a:rPr lang="en-US" b="0" i="1" dirty="0">
                <a:solidFill>
                  <a:srgbClr val="202122"/>
                </a:solidFill>
                <a:effectLst/>
                <a:latin typeface="Arial" panose="020B0604020202020204" pitchFamily="34" charset="0"/>
              </a:rPr>
              <a:t> (or </a:t>
            </a:r>
            <a:r>
              <a:rPr lang="en-US" b="1" i="1" dirty="0" err="1">
                <a:solidFill>
                  <a:srgbClr val="202122"/>
                </a:solidFill>
                <a:effectLst/>
                <a:latin typeface="Arial" panose="020B0604020202020204" pitchFamily="34" charset="0"/>
              </a:rPr>
              <a:t>birefractive</a:t>
            </a:r>
            <a:r>
              <a:rPr lang="en-US" b="0" i="1" dirty="0">
                <a:solidFill>
                  <a:srgbClr val="202122"/>
                </a:solidFill>
                <a:effectLst/>
                <a:latin typeface="Arial" panose="020B0604020202020204" pitchFamily="34" charset="0"/>
              </a:rPr>
              <a:t>). The birefringence is often quantified as the maximum difference between refractive indices exhibited by the material.)</a:t>
            </a:r>
          </a:p>
          <a:p>
            <a:pPr algn="l"/>
            <a:r>
              <a:rPr lang="en-US" b="0" i="0" dirty="0">
                <a:solidFill>
                  <a:srgbClr val="202122"/>
                </a:solidFill>
                <a:effectLst/>
                <a:latin typeface="Arial" panose="020B0604020202020204" pitchFamily="34" charset="0"/>
              </a:rPr>
              <a:t>Lehmann received a letter from </a:t>
            </a:r>
            <a:r>
              <a:rPr lang="en-US" b="0" i="0" u="none" strike="noStrike" dirty="0">
                <a:solidFill>
                  <a:srgbClr val="0645AD"/>
                </a:solidFill>
                <a:effectLst/>
                <a:latin typeface="Arial" panose="020B0604020202020204" pitchFamily="34" charset="0"/>
                <a:hlinkClick r:id="rId14" tooltip="Friedrich Reinitzer"/>
              </a:rPr>
              <a:t>Friedrich </a:t>
            </a:r>
            <a:r>
              <a:rPr lang="en-US" b="0" i="0" u="none" strike="noStrike" dirty="0" err="1">
                <a:solidFill>
                  <a:srgbClr val="0645AD"/>
                </a:solidFill>
                <a:effectLst/>
                <a:latin typeface="Arial" panose="020B0604020202020204" pitchFamily="34" charset="0"/>
                <a:hlinkClick r:id="rId14" tooltip="Friedrich Reinitzer"/>
              </a:rPr>
              <a:t>Reinitzer</a:t>
            </a:r>
            <a:r>
              <a:rPr lang="en-US" b="0" i="0" dirty="0">
                <a:solidFill>
                  <a:srgbClr val="202122"/>
                </a:solidFill>
                <a:effectLst/>
                <a:latin typeface="Arial" panose="020B0604020202020204" pitchFamily="34" charset="0"/>
              </a:rPr>
              <a:t> asking for confirmation of some unusual observations. As </a:t>
            </a:r>
            <a:r>
              <a:rPr lang="en-US" b="0" i="0" dirty="0" err="1">
                <a:solidFill>
                  <a:srgbClr val="202122"/>
                </a:solidFill>
                <a:effectLst/>
                <a:latin typeface="Arial" panose="020B0604020202020204" pitchFamily="34" charset="0"/>
              </a:rPr>
              <a:t>Dunmur</a:t>
            </a:r>
            <a:r>
              <a:rPr lang="en-US" b="0" i="0" dirty="0">
                <a:solidFill>
                  <a:srgbClr val="202122"/>
                </a:solidFill>
                <a:effectLst/>
                <a:latin typeface="Arial" panose="020B0604020202020204" pitchFamily="34" charset="0"/>
              </a:rPr>
              <a:t> and </a:t>
            </a:r>
            <a:r>
              <a:rPr lang="en-US" b="0" i="0" dirty="0" err="1">
                <a:solidFill>
                  <a:srgbClr val="202122"/>
                </a:solidFill>
                <a:effectLst/>
                <a:latin typeface="Arial" panose="020B0604020202020204" pitchFamily="34" charset="0"/>
              </a:rPr>
              <a:t>Sluckin</a:t>
            </a:r>
            <a:r>
              <a:rPr lang="en-US" b="0" i="0" dirty="0">
                <a:solidFill>
                  <a:srgbClr val="202122"/>
                </a:solidFill>
                <a:effectLst/>
                <a:latin typeface="Arial" panose="020B0604020202020204" pitchFamily="34" charset="0"/>
              </a:rPr>
              <a:t>(2011) say</a:t>
            </a:r>
          </a:p>
          <a:p>
            <a:pPr algn="l"/>
            <a:r>
              <a:rPr lang="en-US" dirty="0"/>
              <a:t>“</a:t>
            </a:r>
          </a:p>
          <a:p>
            <a:pPr algn="l"/>
            <a:r>
              <a:rPr lang="en-US" dirty="0"/>
              <a:t>It was Lehmann's jealously guarded and increasingly prestigious microscope, not yet available off the shelf, which had attracted </a:t>
            </a:r>
            <a:r>
              <a:rPr lang="en-US" dirty="0" err="1"/>
              <a:t>Reinitzer's</a:t>
            </a:r>
            <a:r>
              <a:rPr lang="en-US" dirty="0"/>
              <a:t> attention. With </a:t>
            </a:r>
            <a:r>
              <a:rPr lang="en-US" dirty="0" err="1"/>
              <a:t>Reinitzer's</a:t>
            </a:r>
            <a:r>
              <a:rPr lang="en-US" dirty="0"/>
              <a:t> peculiar double-melting liquid, a problem in search of a scientist had met a scientist in search of a problem.”</a:t>
            </a:r>
          </a:p>
          <a:p>
            <a:pPr algn="l"/>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The article "On Flowing Crystals" that Lehmann wrote for </a:t>
            </a:r>
            <a:r>
              <a:rPr lang="en-US" b="0" i="0" u="none" strike="noStrike" dirty="0" err="1">
                <a:solidFill>
                  <a:srgbClr val="0645AD"/>
                </a:solidFill>
                <a:effectLst/>
                <a:latin typeface="Arial" panose="020B0604020202020204" pitchFamily="34" charset="0"/>
                <a:hlinkClick r:id="rId15" tooltip="Zeitschrift für Physikalische Chemie"/>
              </a:rPr>
              <a:t>Zeitschrift</a:t>
            </a:r>
            <a:r>
              <a:rPr lang="en-US" b="0" i="0" u="none" strike="noStrike" dirty="0">
                <a:solidFill>
                  <a:srgbClr val="0645AD"/>
                </a:solidFill>
                <a:effectLst/>
                <a:latin typeface="Arial" panose="020B0604020202020204" pitchFamily="34" charset="0"/>
                <a:hlinkClick r:id="rId15" tooltip="Zeitschrift für Physikalische Chemie"/>
              </a:rPr>
              <a:t> </a:t>
            </a:r>
            <a:r>
              <a:rPr lang="en-US" b="0" i="0" u="none" strike="noStrike" dirty="0" err="1">
                <a:solidFill>
                  <a:srgbClr val="0645AD"/>
                </a:solidFill>
                <a:effectLst/>
                <a:latin typeface="Arial" panose="020B0604020202020204" pitchFamily="34" charset="0"/>
                <a:hlinkClick r:id="rId15" tooltip="Zeitschrift für Physikalische Chemie"/>
              </a:rPr>
              <a:t>für</a:t>
            </a:r>
            <a:r>
              <a:rPr lang="en-US" b="0" i="0" u="none" strike="noStrike" dirty="0">
                <a:solidFill>
                  <a:srgbClr val="0645AD"/>
                </a:solidFill>
                <a:effectLst/>
                <a:latin typeface="Arial" panose="020B0604020202020204" pitchFamily="34" charset="0"/>
                <a:hlinkClick r:id="rId15" tooltip="Zeitschrift für Physikalische Chemie"/>
              </a:rPr>
              <a:t> </a:t>
            </a:r>
            <a:r>
              <a:rPr lang="en-US" b="0" i="0" u="none" strike="noStrike" dirty="0" err="1">
                <a:solidFill>
                  <a:srgbClr val="0645AD"/>
                </a:solidFill>
                <a:effectLst/>
                <a:latin typeface="Arial" panose="020B0604020202020204" pitchFamily="34" charset="0"/>
                <a:hlinkClick r:id="rId15" tooltip="Zeitschrift für Physikalische Chemie"/>
              </a:rPr>
              <a:t>Physikalische</a:t>
            </a:r>
            <a:r>
              <a:rPr lang="en-US" b="0" i="0" u="none" strike="noStrike" dirty="0">
                <a:solidFill>
                  <a:srgbClr val="0645AD"/>
                </a:solidFill>
                <a:effectLst/>
                <a:latin typeface="Arial" panose="020B0604020202020204" pitchFamily="34" charset="0"/>
                <a:hlinkClick r:id="rId15" tooltip="Zeitschrift für Physikalische Chemie"/>
              </a:rPr>
              <a:t> </a:t>
            </a:r>
            <a:r>
              <a:rPr lang="en-US" b="0" i="0" u="none" strike="noStrike" dirty="0" err="1">
                <a:solidFill>
                  <a:srgbClr val="0645AD"/>
                </a:solidFill>
                <a:effectLst/>
                <a:latin typeface="Arial" panose="020B0604020202020204" pitchFamily="34" charset="0"/>
                <a:hlinkClick r:id="rId15" tooltip="Zeitschrift für Physikalische Chemie"/>
              </a:rPr>
              <a:t>Chemie</a:t>
            </a:r>
            <a:r>
              <a:rPr lang="en-US" b="0" i="0" dirty="0">
                <a:solidFill>
                  <a:srgbClr val="202122"/>
                </a:solidFill>
                <a:effectLst/>
                <a:latin typeface="Arial" panose="020B0604020202020204" pitchFamily="34" charset="0"/>
              </a:rPr>
              <a:t> addresses directly the question of </a:t>
            </a:r>
            <a:r>
              <a:rPr lang="en-US" b="0" i="0" u="none" strike="noStrike" dirty="0">
                <a:solidFill>
                  <a:srgbClr val="0645AD"/>
                </a:solidFill>
                <a:effectLst/>
                <a:latin typeface="Arial" panose="020B0604020202020204" pitchFamily="34" charset="0"/>
                <a:hlinkClick r:id="rId16" tooltip="Phase of matter"/>
              </a:rPr>
              <a:t>phase of matter</a:t>
            </a:r>
            <a:r>
              <a:rPr lang="en-US" b="0" i="0" dirty="0">
                <a:solidFill>
                  <a:srgbClr val="202122"/>
                </a:solidFill>
                <a:effectLst/>
                <a:latin typeface="Arial" panose="020B0604020202020204" pitchFamily="34" charset="0"/>
              </a:rPr>
              <a:t> involved, and leaves in its wake the science of </a:t>
            </a:r>
            <a:r>
              <a:rPr lang="en-US" b="0" i="0" u="none" strike="noStrike" dirty="0">
                <a:solidFill>
                  <a:srgbClr val="0645AD"/>
                </a:solidFill>
                <a:effectLst/>
                <a:latin typeface="Arial" panose="020B0604020202020204" pitchFamily="34" charset="0"/>
                <a:hlinkClick r:id="rId17" tooltip="Liquid crystal"/>
              </a:rPr>
              <a:t>liquid crystals</a:t>
            </a:r>
            <a:r>
              <a:rPr lang="en-US" b="0" i="0" dirty="0">
                <a:solidFill>
                  <a:srgbClr val="202122"/>
                </a:solidFill>
                <a:effectLst/>
                <a:latin typeface="Arial" panose="020B0604020202020204" pitchFamily="34" charset="0"/>
              </a:rPr>
              <a:t>.</a:t>
            </a:r>
          </a:p>
          <a:p>
            <a:pPr algn="l"/>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3. Friedel contributed his </a:t>
            </a:r>
            <a:r>
              <a:rPr lang="en-US" b="0" i="1" dirty="0">
                <a:solidFill>
                  <a:srgbClr val="202122"/>
                </a:solidFill>
                <a:effectLst/>
                <a:latin typeface="Arial" panose="020B0604020202020204" pitchFamily="34" charset="0"/>
              </a:rPr>
              <a:t>Mesomorphic States of Matter</a:t>
            </a:r>
            <a:r>
              <a:rPr lang="en-US" b="0" i="0" dirty="0">
                <a:solidFill>
                  <a:srgbClr val="202122"/>
                </a:solidFill>
                <a:effectLst/>
                <a:latin typeface="Arial" panose="020B0604020202020204" pitchFamily="34" charset="0"/>
              </a:rPr>
              <a:t> to the </a:t>
            </a:r>
            <a:r>
              <a:rPr lang="en-US" b="0" i="0" u="none" strike="noStrike" dirty="0">
                <a:solidFill>
                  <a:srgbClr val="0645AD"/>
                </a:solidFill>
                <a:effectLst/>
                <a:latin typeface="Arial" panose="020B0604020202020204" pitchFamily="34" charset="0"/>
                <a:hlinkClick r:id="rId18" tooltip="Annales de chimie et de physique"/>
              </a:rPr>
              <a:t>Annales des Physiques</a:t>
            </a:r>
            <a:r>
              <a:rPr lang="en-US" b="0" i="0" dirty="0">
                <a:solidFill>
                  <a:srgbClr val="202122"/>
                </a:solidFill>
                <a:effectLst/>
                <a:latin typeface="Arial" panose="020B0604020202020204" pitchFamily="34" charset="0"/>
              </a:rPr>
              <a:t> in 1922. This two-hundred-page work established much of the current terminology in </a:t>
            </a:r>
            <a:r>
              <a:rPr lang="en-US" b="0" i="0" u="none" strike="noStrike" dirty="0">
                <a:solidFill>
                  <a:srgbClr val="0645AD"/>
                </a:solidFill>
                <a:effectLst/>
                <a:latin typeface="Arial" panose="020B0604020202020204" pitchFamily="34" charset="0"/>
                <a:hlinkClick r:id="rId19" tooltip="Mesophase"/>
              </a:rPr>
              <a:t>mesophase</a:t>
            </a:r>
            <a:r>
              <a:rPr lang="en-US" b="0" i="0" dirty="0">
                <a:solidFill>
                  <a:srgbClr val="202122"/>
                </a:solidFill>
                <a:effectLst/>
                <a:latin typeface="Arial" panose="020B0604020202020204" pitchFamily="34" charset="0"/>
              </a:rPr>
              <a:t> physics. </a:t>
            </a:r>
          </a:p>
          <a:p>
            <a:pPr algn="l"/>
            <a:r>
              <a:rPr lang="en-US" b="0" i="0" dirty="0">
                <a:solidFill>
                  <a:srgbClr val="202122"/>
                </a:solidFill>
                <a:effectLst/>
                <a:latin typeface="Arial" panose="020B0604020202020204" pitchFamily="34" charset="0"/>
              </a:rPr>
              <a:t>First, the </a:t>
            </a:r>
            <a:r>
              <a:rPr lang="en-US" b="0" i="1" u="none" strike="noStrike" dirty="0">
                <a:solidFill>
                  <a:srgbClr val="0645AD"/>
                </a:solidFill>
                <a:effectLst/>
                <a:latin typeface="Arial" panose="020B0604020202020204" pitchFamily="34" charset="0"/>
                <a:hlinkClick r:id="rId20" tooltip="Nematic"/>
              </a:rPr>
              <a:t>nematic</a:t>
            </a:r>
            <a:r>
              <a:rPr lang="en-US" b="0" i="1" dirty="0">
                <a:solidFill>
                  <a:srgbClr val="202122"/>
                </a:solidFill>
                <a:effectLst/>
                <a:latin typeface="Arial" panose="020B0604020202020204" pitchFamily="34" charset="0"/>
              </a:rPr>
              <a:t> phase</a:t>
            </a:r>
            <a:r>
              <a:rPr lang="en-US" b="0" i="0" dirty="0">
                <a:solidFill>
                  <a:srgbClr val="202122"/>
                </a:solidFill>
                <a:effectLst/>
                <a:latin typeface="Arial" panose="020B0604020202020204" pitchFamily="34" charset="0"/>
              </a:rPr>
              <a:t> he characterized as having microscopic threads (these threads are today interpreted as </a:t>
            </a:r>
            <a:r>
              <a:rPr lang="en-US" b="0" i="0" u="none" strike="noStrike" dirty="0">
                <a:solidFill>
                  <a:srgbClr val="0645AD"/>
                </a:solidFill>
                <a:effectLst/>
                <a:latin typeface="Arial" panose="020B0604020202020204" pitchFamily="34" charset="0"/>
                <a:hlinkClick r:id="rId21" tooltip="Disclination"/>
              </a:rPr>
              <a:t>disclinations</a:t>
            </a:r>
            <a:r>
              <a:rPr lang="en-US" b="0" i="0" dirty="0">
                <a:solidFill>
                  <a:srgbClr val="202122"/>
                </a:solidFill>
                <a:effectLst/>
                <a:latin typeface="Arial" panose="020B0604020202020204" pitchFamily="34" charset="0"/>
              </a:rPr>
              <a:t> in the director-field in the mesophase). </a:t>
            </a:r>
          </a:p>
          <a:p>
            <a:pPr algn="l"/>
            <a:r>
              <a:rPr lang="en-US" b="0" i="0" dirty="0">
                <a:solidFill>
                  <a:srgbClr val="202122"/>
                </a:solidFill>
                <a:effectLst/>
                <a:latin typeface="Arial" panose="020B0604020202020204" pitchFamily="34" charset="0"/>
              </a:rPr>
              <a:t>Second, Friedel coined the term </a:t>
            </a:r>
            <a:r>
              <a:rPr lang="en-US" b="0" i="1" u="none" strike="noStrike" dirty="0">
                <a:solidFill>
                  <a:srgbClr val="0645AD"/>
                </a:solidFill>
                <a:effectLst/>
                <a:latin typeface="Arial" panose="020B0604020202020204" pitchFamily="34" charset="0"/>
                <a:hlinkClick r:id="rId22" tooltip="Smectic"/>
              </a:rPr>
              <a:t>smectic</a:t>
            </a:r>
            <a:r>
              <a:rPr lang="en-US" b="0" i="1" dirty="0">
                <a:solidFill>
                  <a:srgbClr val="202122"/>
                </a:solidFill>
                <a:effectLst/>
                <a:latin typeface="Arial" panose="020B0604020202020204" pitchFamily="34" charset="0"/>
              </a:rPr>
              <a:t> phase</a:t>
            </a:r>
            <a:r>
              <a:rPr lang="en-US" b="0" i="0" dirty="0">
                <a:solidFill>
                  <a:srgbClr val="202122"/>
                </a:solidFill>
                <a:effectLst/>
                <a:latin typeface="Arial" panose="020B0604020202020204" pitchFamily="34" charset="0"/>
              </a:rPr>
              <a:t> for a layered mesophase having the structure of </a:t>
            </a:r>
            <a:r>
              <a:rPr lang="en-US" b="0" i="0" u="none" strike="noStrike" dirty="0">
                <a:solidFill>
                  <a:srgbClr val="0645AD"/>
                </a:solidFill>
                <a:effectLst/>
                <a:latin typeface="Arial" panose="020B0604020202020204" pitchFamily="34" charset="0"/>
                <a:hlinkClick r:id="rId23" tooltip="Soap"/>
              </a:rPr>
              <a:t>neat soap</a:t>
            </a:r>
            <a:r>
              <a:rPr lang="en-US" b="0" i="0" dirty="0">
                <a:solidFill>
                  <a:srgbClr val="202122"/>
                </a:solidFill>
                <a:effectLst/>
                <a:latin typeface="Arial" panose="020B0604020202020204" pitchFamily="34" charset="0"/>
              </a:rPr>
              <a:t>. </a:t>
            </a:r>
          </a:p>
          <a:p>
            <a:pPr algn="l"/>
            <a:r>
              <a:rPr lang="en-US" b="0" i="0" dirty="0">
                <a:solidFill>
                  <a:srgbClr val="202122"/>
                </a:solidFill>
                <a:effectLst/>
                <a:latin typeface="Arial" panose="020B0604020202020204" pitchFamily="34" charset="0"/>
              </a:rPr>
              <a:t>Third, Friedel use the term </a:t>
            </a:r>
            <a:r>
              <a:rPr lang="en-US" b="0" i="1" u="none" strike="noStrike" dirty="0">
                <a:solidFill>
                  <a:srgbClr val="0645AD"/>
                </a:solidFill>
                <a:effectLst/>
                <a:latin typeface="Arial" panose="020B0604020202020204" pitchFamily="34" charset="0"/>
                <a:hlinkClick r:id="rId24" tooltip="Cholesteric"/>
              </a:rPr>
              <a:t>cholesteric</a:t>
            </a:r>
            <a:r>
              <a:rPr lang="en-US" b="0" i="1" dirty="0">
                <a:solidFill>
                  <a:srgbClr val="202122"/>
                </a:solidFill>
                <a:effectLst/>
                <a:latin typeface="Arial" panose="020B0604020202020204" pitchFamily="34" charset="0"/>
              </a:rPr>
              <a:t> phase</a:t>
            </a:r>
            <a:r>
              <a:rPr lang="en-US" b="0" i="0" dirty="0">
                <a:solidFill>
                  <a:srgbClr val="202122"/>
                </a:solidFill>
                <a:effectLst/>
                <a:latin typeface="Arial" panose="020B0604020202020204" pitchFamily="34" charset="0"/>
              </a:rPr>
              <a:t> for materials like </a:t>
            </a:r>
            <a:r>
              <a:rPr lang="en-US" b="0" i="0" u="none" strike="noStrike" dirty="0">
                <a:solidFill>
                  <a:srgbClr val="0645AD"/>
                </a:solidFill>
                <a:effectLst/>
                <a:latin typeface="Arial" panose="020B0604020202020204" pitchFamily="34" charset="0"/>
                <a:hlinkClick r:id="rId3" tooltip="Cholesteryl benzoate"/>
              </a:rPr>
              <a:t>cholesteryl benzoate</a:t>
            </a:r>
            <a:r>
              <a:rPr lang="en-US" b="0" i="0" dirty="0">
                <a:solidFill>
                  <a:srgbClr val="202122"/>
                </a:solidFill>
                <a:effectLst/>
                <a:latin typeface="Arial" panose="020B0604020202020204" pitchFamily="34" charset="0"/>
              </a:rPr>
              <a:t>, and noted that such mesophases "involve strong twists around a direction normal to the positive </a:t>
            </a:r>
            <a:r>
              <a:rPr lang="en-US" b="0" i="0" u="none" strike="noStrike" dirty="0">
                <a:solidFill>
                  <a:srgbClr val="0645AD"/>
                </a:solidFill>
                <a:effectLst/>
                <a:latin typeface="Arial" panose="020B0604020202020204" pitchFamily="34" charset="0"/>
                <a:hlinkClick r:id="rId25" tooltip="Optical axis"/>
              </a:rPr>
              <a:t>optical axis</a:t>
            </a:r>
            <a:r>
              <a:rPr lang="en-US" b="0" i="0" dirty="0">
                <a:solidFill>
                  <a:srgbClr val="202122"/>
                </a:solidFill>
                <a:effectLst/>
                <a:latin typeface="Arial" panose="020B0604020202020204" pitchFamily="34" charset="0"/>
              </a:rPr>
              <a:t>".</a:t>
            </a:r>
            <a:r>
              <a:rPr lang="en-US" b="0" i="0" u="none" strike="noStrike" baseline="30000" dirty="0">
                <a:solidFill>
                  <a:srgbClr val="0645AD"/>
                </a:solidFill>
                <a:effectLst/>
                <a:latin typeface="Arial" panose="020B0604020202020204" pitchFamily="34" charset="0"/>
                <a:hlinkClick r:id="rId26"/>
              </a:rPr>
              <a:t>[2]</a:t>
            </a:r>
            <a:r>
              <a:rPr lang="en-US" b="0" i="0" baseline="30000" dirty="0">
                <a:solidFill>
                  <a:srgbClr val="202122"/>
                </a:solidFill>
                <a:effectLst/>
                <a:latin typeface="Arial" panose="020B0604020202020204" pitchFamily="34" charset="0"/>
              </a:rPr>
              <a:t>:252</a:t>
            </a:r>
            <a:endParaRPr lang="en-US" b="0" i="0" dirty="0">
              <a:solidFill>
                <a:srgbClr val="202122"/>
              </a:solidFill>
              <a:effectLst/>
              <a:latin typeface="Arial" panose="020B0604020202020204" pitchFamily="34" charset="0"/>
            </a:endParaRPr>
          </a:p>
          <a:p>
            <a:pPr algn="l"/>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Scientists have followed Friedel's classification and the term </a:t>
            </a:r>
            <a:r>
              <a:rPr lang="en-US" b="0" i="1" dirty="0">
                <a:solidFill>
                  <a:srgbClr val="202122"/>
                </a:solidFill>
                <a:effectLst/>
                <a:latin typeface="Arial" panose="020B0604020202020204" pitchFamily="34" charset="0"/>
              </a:rPr>
              <a:t>mesophase</a:t>
            </a:r>
            <a:r>
              <a:rPr lang="en-US" b="0" i="0" dirty="0">
                <a:solidFill>
                  <a:srgbClr val="202122"/>
                </a:solidFill>
                <a:effectLst/>
                <a:latin typeface="Arial" panose="020B0604020202020204" pitchFamily="34" charset="0"/>
              </a:rPr>
              <a:t> for the intermediate states has also been adopted from him. He was of the conviction that the term </a:t>
            </a:r>
            <a:r>
              <a:rPr lang="en-US" b="0" i="0" u="none" strike="noStrike" dirty="0">
                <a:solidFill>
                  <a:srgbClr val="0645AD"/>
                </a:solidFill>
                <a:effectLst/>
                <a:latin typeface="Arial" panose="020B0604020202020204" pitchFamily="34" charset="0"/>
                <a:hlinkClick r:id="rId17" tooltip="Liquid crystal"/>
              </a:rPr>
              <a:t>liquid crystal</a:t>
            </a:r>
            <a:r>
              <a:rPr lang="en-US" b="0" i="0" dirty="0">
                <a:solidFill>
                  <a:srgbClr val="202122"/>
                </a:solidFill>
                <a:effectLst/>
                <a:latin typeface="Arial" panose="020B0604020202020204" pitchFamily="34" charset="0"/>
              </a:rPr>
              <a:t> did not bear scrutiny. </a:t>
            </a:r>
          </a:p>
          <a:p>
            <a:pPr algn="l"/>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Indeed, </a:t>
            </a:r>
            <a:r>
              <a:rPr lang="en-US" dirty="0"/>
              <a:t>The liquid crystals were not crystals at all, but peculiar liquids with some hint of solid properties</a:t>
            </a:r>
            <a:endParaRPr lang="en-US"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Linux Libertine"/>
            </a:endParaRPr>
          </a:p>
          <a:p>
            <a:endParaRPr lang="en-US" dirty="0"/>
          </a:p>
        </p:txBody>
      </p:sp>
      <p:sp>
        <p:nvSpPr>
          <p:cNvPr id="4" name="Marcador de Posição do Número do Diapositivo 3"/>
          <p:cNvSpPr>
            <a:spLocks noGrp="1"/>
          </p:cNvSpPr>
          <p:nvPr>
            <p:ph type="sldNum" sz="quarter" idx="5"/>
          </p:nvPr>
        </p:nvSpPr>
        <p:spPr/>
        <p:txBody>
          <a:bodyPr/>
          <a:lstStyle/>
          <a:p>
            <a:fld id="{74BF6685-CB45-42F6-AA41-8100CA9C418B}" type="slidenum">
              <a:rPr lang="de-DE" smtClean="0"/>
              <a:t>2</a:t>
            </a:fld>
            <a:endParaRPr lang="de-DE"/>
          </a:p>
        </p:txBody>
      </p:sp>
    </p:spTree>
    <p:extLst>
      <p:ext uri="{BB962C8B-B14F-4D97-AF65-F5344CB8AC3E}">
        <p14:creationId xmlns:p14="http://schemas.microsoft.com/office/powerpoint/2010/main" val="391190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In this part we discuss a “simple” model introduced by Onsager in [1] in order to discuss the nematic-to-</a:t>
            </a:r>
          </a:p>
          <a:p>
            <a:r>
              <a:rPr lang="en-US" dirty="0"/>
              <a:t>isotropic phase transition. Consider an ensemble of long cylindrical particles with the diameter D and</a:t>
            </a:r>
          </a:p>
          <a:p>
            <a:r>
              <a:rPr lang="en-US" dirty="0"/>
              <a:t>the length L interacting pairwise via the hard-core potential V(1, 2) which depends on both positions and</a:t>
            </a:r>
          </a:p>
          <a:p>
            <a:r>
              <a:rPr lang="en-US" dirty="0"/>
              <a:t>orientations of the molecules: 1 = (r1, w1 ). Onsager has shown how the Mayer cluster theory may be used</a:t>
            </a:r>
          </a:p>
          <a:p>
            <a:r>
              <a:rPr lang="en-US" dirty="0"/>
              <a:t>to give an expansion for the equation of state of this system [1]. Onsager’s expression for the Helmholtz</a:t>
            </a:r>
          </a:p>
          <a:p>
            <a:r>
              <a:rPr lang="en-US" dirty="0"/>
              <a:t>free energy is written in terms of the single-particle distribution function,</a:t>
            </a:r>
          </a:p>
        </p:txBody>
      </p:sp>
      <p:sp>
        <p:nvSpPr>
          <p:cNvPr id="4" name="Marcador de Posição do Número do Diapositivo 3"/>
          <p:cNvSpPr>
            <a:spLocks noGrp="1"/>
          </p:cNvSpPr>
          <p:nvPr>
            <p:ph type="sldNum" sz="quarter" idx="5"/>
          </p:nvPr>
        </p:nvSpPr>
        <p:spPr/>
        <p:txBody>
          <a:bodyPr/>
          <a:lstStyle/>
          <a:p>
            <a:fld id="{74BF6685-CB45-42F6-AA41-8100CA9C418B}" type="slidenum">
              <a:rPr lang="de-DE" smtClean="0"/>
              <a:t>19</a:t>
            </a:fld>
            <a:endParaRPr lang="de-DE"/>
          </a:p>
        </p:txBody>
      </p:sp>
    </p:spTree>
    <p:extLst>
      <p:ext uri="{BB962C8B-B14F-4D97-AF65-F5344CB8AC3E}">
        <p14:creationId xmlns:p14="http://schemas.microsoft.com/office/powerpoint/2010/main" val="3823376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In the isotropic phase α = 0, and α is large in the nematic phase α</a:t>
            </a:r>
            <a:r>
              <a:rPr lang="en-US" dirty="0" err="1"/>
              <a:t>nem</a:t>
            </a:r>
            <a:r>
              <a:rPr lang="en-US" dirty="0"/>
              <a:t> ' 19. Larger values of α</a:t>
            </a:r>
          </a:p>
          <a:p>
            <a:r>
              <a:rPr lang="en-US" dirty="0"/>
              <a:t>make the Ansatz function more peaked at θ = 0, π as is shown in Fig. 4. Onsager found that at the</a:t>
            </a:r>
          </a:p>
          <a:p>
            <a:r>
              <a:rPr lang="en-US" dirty="0"/>
              <a:t>coexistence the volume fractions of the nematic and isotropic phases </a:t>
            </a:r>
            <a:r>
              <a:rPr lang="en-US" dirty="0" err="1"/>
              <a:t>φnem</a:t>
            </a:r>
            <a:r>
              <a:rPr lang="en-US" dirty="0"/>
              <a:t> = 4.5D/L and </a:t>
            </a:r>
            <a:r>
              <a:rPr lang="en-US" dirty="0" err="1"/>
              <a:t>φiso</a:t>
            </a:r>
            <a:r>
              <a:rPr lang="en-US" dirty="0"/>
              <a:t> = 3.3D/L,</a:t>
            </a:r>
          </a:p>
          <a:p>
            <a:r>
              <a:rPr lang="en-US" dirty="0"/>
              <a:t>respectively. This values demonstrate that the transition occurs for rather large aspect rations L/D.</a:t>
            </a:r>
          </a:p>
          <a:p>
            <a:r>
              <a:rPr lang="en-US" dirty="0"/>
              <a:t>The free energy functional in Eq. (18) is based on the second-order virial expansion, therefore Onsager’s</a:t>
            </a:r>
          </a:p>
          <a:p>
            <a:r>
              <a:rPr lang="en-US" dirty="0"/>
              <a:t>results are applicable only for small volume fractions φ  1.</a:t>
            </a:r>
          </a:p>
          <a:p>
            <a:endParaRPr lang="en-US" dirty="0"/>
          </a:p>
          <a:p>
            <a:r>
              <a:rPr lang="en-US" dirty="0"/>
              <a:t>The physical mechanism responsible for the emergence of the nematic phase is related to the </a:t>
            </a:r>
            <a:r>
              <a:rPr lang="en-US" dirty="0" err="1"/>
              <a:t>competi</a:t>
            </a:r>
            <a:r>
              <a:rPr lang="en-US" dirty="0"/>
              <a:t>-</a:t>
            </a:r>
          </a:p>
          <a:p>
            <a:r>
              <a:rPr lang="en-US" dirty="0" err="1"/>
              <a:t>tion</a:t>
            </a:r>
            <a:r>
              <a:rPr lang="en-US" dirty="0"/>
              <a:t> between translational and orientational entropies. Thus, the ideal-gas part in the Onsager functional,</a:t>
            </a:r>
          </a:p>
          <a:p>
            <a:r>
              <a:rPr lang="en-US" dirty="0"/>
              <a:t>the first integral in the </a:t>
            </a:r>
            <a:r>
              <a:rPr lang="en-US" dirty="0" err="1"/>
              <a:t>rhs</a:t>
            </a:r>
            <a:r>
              <a:rPr lang="en-US" dirty="0"/>
              <a:t>. of Eq. (23), is independent on the density ρ̄ and prefers the isotropic </a:t>
            </a:r>
            <a:r>
              <a:rPr lang="en-US" dirty="0" err="1"/>
              <a:t>orienta</a:t>
            </a:r>
            <a:r>
              <a:rPr lang="en-US" dirty="0"/>
              <a:t>-</a:t>
            </a:r>
          </a:p>
          <a:p>
            <a:r>
              <a:rPr lang="en-US" dirty="0" err="1"/>
              <a:t>tion</a:t>
            </a:r>
            <a:r>
              <a:rPr lang="en-US" dirty="0"/>
              <a:t> of the rods. Contrary, the excluded volume part of Eq. (23) grows with ρ̄ and prefers orientational</a:t>
            </a:r>
          </a:p>
          <a:p>
            <a:r>
              <a:rPr lang="en-US" dirty="0"/>
              <a:t>configurations with as small volume per particle as possible, i.e. nematic phase. At sufficiently large</a:t>
            </a:r>
          </a:p>
          <a:p>
            <a:r>
              <a:rPr lang="en-US" dirty="0"/>
              <a:t>densities, the entropy loss caused by the restriction of the orientational degrees of freedom can be com-</a:t>
            </a:r>
          </a:p>
          <a:p>
            <a:r>
              <a:rPr lang="en-US" dirty="0" err="1"/>
              <a:t>pensated</a:t>
            </a:r>
            <a:r>
              <a:rPr lang="en-US" dirty="0"/>
              <a:t> by the entropy gain due to the decrease of the excluded volume. In other words, in the isotropic</a:t>
            </a:r>
          </a:p>
          <a:p>
            <a:r>
              <a:rPr lang="en-US" dirty="0"/>
              <a:t>phase the orientational entropy dominates, while in the nematic phase – the translational one.</a:t>
            </a:r>
          </a:p>
          <a:p>
            <a:endParaRPr lang="en-US" dirty="0"/>
          </a:p>
          <a:p>
            <a:endParaRPr lang="en-US" dirty="0"/>
          </a:p>
        </p:txBody>
      </p:sp>
      <p:sp>
        <p:nvSpPr>
          <p:cNvPr id="4" name="Marcador de Posição do Número do Diapositivo 3"/>
          <p:cNvSpPr>
            <a:spLocks noGrp="1"/>
          </p:cNvSpPr>
          <p:nvPr>
            <p:ph type="sldNum" sz="quarter" idx="5"/>
          </p:nvPr>
        </p:nvSpPr>
        <p:spPr/>
        <p:txBody>
          <a:bodyPr/>
          <a:lstStyle/>
          <a:p>
            <a:fld id="{74BF6685-CB45-42F6-AA41-8100CA9C418B}" type="slidenum">
              <a:rPr lang="de-DE" smtClean="0"/>
              <a:t>22</a:t>
            </a:fld>
            <a:endParaRPr lang="de-DE"/>
          </a:p>
        </p:txBody>
      </p:sp>
    </p:spTree>
    <p:extLst>
      <p:ext uri="{BB962C8B-B14F-4D97-AF65-F5344CB8AC3E}">
        <p14:creationId xmlns:p14="http://schemas.microsoft.com/office/powerpoint/2010/main" val="1903066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itchFamily="34" charset="-128"/>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475" eaLnBrk="0" hangingPunct="0">
              <a:defRPr sz="2300">
                <a:solidFill>
                  <a:schemeClr val="tx1"/>
                </a:solidFill>
                <a:latin typeface="Arial" pitchFamily="34" charset="0"/>
                <a:ea typeface="ＭＳ Ｐゴシック" pitchFamily="34" charset="-128"/>
              </a:defRPr>
            </a:lvl1pPr>
            <a:lvl2pPr marL="702756" indent="-270291" defTabSz="905475" eaLnBrk="0" hangingPunct="0">
              <a:defRPr sz="2300">
                <a:solidFill>
                  <a:schemeClr val="tx1"/>
                </a:solidFill>
                <a:latin typeface="Arial" pitchFamily="34" charset="0"/>
                <a:ea typeface="ＭＳ Ｐゴシック" pitchFamily="34" charset="-128"/>
              </a:defRPr>
            </a:lvl2pPr>
            <a:lvl3pPr marL="1081164" indent="-216233" defTabSz="905475" eaLnBrk="0" hangingPunct="0">
              <a:defRPr sz="2300">
                <a:solidFill>
                  <a:schemeClr val="tx1"/>
                </a:solidFill>
                <a:latin typeface="Arial" pitchFamily="34" charset="0"/>
                <a:ea typeface="ＭＳ Ｐゴシック" pitchFamily="34" charset="-128"/>
              </a:defRPr>
            </a:lvl3pPr>
            <a:lvl4pPr marL="1513629" indent="-216233" defTabSz="905475" eaLnBrk="0" hangingPunct="0">
              <a:defRPr sz="2300">
                <a:solidFill>
                  <a:schemeClr val="tx1"/>
                </a:solidFill>
                <a:latin typeface="Arial" pitchFamily="34" charset="0"/>
                <a:ea typeface="ＭＳ Ｐゴシック" pitchFamily="34" charset="-128"/>
              </a:defRPr>
            </a:lvl4pPr>
            <a:lvl5pPr marL="1946095" indent="-216233" defTabSz="905475" eaLnBrk="0" hangingPunct="0">
              <a:defRPr sz="2300">
                <a:solidFill>
                  <a:schemeClr val="tx1"/>
                </a:solidFill>
                <a:latin typeface="Arial" pitchFamily="34" charset="0"/>
                <a:ea typeface="ＭＳ Ｐゴシック" pitchFamily="34" charset="-128"/>
              </a:defRPr>
            </a:lvl5pPr>
            <a:lvl6pPr marL="2378560" indent="-216233" defTabSz="905475" eaLnBrk="0" fontAlgn="base" hangingPunct="0">
              <a:spcBef>
                <a:spcPct val="0"/>
              </a:spcBef>
              <a:spcAft>
                <a:spcPct val="0"/>
              </a:spcAft>
              <a:defRPr sz="2300">
                <a:solidFill>
                  <a:schemeClr val="tx1"/>
                </a:solidFill>
                <a:latin typeface="Arial" pitchFamily="34" charset="0"/>
                <a:ea typeface="ＭＳ Ｐゴシック" pitchFamily="34" charset="-128"/>
              </a:defRPr>
            </a:lvl6pPr>
            <a:lvl7pPr marL="2811026" indent="-216233" defTabSz="905475" eaLnBrk="0" fontAlgn="base" hangingPunct="0">
              <a:spcBef>
                <a:spcPct val="0"/>
              </a:spcBef>
              <a:spcAft>
                <a:spcPct val="0"/>
              </a:spcAft>
              <a:defRPr sz="2300">
                <a:solidFill>
                  <a:schemeClr val="tx1"/>
                </a:solidFill>
                <a:latin typeface="Arial" pitchFamily="34" charset="0"/>
                <a:ea typeface="ＭＳ Ｐゴシック" pitchFamily="34" charset="-128"/>
              </a:defRPr>
            </a:lvl7pPr>
            <a:lvl8pPr marL="3243491" indent="-216233" defTabSz="905475" eaLnBrk="0" fontAlgn="base" hangingPunct="0">
              <a:spcBef>
                <a:spcPct val="0"/>
              </a:spcBef>
              <a:spcAft>
                <a:spcPct val="0"/>
              </a:spcAft>
              <a:defRPr sz="2300">
                <a:solidFill>
                  <a:schemeClr val="tx1"/>
                </a:solidFill>
                <a:latin typeface="Arial" pitchFamily="34" charset="0"/>
                <a:ea typeface="ＭＳ Ｐゴシック" pitchFamily="34" charset="-128"/>
              </a:defRPr>
            </a:lvl8pPr>
            <a:lvl9pPr marL="3675957" indent="-216233" defTabSz="905475" eaLnBrk="0" fontAlgn="base" hangingPunct="0">
              <a:spcBef>
                <a:spcPct val="0"/>
              </a:spcBef>
              <a:spcAft>
                <a:spcPct val="0"/>
              </a:spcAft>
              <a:defRPr sz="2300">
                <a:solidFill>
                  <a:schemeClr val="tx1"/>
                </a:solidFill>
                <a:latin typeface="Arial" pitchFamily="34" charset="0"/>
                <a:ea typeface="ＭＳ Ｐゴシック" pitchFamily="34" charset="-128"/>
              </a:defRPr>
            </a:lvl9pPr>
          </a:lstStyle>
          <a:p>
            <a:fld id="{1719D954-B207-4490-B5B8-ECA51D43C545}" type="slidenum">
              <a:rPr lang="en-US" altLang="de-DE" sz="1200">
                <a:solidFill>
                  <a:prstClr val="black"/>
                </a:solidFill>
                <a:latin typeface="Times New Roman" pitchFamily="18" charset="0"/>
              </a:rPr>
              <a:pPr/>
              <a:t>23</a:t>
            </a:fld>
            <a:endParaRPr lang="en-US" altLang="de-DE" sz="1200">
              <a:solidFill>
                <a:prstClr val="black"/>
              </a:solidFill>
              <a:latin typeface="Times New Roman" pitchFamily="18" charset="0"/>
            </a:endParaRPr>
          </a:p>
        </p:txBody>
      </p:sp>
    </p:spTree>
    <p:extLst>
      <p:ext uri="{BB962C8B-B14F-4D97-AF65-F5344CB8AC3E}">
        <p14:creationId xmlns:p14="http://schemas.microsoft.com/office/powerpoint/2010/main" val="4061404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pitchFamily="18" charset="0"/>
                <a:ea typeface="ＭＳ Ｐゴシック" pitchFamily="34" charset="-128"/>
              </a:defRPr>
            </a:lvl1pPr>
            <a:lvl2pPr marL="702756" indent="-270291" eaLnBrk="0" hangingPunct="0">
              <a:defRPr sz="2300" b="1">
                <a:solidFill>
                  <a:schemeClr val="tx1"/>
                </a:solidFill>
                <a:latin typeface="Times New Roman" pitchFamily="18" charset="0"/>
                <a:ea typeface="ＭＳ Ｐゴシック" pitchFamily="34" charset="-128"/>
              </a:defRPr>
            </a:lvl2pPr>
            <a:lvl3pPr marL="1081164" indent="-216233" eaLnBrk="0" hangingPunct="0">
              <a:defRPr sz="2300" b="1">
                <a:solidFill>
                  <a:schemeClr val="tx1"/>
                </a:solidFill>
                <a:latin typeface="Times New Roman" pitchFamily="18" charset="0"/>
                <a:ea typeface="ＭＳ Ｐゴシック" pitchFamily="34" charset="-128"/>
              </a:defRPr>
            </a:lvl3pPr>
            <a:lvl4pPr marL="1513629" indent="-216233" eaLnBrk="0" hangingPunct="0">
              <a:defRPr sz="2300" b="1">
                <a:solidFill>
                  <a:schemeClr val="tx1"/>
                </a:solidFill>
                <a:latin typeface="Times New Roman" pitchFamily="18" charset="0"/>
                <a:ea typeface="ＭＳ Ｐゴシック" pitchFamily="34" charset="-128"/>
              </a:defRPr>
            </a:lvl4pPr>
            <a:lvl5pPr marL="1946095" indent="-216233" eaLnBrk="0" hangingPunct="0">
              <a:defRPr sz="2300" b="1">
                <a:solidFill>
                  <a:schemeClr val="tx1"/>
                </a:solidFill>
                <a:latin typeface="Times New Roman" pitchFamily="18" charset="0"/>
                <a:ea typeface="ＭＳ Ｐゴシック" pitchFamily="34" charset="-128"/>
              </a:defRPr>
            </a:lvl5pPr>
            <a:lvl6pPr marL="2378560"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6pPr>
            <a:lvl7pPr marL="2811026"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7pPr>
            <a:lvl8pPr marL="3243491"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8pPr>
            <a:lvl9pPr marL="3675957"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9pPr>
          </a:lstStyle>
          <a:p>
            <a:fld id="{1D826E1E-1D4E-4288-8A96-63418F807C9C}" type="slidenum">
              <a:rPr lang="en-US" altLang="de-DE" sz="1200" b="0">
                <a:solidFill>
                  <a:prstClr val="black"/>
                </a:solidFill>
              </a:rPr>
              <a:pPr/>
              <a:t>33</a:t>
            </a:fld>
            <a:endParaRPr lang="en-US" altLang="de-DE" sz="1200" b="0">
              <a:solidFill>
                <a:prstClr val="black"/>
              </a:solidFill>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itchFamily="34" charset="-128"/>
            </a:endParaRPr>
          </a:p>
        </p:txBody>
      </p:sp>
    </p:spTree>
    <p:extLst>
      <p:ext uri="{BB962C8B-B14F-4D97-AF65-F5344CB8AC3E}">
        <p14:creationId xmlns:p14="http://schemas.microsoft.com/office/powerpoint/2010/main" val="3909500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pitchFamily="18" charset="0"/>
                <a:ea typeface="ＭＳ Ｐゴシック" pitchFamily="34" charset="-128"/>
              </a:defRPr>
            </a:lvl1pPr>
            <a:lvl2pPr marL="702756" indent="-270291" eaLnBrk="0" hangingPunct="0">
              <a:defRPr sz="2300" b="1">
                <a:solidFill>
                  <a:schemeClr val="tx1"/>
                </a:solidFill>
                <a:latin typeface="Times New Roman" pitchFamily="18" charset="0"/>
                <a:ea typeface="ＭＳ Ｐゴシック" pitchFamily="34" charset="-128"/>
              </a:defRPr>
            </a:lvl2pPr>
            <a:lvl3pPr marL="1081164" indent="-216233" eaLnBrk="0" hangingPunct="0">
              <a:defRPr sz="2300" b="1">
                <a:solidFill>
                  <a:schemeClr val="tx1"/>
                </a:solidFill>
                <a:latin typeface="Times New Roman" pitchFamily="18" charset="0"/>
                <a:ea typeface="ＭＳ Ｐゴシック" pitchFamily="34" charset="-128"/>
              </a:defRPr>
            </a:lvl3pPr>
            <a:lvl4pPr marL="1513629" indent="-216233" eaLnBrk="0" hangingPunct="0">
              <a:defRPr sz="2300" b="1">
                <a:solidFill>
                  <a:schemeClr val="tx1"/>
                </a:solidFill>
                <a:latin typeface="Times New Roman" pitchFamily="18" charset="0"/>
                <a:ea typeface="ＭＳ Ｐゴシック" pitchFamily="34" charset="-128"/>
              </a:defRPr>
            </a:lvl4pPr>
            <a:lvl5pPr marL="1946095" indent="-216233" eaLnBrk="0" hangingPunct="0">
              <a:defRPr sz="2300" b="1">
                <a:solidFill>
                  <a:schemeClr val="tx1"/>
                </a:solidFill>
                <a:latin typeface="Times New Roman" pitchFamily="18" charset="0"/>
                <a:ea typeface="ＭＳ Ｐゴシック" pitchFamily="34" charset="-128"/>
              </a:defRPr>
            </a:lvl5pPr>
            <a:lvl6pPr marL="2378560"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6pPr>
            <a:lvl7pPr marL="2811026"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7pPr>
            <a:lvl8pPr marL="3243491"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8pPr>
            <a:lvl9pPr marL="3675957"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9pPr>
          </a:lstStyle>
          <a:p>
            <a:fld id="{1D826E1E-1D4E-4288-8A96-63418F807C9C}" type="slidenum">
              <a:rPr lang="en-US" altLang="de-DE" sz="1200" b="0">
                <a:solidFill>
                  <a:prstClr val="black"/>
                </a:solidFill>
              </a:rPr>
              <a:pPr/>
              <a:t>40</a:t>
            </a:fld>
            <a:endParaRPr lang="en-US" altLang="de-DE" sz="1200" b="0">
              <a:solidFill>
                <a:prstClr val="black"/>
              </a:solidFill>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itchFamily="34" charset="-128"/>
            </a:endParaRPr>
          </a:p>
        </p:txBody>
      </p:sp>
    </p:spTree>
    <p:extLst>
      <p:ext uri="{BB962C8B-B14F-4D97-AF65-F5344CB8AC3E}">
        <p14:creationId xmlns:p14="http://schemas.microsoft.com/office/powerpoint/2010/main" val="2456357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pitchFamily="18" charset="0"/>
                <a:ea typeface="ＭＳ Ｐゴシック" pitchFamily="34" charset="-128"/>
              </a:defRPr>
            </a:lvl1pPr>
            <a:lvl2pPr marL="702756" indent="-270291" eaLnBrk="0" hangingPunct="0">
              <a:defRPr sz="2300" b="1">
                <a:solidFill>
                  <a:schemeClr val="tx1"/>
                </a:solidFill>
                <a:latin typeface="Times New Roman" pitchFamily="18" charset="0"/>
                <a:ea typeface="ＭＳ Ｐゴシック" pitchFamily="34" charset="-128"/>
              </a:defRPr>
            </a:lvl2pPr>
            <a:lvl3pPr marL="1081164" indent="-216233" eaLnBrk="0" hangingPunct="0">
              <a:defRPr sz="2300" b="1">
                <a:solidFill>
                  <a:schemeClr val="tx1"/>
                </a:solidFill>
                <a:latin typeface="Times New Roman" pitchFamily="18" charset="0"/>
                <a:ea typeface="ＭＳ Ｐゴシック" pitchFamily="34" charset="-128"/>
              </a:defRPr>
            </a:lvl3pPr>
            <a:lvl4pPr marL="1513629" indent="-216233" eaLnBrk="0" hangingPunct="0">
              <a:defRPr sz="2300" b="1">
                <a:solidFill>
                  <a:schemeClr val="tx1"/>
                </a:solidFill>
                <a:latin typeface="Times New Roman" pitchFamily="18" charset="0"/>
                <a:ea typeface="ＭＳ Ｐゴシック" pitchFamily="34" charset="-128"/>
              </a:defRPr>
            </a:lvl4pPr>
            <a:lvl5pPr marL="1946095" indent="-216233" eaLnBrk="0" hangingPunct="0">
              <a:defRPr sz="2300" b="1">
                <a:solidFill>
                  <a:schemeClr val="tx1"/>
                </a:solidFill>
                <a:latin typeface="Times New Roman" pitchFamily="18" charset="0"/>
                <a:ea typeface="ＭＳ Ｐゴシック" pitchFamily="34" charset="-128"/>
              </a:defRPr>
            </a:lvl5pPr>
            <a:lvl6pPr marL="2378560"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6pPr>
            <a:lvl7pPr marL="2811026"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7pPr>
            <a:lvl8pPr marL="3243491"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8pPr>
            <a:lvl9pPr marL="3675957"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9pPr>
          </a:lstStyle>
          <a:p>
            <a:fld id="{1D826E1E-1D4E-4288-8A96-63418F807C9C}" type="slidenum">
              <a:rPr lang="en-US" altLang="de-DE" sz="1200" b="0">
                <a:solidFill>
                  <a:prstClr val="black"/>
                </a:solidFill>
              </a:rPr>
              <a:pPr/>
              <a:t>48</a:t>
            </a:fld>
            <a:endParaRPr lang="en-US" altLang="de-DE" sz="1200" b="0">
              <a:solidFill>
                <a:prstClr val="black"/>
              </a:solidFill>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itchFamily="34" charset="-128"/>
            </a:endParaRPr>
          </a:p>
        </p:txBody>
      </p:sp>
    </p:spTree>
    <p:extLst>
      <p:ext uri="{BB962C8B-B14F-4D97-AF65-F5344CB8AC3E}">
        <p14:creationId xmlns:p14="http://schemas.microsoft.com/office/powerpoint/2010/main" val="106997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pitchFamily="18" charset="0"/>
                <a:ea typeface="ＭＳ Ｐゴシック" pitchFamily="34" charset="-128"/>
              </a:defRPr>
            </a:lvl1pPr>
            <a:lvl2pPr marL="702756" indent="-270291" eaLnBrk="0" hangingPunct="0">
              <a:defRPr sz="2300" b="1">
                <a:solidFill>
                  <a:schemeClr val="tx1"/>
                </a:solidFill>
                <a:latin typeface="Times New Roman" pitchFamily="18" charset="0"/>
                <a:ea typeface="ＭＳ Ｐゴシック" pitchFamily="34" charset="-128"/>
              </a:defRPr>
            </a:lvl2pPr>
            <a:lvl3pPr marL="1081164" indent="-216233" eaLnBrk="0" hangingPunct="0">
              <a:defRPr sz="2300" b="1">
                <a:solidFill>
                  <a:schemeClr val="tx1"/>
                </a:solidFill>
                <a:latin typeface="Times New Roman" pitchFamily="18" charset="0"/>
                <a:ea typeface="ＭＳ Ｐゴシック" pitchFamily="34" charset="-128"/>
              </a:defRPr>
            </a:lvl3pPr>
            <a:lvl4pPr marL="1513629" indent="-216233" eaLnBrk="0" hangingPunct="0">
              <a:defRPr sz="2300" b="1">
                <a:solidFill>
                  <a:schemeClr val="tx1"/>
                </a:solidFill>
                <a:latin typeface="Times New Roman" pitchFamily="18" charset="0"/>
                <a:ea typeface="ＭＳ Ｐゴシック" pitchFamily="34" charset="-128"/>
              </a:defRPr>
            </a:lvl4pPr>
            <a:lvl5pPr marL="1946095" indent="-216233" eaLnBrk="0" hangingPunct="0">
              <a:defRPr sz="2300" b="1">
                <a:solidFill>
                  <a:schemeClr val="tx1"/>
                </a:solidFill>
                <a:latin typeface="Times New Roman" pitchFamily="18" charset="0"/>
                <a:ea typeface="ＭＳ Ｐゴシック" pitchFamily="34" charset="-128"/>
              </a:defRPr>
            </a:lvl5pPr>
            <a:lvl6pPr marL="2378560"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6pPr>
            <a:lvl7pPr marL="2811026"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7pPr>
            <a:lvl8pPr marL="3243491"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8pPr>
            <a:lvl9pPr marL="3675957"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9pPr>
          </a:lstStyle>
          <a:p>
            <a:fld id="{1D826E1E-1D4E-4288-8A96-63418F807C9C}" type="slidenum">
              <a:rPr lang="en-US" altLang="de-DE" sz="1200" b="0">
                <a:solidFill>
                  <a:prstClr val="black"/>
                </a:solidFill>
              </a:rPr>
              <a:pPr/>
              <a:t>52</a:t>
            </a:fld>
            <a:endParaRPr lang="en-US" altLang="de-DE" sz="1200" b="0">
              <a:solidFill>
                <a:prstClr val="black"/>
              </a:solidFill>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itchFamily="34" charset="-128"/>
            </a:endParaRPr>
          </a:p>
        </p:txBody>
      </p:sp>
    </p:spTree>
    <p:extLst>
      <p:ext uri="{BB962C8B-B14F-4D97-AF65-F5344CB8AC3E}">
        <p14:creationId xmlns:p14="http://schemas.microsoft.com/office/powerpoint/2010/main" val="3130506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pitchFamily="18" charset="0"/>
                <a:ea typeface="ＭＳ Ｐゴシック" pitchFamily="34" charset="-128"/>
              </a:defRPr>
            </a:lvl1pPr>
            <a:lvl2pPr marL="702756" indent="-270291" eaLnBrk="0" hangingPunct="0">
              <a:defRPr sz="2300" b="1">
                <a:solidFill>
                  <a:schemeClr val="tx1"/>
                </a:solidFill>
                <a:latin typeface="Times New Roman" pitchFamily="18" charset="0"/>
                <a:ea typeface="ＭＳ Ｐゴシック" pitchFamily="34" charset="-128"/>
              </a:defRPr>
            </a:lvl2pPr>
            <a:lvl3pPr marL="1081164" indent="-216233" eaLnBrk="0" hangingPunct="0">
              <a:defRPr sz="2300" b="1">
                <a:solidFill>
                  <a:schemeClr val="tx1"/>
                </a:solidFill>
                <a:latin typeface="Times New Roman" pitchFamily="18" charset="0"/>
                <a:ea typeface="ＭＳ Ｐゴシック" pitchFamily="34" charset="-128"/>
              </a:defRPr>
            </a:lvl3pPr>
            <a:lvl4pPr marL="1513629" indent="-216233" eaLnBrk="0" hangingPunct="0">
              <a:defRPr sz="2300" b="1">
                <a:solidFill>
                  <a:schemeClr val="tx1"/>
                </a:solidFill>
                <a:latin typeface="Times New Roman" pitchFamily="18" charset="0"/>
                <a:ea typeface="ＭＳ Ｐゴシック" pitchFamily="34" charset="-128"/>
              </a:defRPr>
            </a:lvl4pPr>
            <a:lvl5pPr marL="1946095" indent="-216233" eaLnBrk="0" hangingPunct="0">
              <a:defRPr sz="2300" b="1">
                <a:solidFill>
                  <a:schemeClr val="tx1"/>
                </a:solidFill>
                <a:latin typeface="Times New Roman" pitchFamily="18" charset="0"/>
                <a:ea typeface="ＭＳ Ｐゴシック" pitchFamily="34" charset="-128"/>
              </a:defRPr>
            </a:lvl5pPr>
            <a:lvl6pPr marL="2378560"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6pPr>
            <a:lvl7pPr marL="2811026"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7pPr>
            <a:lvl8pPr marL="3243491"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8pPr>
            <a:lvl9pPr marL="3675957"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9pPr>
          </a:lstStyle>
          <a:p>
            <a:fld id="{1D826E1E-1D4E-4288-8A96-63418F807C9C}" type="slidenum">
              <a:rPr lang="en-US" altLang="de-DE" sz="1200" b="0">
                <a:solidFill>
                  <a:prstClr val="black"/>
                </a:solidFill>
              </a:rPr>
              <a:pPr/>
              <a:t>53</a:t>
            </a:fld>
            <a:endParaRPr lang="en-US" altLang="de-DE" sz="1200" b="0">
              <a:solidFill>
                <a:prstClr val="black"/>
              </a:solidFill>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itchFamily="34" charset="-128"/>
            </a:endParaRPr>
          </a:p>
        </p:txBody>
      </p:sp>
    </p:spTree>
    <p:extLst>
      <p:ext uri="{BB962C8B-B14F-4D97-AF65-F5344CB8AC3E}">
        <p14:creationId xmlns:p14="http://schemas.microsoft.com/office/powerpoint/2010/main" val="696079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pitchFamily="18" charset="0"/>
                <a:ea typeface="ＭＳ Ｐゴシック" pitchFamily="34" charset="-128"/>
              </a:defRPr>
            </a:lvl1pPr>
            <a:lvl2pPr marL="702756" indent="-270291" eaLnBrk="0" hangingPunct="0">
              <a:defRPr sz="2300" b="1">
                <a:solidFill>
                  <a:schemeClr val="tx1"/>
                </a:solidFill>
                <a:latin typeface="Times New Roman" pitchFamily="18" charset="0"/>
                <a:ea typeface="ＭＳ Ｐゴシック" pitchFamily="34" charset="-128"/>
              </a:defRPr>
            </a:lvl2pPr>
            <a:lvl3pPr marL="1081164" indent="-216233" eaLnBrk="0" hangingPunct="0">
              <a:defRPr sz="2300" b="1">
                <a:solidFill>
                  <a:schemeClr val="tx1"/>
                </a:solidFill>
                <a:latin typeface="Times New Roman" pitchFamily="18" charset="0"/>
                <a:ea typeface="ＭＳ Ｐゴシック" pitchFamily="34" charset="-128"/>
              </a:defRPr>
            </a:lvl3pPr>
            <a:lvl4pPr marL="1513629" indent="-216233" eaLnBrk="0" hangingPunct="0">
              <a:defRPr sz="2300" b="1">
                <a:solidFill>
                  <a:schemeClr val="tx1"/>
                </a:solidFill>
                <a:latin typeface="Times New Roman" pitchFamily="18" charset="0"/>
                <a:ea typeface="ＭＳ Ｐゴシック" pitchFamily="34" charset="-128"/>
              </a:defRPr>
            </a:lvl4pPr>
            <a:lvl5pPr marL="1946095" indent="-216233" eaLnBrk="0" hangingPunct="0">
              <a:defRPr sz="2300" b="1">
                <a:solidFill>
                  <a:schemeClr val="tx1"/>
                </a:solidFill>
                <a:latin typeface="Times New Roman" pitchFamily="18" charset="0"/>
                <a:ea typeface="ＭＳ Ｐゴシック" pitchFamily="34" charset="-128"/>
              </a:defRPr>
            </a:lvl5pPr>
            <a:lvl6pPr marL="2378560"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6pPr>
            <a:lvl7pPr marL="2811026"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7pPr>
            <a:lvl8pPr marL="3243491"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8pPr>
            <a:lvl9pPr marL="3675957"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9pPr>
          </a:lstStyle>
          <a:p>
            <a:fld id="{1D826E1E-1D4E-4288-8A96-63418F807C9C}" type="slidenum">
              <a:rPr lang="en-US" altLang="de-DE" sz="1200" b="0">
                <a:solidFill>
                  <a:prstClr val="black"/>
                </a:solidFill>
              </a:rPr>
              <a:pPr/>
              <a:t>56</a:t>
            </a:fld>
            <a:endParaRPr lang="en-US" altLang="de-DE" sz="1200" b="0">
              <a:solidFill>
                <a:prstClr val="black"/>
              </a:solidFill>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itchFamily="34" charset="-128"/>
            </a:endParaRPr>
          </a:p>
        </p:txBody>
      </p:sp>
    </p:spTree>
    <p:extLst>
      <p:ext uri="{BB962C8B-B14F-4D97-AF65-F5344CB8AC3E}">
        <p14:creationId xmlns:p14="http://schemas.microsoft.com/office/powerpoint/2010/main" val="725612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pitchFamily="18" charset="0"/>
                <a:ea typeface="ＭＳ Ｐゴシック" pitchFamily="34" charset="-128"/>
              </a:defRPr>
            </a:lvl1pPr>
            <a:lvl2pPr marL="702756" indent="-270291" eaLnBrk="0" hangingPunct="0">
              <a:defRPr sz="2300" b="1">
                <a:solidFill>
                  <a:schemeClr val="tx1"/>
                </a:solidFill>
                <a:latin typeface="Times New Roman" pitchFamily="18" charset="0"/>
                <a:ea typeface="ＭＳ Ｐゴシック" pitchFamily="34" charset="-128"/>
              </a:defRPr>
            </a:lvl2pPr>
            <a:lvl3pPr marL="1081164" indent="-216233" eaLnBrk="0" hangingPunct="0">
              <a:defRPr sz="2300" b="1">
                <a:solidFill>
                  <a:schemeClr val="tx1"/>
                </a:solidFill>
                <a:latin typeface="Times New Roman" pitchFamily="18" charset="0"/>
                <a:ea typeface="ＭＳ Ｐゴシック" pitchFamily="34" charset="-128"/>
              </a:defRPr>
            </a:lvl3pPr>
            <a:lvl4pPr marL="1513629" indent="-216233" eaLnBrk="0" hangingPunct="0">
              <a:defRPr sz="2300" b="1">
                <a:solidFill>
                  <a:schemeClr val="tx1"/>
                </a:solidFill>
                <a:latin typeface="Times New Roman" pitchFamily="18" charset="0"/>
                <a:ea typeface="ＭＳ Ｐゴシック" pitchFamily="34" charset="-128"/>
              </a:defRPr>
            </a:lvl4pPr>
            <a:lvl5pPr marL="1946095" indent="-216233" eaLnBrk="0" hangingPunct="0">
              <a:defRPr sz="2300" b="1">
                <a:solidFill>
                  <a:schemeClr val="tx1"/>
                </a:solidFill>
                <a:latin typeface="Times New Roman" pitchFamily="18" charset="0"/>
                <a:ea typeface="ＭＳ Ｐゴシック" pitchFamily="34" charset="-128"/>
              </a:defRPr>
            </a:lvl5pPr>
            <a:lvl6pPr marL="2378560"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6pPr>
            <a:lvl7pPr marL="2811026"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7pPr>
            <a:lvl8pPr marL="3243491"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8pPr>
            <a:lvl9pPr marL="3675957"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9pPr>
          </a:lstStyle>
          <a:p>
            <a:fld id="{1D826E1E-1D4E-4288-8A96-63418F807C9C}" type="slidenum">
              <a:rPr lang="en-US" altLang="de-DE" sz="1200" b="0">
                <a:solidFill>
                  <a:prstClr val="black"/>
                </a:solidFill>
              </a:rPr>
              <a:pPr/>
              <a:t>57</a:t>
            </a:fld>
            <a:endParaRPr lang="en-US" altLang="de-DE" sz="1200" b="0">
              <a:solidFill>
                <a:prstClr val="black"/>
              </a:solidFill>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itchFamily="34" charset="-128"/>
            </a:endParaRPr>
          </a:p>
        </p:txBody>
      </p:sp>
    </p:spTree>
    <p:extLst>
      <p:ext uri="{BB962C8B-B14F-4D97-AF65-F5344CB8AC3E}">
        <p14:creationId xmlns:p14="http://schemas.microsoft.com/office/powerpoint/2010/main" val="415242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charset="0"/>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pitchFamily="18" charset="0"/>
              </a:defRPr>
            </a:lvl1pPr>
            <a:lvl2pPr marL="702756" indent="-270291" eaLnBrk="0" hangingPunct="0">
              <a:defRPr sz="2300" b="1">
                <a:solidFill>
                  <a:schemeClr val="tx1"/>
                </a:solidFill>
                <a:latin typeface="Times New Roman" pitchFamily="18" charset="0"/>
              </a:defRPr>
            </a:lvl2pPr>
            <a:lvl3pPr marL="1081164" indent="-216233" eaLnBrk="0" hangingPunct="0">
              <a:defRPr sz="2300" b="1">
                <a:solidFill>
                  <a:schemeClr val="tx1"/>
                </a:solidFill>
                <a:latin typeface="Times New Roman" pitchFamily="18" charset="0"/>
              </a:defRPr>
            </a:lvl3pPr>
            <a:lvl4pPr marL="1513629" indent="-216233" eaLnBrk="0" hangingPunct="0">
              <a:defRPr sz="2300" b="1">
                <a:solidFill>
                  <a:schemeClr val="tx1"/>
                </a:solidFill>
                <a:latin typeface="Times New Roman" pitchFamily="18" charset="0"/>
              </a:defRPr>
            </a:lvl4pPr>
            <a:lvl5pPr marL="1946095" indent="-216233" eaLnBrk="0" hangingPunct="0">
              <a:defRPr sz="2300" b="1">
                <a:solidFill>
                  <a:schemeClr val="tx1"/>
                </a:solidFill>
                <a:latin typeface="Times New Roman" pitchFamily="18" charset="0"/>
              </a:defRPr>
            </a:lvl5pPr>
            <a:lvl6pPr marL="2378560" indent="-216233" eaLnBrk="0" fontAlgn="base" hangingPunct="0">
              <a:spcBef>
                <a:spcPct val="0"/>
              </a:spcBef>
              <a:spcAft>
                <a:spcPct val="0"/>
              </a:spcAft>
              <a:defRPr sz="2300" b="1">
                <a:solidFill>
                  <a:schemeClr val="tx1"/>
                </a:solidFill>
                <a:latin typeface="Times New Roman" pitchFamily="18" charset="0"/>
              </a:defRPr>
            </a:lvl6pPr>
            <a:lvl7pPr marL="2811026" indent="-216233" eaLnBrk="0" fontAlgn="base" hangingPunct="0">
              <a:spcBef>
                <a:spcPct val="0"/>
              </a:spcBef>
              <a:spcAft>
                <a:spcPct val="0"/>
              </a:spcAft>
              <a:defRPr sz="2300" b="1">
                <a:solidFill>
                  <a:schemeClr val="tx1"/>
                </a:solidFill>
                <a:latin typeface="Times New Roman" pitchFamily="18" charset="0"/>
              </a:defRPr>
            </a:lvl7pPr>
            <a:lvl8pPr marL="3243491" indent="-216233" eaLnBrk="0" fontAlgn="base" hangingPunct="0">
              <a:spcBef>
                <a:spcPct val="0"/>
              </a:spcBef>
              <a:spcAft>
                <a:spcPct val="0"/>
              </a:spcAft>
              <a:defRPr sz="2300" b="1">
                <a:solidFill>
                  <a:schemeClr val="tx1"/>
                </a:solidFill>
                <a:latin typeface="Times New Roman" pitchFamily="18" charset="0"/>
              </a:defRPr>
            </a:lvl8pPr>
            <a:lvl9pPr marL="3675957" indent="-216233" eaLnBrk="0" fontAlgn="base" hangingPunct="0">
              <a:spcBef>
                <a:spcPct val="0"/>
              </a:spcBef>
              <a:spcAft>
                <a:spcPct val="0"/>
              </a:spcAft>
              <a:defRPr sz="2300" b="1">
                <a:solidFill>
                  <a:schemeClr val="tx1"/>
                </a:solidFill>
                <a:latin typeface="Times New Roman" pitchFamily="18" charset="0"/>
              </a:defRPr>
            </a:lvl9pPr>
          </a:lstStyle>
          <a:p>
            <a:fld id="{3396251B-57B9-45F7-BCDF-1562CDBC68DD}" type="slidenum">
              <a:rPr lang="en-US" altLang="de-DE" sz="1200" b="0">
                <a:latin typeface="Arial" charset="0"/>
              </a:rPr>
              <a:pPr/>
              <a:t>5</a:t>
            </a:fld>
            <a:endParaRPr lang="en-US" altLang="de-DE" sz="1200" b="0">
              <a:latin typeface="Arial" charset="0"/>
            </a:endParaRPr>
          </a:p>
        </p:txBody>
      </p:sp>
    </p:spTree>
    <p:extLst>
      <p:ext uri="{BB962C8B-B14F-4D97-AF65-F5344CB8AC3E}">
        <p14:creationId xmlns:p14="http://schemas.microsoft.com/office/powerpoint/2010/main" val="724331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pitchFamily="18" charset="0"/>
                <a:ea typeface="ＭＳ Ｐゴシック" pitchFamily="34" charset="-128"/>
              </a:defRPr>
            </a:lvl1pPr>
            <a:lvl2pPr marL="702756" indent="-270291" eaLnBrk="0" hangingPunct="0">
              <a:defRPr sz="2300" b="1">
                <a:solidFill>
                  <a:schemeClr val="tx1"/>
                </a:solidFill>
                <a:latin typeface="Times New Roman" pitchFamily="18" charset="0"/>
                <a:ea typeface="ＭＳ Ｐゴシック" pitchFamily="34" charset="-128"/>
              </a:defRPr>
            </a:lvl2pPr>
            <a:lvl3pPr marL="1081164" indent="-216233" eaLnBrk="0" hangingPunct="0">
              <a:defRPr sz="2300" b="1">
                <a:solidFill>
                  <a:schemeClr val="tx1"/>
                </a:solidFill>
                <a:latin typeface="Times New Roman" pitchFamily="18" charset="0"/>
                <a:ea typeface="ＭＳ Ｐゴシック" pitchFamily="34" charset="-128"/>
              </a:defRPr>
            </a:lvl3pPr>
            <a:lvl4pPr marL="1513629" indent="-216233" eaLnBrk="0" hangingPunct="0">
              <a:defRPr sz="2300" b="1">
                <a:solidFill>
                  <a:schemeClr val="tx1"/>
                </a:solidFill>
                <a:latin typeface="Times New Roman" pitchFamily="18" charset="0"/>
                <a:ea typeface="ＭＳ Ｐゴシック" pitchFamily="34" charset="-128"/>
              </a:defRPr>
            </a:lvl4pPr>
            <a:lvl5pPr marL="1946095" indent="-216233" eaLnBrk="0" hangingPunct="0">
              <a:defRPr sz="2300" b="1">
                <a:solidFill>
                  <a:schemeClr val="tx1"/>
                </a:solidFill>
                <a:latin typeface="Times New Roman" pitchFamily="18" charset="0"/>
                <a:ea typeface="ＭＳ Ｐゴシック" pitchFamily="34" charset="-128"/>
              </a:defRPr>
            </a:lvl5pPr>
            <a:lvl6pPr marL="2378560"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6pPr>
            <a:lvl7pPr marL="2811026"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7pPr>
            <a:lvl8pPr marL="3243491"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8pPr>
            <a:lvl9pPr marL="3675957"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9pPr>
          </a:lstStyle>
          <a:p>
            <a:fld id="{1D826E1E-1D4E-4288-8A96-63418F807C9C}" type="slidenum">
              <a:rPr lang="en-US" altLang="de-DE" sz="1200" b="0">
                <a:solidFill>
                  <a:prstClr val="black"/>
                </a:solidFill>
              </a:rPr>
              <a:pPr/>
              <a:t>58</a:t>
            </a:fld>
            <a:endParaRPr lang="en-US" altLang="de-DE" sz="1200" b="0">
              <a:solidFill>
                <a:prstClr val="black"/>
              </a:solidFill>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itchFamily="34" charset="-128"/>
            </a:endParaRPr>
          </a:p>
        </p:txBody>
      </p:sp>
    </p:spTree>
    <p:extLst>
      <p:ext uri="{BB962C8B-B14F-4D97-AF65-F5344CB8AC3E}">
        <p14:creationId xmlns:p14="http://schemas.microsoft.com/office/powerpoint/2010/main" val="2659193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6B8A4-2429-4C71-A89E-28C6677F98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1633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Palatino Linotype" pitchFamily="18" charset="0"/>
                <a:ea typeface="+mn-ea"/>
                <a:cs typeface="+mn-cs"/>
              </a:rPr>
              <a:t>If particles of a host fluid have anisotropic shape and are, on average, aligned along some axis (called a </a:t>
            </a:r>
            <a:r>
              <a:rPr kumimoji="0" lang="en-US" altLang="en-US" sz="1200" b="1" i="0" u="none" strike="noStrike" kern="1200" cap="none" spc="0" normalizeH="0" baseline="0" noProof="0" dirty="0">
                <a:ln>
                  <a:noFill/>
                </a:ln>
                <a:solidFill>
                  <a:srgbClr val="000000"/>
                </a:solidFill>
                <a:effectLst/>
                <a:uLnTx/>
                <a:uFillTx/>
                <a:latin typeface="Palatino Linotype" pitchFamily="18" charset="0"/>
                <a:ea typeface="+mn-ea"/>
                <a:cs typeface="+mn-cs"/>
              </a:rPr>
              <a:t>director</a:t>
            </a:r>
            <a:r>
              <a:rPr kumimoji="0" lang="en-US" altLang="en-US" sz="1200" b="0" i="0" u="none" strike="noStrike" kern="1200" cap="none" spc="0" normalizeH="0" baseline="0" noProof="0" dirty="0">
                <a:ln>
                  <a:noFill/>
                </a:ln>
                <a:solidFill>
                  <a:srgbClr val="000000"/>
                </a:solidFill>
                <a:effectLst/>
                <a:uLnTx/>
                <a:uFillTx/>
                <a:latin typeface="Palatino Linotype" pitchFamily="18" charset="0"/>
                <a:ea typeface="+mn-ea"/>
                <a:cs typeface="+mn-cs"/>
              </a:rPr>
              <a:t>, </a:t>
            </a:r>
            <a:r>
              <a:rPr kumimoji="0" lang="en-US" altLang="en-US" sz="1200" b="1" i="1" u="none" strike="noStrike" kern="1200" cap="none" spc="0" normalizeH="0" baseline="0" noProof="0" dirty="0">
                <a:ln>
                  <a:noFill/>
                </a:ln>
                <a:solidFill>
                  <a:srgbClr val="000000"/>
                </a:solidFill>
                <a:effectLst/>
                <a:uLnTx/>
                <a:uFillTx/>
                <a:latin typeface="Palatino Linotype" pitchFamily="18" charset="0"/>
                <a:ea typeface="+mn-ea"/>
                <a:cs typeface="+mn-cs"/>
              </a:rPr>
              <a:t>n</a:t>
            </a:r>
            <a:r>
              <a:rPr kumimoji="0" lang="en-US" altLang="en-US" sz="1200" b="0" i="0" u="none" strike="noStrike" kern="1200" cap="none" spc="0" normalizeH="0" baseline="0" noProof="0" dirty="0">
                <a:ln>
                  <a:noFill/>
                </a:ln>
                <a:solidFill>
                  <a:srgbClr val="000000"/>
                </a:solidFill>
                <a:effectLst/>
                <a:uLnTx/>
                <a:uFillTx/>
                <a:latin typeface="Palatino Linotype" pitchFamily="18" charset="0"/>
                <a:ea typeface="+mn-ea"/>
                <a:cs typeface="+mn-cs"/>
              </a:rPr>
              <a:t>) then the host liquid has long-range </a:t>
            </a:r>
            <a:r>
              <a:rPr kumimoji="0" lang="en-US" altLang="en-US" sz="1200" b="0" i="1" u="none" strike="noStrike" kern="1200" cap="none" spc="0" normalizeH="0" baseline="0" noProof="0" dirty="0" err="1">
                <a:ln>
                  <a:noFill/>
                </a:ln>
                <a:solidFill>
                  <a:srgbClr val="000000"/>
                </a:solidFill>
                <a:effectLst/>
                <a:uLnTx/>
                <a:uFillTx/>
                <a:latin typeface="Palatino Linotype" pitchFamily="18" charset="0"/>
                <a:ea typeface="+mn-ea"/>
                <a:cs typeface="+mn-cs"/>
              </a:rPr>
              <a:t>orientational</a:t>
            </a:r>
            <a:r>
              <a:rPr kumimoji="0" lang="en-US" altLang="en-US" sz="1200" b="0" i="0" u="none" strike="noStrike" kern="1200" cap="none" spc="0" normalizeH="0" baseline="0" noProof="0" dirty="0">
                <a:ln>
                  <a:noFill/>
                </a:ln>
                <a:solidFill>
                  <a:srgbClr val="000000"/>
                </a:solidFill>
                <a:effectLst/>
                <a:uLnTx/>
                <a:uFillTx/>
                <a:latin typeface="Palatino Linotype" pitchFamily="18" charset="0"/>
                <a:ea typeface="+mn-ea"/>
                <a:cs typeface="+mn-cs"/>
              </a:rPr>
              <a:t> ordering. Note, that </a:t>
            </a:r>
            <a:r>
              <a:rPr kumimoji="0" lang="en-US" altLang="en-US" sz="1200" b="0" i="1" u="none" strike="noStrike" kern="1200" cap="none" spc="0" normalizeH="0" baseline="0" noProof="0" dirty="0">
                <a:ln>
                  <a:noFill/>
                </a:ln>
                <a:solidFill>
                  <a:srgbClr val="000000"/>
                </a:solidFill>
                <a:effectLst/>
                <a:uLnTx/>
                <a:uFillTx/>
                <a:latin typeface="Palatino Linotype" pitchFamily="18" charset="0"/>
                <a:ea typeface="+mn-ea"/>
                <a:cs typeface="+mn-cs"/>
              </a:rPr>
              <a:t>translational</a:t>
            </a:r>
            <a:r>
              <a:rPr kumimoji="0" lang="en-US" altLang="en-US" sz="1200" b="0" i="0" u="none" strike="noStrike" kern="1200" cap="none" spc="0" normalizeH="0" baseline="0" noProof="0" dirty="0">
                <a:ln>
                  <a:noFill/>
                </a:ln>
                <a:solidFill>
                  <a:srgbClr val="000000"/>
                </a:solidFill>
                <a:effectLst/>
                <a:uLnTx/>
                <a:uFillTx/>
                <a:latin typeface="Palatino Linotype" pitchFamily="18" charset="0"/>
                <a:ea typeface="+mn-ea"/>
                <a:cs typeface="+mn-cs"/>
              </a:rPr>
              <a:t> ordering is still short-ranged (i.e. it is still a liquid, not a solid). In this case the host liquid forms a </a:t>
            </a:r>
            <a:r>
              <a:rPr kumimoji="0" lang="en-US" altLang="en-US" sz="1200" b="0" i="0" u="none" strike="noStrike" kern="1200" cap="none" spc="0" normalizeH="0" baseline="0" noProof="0" dirty="0" err="1">
                <a:ln>
                  <a:noFill/>
                </a:ln>
                <a:solidFill>
                  <a:srgbClr val="000000"/>
                </a:solidFill>
                <a:effectLst/>
                <a:uLnTx/>
                <a:uFillTx/>
                <a:latin typeface="Palatino Linotype" pitchFamily="18" charset="0"/>
                <a:ea typeface="+mn-ea"/>
                <a:cs typeface="+mn-cs"/>
              </a:rPr>
              <a:t>nematic</a:t>
            </a:r>
            <a:r>
              <a:rPr kumimoji="0" lang="en-US" altLang="en-US" sz="1200" b="0" i="0" u="none" strike="noStrike" kern="1200" cap="none" spc="0" normalizeH="0" baseline="0" noProof="0" dirty="0">
                <a:ln>
                  <a:noFill/>
                </a:ln>
                <a:solidFill>
                  <a:srgbClr val="000000"/>
                </a:solidFill>
                <a:effectLst/>
                <a:uLnTx/>
                <a:uFillTx/>
                <a:latin typeface="Palatino Linotype" pitchFamily="18" charset="0"/>
                <a:ea typeface="+mn-ea"/>
                <a:cs typeface="+mn-cs"/>
              </a:rPr>
              <a:t> phase, the simplest of the liquid crystals </a:t>
            </a:r>
            <a:r>
              <a:rPr kumimoji="0" lang="en-US" altLang="en-US" sz="1200" b="0" i="0" u="none" strike="noStrike" kern="1200" cap="none" spc="0" normalizeH="0" baseline="0" noProof="0" dirty="0" err="1">
                <a:ln>
                  <a:noFill/>
                </a:ln>
                <a:solidFill>
                  <a:srgbClr val="000000"/>
                </a:solidFill>
                <a:effectLst/>
                <a:uLnTx/>
                <a:uFillTx/>
                <a:latin typeface="Palatino Linotype" pitchFamily="18" charset="0"/>
                <a:ea typeface="+mn-ea"/>
                <a:cs typeface="+mn-cs"/>
              </a:rPr>
              <a:t>mesophases</a:t>
            </a:r>
            <a:r>
              <a:rPr kumimoji="0" lang="en-US" altLang="en-US" sz="1200" b="0" i="0" u="none" strike="noStrike" kern="1200" cap="none" spc="0" normalizeH="0" baseline="0" noProof="0" dirty="0">
                <a:ln>
                  <a:noFill/>
                </a:ln>
                <a:solidFill>
                  <a:srgbClr val="000000"/>
                </a:solidFill>
                <a:effectLst/>
                <a:uLnTx/>
                <a:uFillTx/>
                <a:latin typeface="Palatino Linotype" pitchFamily="18" charset="0"/>
                <a:ea typeface="+mn-ea"/>
                <a:cs typeface="+mn-cs"/>
              </a:rPr>
              <a:t>, and we call the colloidal system a </a:t>
            </a:r>
            <a:r>
              <a:rPr kumimoji="0" lang="en-US" altLang="en-US" sz="1200" b="1" i="0" u="none" strike="noStrike" kern="1200" cap="none" spc="0" normalizeH="0" baseline="0" noProof="0" dirty="0">
                <a:ln>
                  <a:noFill/>
                </a:ln>
                <a:solidFill>
                  <a:srgbClr val="000000"/>
                </a:solidFill>
                <a:effectLst/>
                <a:uLnTx/>
                <a:uFillTx/>
                <a:latin typeface="Palatino Linotype" pitchFamily="18" charset="0"/>
                <a:ea typeface="+mn-ea"/>
                <a:cs typeface="+mn-cs"/>
              </a:rPr>
              <a:t>liquid crystal colloid</a:t>
            </a:r>
            <a:r>
              <a:rPr kumimoji="0" lang="en-US" altLang="en-US" sz="1200" b="0" i="0" u="none" strike="noStrike" kern="1200" cap="none" spc="0" normalizeH="0" baseline="0" noProof="0" dirty="0">
                <a:ln>
                  <a:noFill/>
                </a:ln>
                <a:solidFill>
                  <a:srgbClr val="000000"/>
                </a:solidFill>
                <a:effectLst/>
                <a:uLnTx/>
                <a:uFillTx/>
                <a:latin typeface="Palatino Linotype" pitchFamily="18" charset="0"/>
                <a:ea typeface="+mn-ea"/>
                <a:cs typeface="+mn-cs"/>
              </a:rPr>
              <a:t>.</a:t>
            </a:r>
            <a:endParaRPr kumimoji="0" lang="en-GB" altLang="en-US" sz="1200" b="0" i="0" u="none" strike="noStrike" kern="1200" cap="none" spc="0" normalizeH="0" baseline="0" noProof="0" dirty="0">
              <a:ln>
                <a:noFill/>
              </a:ln>
              <a:solidFill>
                <a:srgbClr val="000000"/>
              </a:solidFill>
              <a:effectLst/>
              <a:uLnTx/>
              <a:uFillTx/>
              <a:latin typeface="Palatino Linotype" pitchFamily="18"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22B6B8A4-2429-4C71-A89E-28C6677F98F0}" type="slidenum">
              <a:rPr lang="en-GB" smtClean="0">
                <a:solidFill>
                  <a:prstClr val="black"/>
                </a:solidFill>
              </a:rPr>
              <a:pPr/>
              <a:t>60</a:t>
            </a:fld>
            <a:endParaRPr lang="en-GB">
              <a:solidFill>
                <a:prstClr val="black"/>
              </a:solidFill>
            </a:endParaRPr>
          </a:p>
        </p:txBody>
      </p:sp>
    </p:spTree>
    <p:extLst>
      <p:ext uri="{BB962C8B-B14F-4D97-AF65-F5344CB8AC3E}">
        <p14:creationId xmlns:p14="http://schemas.microsoft.com/office/powerpoint/2010/main" val="2715793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pitchFamily="18" charset="0"/>
                <a:ea typeface="ＭＳ Ｐゴシック" pitchFamily="34" charset="-128"/>
              </a:defRPr>
            </a:lvl1pPr>
            <a:lvl2pPr marL="702756" indent="-270291" eaLnBrk="0" hangingPunct="0">
              <a:defRPr sz="2300" b="1">
                <a:solidFill>
                  <a:schemeClr val="tx1"/>
                </a:solidFill>
                <a:latin typeface="Times New Roman" pitchFamily="18" charset="0"/>
                <a:ea typeface="ＭＳ Ｐゴシック" pitchFamily="34" charset="-128"/>
              </a:defRPr>
            </a:lvl2pPr>
            <a:lvl3pPr marL="1081164" indent="-216233" eaLnBrk="0" hangingPunct="0">
              <a:defRPr sz="2300" b="1">
                <a:solidFill>
                  <a:schemeClr val="tx1"/>
                </a:solidFill>
                <a:latin typeface="Times New Roman" pitchFamily="18" charset="0"/>
                <a:ea typeface="ＭＳ Ｐゴシック" pitchFamily="34" charset="-128"/>
              </a:defRPr>
            </a:lvl3pPr>
            <a:lvl4pPr marL="1513629" indent="-216233" eaLnBrk="0" hangingPunct="0">
              <a:defRPr sz="2300" b="1">
                <a:solidFill>
                  <a:schemeClr val="tx1"/>
                </a:solidFill>
                <a:latin typeface="Times New Roman" pitchFamily="18" charset="0"/>
                <a:ea typeface="ＭＳ Ｐゴシック" pitchFamily="34" charset="-128"/>
              </a:defRPr>
            </a:lvl4pPr>
            <a:lvl5pPr marL="1946095" indent="-216233" eaLnBrk="0" hangingPunct="0">
              <a:defRPr sz="2300" b="1">
                <a:solidFill>
                  <a:schemeClr val="tx1"/>
                </a:solidFill>
                <a:latin typeface="Times New Roman" pitchFamily="18" charset="0"/>
                <a:ea typeface="ＭＳ Ｐゴシック" pitchFamily="34" charset="-128"/>
              </a:defRPr>
            </a:lvl5pPr>
            <a:lvl6pPr marL="2378560"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6pPr>
            <a:lvl7pPr marL="2811026"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7pPr>
            <a:lvl8pPr marL="3243491"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8pPr>
            <a:lvl9pPr marL="3675957"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9pPr>
          </a:lstStyle>
          <a:p>
            <a:fld id="{1D826E1E-1D4E-4288-8A96-63418F807C9C}" type="slidenum">
              <a:rPr lang="en-US" altLang="de-DE" sz="1200" b="0">
                <a:solidFill>
                  <a:prstClr val="black"/>
                </a:solidFill>
              </a:rPr>
              <a:pPr/>
              <a:t>6</a:t>
            </a:fld>
            <a:endParaRPr lang="en-US" altLang="de-DE" sz="1200" b="0">
              <a:solidFill>
                <a:prstClr val="black"/>
              </a:solidFill>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itchFamily="34" charset="-128"/>
            </a:endParaRPr>
          </a:p>
        </p:txBody>
      </p:sp>
    </p:spTree>
    <p:extLst>
      <p:ext uri="{BB962C8B-B14F-4D97-AF65-F5344CB8AC3E}">
        <p14:creationId xmlns:p14="http://schemas.microsoft.com/office/powerpoint/2010/main" val="3769186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pitchFamily="18" charset="0"/>
                <a:ea typeface="ＭＳ Ｐゴシック" pitchFamily="34" charset="-128"/>
              </a:defRPr>
            </a:lvl1pPr>
            <a:lvl2pPr marL="702756" indent="-270291" eaLnBrk="0" hangingPunct="0">
              <a:defRPr sz="2300" b="1">
                <a:solidFill>
                  <a:schemeClr val="tx1"/>
                </a:solidFill>
                <a:latin typeface="Times New Roman" pitchFamily="18" charset="0"/>
                <a:ea typeface="ＭＳ Ｐゴシック" pitchFamily="34" charset="-128"/>
              </a:defRPr>
            </a:lvl2pPr>
            <a:lvl3pPr marL="1081164" indent="-216233" eaLnBrk="0" hangingPunct="0">
              <a:defRPr sz="2300" b="1">
                <a:solidFill>
                  <a:schemeClr val="tx1"/>
                </a:solidFill>
                <a:latin typeface="Times New Roman" pitchFamily="18" charset="0"/>
                <a:ea typeface="ＭＳ Ｐゴシック" pitchFamily="34" charset="-128"/>
              </a:defRPr>
            </a:lvl3pPr>
            <a:lvl4pPr marL="1513629" indent="-216233" eaLnBrk="0" hangingPunct="0">
              <a:defRPr sz="2300" b="1">
                <a:solidFill>
                  <a:schemeClr val="tx1"/>
                </a:solidFill>
                <a:latin typeface="Times New Roman" pitchFamily="18" charset="0"/>
                <a:ea typeface="ＭＳ Ｐゴシック" pitchFamily="34" charset="-128"/>
              </a:defRPr>
            </a:lvl4pPr>
            <a:lvl5pPr marL="1946095" indent="-216233" eaLnBrk="0" hangingPunct="0">
              <a:defRPr sz="2300" b="1">
                <a:solidFill>
                  <a:schemeClr val="tx1"/>
                </a:solidFill>
                <a:latin typeface="Times New Roman" pitchFamily="18" charset="0"/>
                <a:ea typeface="ＭＳ Ｐゴシック" pitchFamily="34" charset="-128"/>
              </a:defRPr>
            </a:lvl5pPr>
            <a:lvl6pPr marL="2378560"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6pPr>
            <a:lvl7pPr marL="2811026"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7pPr>
            <a:lvl8pPr marL="3243491"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8pPr>
            <a:lvl9pPr marL="3675957"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1D826E1E-1D4E-4288-8A96-63418F807C9C}" type="slidenum">
              <a:rPr kumimoji="0" lang="en-US" altLang="de-DE"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7</a:t>
            </a:fld>
            <a:endParaRPr kumimoji="0" lang="en-US" altLang="de-DE"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itchFamily="34" charset="-128"/>
            </a:endParaRPr>
          </a:p>
        </p:txBody>
      </p:sp>
    </p:spTree>
    <p:extLst>
      <p:ext uri="{BB962C8B-B14F-4D97-AF65-F5344CB8AC3E}">
        <p14:creationId xmlns:p14="http://schemas.microsoft.com/office/powerpoint/2010/main" val="1600459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pitchFamily="18" charset="0"/>
                <a:ea typeface="ＭＳ Ｐゴシック" pitchFamily="34" charset="-128"/>
              </a:defRPr>
            </a:lvl1pPr>
            <a:lvl2pPr marL="702756" indent="-270291" eaLnBrk="0" hangingPunct="0">
              <a:defRPr sz="2300" b="1">
                <a:solidFill>
                  <a:schemeClr val="tx1"/>
                </a:solidFill>
                <a:latin typeface="Times New Roman" pitchFamily="18" charset="0"/>
                <a:ea typeface="ＭＳ Ｐゴシック" pitchFamily="34" charset="-128"/>
              </a:defRPr>
            </a:lvl2pPr>
            <a:lvl3pPr marL="1081164" indent="-216233" eaLnBrk="0" hangingPunct="0">
              <a:defRPr sz="2300" b="1">
                <a:solidFill>
                  <a:schemeClr val="tx1"/>
                </a:solidFill>
                <a:latin typeface="Times New Roman" pitchFamily="18" charset="0"/>
                <a:ea typeface="ＭＳ Ｐゴシック" pitchFamily="34" charset="-128"/>
              </a:defRPr>
            </a:lvl3pPr>
            <a:lvl4pPr marL="1513629" indent="-216233" eaLnBrk="0" hangingPunct="0">
              <a:defRPr sz="2300" b="1">
                <a:solidFill>
                  <a:schemeClr val="tx1"/>
                </a:solidFill>
                <a:latin typeface="Times New Roman" pitchFamily="18" charset="0"/>
                <a:ea typeface="ＭＳ Ｐゴシック" pitchFamily="34" charset="-128"/>
              </a:defRPr>
            </a:lvl4pPr>
            <a:lvl5pPr marL="1946095" indent="-216233" eaLnBrk="0" hangingPunct="0">
              <a:defRPr sz="2300" b="1">
                <a:solidFill>
                  <a:schemeClr val="tx1"/>
                </a:solidFill>
                <a:latin typeface="Times New Roman" pitchFamily="18" charset="0"/>
                <a:ea typeface="ＭＳ Ｐゴシック" pitchFamily="34" charset="-128"/>
              </a:defRPr>
            </a:lvl5pPr>
            <a:lvl6pPr marL="2378560"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6pPr>
            <a:lvl7pPr marL="2811026"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7pPr>
            <a:lvl8pPr marL="3243491"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8pPr>
            <a:lvl9pPr marL="3675957"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1D826E1E-1D4E-4288-8A96-63418F807C9C}" type="slidenum">
              <a:rPr kumimoji="0" lang="en-US" altLang="de-DE"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9</a:t>
            </a:fld>
            <a:endParaRPr kumimoji="0" lang="en-US" altLang="de-DE"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itchFamily="34" charset="-128"/>
            </a:endParaRPr>
          </a:p>
        </p:txBody>
      </p:sp>
    </p:spTree>
    <p:extLst>
      <p:ext uri="{BB962C8B-B14F-4D97-AF65-F5344CB8AC3E}">
        <p14:creationId xmlns:p14="http://schemas.microsoft.com/office/powerpoint/2010/main" val="1355611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pitchFamily="18" charset="0"/>
                <a:ea typeface="ＭＳ Ｐゴシック" pitchFamily="34" charset="-128"/>
              </a:defRPr>
            </a:lvl1pPr>
            <a:lvl2pPr marL="702756" indent="-270291" eaLnBrk="0" hangingPunct="0">
              <a:defRPr sz="2300" b="1">
                <a:solidFill>
                  <a:schemeClr val="tx1"/>
                </a:solidFill>
                <a:latin typeface="Times New Roman" pitchFamily="18" charset="0"/>
                <a:ea typeface="ＭＳ Ｐゴシック" pitchFamily="34" charset="-128"/>
              </a:defRPr>
            </a:lvl2pPr>
            <a:lvl3pPr marL="1081164" indent="-216233" eaLnBrk="0" hangingPunct="0">
              <a:defRPr sz="2300" b="1">
                <a:solidFill>
                  <a:schemeClr val="tx1"/>
                </a:solidFill>
                <a:latin typeface="Times New Roman" pitchFamily="18" charset="0"/>
                <a:ea typeface="ＭＳ Ｐゴシック" pitchFamily="34" charset="-128"/>
              </a:defRPr>
            </a:lvl3pPr>
            <a:lvl4pPr marL="1513629" indent="-216233" eaLnBrk="0" hangingPunct="0">
              <a:defRPr sz="2300" b="1">
                <a:solidFill>
                  <a:schemeClr val="tx1"/>
                </a:solidFill>
                <a:latin typeface="Times New Roman" pitchFamily="18" charset="0"/>
                <a:ea typeface="ＭＳ Ｐゴシック" pitchFamily="34" charset="-128"/>
              </a:defRPr>
            </a:lvl4pPr>
            <a:lvl5pPr marL="1946095" indent="-216233" eaLnBrk="0" hangingPunct="0">
              <a:defRPr sz="2300" b="1">
                <a:solidFill>
                  <a:schemeClr val="tx1"/>
                </a:solidFill>
                <a:latin typeface="Times New Roman" pitchFamily="18" charset="0"/>
                <a:ea typeface="ＭＳ Ｐゴシック" pitchFamily="34" charset="-128"/>
              </a:defRPr>
            </a:lvl5pPr>
            <a:lvl6pPr marL="2378560"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6pPr>
            <a:lvl7pPr marL="2811026"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7pPr>
            <a:lvl8pPr marL="3243491"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8pPr>
            <a:lvl9pPr marL="3675957"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1D826E1E-1D4E-4288-8A96-63418F807C9C}" type="slidenum">
              <a:rPr kumimoji="0" lang="en-US" altLang="de-DE"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10</a:t>
            </a:fld>
            <a:endParaRPr kumimoji="0" lang="en-US" altLang="de-DE"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itchFamily="34" charset="-128"/>
            </a:endParaRPr>
          </a:p>
        </p:txBody>
      </p:sp>
    </p:spTree>
    <p:extLst>
      <p:ext uri="{BB962C8B-B14F-4D97-AF65-F5344CB8AC3E}">
        <p14:creationId xmlns:p14="http://schemas.microsoft.com/office/powerpoint/2010/main" val="3807698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pitchFamily="18" charset="0"/>
                <a:ea typeface="ＭＳ Ｐゴシック" pitchFamily="34" charset="-128"/>
              </a:defRPr>
            </a:lvl1pPr>
            <a:lvl2pPr marL="702756" indent="-270291" eaLnBrk="0" hangingPunct="0">
              <a:defRPr sz="2300" b="1">
                <a:solidFill>
                  <a:schemeClr val="tx1"/>
                </a:solidFill>
                <a:latin typeface="Times New Roman" pitchFamily="18" charset="0"/>
                <a:ea typeface="ＭＳ Ｐゴシック" pitchFamily="34" charset="-128"/>
              </a:defRPr>
            </a:lvl2pPr>
            <a:lvl3pPr marL="1081164" indent="-216233" eaLnBrk="0" hangingPunct="0">
              <a:defRPr sz="2300" b="1">
                <a:solidFill>
                  <a:schemeClr val="tx1"/>
                </a:solidFill>
                <a:latin typeface="Times New Roman" pitchFamily="18" charset="0"/>
                <a:ea typeface="ＭＳ Ｐゴシック" pitchFamily="34" charset="-128"/>
              </a:defRPr>
            </a:lvl3pPr>
            <a:lvl4pPr marL="1513629" indent="-216233" eaLnBrk="0" hangingPunct="0">
              <a:defRPr sz="2300" b="1">
                <a:solidFill>
                  <a:schemeClr val="tx1"/>
                </a:solidFill>
                <a:latin typeface="Times New Roman" pitchFamily="18" charset="0"/>
                <a:ea typeface="ＭＳ Ｐゴシック" pitchFamily="34" charset="-128"/>
              </a:defRPr>
            </a:lvl4pPr>
            <a:lvl5pPr marL="1946095" indent="-216233" eaLnBrk="0" hangingPunct="0">
              <a:defRPr sz="2300" b="1">
                <a:solidFill>
                  <a:schemeClr val="tx1"/>
                </a:solidFill>
                <a:latin typeface="Times New Roman" pitchFamily="18" charset="0"/>
                <a:ea typeface="ＭＳ Ｐゴシック" pitchFamily="34" charset="-128"/>
              </a:defRPr>
            </a:lvl5pPr>
            <a:lvl6pPr marL="2378560"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6pPr>
            <a:lvl7pPr marL="2811026"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7pPr>
            <a:lvl8pPr marL="3243491"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8pPr>
            <a:lvl9pPr marL="3675957"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1D826E1E-1D4E-4288-8A96-63418F807C9C}" type="slidenum">
              <a:rPr kumimoji="0" lang="en-US" altLang="de-DE"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11</a:t>
            </a:fld>
            <a:endParaRPr kumimoji="0" lang="en-US" altLang="de-DE"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dirty="0">
                <a:ea typeface="ＭＳ Ｐゴシック" pitchFamily="34" charset="-128"/>
              </a:rPr>
              <a:t>Because magnetic interactions between molecules are small, the local magnetic field is given mostly by</a:t>
            </a:r>
          </a:p>
          <a:p>
            <a:r>
              <a:rPr lang="en-US" altLang="de-DE" dirty="0">
                <a:ea typeface="ＭＳ Ｐゴシック" pitchFamily="34" charset="-128"/>
              </a:rPr>
              <a:t>the external magnetic field. This implies that the macroscopic magnetic susceptibility tensor χ can be</a:t>
            </a:r>
          </a:p>
          <a:p>
            <a:r>
              <a:rPr lang="en-US" altLang="de-DE" dirty="0">
                <a:ea typeface="ＭＳ Ｐゴシック" pitchFamily="34" charset="-128"/>
              </a:rPr>
              <a:t>obtained from the sum of the molecular susceptibilities with appropriate averaging over the distribution</a:t>
            </a:r>
          </a:p>
          <a:p>
            <a:r>
              <a:rPr lang="en-US" altLang="de-DE" dirty="0">
                <a:ea typeface="ＭＳ Ｐゴシック" pitchFamily="34" charset="-128"/>
              </a:rPr>
              <a:t>function ρ(r, w). </a:t>
            </a:r>
            <a:endParaRPr lang="de-DE" altLang="de-DE" dirty="0">
              <a:ea typeface="ＭＳ Ｐゴシック" pitchFamily="34" charset="-128"/>
            </a:endParaRPr>
          </a:p>
        </p:txBody>
      </p:sp>
    </p:spTree>
    <p:extLst>
      <p:ext uri="{BB962C8B-B14F-4D97-AF65-F5344CB8AC3E}">
        <p14:creationId xmlns:p14="http://schemas.microsoft.com/office/powerpoint/2010/main" val="244825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pitchFamily="18" charset="0"/>
                <a:ea typeface="ＭＳ Ｐゴシック" pitchFamily="34" charset="-128"/>
              </a:defRPr>
            </a:lvl1pPr>
            <a:lvl2pPr marL="702756" indent="-270291" eaLnBrk="0" hangingPunct="0">
              <a:defRPr sz="2300" b="1">
                <a:solidFill>
                  <a:schemeClr val="tx1"/>
                </a:solidFill>
                <a:latin typeface="Times New Roman" pitchFamily="18" charset="0"/>
                <a:ea typeface="ＭＳ Ｐゴシック" pitchFamily="34" charset="-128"/>
              </a:defRPr>
            </a:lvl2pPr>
            <a:lvl3pPr marL="1081164" indent="-216233" eaLnBrk="0" hangingPunct="0">
              <a:defRPr sz="2300" b="1">
                <a:solidFill>
                  <a:schemeClr val="tx1"/>
                </a:solidFill>
                <a:latin typeface="Times New Roman" pitchFamily="18" charset="0"/>
                <a:ea typeface="ＭＳ Ｐゴシック" pitchFamily="34" charset="-128"/>
              </a:defRPr>
            </a:lvl3pPr>
            <a:lvl4pPr marL="1513629" indent="-216233" eaLnBrk="0" hangingPunct="0">
              <a:defRPr sz="2300" b="1">
                <a:solidFill>
                  <a:schemeClr val="tx1"/>
                </a:solidFill>
                <a:latin typeface="Times New Roman" pitchFamily="18" charset="0"/>
                <a:ea typeface="ＭＳ Ｐゴシック" pitchFamily="34" charset="-128"/>
              </a:defRPr>
            </a:lvl4pPr>
            <a:lvl5pPr marL="1946095" indent="-216233" eaLnBrk="0" hangingPunct="0">
              <a:defRPr sz="2300" b="1">
                <a:solidFill>
                  <a:schemeClr val="tx1"/>
                </a:solidFill>
                <a:latin typeface="Times New Roman" pitchFamily="18" charset="0"/>
                <a:ea typeface="ＭＳ Ｐゴシック" pitchFamily="34" charset="-128"/>
              </a:defRPr>
            </a:lvl5pPr>
            <a:lvl6pPr marL="2378560"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6pPr>
            <a:lvl7pPr marL="2811026"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7pPr>
            <a:lvl8pPr marL="3243491"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8pPr>
            <a:lvl9pPr marL="3675957" indent="-216233" eaLnBrk="0" fontAlgn="base" hangingPunct="0">
              <a:spcBef>
                <a:spcPct val="0"/>
              </a:spcBef>
              <a:spcAft>
                <a:spcPct val="0"/>
              </a:spcAft>
              <a:defRPr sz="2300" b="1">
                <a:solidFill>
                  <a:schemeClr val="tx1"/>
                </a:solidFill>
                <a:latin typeface="Times New Roman" pitchFamily="18" charset="0"/>
                <a:ea typeface="ＭＳ Ｐゴシック"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1D826E1E-1D4E-4288-8A96-63418F807C9C}" type="slidenum">
              <a:rPr kumimoji="0" lang="en-US" altLang="de-DE"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12</a:t>
            </a:fld>
            <a:endParaRPr kumimoji="0" lang="en-US" altLang="de-DE"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itchFamily="34" charset="-128"/>
            </a:endParaRPr>
          </a:p>
        </p:txBody>
      </p:sp>
    </p:spTree>
    <p:extLst>
      <p:ext uri="{BB962C8B-B14F-4D97-AF65-F5344CB8AC3E}">
        <p14:creationId xmlns:p14="http://schemas.microsoft.com/office/powerpoint/2010/main" val="2836720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itchFamily="34" charset="-128"/>
            </a:endParaRPr>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976" eaLnBrk="0" hangingPunct="0">
              <a:defRPr sz="2300">
                <a:solidFill>
                  <a:schemeClr val="tx1"/>
                </a:solidFill>
                <a:latin typeface="Arial" pitchFamily="34" charset="0"/>
                <a:ea typeface="ＭＳ Ｐゴシック" pitchFamily="34" charset="-128"/>
              </a:defRPr>
            </a:lvl1pPr>
            <a:lvl2pPr marL="702756" indent="-270291" defTabSz="906976" eaLnBrk="0" hangingPunct="0">
              <a:defRPr sz="2300">
                <a:solidFill>
                  <a:schemeClr val="tx1"/>
                </a:solidFill>
                <a:latin typeface="Arial" pitchFamily="34" charset="0"/>
                <a:ea typeface="ＭＳ Ｐゴシック" pitchFamily="34" charset="-128"/>
              </a:defRPr>
            </a:lvl2pPr>
            <a:lvl3pPr marL="1081164" indent="-216233" defTabSz="906976" eaLnBrk="0" hangingPunct="0">
              <a:defRPr sz="2300">
                <a:solidFill>
                  <a:schemeClr val="tx1"/>
                </a:solidFill>
                <a:latin typeface="Arial" pitchFamily="34" charset="0"/>
                <a:ea typeface="ＭＳ Ｐゴシック" pitchFamily="34" charset="-128"/>
              </a:defRPr>
            </a:lvl3pPr>
            <a:lvl4pPr marL="1513629" indent="-216233" defTabSz="906976" eaLnBrk="0" hangingPunct="0">
              <a:defRPr sz="2300">
                <a:solidFill>
                  <a:schemeClr val="tx1"/>
                </a:solidFill>
                <a:latin typeface="Arial" pitchFamily="34" charset="0"/>
                <a:ea typeface="ＭＳ Ｐゴシック" pitchFamily="34" charset="-128"/>
              </a:defRPr>
            </a:lvl4pPr>
            <a:lvl5pPr marL="1946095" indent="-216233" defTabSz="906976" eaLnBrk="0" hangingPunct="0">
              <a:defRPr sz="2300">
                <a:solidFill>
                  <a:schemeClr val="tx1"/>
                </a:solidFill>
                <a:latin typeface="Arial" pitchFamily="34" charset="0"/>
                <a:ea typeface="ＭＳ Ｐゴシック" pitchFamily="34" charset="-128"/>
              </a:defRPr>
            </a:lvl5pPr>
            <a:lvl6pPr marL="2378560" indent="-216233" defTabSz="906976" eaLnBrk="0" fontAlgn="base" hangingPunct="0">
              <a:spcBef>
                <a:spcPct val="0"/>
              </a:spcBef>
              <a:spcAft>
                <a:spcPct val="0"/>
              </a:spcAft>
              <a:defRPr sz="2300">
                <a:solidFill>
                  <a:schemeClr val="tx1"/>
                </a:solidFill>
                <a:latin typeface="Arial" pitchFamily="34" charset="0"/>
                <a:ea typeface="ＭＳ Ｐゴシック" pitchFamily="34" charset="-128"/>
              </a:defRPr>
            </a:lvl6pPr>
            <a:lvl7pPr marL="2811026" indent="-216233" defTabSz="906976" eaLnBrk="0" fontAlgn="base" hangingPunct="0">
              <a:spcBef>
                <a:spcPct val="0"/>
              </a:spcBef>
              <a:spcAft>
                <a:spcPct val="0"/>
              </a:spcAft>
              <a:defRPr sz="2300">
                <a:solidFill>
                  <a:schemeClr val="tx1"/>
                </a:solidFill>
                <a:latin typeface="Arial" pitchFamily="34" charset="0"/>
                <a:ea typeface="ＭＳ Ｐゴシック" pitchFamily="34" charset="-128"/>
              </a:defRPr>
            </a:lvl7pPr>
            <a:lvl8pPr marL="3243491" indent="-216233" defTabSz="906976" eaLnBrk="0" fontAlgn="base" hangingPunct="0">
              <a:spcBef>
                <a:spcPct val="0"/>
              </a:spcBef>
              <a:spcAft>
                <a:spcPct val="0"/>
              </a:spcAft>
              <a:defRPr sz="2300">
                <a:solidFill>
                  <a:schemeClr val="tx1"/>
                </a:solidFill>
                <a:latin typeface="Arial" pitchFamily="34" charset="0"/>
                <a:ea typeface="ＭＳ Ｐゴシック" pitchFamily="34" charset="-128"/>
              </a:defRPr>
            </a:lvl8pPr>
            <a:lvl9pPr marL="3675957" indent="-216233" defTabSz="906976" eaLnBrk="0" fontAlgn="base" hangingPunct="0">
              <a:spcBef>
                <a:spcPct val="0"/>
              </a:spcBef>
              <a:spcAft>
                <a:spcPct val="0"/>
              </a:spcAft>
              <a:defRPr sz="2300">
                <a:solidFill>
                  <a:schemeClr val="tx1"/>
                </a:solidFill>
                <a:latin typeface="Arial" pitchFamily="34" charset="0"/>
                <a:ea typeface="ＭＳ Ｐゴシック" pitchFamily="34" charset="-128"/>
              </a:defRPr>
            </a:lvl9pPr>
          </a:lstStyle>
          <a:p>
            <a:fld id="{79767337-15FA-442D-9CB6-39BD64B0DB3B}" type="slidenum">
              <a:rPr lang="en-US" altLang="de-DE" sz="1200">
                <a:solidFill>
                  <a:prstClr val="black"/>
                </a:solidFill>
                <a:latin typeface="Times New Roman" pitchFamily="18" charset="0"/>
              </a:rPr>
              <a:pPr/>
              <a:t>17</a:t>
            </a:fld>
            <a:endParaRPr lang="en-US" altLang="de-DE" sz="1200">
              <a:solidFill>
                <a:prstClr val="black"/>
              </a:solidFill>
              <a:latin typeface="Times New Roman" pitchFamily="18" charset="0"/>
            </a:endParaRPr>
          </a:p>
        </p:txBody>
      </p:sp>
    </p:spTree>
    <p:extLst>
      <p:ext uri="{BB962C8B-B14F-4D97-AF65-F5344CB8AC3E}">
        <p14:creationId xmlns:p14="http://schemas.microsoft.com/office/powerpoint/2010/main" val="619043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1BA50D42-C9CD-4801-B293-61D1F53EC57E}" type="datetimeFigureOut">
              <a:rPr lang="de-DE" smtClean="0"/>
              <a:t>26.03.2021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‹nº›</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BA50D42-C9CD-4801-B293-61D1F53EC57E}" type="datetimeFigureOut">
              <a:rPr lang="de-DE" smtClean="0"/>
              <a:t>26.03.2021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‹nº›</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 durch Klicken hinzufügen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BA50D42-C9CD-4801-B293-61D1F53EC57E}" type="datetimeFigureOut">
              <a:rPr lang="de-DE" smtClean="0"/>
              <a:t>26.03.2021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‹nº›</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9380855-52A8-48E1-B87F-B0636A4C5DDF}"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3266087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9176A22-D983-4296-A6F5-C5C16F4A84C8}"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160565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B00EFD-3422-4896-88F6-BEB1882032CA}"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1779313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78C4559-96CB-4D49-9E81-3C2A6AC8FEA3}"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3108786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614790B-A7C9-4231-BF76-3B534D12C1FC}"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3078395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AF7017E-E81A-4599-8F71-D7DBEE055593}"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1244087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E6CFECB-C375-4A43-AE11-6B4B220030E3}"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2063643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6BF051-E4B0-481A-AAD0-9F7CC3888A38}"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3962839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BA50D42-C9CD-4801-B293-61D1F53EC57E}" type="datetimeFigureOut">
              <a:rPr lang="de-DE" smtClean="0"/>
              <a:t>26.03.2021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‹nº›</a:t>
            </a:fld>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C139130-BF16-45E6-9211-C1F233854EF2}"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683760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C9C2640-1E3B-416A-8B27-28B7ADB9CBB0}"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2839614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BF2889C-7913-42BC-A6B4-3DED48FE260C}"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3711783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FCE00E2-45FB-4825-9D98-EF213C5E551D}"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1820184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E5FDCE-7CBA-4EAE-9548-8D6402E7891D}"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418737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8FA7FF2-3BFB-49AA-8F18-C218371095FC}"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12411503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68FEFB-08BF-4F82-85BD-A8DFED990B68}"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825221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AA3B935-375D-46DC-B3F9-636F203D54BE}"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2853116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7434AE-50C0-4A6A-9FAB-E3195314A50C}"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3966797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6CE9942-9EC1-4B64-91F1-E3A5CC32AA14}"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3043299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1BA50D42-C9CD-4801-B293-61D1F53EC57E}" type="datetimeFigureOut">
              <a:rPr lang="de-DE" smtClean="0"/>
              <a:t>26.03.2021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‹nº›</a:t>
            </a:fld>
            <a:endParaRPr lang="de-D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BC57AD5-9BDE-4372-A131-96B7797E1BF0}"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10164866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954CBA4-FB73-4BBF-A383-C5F8EBFAD469}"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24521486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2413E76-30AC-4C4C-BE7F-2270840E623F}"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2241475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92CB3A-C529-4ADC-8F70-8914B78FE32C}"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14206552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3C7E2B-2653-4152-A78F-2BA272C381AA}"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24966872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FCE00E2-45FB-4825-9D98-EF213C5E551D}"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5513583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E5FDCE-7CBA-4EAE-9548-8D6402E7891D}"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18865504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8FA7FF2-3BFB-49AA-8F18-C218371095FC}"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830939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68FEFB-08BF-4F82-85BD-A8DFED990B68}"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39970215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AA3B935-375D-46DC-B3F9-636F203D54BE}"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2805960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1BA50D42-C9CD-4801-B293-61D1F53EC57E}" type="datetimeFigureOut">
              <a:rPr lang="de-DE" smtClean="0"/>
              <a:t>26.03.2021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C6AE60A-B69C-4790-82F7-3882EDF23186}" type="slidenum">
              <a:rPr lang="de-DE" smtClean="0"/>
              <a:t>‹nº›</a:t>
            </a:fld>
            <a:endParaRPr lang="de-D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7434AE-50C0-4A6A-9FAB-E3195314A50C}"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7535083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6CE9942-9EC1-4B64-91F1-E3A5CC32AA14}"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23545725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BC57AD5-9BDE-4372-A131-96B7797E1BF0}"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31534957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954CBA4-FB73-4BBF-A383-C5F8EBFAD469}"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1801965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2413E76-30AC-4C4C-BE7F-2270840E623F}"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12029180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92CB3A-C529-4ADC-8F70-8914B78FE32C}"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31203811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3C7E2B-2653-4152-A78F-2BA272C381AA}" type="slidenum">
              <a:rPr lang="en-US" altLang="de-DE">
                <a:solidFill>
                  <a:srgbClr val="000000"/>
                </a:solidFill>
              </a:rPr>
              <a:pPr/>
              <a:t>‹nº›</a:t>
            </a:fld>
            <a:endParaRPr lang="en-US" altLang="de-DE">
              <a:solidFill>
                <a:srgbClr val="000000"/>
              </a:solidFill>
            </a:endParaRPr>
          </a:p>
        </p:txBody>
      </p:sp>
    </p:spTree>
    <p:extLst>
      <p:ext uri="{BB962C8B-B14F-4D97-AF65-F5344CB8AC3E}">
        <p14:creationId xmlns:p14="http://schemas.microsoft.com/office/powerpoint/2010/main" val="14395726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87745-0A20-4563-B9AE-05CDE70DCC0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0F9350-B66B-4BB0-8541-81451399505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F3E752B-5010-4CA2-A769-2249118AF60B}"/>
              </a:ext>
            </a:extLst>
          </p:cNvPr>
          <p:cNvSpPr>
            <a:spLocks noGrp="1"/>
          </p:cNvSpPr>
          <p:nvPr>
            <p:ph type="dt" sz="half" idx="10"/>
          </p:nvPr>
        </p:nvSpPr>
        <p:spPr/>
        <p:txBody>
          <a:bodyPr/>
          <a:lstStyle/>
          <a:p>
            <a:fld id="{76A3AA24-79F5-4AA3-846A-8CAAB5DC7913}" type="datetimeFigureOut">
              <a:rPr lang="en-US" smtClean="0">
                <a:solidFill>
                  <a:prstClr val="black">
                    <a:tint val="75000"/>
                  </a:prstClr>
                </a:solidFill>
              </a:rPr>
              <a:pPr/>
              <a:t>3/26/2021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B5D794-B90F-480B-BD6D-0039FD8169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1326C1-7521-43C5-B9C9-B113C4456CD2}"/>
              </a:ext>
            </a:extLst>
          </p:cNvPr>
          <p:cNvSpPr>
            <a:spLocks noGrp="1"/>
          </p:cNvSpPr>
          <p:nvPr>
            <p:ph type="sldNum" sz="quarter" idx="12"/>
          </p:nvPr>
        </p:nvSpPr>
        <p:spPr/>
        <p:txBody>
          <a:bodyPr/>
          <a:lstStyle/>
          <a:p>
            <a:fld id="{4EBC095B-ED02-40F6-80E8-C4F4C1728323}"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5469144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D4EB5-9AE2-437F-AC2A-14D4A23AEA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8C94C-924C-4415-A44A-06361E51AC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B4AAA8-8DFC-4A3A-8437-452F10DCEF3C}"/>
              </a:ext>
            </a:extLst>
          </p:cNvPr>
          <p:cNvSpPr>
            <a:spLocks noGrp="1"/>
          </p:cNvSpPr>
          <p:nvPr>
            <p:ph type="dt" sz="half" idx="10"/>
          </p:nvPr>
        </p:nvSpPr>
        <p:spPr/>
        <p:txBody>
          <a:bodyPr/>
          <a:lstStyle/>
          <a:p>
            <a:fld id="{76A3AA24-79F5-4AA3-846A-8CAAB5DC7913}" type="datetimeFigureOut">
              <a:rPr lang="en-US" smtClean="0">
                <a:solidFill>
                  <a:prstClr val="black">
                    <a:tint val="75000"/>
                  </a:prstClr>
                </a:solidFill>
              </a:rPr>
              <a:pPr/>
              <a:t>3/26/2021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A8D1008-9455-4561-8564-0B9C22FD7CF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57FE9A-1D64-442E-BE20-98412FC3809F}"/>
              </a:ext>
            </a:extLst>
          </p:cNvPr>
          <p:cNvSpPr>
            <a:spLocks noGrp="1"/>
          </p:cNvSpPr>
          <p:nvPr>
            <p:ph type="sldNum" sz="quarter" idx="12"/>
          </p:nvPr>
        </p:nvSpPr>
        <p:spPr/>
        <p:txBody>
          <a:bodyPr/>
          <a:lstStyle/>
          <a:p>
            <a:fld id="{4EBC095B-ED02-40F6-80E8-C4F4C1728323}"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7823375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1637E-358B-4D76-99AA-B5ECD7AF6FD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AC93774-EA54-481C-8688-9BE7D941C69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450ADF-E636-4D15-ADF0-6B59D8B899E4}"/>
              </a:ext>
            </a:extLst>
          </p:cNvPr>
          <p:cNvSpPr>
            <a:spLocks noGrp="1"/>
          </p:cNvSpPr>
          <p:nvPr>
            <p:ph type="dt" sz="half" idx="10"/>
          </p:nvPr>
        </p:nvSpPr>
        <p:spPr/>
        <p:txBody>
          <a:bodyPr/>
          <a:lstStyle/>
          <a:p>
            <a:fld id="{76A3AA24-79F5-4AA3-846A-8CAAB5DC7913}" type="datetimeFigureOut">
              <a:rPr lang="en-US" smtClean="0">
                <a:solidFill>
                  <a:prstClr val="black">
                    <a:tint val="75000"/>
                  </a:prstClr>
                </a:solidFill>
              </a:rPr>
              <a:pPr/>
              <a:t>3/26/2021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3A3C47B-D019-4B4D-8877-DA06D6A4B95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ACAF2FF-38B0-404F-A7C8-DEA763A85CF1}"/>
              </a:ext>
            </a:extLst>
          </p:cNvPr>
          <p:cNvSpPr>
            <a:spLocks noGrp="1"/>
          </p:cNvSpPr>
          <p:nvPr>
            <p:ph type="sldNum" sz="quarter" idx="12"/>
          </p:nvPr>
        </p:nvSpPr>
        <p:spPr/>
        <p:txBody>
          <a:bodyPr/>
          <a:lstStyle/>
          <a:p>
            <a:fld id="{4EBC095B-ED02-40F6-80E8-C4F4C1728323}"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20158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1BA50D42-C9CD-4801-B293-61D1F53EC57E}" type="datetimeFigureOut">
              <a:rPr lang="de-DE" smtClean="0"/>
              <a:t>26.03.2021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6C6AE60A-B69C-4790-82F7-3882EDF23186}" type="slidenum">
              <a:rPr lang="de-DE" smtClean="0"/>
              <a:t>‹nº›</a:t>
            </a:fld>
            <a:endParaRPr lang="de-D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473D7-B088-4847-80B2-AF23F516B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F08D78-0162-45BE-9B70-78EDFAAD7D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5D4036-BDFA-41F2-87BA-052A3800ED2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8025F9-8F95-497F-81DB-83EBFCB550FC}"/>
              </a:ext>
            </a:extLst>
          </p:cNvPr>
          <p:cNvSpPr>
            <a:spLocks noGrp="1"/>
          </p:cNvSpPr>
          <p:nvPr>
            <p:ph type="dt" sz="half" idx="10"/>
          </p:nvPr>
        </p:nvSpPr>
        <p:spPr/>
        <p:txBody>
          <a:bodyPr/>
          <a:lstStyle/>
          <a:p>
            <a:fld id="{76A3AA24-79F5-4AA3-846A-8CAAB5DC7913}" type="datetimeFigureOut">
              <a:rPr lang="en-US" smtClean="0">
                <a:solidFill>
                  <a:prstClr val="black">
                    <a:tint val="75000"/>
                  </a:prstClr>
                </a:solidFill>
              </a:rPr>
              <a:pPr/>
              <a:t>3/26/2021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D9FAA84-B067-4EE1-82AC-7C612B8D65F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88CE8C4-EDAB-45AB-A0F9-9A4D8B377FD0}"/>
              </a:ext>
            </a:extLst>
          </p:cNvPr>
          <p:cNvSpPr>
            <a:spLocks noGrp="1"/>
          </p:cNvSpPr>
          <p:nvPr>
            <p:ph type="sldNum" sz="quarter" idx="12"/>
          </p:nvPr>
        </p:nvSpPr>
        <p:spPr/>
        <p:txBody>
          <a:bodyPr/>
          <a:lstStyle/>
          <a:p>
            <a:fld id="{4EBC095B-ED02-40F6-80E8-C4F4C1728323}"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5141845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73B4E-2F21-4869-8F36-96189B191A6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66BFB4-02DB-40D2-A852-60AB0278A30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586FA5C-59D1-4E6A-992E-8DD486BC94B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B6DB1D-2791-41B4-BFC5-0E0A343F8F9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25B3CC1-6176-4FD4-8FD2-880B696E121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3C0EF1-1FE8-4EDD-9867-389723FC4F8F}"/>
              </a:ext>
            </a:extLst>
          </p:cNvPr>
          <p:cNvSpPr>
            <a:spLocks noGrp="1"/>
          </p:cNvSpPr>
          <p:nvPr>
            <p:ph type="dt" sz="half" idx="10"/>
          </p:nvPr>
        </p:nvSpPr>
        <p:spPr/>
        <p:txBody>
          <a:bodyPr/>
          <a:lstStyle/>
          <a:p>
            <a:fld id="{76A3AA24-79F5-4AA3-846A-8CAAB5DC7913}" type="datetimeFigureOut">
              <a:rPr lang="en-US" smtClean="0">
                <a:solidFill>
                  <a:prstClr val="black">
                    <a:tint val="75000"/>
                  </a:prstClr>
                </a:solidFill>
              </a:rPr>
              <a:pPr/>
              <a:t>3/26/2021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E1757F8-9071-4578-82F6-E124AFF6B86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BA4E7A7-F247-462F-A7DA-585B1747D5D9}"/>
              </a:ext>
            </a:extLst>
          </p:cNvPr>
          <p:cNvSpPr>
            <a:spLocks noGrp="1"/>
          </p:cNvSpPr>
          <p:nvPr>
            <p:ph type="sldNum" sz="quarter" idx="12"/>
          </p:nvPr>
        </p:nvSpPr>
        <p:spPr/>
        <p:txBody>
          <a:bodyPr/>
          <a:lstStyle/>
          <a:p>
            <a:fld id="{4EBC095B-ED02-40F6-80E8-C4F4C1728323}"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4423865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4C484-3657-46AB-AE6E-4ABEF81696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5C90D6-2519-4F2B-8DF4-F1CBAE3AB784}"/>
              </a:ext>
            </a:extLst>
          </p:cNvPr>
          <p:cNvSpPr>
            <a:spLocks noGrp="1"/>
          </p:cNvSpPr>
          <p:nvPr>
            <p:ph type="dt" sz="half" idx="10"/>
          </p:nvPr>
        </p:nvSpPr>
        <p:spPr/>
        <p:txBody>
          <a:bodyPr/>
          <a:lstStyle/>
          <a:p>
            <a:fld id="{76A3AA24-79F5-4AA3-846A-8CAAB5DC7913}" type="datetimeFigureOut">
              <a:rPr lang="en-US" smtClean="0">
                <a:solidFill>
                  <a:prstClr val="black">
                    <a:tint val="75000"/>
                  </a:prstClr>
                </a:solidFill>
              </a:rPr>
              <a:pPr/>
              <a:t>3/26/2021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9FC7B56-9189-4EDF-B5EE-603D31D070E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2E1DAF0-4487-4839-A624-3A53CA5FA38D}"/>
              </a:ext>
            </a:extLst>
          </p:cNvPr>
          <p:cNvSpPr>
            <a:spLocks noGrp="1"/>
          </p:cNvSpPr>
          <p:nvPr>
            <p:ph type="sldNum" sz="quarter" idx="12"/>
          </p:nvPr>
        </p:nvSpPr>
        <p:spPr/>
        <p:txBody>
          <a:bodyPr/>
          <a:lstStyle/>
          <a:p>
            <a:fld id="{4EBC095B-ED02-40F6-80E8-C4F4C1728323}"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1765386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5E3DE3-7BE1-486D-974F-E537CA1D5303}"/>
              </a:ext>
            </a:extLst>
          </p:cNvPr>
          <p:cNvSpPr>
            <a:spLocks noGrp="1"/>
          </p:cNvSpPr>
          <p:nvPr>
            <p:ph type="dt" sz="half" idx="10"/>
          </p:nvPr>
        </p:nvSpPr>
        <p:spPr/>
        <p:txBody>
          <a:bodyPr/>
          <a:lstStyle/>
          <a:p>
            <a:fld id="{76A3AA24-79F5-4AA3-846A-8CAAB5DC7913}" type="datetimeFigureOut">
              <a:rPr lang="en-US" smtClean="0">
                <a:solidFill>
                  <a:prstClr val="black">
                    <a:tint val="75000"/>
                  </a:prstClr>
                </a:solidFill>
              </a:rPr>
              <a:pPr/>
              <a:t>3/26/2021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BC50124-9FFD-43A4-A60E-DEED508BA1F4}"/>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40CA919-556E-4B8B-885F-33E7515DAF73}"/>
              </a:ext>
            </a:extLst>
          </p:cNvPr>
          <p:cNvSpPr>
            <a:spLocks noGrp="1"/>
          </p:cNvSpPr>
          <p:nvPr>
            <p:ph type="sldNum" sz="quarter" idx="12"/>
          </p:nvPr>
        </p:nvSpPr>
        <p:spPr/>
        <p:txBody>
          <a:bodyPr/>
          <a:lstStyle/>
          <a:p>
            <a:fld id="{4EBC095B-ED02-40F6-80E8-C4F4C1728323}"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1670225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5DB34-F866-4878-A2C3-710AC32C4D1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71CF286-9246-41F8-8B68-C30122AEC95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A2C46A-CF82-43BD-9A3C-FB53434A024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FBEFA4-2707-4A5F-8FDF-3C0020869D83}"/>
              </a:ext>
            </a:extLst>
          </p:cNvPr>
          <p:cNvSpPr>
            <a:spLocks noGrp="1"/>
          </p:cNvSpPr>
          <p:nvPr>
            <p:ph type="dt" sz="half" idx="10"/>
          </p:nvPr>
        </p:nvSpPr>
        <p:spPr/>
        <p:txBody>
          <a:bodyPr/>
          <a:lstStyle/>
          <a:p>
            <a:fld id="{76A3AA24-79F5-4AA3-846A-8CAAB5DC7913}" type="datetimeFigureOut">
              <a:rPr lang="en-US" smtClean="0">
                <a:solidFill>
                  <a:prstClr val="black">
                    <a:tint val="75000"/>
                  </a:prstClr>
                </a:solidFill>
              </a:rPr>
              <a:pPr/>
              <a:t>3/26/2021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8B3EC06-2BA5-40A3-9AEC-86CED5916B7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8A2EC8E-B2A0-4980-83C5-1E9AD9348CBA}"/>
              </a:ext>
            </a:extLst>
          </p:cNvPr>
          <p:cNvSpPr>
            <a:spLocks noGrp="1"/>
          </p:cNvSpPr>
          <p:nvPr>
            <p:ph type="sldNum" sz="quarter" idx="12"/>
          </p:nvPr>
        </p:nvSpPr>
        <p:spPr/>
        <p:txBody>
          <a:bodyPr/>
          <a:lstStyle/>
          <a:p>
            <a:fld id="{4EBC095B-ED02-40F6-80E8-C4F4C1728323}"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0603234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0C48-6CE9-40DF-AD3D-1203E9CCFC3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AFA52C4-F288-4BFD-933D-CB248E8D524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05BE5F6-B7D2-4C1B-8D81-7FB803D0E3F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55E9AA7-695B-4F65-9700-4D30CCDC1365}"/>
              </a:ext>
            </a:extLst>
          </p:cNvPr>
          <p:cNvSpPr>
            <a:spLocks noGrp="1"/>
          </p:cNvSpPr>
          <p:nvPr>
            <p:ph type="dt" sz="half" idx="10"/>
          </p:nvPr>
        </p:nvSpPr>
        <p:spPr/>
        <p:txBody>
          <a:bodyPr/>
          <a:lstStyle/>
          <a:p>
            <a:fld id="{76A3AA24-79F5-4AA3-846A-8CAAB5DC7913}" type="datetimeFigureOut">
              <a:rPr lang="en-US" smtClean="0">
                <a:solidFill>
                  <a:prstClr val="black">
                    <a:tint val="75000"/>
                  </a:prstClr>
                </a:solidFill>
              </a:rPr>
              <a:pPr/>
              <a:t>3/26/2021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95722E1-20B9-4E61-A9A4-B24DCEF029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4ABCFF9-AAF5-4C1D-9D77-B962A0C00504}"/>
              </a:ext>
            </a:extLst>
          </p:cNvPr>
          <p:cNvSpPr>
            <a:spLocks noGrp="1"/>
          </p:cNvSpPr>
          <p:nvPr>
            <p:ph type="sldNum" sz="quarter" idx="12"/>
          </p:nvPr>
        </p:nvSpPr>
        <p:spPr/>
        <p:txBody>
          <a:bodyPr/>
          <a:lstStyle/>
          <a:p>
            <a:fld id="{4EBC095B-ED02-40F6-80E8-C4F4C1728323}"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7468806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1A66B-01E2-4BDA-8474-71E09177C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3E3BD7-FCEB-43A8-A56E-3855DBB218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19F10D-3E10-4C31-9CD9-11F5FA62A1B4}"/>
              </a:ext>
            </a:extLst>
          </p:cNvPr>
          <p:cNvSpPr>
            <a:spLocks noGrp="1"/>
          </p:cNvSpPr>
          <p:nvPr>
            <p:ph type="dt" sz="half" idx="10"/>
          </p:nvPr>
        </p:nvSpPr>
        <p:spPr/>
        <p:txBody>
          <a:bodyPr/>
          <a:lstStyle/>
          <a:p>
            <a:fld id="{76A3AA24-79F5-4AA3-846A-8CAAB5DC7913}" type="datetimeFigureOut">
              <a:rPr lang="en-US" smtClean="0">
                <a:solidFill>
                  <a:prstClr val="black">
                    <a:tint val="75000"/>
                  </a:prstClr>
                </a:solidFill>
              </a:rPr>
              <a:pPr/>
              <a:t>3/26/2021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6FBD233-A0AA-42D1-9F99-FF2A198B597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A7485E-5F87-4EFF-A1F3-FF4EB4FBBC97}"/>
              </a:ext>
            </a:extLst>
          </p:cNvPr>
          <p:cNvSpPr>
            <a:spLocks noGrp="1"/>
          </p:cNvSpPr>
          <p:nvPr>
            <p:ph type="sldNum" sz="quarter" idx="12"/>
          </p:nvPr>
        </p:nvSpPr>
        <p:spPr/>
        <p:txBody>
          <a:bodyPr/>
          <a:lstStyle/>
          <a:p>
            <a:fld id="{4EBC095B-ED02-40F6-80E8-C4F4C1728323}"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9108853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0DE3FC-4F45-4312-BC34-FF9E68F9687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E2073A-FF3D-4A34-930E-3E9545CB165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548BD-0D3E-40C6-9836-DDFABD713C9A}"/>
              </a:ext>
            </a:extLst>
          </p:cNvPr>
          <p:cNvSpPr>
            <a:spLocks noGrp="1"/>
          </p:cNvSpPr>
          <p:nvPr>
            <p:ph type="dt" sz="half" idx="10"/>
          </p:nvPr>
        </p:nvSpPr>
        <p:spPr/>
        <p:txBody>
          <a:bodyPr/>
          <a:lstStyle/>
          <a:p>
            <a:fld id="{76A3AA24-79F5-4AA3-846A-8CAAB5DC7913}" type="datetimeFigureOut">
              <a:rPr lang="en-US" smtClean="0">
                <a:solidFill>
                  <a:prstClr val="black">
                    <a:tint val="75000"/>
                  </a:prstClr>
                </a:solidFill>
              </a:rPr>
              <a:pPr/>
              <a:t>3/26/2021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315194B-29A4-4D05-ACC0-C8F3416238B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F47DFF-9392-43B0-A62A-5633E48C9C7C}"/>
              </a:ext>
            </a:extLst>
          </p:cNvPr>
          <p:cNvSpPr>
            <a:spLocks noGrp="1"/>
          </p:cNvSpPr>
          <p:nvPr>
            <p:ph type="sldNum" sz="quarter" idx="12"/>
          </p:nvPr>
        </p:nvSpPr>
        <p:spPr/>
        <p:txBody>
          <a:bodyPr/>
          <a:lstStyle/>
          <a:p>
            <a:fld id="{4EBC095B-ED02-40F6-80E8-C4F4C1728323}"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737255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1BA50D42-C9CD-4801-B293-61D1F53EC57E}" type="datetimeFigureOut">
              <a:rPr lang="de-DE" smtClean="0"/>
              <a:t>26.03.2021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C6AE60A-B69C-4790-82F7-3882EDF23186}" type="slidenum">
              <a:rPr lang="de-DE" smtClean="0"/>
              <a:t>‹nº›</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BA50D42-C9CD-4801-B293-61D1F53EC57E}" type="datetimeFigureOut">
              <a:rPr lang="de-DE" smtClean="0"/>
              <a:t>26.03.2021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6C6AE60A-B69C-4790-82F7-3882EDF23186}" type="slidenum">
              <a:rPr lang="de-DE" smtClean="0"/>
              <a:t>‹nº›</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1BA50D42-C9CD-4801-B293-61D1F53EC57E}" type="datetimeFigureOut">
              <a:rPr lang="de-DE" smtClean="0"/>
              <a:t>26.03.2021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C6AE60A-B69C-4790-82F7-3882EDF23186}" type="slidenum">
              <a:rPr lang="de-DE" smtClean="0"/>
              <a:t>‹nº›</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1BA50D42-C9CD-4801-B293-61D1F53EC57E}" type="datetimeFigureOut">
              <a:rPr lang="de-DE" smtClean="0"/>
              <a:t>26.03.2021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C6AE60A-B69C-4790-82F7-3882EDF23186}" type="slidenum">
              <a:rPr lang="de-DE" smtClean="0"/>
              <a:t>‹nº›</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A50D42-C9CD-4801-B293-61D1F53EC57E}" type="datetimeFigureOut">
              <a:rPr lang="de-DE" smtClean="0"/>
              <a:t>26.03.2021</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AE60A-B69C-4790-82F7-3882EDF23186}" type="slidenum">
              <a:rPr lang="de-DE" smtClean="0"/>
              <a:t>‹nº›</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ea typeface="+mn-ea"/>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ea typeface="+mn-ea"/>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BC042ED0-981D-42B9-95E9-067AF9864740}" type="slidenum">
              <a:rPr lang="en-US" altLang="de-DE" smtClean="0">
                <a:solidFill>
                  <a:srgbClr val="000000"/>
                </a:solidFill>
                <a:ea typeface="ＭＳ Ｐゴシック" pitchFamily="34" charset="-128"/>
              </a:rPr>
              <a:pPr fontAlgn="base">
                <a:spcBef>
                  <a:spcPct val="0"/>
                </a:spcBef>
                <a:spcAft>
                  <a:spcPct val="0"/>
                </a:spcAft>
              </a:pPr>
              <a:t>‹nº›</a:t>
            </a:fld>
            <a:endParaRPr lang="en-US" altLang="de-DE">
              <a:solidFill>
                <a:srgbClr val="000000"/>
              </a:solidFill>
              <a:ea typeface="ＭＳ Ｐゴシック" pitchFamily="34" charset="-128"/>
            </a:endParaRPr>
          </a:p>
        </p:txBody>
      </p:sp>
    </p:spTree>
    <p:extLst>
      <p:ext uri="{BB962C8B-B14F-4D97-AF65-F5344CB8AC3E}">
        <p14:creationId xmlns:p14="http://schemas.microsoft.com/office/powerpoint/2010/main" val="456920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305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ＭＳ Ｐゴシック" charset="0"/>
              </a:defRPr>
            </a:lvl1pPr>
          </a:lstStyle>
          <a:p>
            <a:pPr fontAlgn="base">
              <a:spcBef>
                <a:spcPct val="0"/>
              </a:spcBef>
              <a:spcAft>
                <a:spcPct val="0"/>
              </a:spcAft>
              <a:defRPr/>
            </a:pPr>
            <a:endParaRPr lang="en-US">
              <a:solidFill>
                <a:srgbClr val="000000"/>
              </a:solidFill>
            </a:endParaRPr>
          </a:p>
        </p:txBody>
      </p:sp>
      <p:sp>
        <p:nvSpPr>
          <p:cNvPr id="305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ＭＳ Ｐゴシック" charset="0"/>
              </a:defRPr>
            </a:lvl1pPr>
          </a:lstStyle>
          <a:p>
            <a:pPr fontAlgn="base">
              <a:spcBef>
                <a:spcPct val="0"/>
              </a:spcBef>
              <a:spcAft>
                <a:spcPct val="0"/>
              </a:spcAft>
              <a:defRPr/>
            </a:pPr>
            <a:endParaRPr lang="en-US">
              <a:solidFill>
                <a:srgbClr val="000000"/>
              </a:solidFill>
            </a:endParaRPr>
          </a:p>
        </p:txBody>
      </p:sp>
      <p:sp>
        <p:nvSpPr>
          <p:cNvPr id="305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9E44429-7AB3-41C9-978F-B05C133A864A}" type="slidenum">
              <a:rPr lang="en-US" altLang="de-DE" smtClean="0">
                <a:solidFill>
                  <a:srgbClr val="000000"/>
                </a:solidFill>
                <a:ea typeface="ＭＳ Ｐゴシック" pitchFamily="34" charset="-128"/>
              </a:rPr>
              <a:pPr fontAlgn="base">
                <a:spcBef>
                  <a:spcPct val="0"/>
                </a:spcBef>
                <a:spcAft>
                  <a:spcPct val="0"/>
                </a:spcAft>
              </a:pPr>
              <a:t>‹nº›</a:t>
            </a:fld>
            <a:endParaRPr lang="en-US" altLang="de-DE">
              <a:solidFill>
                <a:srgbClr val="000000"/>
              </a:solidFill>
              <a:ea typeface="ＭＳ Ｐゴシック" pitchFamily="34" charset="-128"/>
            </a:endParaRPr>
          </a:p>
        </p:txBody>
      </p:sp>
    </p:spTree>
    <p:extLst>
      <p:ext uri="{BB962C8B-B14F-4D97-AF65-F5344CB8AC3E}">
        <p14:creationId xmlns:p14="http://schemas.microsoft.com/office/powerpoint/2010/main" val="22865936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305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ＭＳ Ｐゴシック" charset="0"/>
              </a:defRPr>
            </a:lvl1pPr>
          </a:lstStyle>
          <a:p>
            <a:pPr fontAlgn="base">
              <a:spcBef>
                <a:spcPct val="0"/>
              </a:spcBef>
              <a:spcAft>
                <a:spcPct val="0"/>
              </a:spcAft>
              <a:defRPr/>
            </a:pPr>
            <a:endParaRPr lang="en-US">
              <a:solidFill>
                <a:srgbClr val="000000"/>
              </a:solidFill>
            </a:endParaRPr>
          </a:p>
        </p:txBody>
      </p:sp>
      <p:sp>
        <p:nvSpPr>
          <p:cNvPr id="305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ＭＳ Ｐゴシック" charset="0"/>
              </a:defRPr>
            </a:lvl1pPr>
          </a:lstStyle>
          <a:p>
            <a:pPr fontAlgn="base">
              <a:spcBef>
                <a:spcPct val="0"/>
              </a:spcBef>
              <a:spcAft>
                <a:spcPct val="0"/>
              </a:spcAft>
              <a:defRPr/>
            </a:pPr>
            <a:endParaRPr lang="en-US">
              <a:solidFill>
                <a:srgbClr val="000000"/>
              </a:solidFill>
            </a:endParaRPr>
          </a:p>
        </p:txBody>
      </p:sp>
      <p:sp>
        <p:nvSpPr>
          <p:cNvPr id="305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9E44429-7AB3-41C9-978F-B05C133A864A}" type="slidenum">
              <a:rPr lang="en-US" altLang="de-DE" smtClean="0">
                <a:solidFill>
                  <a:srgbClr val="000000"/>
                </a:solidFill>
                <a:ea typeface="ＭＳ Ｐゴシック" pitchFamily="34" charset="-128"/>
              </a:rPr>
              <a:pPr fontAlgn="base">
                <a:spcBef>
                  <a:spcPct val="0"/>
                </a:spcBef>
                <a:spcAft>
                  <a:spcPct val="0"/>
                </a:spcAft>
              </a:pPr>
              <a:t>‹nº›</a:t>
            </a:fld>
            <a:endParaRPr lang="en-US" altLang="de-DE">
              <a:solidFill>
                <a:srgbClr val="000000"/>
              </a:solidFill>
              <a:ea typeface="ＭＳ Ｐゴシック" pitchFamily="34" charset="-128"/>
            </a:endParaRPr>
          </a:p>
        </p:txBody>
      </p:sp>
    </p:spTree>
    <p:extLst>
      <p:ext uri="{BB962C8B-B14F-4D97-AF65-F5344CB8AC3E}">
        <p14:creationId xmlns:p14="http://schemas.microsoft.com/office/powerpoint/2010/main" val="368791501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351307-62EC-4366-8FB9-202346D9183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9861FD-3A77-43DA-B2BE-2148C0562DB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B9A4B9-ACC5-4427-A76F-AC8D22CD767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6A3AA24-79F5-4AA3-846A-8CAAB5DC7913}" type="datetimeFigureOut">
              <a:rPr lang="en-US" smtClean="0">
                <a:solidFill>
                  <a:prstClr val="black">
                    <a:tint val="75000"/>
                  </a:prstClr>
                </a:solidFill>
              </a:rPr>
              <a:pPr/>
              <a:t>3/26/2021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3AD5786-8526-4CD6-8A8F-BCA015259FC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E12522A-AB6A-4107-8736-7F9178008A5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EBC095B-ED02-40F6-80E8-C4F4C1728323}"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54982398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0.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24.wmf"/><Relationship Id="rId11" Type="http://schemas.openxmlformats.org/officeDocument/2006/relationships/oleObject" Target="../embeddings/oleObject7.bin"/><Relationship Id="rId5" Type="http://schemas.openxmlformats.org/officeDocument/2006/relationships/oleObject" Target="../embeddings/oleObject5.bin"/><Relationship Id="rId10" Type="http://schemas.openxmlformats.org/officeDocument/2006/relationships/image" Target="../media/image3.wmf"/><Relationship Id="rId4" Type="http://schemas.openxmlformats.org/officeDocument/2006/relationships/image" Target="../media/image23.wmf"/><Relationship Id="rId9"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0.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4.jpe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9.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9.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9.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image" Target="../media/image70.png"/><Relationship Id="rId3" Type="http://schemas.openxmlformats.org/officeDocument/2006/relationships/image" Target="../media/image43.png"/><Relationship Id="rId7" Type="http://schemas.openxmlformats.org/officeDocument/2006/relationships/oleObject" Target="../embeddings/oleObject3.bin"/><Relationship Id="rId12"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9.xml"/><Relationship Id="rId6" Type="http://schemas.openxmlformats.org/officeDocument/2006/relationships/image" Target="../media/image3.wmf"/><Relationship Id="rId11" Type="http://schemas.openxmlformats.org/officeDocument/2006/relationships/image" Target="../media/image68.png"/><Relationship Id="rId5" Type="http://schemas.openxmlformats.org/officeDocument/2006/relationships/oleObject" Target="../embeddings/oleObject3.bin"/><Relationship Id="rId10" Type="http://schemas.openxmlformats.org/officeDocument/2006/relationships/image" Target="../media/image6.png"/><Relationship Id="rId4" Type="http://schemas.openxmlformats.org/officeDocument/2006/relationships/image" Target="../media/image65.png"/><Relationship Id="rId9" Type="http://schemas.openxmlformats.org/officeDocument/2006/relationships/image" Target="../media/image510.png"/></Relationships>
</file>

<file path=ppt/slides/_rels/slide32.xml.rels><?xml version="1.0" encoding="UTF-8" standalone="yes"?>
<Relationships xmlns="http://schemas.openxmlformats.org/package/2006/relationships"><Relationship Id="rId3" Type="http://schemas.openxmlformats.org/officeDocument/2006/relationships/image" Target="../media/image650.png"/><Relationship Id="rId7" Type="http://schemas.openxmlformats.org/officeDocument/2006/relationships/image" Target="../media/image71.png"/><Relationship Id="rId2" Type="http://schemas.openxmlformats.org/officeDocument/2006/relationships/image" Target="../media/image640.png"/><Relationship Id="rId1" Type="http://schemas.openxmlformats.org/officeDocument/2006/relationships/slideLayout" Target="../slideLayouts/slideLayout29.xml"/><Relationship Id="rId6" Type="http://schemas.openxmlformats.org/officeDocument/2006/relationships/image" Target="../media/image700.png"/><Relationship Id="rId5" Type="http://schemas.openxmlformats.org/officeDocument/2006/relationships/image" Target="../media/image690.png"/><Relationship Id="rId4" Type="http://schemas.openxmlformats.org/officeDocument/2006/relationships/image" Target="../media/image680.png"/></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image" Target="../media/image85.png"/><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1.pn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2.png"/><Relationship Id="rId7" Type="http://schemas.openxmlformats.org/officeDocument/2006/relationships/image" Target="../media/image83.png"/><Relationship Id="rId2" Type="http://schemas.openxmlformats.org/officeDocument/2006/relationships/image" Target="../media/image91.png"/><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 Id="rId5" Type="http://schemas.openxmlformats.org/officeDocument/2006/relationships/image" Target="../media/image98.png"/><Relationship Id="rId4" Type="http://schemas.openxmlformats.org/officeDocument/2006/relationships/image" Target="../media/image97.pn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3.png"/><Relationship Id="rId1" Type="http://schemas.openxmlformats.org/officeDocument/2006/relationships/slideLayout" Target="../slideLayouts/slideLayout13.xml"/><Relationship Id="rId5" Type="http://schemas.openxmlformats.org/officeDocument/2006/relationships/image" Target="../media/image109.png"/><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3.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1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3.xml"/><Relationship Id="rId4" Type="http://schemas.openxmlformats.org/officeDocument/2006/relationships/image" Target="../media/image12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27.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9.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13.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19.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3.wmf"/></Relationships>
</file>

<file path=ppt/slides/_rels/slide5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23.png"/><Relationship Id="rId1" Type="http://schemas.openxmlformats.org/officeDocument/2006/relationships/slideLayout" Target="../slideLayouts/slideLayout13.xml"/><Relationship Id="rId4" Type="http://schemas.openxmlformats.org/officeDocument/2006/relationships/image" Target="../media/image136.png"/></Relationships>
</file>

<file path=ppt/slides/_rels/slide5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40.png"/></Relationships>
</file>

<file path=ppt/slides/_rels/slide54.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0.png"/><Relationship Id="rId7" Type="http://schemas.openxmlformats.org/officeDocument/2006/relationships/image" Target="../media/image142.png"/><Relationship Id="rId2" Type="http://schemas.openxmlformats.org/officeDocument/2006/relationships/image" Target="../media/image129.png"/><Relationship Id="rId1" Type="http://schemas.openxmlformats.org/officeDocument/2006/relationships/slideLayout" Target="../slideLayouts/slideLayout13.xml"/><Relationship Id="rId6" Type="http://schemas.openxmlformats.org/officeDocument/2006/relationships/image" Target="../media/image141.png"/><Relationship Id="rId5" Type="http://schemas.openxmlformats.org/officeDocument/2006/relationships/image" Target="../media/image139.png"/><Relationship Id="rId10" Type="http://schemas.openxmlformats.org/officeDocument/2006/relationships/image" Target="../media/image145.png"/><Relationship Id="rId4" Type="http://schemas.openxmlformats.org/officeDocument/2006/relationships/image" Target="../media/image134.png"/><Relationship Id="rId9" Type="http://schemas.openxmlformats.org/officeDocument/2006/relationships/image" Target="../media/image144.png"/></Relationships>
</file>

<file path=ppt/slides/_rels/slide5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3.xml"/><Relationship Id="rId4" Type="http://schemas.openxmlformats.org/officeDocument/2006/relationships/image" Target="../media/image148.png"/></Relationships>
</file>

<file path=ppt/slides/_rels/slide5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50.png"/></Relationships>
</file>

<file path=ppt/slides/_rels/slide5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52.png"/></Relationships>
</file>

<file path=ppt/slides/_rels/slide5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4.png"/><Relationship Id="rId7" Type="http://schemas.openxmlformats.org/officeDocument/2006/relationships/image" Target="../media/image155.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50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56.jpeg"/></Relationships>
</file>

<file path=ppt/slides/_rels/slide6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13.xml"/><Relationship Id="rId6" Type="http://schemas.openxmlformats.org/officeDocument/2006/relationships/image" Target="../media/image1400.png"/></Relationships>
</file>

<file path=ppt/slides/_rels/slide6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0.png"/><Relationship Id="rId5" Type="http://schemas.openxmlformats.org/officeDocument/2006/relationships/image" Target="../media/image166.png"/><Relationship Id="rId4" Type="http://schemas.openxmlformats.org/officeDocument/2006/relationships/image" Target="../media/image16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3.bin"/><Relationship Id="rId7" Type="http://schemas.openxmlformats.org/officeDocument/2006/relationships/image" Target="../media/image510.png"/><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wmf"/><Relationship Id="rId11" Type="http://schemas.openxmlformats.org/officeDocument/2006/relationships/image" Target="../media/image9.png"/><Relationship Id="rId5" Type="http://schemas.openxmlformats.org/officeDocument/2006/relationships/oleObject" Target="../embeddings/oleObject3.bin"/><Relationship Id="rId10" Type="http://schemas.openxmlformats.org/officeDocument/2006/relationships/image" Target="../media/image8.png"/><Relationship Id="rId4" Type="http://schemas.openxmlformats.org/officeDocument/2006/relationships/image" Target="../media/image3.wmf"/><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55446" y="284279"/>
            <a:ext cx="7704856" cy="859354"/>
          </a:xfrm>
        </p:spPr>
        <p:txBody>
          <a:bodyPr>
            <a:normAutofit fontScale="90000"/>
          </a:bodyPr>
          <a:lstStyle/>
          <a:p>
            <a:r>
              <a:rPr lang="de-DE" dirty="0"/>
              <a:t>A Short Intro to Liquid Crystals</a:t>
            </a:r>
            <a:br>
              <a:rPr lang="de-DE" dirty="0"/>
            </a:br>
            <a:r>
              <a:rPr lang="de-DE" sz="3200" dirty="0"/>
              <a:t>(A part of the Soft Matter lecture class)</a:t>
            </a:r>
            <a:r>
              <a:rPr lang="de-DE" dirty="0"/>
              <a:t> </a:t>
            </a:r>
          </a:p>
        </p:txBody>
      </p:sp>
      <p:sp>
        <p:nvSpPr>
          <p:cNvPr id="3" name="Untertitel 2"/>
          <p:cNvSpPr>
            <a:spLocks noGrp="1"/>
          </p:cNvSpPr>
          <p:nvPr>
            <p:ph type="subTitle" idx="1"/>
          </p:nvPr>
        </p:nvSpPr>
        <p:spPr>
          <a:xfrm>
            <a:off x="775556" y="5714368"/>
            <a:ext cx="7592888" cy="859353"/>
          </a:xfrm>
          <a:noFill/>
        </p:spPr>
        <p:txBody>
          <a:bodyPr>
            <a:normAutofit fontScale="85000" lnSpcReduction="20000"/>
          </a:bodyPr>
          <a:lstStyle/>
          <a:p>
            <a:r>
              <a:rPr lang="de-DE" sz="2000" dirty="0"/>
              <a:t>M. </a:t>
            </a:r>
            <a:r>
              <a:rPr lang="de-DE" sz="2000" dirty="0" err="1"/>
              <a:t>Tasinkevych</a:t>
            </a:r>
            <a:endParaRPr lang="de-DE" sz="2000" dirty="0"/>
          </a:p>
          <a:p>
            <a:r>
              <a:rPr lang="de-DE" sz="2000" dirty="0"/>
              <a:t>In the Department of Physics at Lisbon University</a:t>
            </a:r>
          </a:p>
          <a:p>
            <a:r>
              <a:rPr lang="de-DE" sz="2000" dirty="0"/>
              <a:t>March, 2021</a:t>
            </a:r>
          </a:p>
        </p:txBody>
      </p:sp>
      <p:pic>
        <p:nvPicPr>
          <p:cNvPr id="5" name="Imagem 4" descr="Uma imagem com desfocagem&#10;&#10;Descrição gerada automaticamente">
            <a:extLst>
              <a:ext uri="{FF2B5EF4-FFF2-40B4-BE49-F238E27FC236}">
                <a16:creationId xmlns:a16="http://schemas.microsoft.com/office/drawing/2014/main" id="{80DB1DF4-AED8-4103-9082-CEA8F64635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1700808"/>
            <a:ext cx="5312309" cy="3718617"/>
          </a:xfrm>
          <a:prstGeom prst="rect">
            <a:avLst/>
          </a:prstGeom>
        </p:spPr>
      </p:pic>
    </p:spTree>
    <p:extLst>
      <p:ext uri="{BB962C8B-B14F-4D97-AF65-F5344CB8AC3E}">
        <p14:creationId xmlns:p14="http://schemas.microsoft.com/office/powerpoint/2010/main" val="1585029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2"/>
          <p:cNvSpPr txBox="1">
            <a:spLocks noChangeArrowheads="1"/>
          </p:cNvSpPr>
          <p:nvPr/>
        </p:nvSpPr>
        <p:spPr bwMode="auto">
          <a:xfrm>
            <a:off x="838635" y="-32319"/>
            <a:ext cx="7772400" cy="90872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kern="0" dirty="0">
                <a:solidFill>
                  <a:srgbClr val="000000"/>
                </a:solidFill>
                <a:latin typeface="Calibri" panose="020F0502020204030204" pitchFamily="34" charset="0"/>
                <a:ea typeface="ＭＳ Ｐゴシック" pitchFamily="34" charset="-128"/>
              </a:rPr>
              <a:t>Molecular magnetic susceptibility tensor</a:t>
            </a: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 </a:t>
            </a:r>
          </a:p>
        </p:txBody>
      </p:sp>
      <p:grpSp>
        <p:nvGrpSpPr>
          <p:cNvPr id="9" name="Agrupar 8">
            <a:extLst>
              <a:ext uri="{FF2B5EF4-FFF2-40B4-BE49-F238E27FC236}">
                <a16:creationId xmlns:a16="http://schemas.microsoft.com/office/drawing/2014/main" id="{0C174901-0AEA-4833-BC5F-06B3538106A8}"/>
              </a:ext>
            </a:extLst>
          </p:cNvPr>
          <p:cNvGrpSpPr/>
          <p:nvPr/>
        </p:nvGrpSpPr>
        <p:grpSpPr>
          <a:xfrm>
            <a:off x="251520" y="920623"/>
            <a:ext cx="1921383" cy="2220635"/>
            <a:chOff x="251520" y="920623"/>
            <a:chExt cx="1921383" cy="2220635"/>
          </a:xfrm>
        </p:grpSpPr>
        <p:sp>
          <p:nvSpPr>
            <p:cNvPr id="54" name="Line 5">
              <a:extLst>
                <a:ext uri="{FF2B5EF4-FFF2-40B4-BE49-F238E27FC236}">
                  <a16:creationId xmlns:a16="http://schemas.microsoft.com/office/drawing/2014/main" id="{3D00C5D8-6E9D-4334-9F1F-70BF9E3BB63C}"/>
                </a:ext>
              </a:extLst>
            </p:cNvPr>
            <p:cNvSpPr>
              <a:spLocks noChangeShapeType="1"/>
            </p:cNvSpPr>
            <p:nvPr/>
          </p:nvSpPr>
          <p:spPr bwMode="auto">
            <a:xfrm flipH="1" flipV="1">
              <a:off x="626769" y="1413066"/>
              <a:ext cx="375249" cy="1728192"/>
            </a:xfrm>
            <a:prstGeom prst="line">
              <a:avLst/>
            </a:prstGeom>
            <a:noFill/>
            <a:ln w="50800">
              <a:solidFill>
                <a:srgbClr val="FF0000"/>
              </a:solidFill>
              <a:round/>
              <a:headEnd type="none" w="sm" len="sm"/>
              <a:tailEnd type="stealth" w="med" len="lg"/>
            </a:ln>
            <a:scene3d>
              <a:camera prst="legacyObliqueTopRight"/>
              <a:lightRig rig="legacyFlat3" dir="b"/>
            </a:scene3d>
            <a:sp3d extrusionH="100000" prstMaterial="legacyMatte">
              <a:bevelT w="13500" h="13500" prst="angle"/>
              <a:bevelB w="13500" h="13500" prst="angle"/>
              <a:extrusionClr>
                <a:srgbClr val="FF0000"/>
              </a:extrusionClr>
            </a:sp3d>
            <a:extLst>
              <a:ext uri="{909E8E84-426E-40DD-AFC4-6F175D3DCCD1}">
                <a14:hiddenFill xmlns:a14="http://schemas.microsoft.com/office/drawing/2010/main">
                  <a:noFill/>
                </a14:hiddenFill>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Times New Roman"/>
                <a:ea typeface="ＭＳ Ｐゴシック" pitchFamily="34" charset="-128"/>
                <a:cs typeface="+mn-cs"/>
              </a:endParaRPr>
            </a:p>
          </p:txBody>
        </p:sp>
        <p:sp>
          <p:nvSpPr>
            <p:cNvPr id="56" name="AutoShape 6">
              <a:extLst>
                <a:ext uri="{FF2B5EF4-FFF2-40B4-BE49-F238E27FC236}">
                  <a16:creationId xmlns:a16="http://schemas.microsoft.com/office/drawing/2014/main" id="{7808285D-97CE-4EA4-906C-A939396A57DC}"/>
                </a:ext>
              </a:extLst>
            </p:cNvPr>
            <p:cNvSpPr>
              <a:spLocks noChangeArrowheads="1"/>
            </p:cNvSpPr>
            <p:nvPr/>
          </p:nvSpPr>
          <p:spPr bwMode="auto">
            <a:xfrm rot="2700000">
              <a:off x="790746" y="2124235"/>
              <a:ext cx="182563" cy="704850"/>
            </a:xfrm>
            <a:prstGeom prst="octagon">
              <a:avLst>
                <a:gd name="adj" fmla="val 29282"/>
              </a:avLst>
            </a:prstGeom>
            <a:solidFill>
              <a:srgbClr val="FAFD00"/>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57" name="Line 7">
              <a:extLst>
                <a:ext uri="{FF2B5EF4-FFF2-40B4-BE49-F238E27FC236}">
                  <a16:creationId xmlns:a16="http://schemas.microsoft.com/office/drawing/2014/main" id="{1EB93041-44DE-4839-B09D-46E5553F515D}"/>
                </a:ext>
              </a:extLst>
            </p:cNvPr>
            <p:cNvSpPr>
              <a:spLocks noChangeShapeType="1"/>
            </p:cNvSpPr>
            <p:nvPr/>
          </p:nvSpPr>
          <p:spPr bwMode="auto">
            <a:xfrm flipV="1">
              <a:off x="1195775" y="1461437"/>
              <a:ext cx="633412" cy="685800"/>
            </a:xfrm>
            <a:prstGeom prst="line">
              <a:avLst/>
            </a:prstGeom>
            <a:noFill/>
            <a:ln w="50800">
              <a:solidFill>
                <a:srgbClr val="FF0000"/>
              </a:solidFill>
              <a:round/>
              <a:headEnd type="none" w="sm" len="sm"/>
              <a:tailEnd type="stealth" w="med" len="lg"/>
            </a:ln>
            <a:scene3d>
              <a:camera prst="legacyObliqueTopRight"/>
              <a:lightRig rig="legacyFlat3" dir="b"/>
            </a:scene3d>
            <a:sp3d extrusionH="100000" prstMaterial="legacyMatte">
              <a:bevelT w="13500" h="13500" prst="angle"/>
              <a:bevelB w="13500" h="13500" prst="angle"/>
              <a:extrusionClr>
                <a:srgbClr val="FF0000"/>
              </a:extrusionClr>
            </a:sp3d>
            <a:extLst>
              <a:ext uri="{909E8E84-426E-40DD-AFC4-6F175D3DCCD1}">
                <a14:hiddenFill xmlns:a14="http://schemas.microsoft.com/office/drawing/2010/main">
                  <a:noFill/>
                </a14:hiddenFill>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Times New Roman"/>
                <a:ea typeface="ＭＳ Ｐゴシック" pitchFamily="34" charset="-128"/>
                <a:cs typeface="+mn-cs"/>
              </a:endParaRPr>
            </a:p>
          </p:txBody>
        </p:sp>
        <mc:AlternateContent xmlns:mc="http://schemas.openxmlformats.org/markup-compatibility/2006" xmlns:a14="http://schemas.microsoft.com/office/drawing/2010/main">
          <mc:Choice Requires="a14">
            <p:sp>
              <p:nvSpPr>
                <p:cNvPr id="63" name="Rectangle 8">
                  <a:extLst>
                    <a:ext uri="{FF2B5EF4-FFF2-40B4-BE49-F238E27FC236}">
                      <a16:creationId xmlns:a16="http://schemas.microsoft.com/office/drawing/2014/main" id="{922512B9-4102-4E13-B97E-9A8B6FE69895}"/>
                    </a:ext>
                  </a:extLst>
                </p:cNvPr>
                <p:cNvSpPr>
                  <a:spLocks noChangeArrowheads="1"/>
                </p:cNvSpPr>
                <p:nvPr/>
              </p:nvSpPr>
              <p:spPr bwMode="auto">
                <a:xfrm>
                  <a:off x="1545406" y="1573163"/>
                  <a:ext cx="627497" cy="53219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69850" tIns="34925" rIns="69850" bIns="34925">
                  <a:spAutoFit/>
                </a:bodyPr>
                <a:lstStyle>
                  <a:lvl1pPr defTabSz="514350" eaLnBrk="0" hangingPunct="0">
                    <a:defRPr sz="2400">
                      <a:solidFill>
                        <a:schemeClr val="tx1"/>
                      </a:solidFill>
                      <a:latin typeface="Arial" pitchFamily="34" charset="0"/>
                      <a:ea typeface="ＭＳ Ｐゴシック" pitchFamily="34" charset="-128"/>
                    </a:defRPr>
                  </a:lvl1pPr>
                  <a:lvl2pPr marL="742950" indent="-285750" defTabSz="514350" eaLnBrk="0" hangingPunct="0">
                    <a:defRPr sz="2400">
                      <a:solidFill>
                        <a:schemeClr val="tx1"/>
                      </a:solidFill>
                      <a:latin typeface="Arial" pitchFamily="34" charset="0"/>
                      <a:ea typeface="ＭＳ Ｐゴシック" pitchFamily="34" charset="-128"/>
                    </a:defRPr>
                  </a:lvl2pPr>
                  <a:lvl3pPr marL="1143000" indent="-228600" defTabSz="514350" eaLnBrk="0" hangingPunct="0">
                    <a:defRPr sz="2400">
                      <a:solidFill>
                        <a:schemeClr val="tx1"/>
                      </a:solidFill>
                      <a:latin typeface="Arial" pitchFamily="34" charset="0"/>
                      <a:ea typeface="ＭＳ Ｐゴシック" pitchFamily="34" charset="-128"/>
                    </a:defRPr>
                  </a:lvl3pPr>
                  <a:lvl4pPr marL="1600200" indent="-228600" defTabSz="514350" eaLnBrk="0" hangingPunct="0">
                    <a:defRPr sz="2400">
                      <a:solidFill>
                        <a:schemeClr val="tx1"/>
                      </a:solidFill>
                      <a:latin typeface="Arial" pitchFamily="34" charset="0"/>
                      <a:ea typeface="ＭＳ Ｐゴシック" pitchFamily="34" charset="-128"/>
                    </a:defRPr>
                  </a:lvl4pPr>
                  <a:lvl5pPr marL="2057400" indent="-228600" defTabSz="514350" eaLnBrk="0" hangingPunct="0">
                    <a:defRPr sz="2400">
                      <a:solidFill>
                        <a:schemeClr val="tx1"/>
                      </a:solidFill>
                      <a:latin typeface="Arial" pitchFamily="34" charset="0"/>
                      <a:ea typeface="ＭＳ Ｐゴシック" pitchFamily="34" charset="-128"/>
                    </a:defRPr>
                  </a:lvl5pPr>
                  <a:lvl6pPr marL="25146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de-DE" sz="3000" b="1" i="1" u="none" strike="noStrike" kern="1200" cap="none" spc="0" normalizeH="0" baseline="0" noProof="0" smtClean="0">
                            <a:ln>
                              <a:noFill/>
                            </a:ln>
                            <a:solidFill>
                              <a:srgbClr val="000000"/>
                            </a:solidFill>
                            <a:effectLst/>
                            <a:uLnTx/>
                            <a:uFillTx/>
                            <a:latin typeface="Cambria Math" panose="02040503050406030204" pitchFamily="18" charset="0"/>
                            <a:ea typeface="ＭＳ Ｐゴシック" pitchFamily="34" charset="-128"/>
                            <a:cs typeface="+mn-cs"/>
                          </a:rPr>
                          <m:t>𝒘</m:t>
                        </m:r>
                      </m:oMath>
                    </m:oMathPara>
                  </a14:m>
                  <a:endParaRPr kumimoji="0" lang="en-US" altLang="de-DE" sz="3000" b="1" i="0" u="none" strike="noStrike" kern="1200" cap="none" spc="0" normalizeH="0" baseline="0" noProof="0" dirty="0">
                    <a:ln>
                      <a:noFill/>
                    </a:ln>
                    <a:solidFill>
                      <a:srgbClr val="000000"/>
                    </a:solidFill>
                    <a:effectLst/>
                    <a:uLnTx/>
                    <a:uFillTx/>
                    <a:latin typeface="Times New Roman"/>
                    <a:ea typeface="ＭＳ Ｐゴシック" pitchFamily="34" charset="-128"/>
                    <a:cs typeface="+mn-cs"/>
                  </a:endParaRPr>
                </a:p>
              </p:txBody>
            </p:sp>
          </mc:Choice>
          <mc:Fallback xmlns="">
            <p:sp>
              <p:nvSpPr>
                <p:cNvPr id="63" name="Rectangle 8">
                  <a:extLst>
                    <a:ext uri="{FF2B5EF4-FFF2-40B4-BE49-F238E27FC236}">
                      <a16:creationId xmlns:a16="http://schemas.microsoft.com/office/drawing/2014/main" id="{922512B9-4102-4E13-B97E-9A8B6FE69895}"/>
                    </a:ext>
                  </a:extLst>
                </p:cNvPr>
                <p:cNvSpPr>
                  <a:spLocks noRot="1" noChangeAspect="1" noMove="1" noResize="1" noEditPoints="1" noAdjustHandles="1" noChangeArrowheads="1" noChangeShapeType="1" noTextEdit="1"/>
                </p:cNvSpPr>
                <p:nvPr/>
              </p:nvSpPr>
              <p:spPr bwMode="auto">
                <a:xfrm>
                  <a:off x="1545406" y="1573163"/>
                  <a:ext cx="627497" cy="532197"/>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5" name="Oval 21">
              <a:extLst>
                <a:ext uri="{FF2B5EF4-FFF2-40B4-BE49-F238E27FC236}">
                  <a16:creationId xmlns:a16="http://schemas.microsoft.com/office/drawing/2014/main" id="{7D99DE7A-265B-4FCC-85F9-6D0DDC18C6ED}"/>
                </a:ext>
              </a:extLst>
            </p:cNvPr>
            <p:cNvSpPr>
              <a:spLocks noChangeArrowheads="1"/>
            </p:cNvSpPr>
            <p:nvPr/>
          </p:nvSpPr>
          <p:spPr bwMode="auto">
            <a:xfrm>
              <a:off x="835629" y="2403569"/>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2400" b="1"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mc:AlternateContent xmlns:mc="http://schemas.openxmlformats.org/markup-compatibility/2006" xmlns:a14="http://schemas.microsoft.com/office/drawing/2010/main">
          <mc:Choice Requires="a14">
            <p:sp>
              <p:nvSpPr>
                <p:cNvPr id="4" name="CaixaDeTexto 3">
                  <a:extLst>
                    <a:ext uri="{FF2B5EF4-FFF2-40B4-BE49-F238E27FC236}">
                      <a16:creationId xmlns:a16="http://schemas.microsoft.com/office/drawing/2014/main" id="{30F1D6B7-A56D-4838-99FF-3D8AB309A49C}"/>
                    </a:ext>
                  </a:extLst>
                </p:cNvPr>
                <p:cNvSpPr txBox="1"/>
                <p:nvPr/>
              </p:nvSpPr>
              <p:spPr>
                <a:xfrm>
                  <a:off x="251520" y="920623"/>
                  <a:ext cx="375249"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rPr>
                          <m:t>𝑯</m:t>
                        </m:r>
                      </m:oMath>
                    </m:oMathPara>
                  </a14:m>
                  <a:endParaRPr lang="en-US" sz="3200" b="1" dirty="0"/>
                </a:p>
              </p:txBody>
            </p:sp>
          </mc:Choice>
          <mc:Fallback xmlns="">
            <p:sp>
              <p:nvSpPr>
                <p:cNvPr id="4" name="CaixaDeTexto 3">
                  <a:extLst>
                    <a:ext uri="{FF2B5EF4-FFF2-40B4-BE49-F238E27FC236}">
                      <a16:creationId xmlns:a16="http://schemas.microsoft.com/office/drawing/2014/main" id="{30F1D6B7-A56D-4838-99FF-3D8AB309A49C}"/>
                    </a:ext>
                  </a:extLst>
                </p:cNvPr>
                <p:cNvSpPr txBox="1">
                  <a:spLocks noRot="1" noChangeAspect="1" noMove="1" noResize="1" noEditPoints="1" noAdjustHandles="1" noChangeArrowheads="1" noChangeShapeType="1" noTextEdit="1"/>
                </p:cNvSpPr>
                <p:nvPr/>
              </p:nvSpPr>
              <p:spPr>
                <a:xfrm>
                  <a:off x="251520" y="920623"/>
                  <a:ext cx="375249" cy="492443"/>
                </a:xfrm>
                <a:prstGeom prst="rect">
                  <a:avLst/>
                </a:prstGeom>
                <a:blipFill>
                  <a:blip r:embed="rId4"/>
                  <a:stretch>
                    <a:fillRect/>
                  </a:stretch>
                </a:blipFill>
              </p:spPr>
              <p:txBody>
                <a:bodyPr/>
                <a:lstStyle/>
                <a:p>
                  <a:r>
                    <a:rPr lang="en-US">
                      <a:noFill/>
                    </a:rPr>
                    <a:t> </a:t>
                  </a:r>
                </a:p>
              </p:txBody>
            </p:sp>
          </mc:Fallback>
        </mc:AlternateContent>
      </p:grpSp>
      <p:grpSp>
        <p:nvGrpSpPr>
          <p:cNvPr id="10" name="Agrupar 9">
            <a:extLst>
              <a:ext uri="{FF2B5EF4-FFF2-40B4-BE49-F238E27FC236}">
                <a16:creationId xmlns:a16="http://schemas.microsoft.com/office/drawing/2014/main" id="{CFCEA7B8-445B-4E56-8EAC-0B397A216206}"/>
              </a:ext>
            </a:extLst>
          </p:cNvPr>
          <p:cNvGrpSpPr/>
          <p:nvPr/>
        </p:nvGrpSpPr>
        <p:grpSpPr>
          <a:xfrm>
            <a:off x="1297598" y="1263134"/>
            <a:ext cx="7594883" cy="3558315"/>
            <a:chOff x="1297598" y="1263134"/>
            <a:chExt cx="7594883" cy="3558315"/>
          </a:xfrm>
        </p:grpSpPr>
        <mc:AlternateContent xmlns:mc="http://schemas.openxmlformats.org/markup-compatibility/2006" xmlns:a14="http://schemas.microsoft.com/office/drawing/2010/main">
          <mc:Choice Requires="a14">
            <p:sp>
              <p:nvSpPr>
                <p:cNvPr id="20" name="CaixaDeTexto 19">
                  <a:extLst>
                    <a:ext uri="{FF2B5EF4-FFF2-40B4-BE49-F238E27FC236}">
                      <a16:creationId xmlns:a16="http://schemas.microsoft.com/office/drawing/2014/main" id="{80A55C98-E642-4163-A5DF-0722CF27E65E}"/>
                    </a:ext>
                  </a:extLst>
                </p:cNvPr>
                <p:cNvSpPr txBox="1"/>
                <p:nvPr/>
              </p:nvSpPr>
              <p:spPr>
                <a:xfrm>
                  <a:off x="2699793" y="1263134"/>
                  <a:ext cx="6192688" cy="2491708"/>
                </a:xfrm>
                <a:prstGeom prst="rect">
                  <a:avLst/>
                </a:prstGeom>
                <a:noFill/>
              </p:spPr>
              <p:txBody>
                <a:bodyPr wrap="square">
                  <a:spAutoFit/>
                </a:bodyPr>
                <a:lstStyle/>
                <a:p>
                  <a:r>
                    <a:rPr lang="en-US" sz="2000" dirty="0"/>
                    <a:t>We denotes by that η|| and η⊥ the molecular magnetic</a:t>
                  </a:r>
                </a:p>
                <a:p>
                  <a:r>
                    <a:rPr lang="en-US" sz="2000" dirty="0"/>
                    <a:t>susceptibilities along the molecular axis and the (degenerate) directions perpendicular to it. </a:t>
                  </a:r>
                </a:p>
                <a:p>
                  <a:endParaRPr lang="en-US" sz="2000" dirty="0"/>
                </a:p>
                <a:p>
                  <a:r>
                    <a:rPr lang="en-US" sz="2000" dirty="0"/>
                    <a:t>Then in an arbitrary coordinates:</a:t>
                  </a:r>
                </a:p>
                <a:p>
                  <a:endParaRPr lang="en-US" sz="2000" dirty="0"/>
                </a:p>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𝜂</m:t>
                            </m:r>
                          </m:e>
                          <m:sub>
                            <m:r>
                              <a:rPr lang="en-US" sz="2400" b="0" i="1" smtClean="0">
                                <a:latin typeface="Cambria Math" panose="02040503050406030204" pitchFamily="18" charset="0"/>
                              </a:rPr>
                              <m:t>𝑖𝑗</m:t>
                            </m:r>
                          </m:sub>
                        </m:sSub>
                        <m:r>
                          <a:rPr lang="en-US" sz="2400" b="1" i="1" smtClean="0">
                            <a:latin typeface="Cambria Math" panose="02040503050406030204" pitchFamily="18" charset="0"/>
                          </a:rPr>
                          <m:t>(</m:t>
                        </m:r>
                        <m:r>
                          <a:rPr lang="en-US" sz="2400" b="1" i="1" smtClean="0">
                            <a:latin typeface="Cambria Math" panose="02040503050406030204" pitchFamily="18" charset="0"/>
                          </a:rPr>
                          <m:t>𝒘</m:t>
                        </m:r>
                        <m:r>
                          <a:rPr lang="en-US" sz="2400" b="1"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𝜂</m:t>
                            </m:r>
                          </m:e>
                          <m:sub>
                            <m:r>
                              <a:rPr lang="en-US" sz="2400" b="0" i="1" smtClean="0">
                                <a:latin typeface="Cambria Math" panose="02040503050406030204" pitchFamily="18" charset="0"/>
                              </a:rPr>
                              <m:t>⊥</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𝛿</m:t>
                            </m:r>
                          </m:e>
                          <m:sub>
                            <m:r>
                              <a:rPr lang="en-US" sz="2400" b="0" i="1" smtClean="0">
                                <a:latin typeface="Cambria Math" panose="02040503050406030204" pitchFamily="18" charset="0"/>
                              </a:rPr>
                              <m:t>𝑖𝑗</m:t>
                            </m:r>
                          </m:sub>
                        </m:sSub>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𝜂</m:t>
                                </m:r>
                              </m:e>
                              <m:sub>
                                <m:r>
                                  <m:rPr>
                                    <m:nor/>
                                  </m:rPr>
                                  <a:rPr lang="en-US" sz="2400" dirty="0">
                                    <a:solidFill>
                                      <a:srgbClr val="000000"/>
                                    </a:solidFill>
                                  </a:rPr>
                                  <m:t>||</m:t>
                                </m:r>
                              </m:sub>
                            </m:sSub>
                            <m:r>
                              <a:rPr lang="en-US" sz="2400" b="0" i="1" smtClean="0">
                                <a:latin typeface="Cambria Math" panose="02040503050406030204" pitchFamily="18" charset="0"/>
                              </a:rPr>
                              <m:t>−</m:t>
                            </m:r>
                            <m:sSub>
                              <m:sSubPr>
                                <m:ctrlPr>
                                  <a:rPr lang="en-US" sz="2400" b="0" i="1" smtClean="0">
                                    <a:solidFill>
                                      <a:srgbClr val="000000"/>
                                    </a:solidFill>
                                    <a:latin typeface="Cambria Math" panose="02040503050406030204" pitchFamily="18" charset="0"/>
                                  </a:rPr>
                                </m:ctrlPr>
                              </m:sSubPr>
                              <m:e>
                                <m:r>
                                  <a:rPr lang="en-US" sz="2400" b="0" i="1" smtClean="0">
                                    <a:latin typeface="Cambria Math" panose="02040503050406030204" pitchFamily="18" charset="0"/>
                                  </a:rPr>
                                  <m:t>𝜂</m:t>
                                </m:r>
                              </m:e>
                              <m:sub>
                                <m:r>
                                  <a:rPr lang="en-US" sz="2400" b="0" i="1" smtClean="0">
                                    <a:latin typeface="Cambria Math" panose="02040503050406030204" pitchFamily="18" charset="0"/>
                                  </a:rPr>
                                  <m:t>⊥</m:t>
                                </m:r>
                              </m:sub>
                            </m:sSub>
                          </m:e>
                        </m:d>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𝑖</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𝑗</m:t>
                            </m:r>
                          </m:sub>
                        </m:sSub>
                      </m:oMath>
                    </m:oMathPara>
                  </a14:m>
                  <a:endParaRPr lang="en-US" sz="2400" dirty="0"/>
                </a:p>
              </p:txBody>
            </p:sp>
          </mc:Choice>
          <mc:Fallback xmlns="">
            <p:sp>
              <p:nvSpPr>
                <p:cNvPr id="20" name="CaixaDeTexto 19">
                  <a:extLst>
                    <a:ext uri="{FF2B5EF4-FFF2-40B4-BE49-F238E27FC236}">
                      <a16:creationId xmlns:a16="http://schemas.microsoft.com/office/drawing/2014/main" id="{80A55C98-E642-4163-A5DF-0722CF27E65E}"/>
                    </a:ext>
                  </a:extLst>
                </p:cNvPr>
                <p:cNvSpPr txBox="1">
                  <a:spLocks noRot="1" noChangeAspect="1" noMove="1" noResize="1" noEditPoints="1" noAdjustHandles="1" noChangeArrowheads="1" noChangeShapeType="1" noTextEdit="1"/>
                </p:cNvSpPr>
                <p:nvPr/>
              </p:nvSpPr>
              <p:spPr>
                <a:xfrm>
                  <a:off x="2699793" y="1263134"/>
                  <a:ext cx="6192688" cy="2491708"/>
                </a:xfrm>
                <a:prstGeom prst="rect">
                  <a:avLst/>
                </a:prstGeom>
                <a:blipFill>
                  <a:blip r:embed="rId5"/>
                  <a:stretch>
                    <a:fillRect l="-1083" t="-1467"/>
                  </a:stretch>
                </a:blipFill>
              </p:spPr>
              <p:txBody>
                <a:bodyPr/>
                <a:lstStyle/>
                <a:p>
                  <a:r>
                    <a:rPr lang="en-US">
                      <a:noFill/>
                    </a:rPr>
                    <a:t> </a:t>
                  </a:r>
                </a:p>
              </p:txBody>
            </p:sp>
          </mc:Fallback>
        </mc:AlternateContent>
        <p:sp>
          <p:nvSpPr>
            <p:cNvPr id="22" name="CaixaDeTexto 21">
              <a:extLst>
                <a:ext uri="{FF2B5EF4-FFF2-40B4-BE49-F238E27FC236}">
                  <a16:creationId xmlns:a16="http://schemas.microsoft.com/office/drawing/2014/main" id="{09565B9F-5323-4B48-8F91-D31E61791740}"/>
                </a:ext>
              </a:extLst>
            </p:cNvPr>
            <p:cNvSpPr txBox="1"/>
            <p:nvPr/>
          </p:nvSpPr>
          <p:spPr>
            <a:xfrm>
              <a:off x="1297598" y="4113563"/>
              <a:ext cx="7023300" cy="707886"/>
            </a:xfrm>
            <a:prstGeom prst="rect">
              <a:avLst/>
            </a:prstGeom>
            <a:noFill/>
          </p:spPr>
          <p:txBody>
            <a:bodyPr wrap="square">
              <a:spAutoFit/>
            </a:bodyPr>
            <a:lstStyle/>
            <a:p>
              <a:r>
                <a:rPr lang="en-US" sz="2000" dirty="0"/>
                <a:t>For usual nematic </a:t>
              </a:r>
              <a:r>
                <a:rPr lang="en-US" sz="2000" dirty="0" err="1"/>
                <a:t>mesogens</a:t>
              </a:r>
              <a:r>
                <a:rPr lang="en-US" sz="2000" dirty="0"/>
                <a:t> η|| &lt; 0 and η⊥ &lt; 0, i.e. the material is diamagnetic.</a:t>
              </a:r>
            </a:p>
          </p:txBody>
        </p:sp>
      </p:grpSp>
      <mc:AlternateContent xmlns:mc="http://schemas.openxmlformats.org/markup-compatibility/2006" xmlns:a14="http://schemas.microsoft.com/office/drawing/2010/main">
        <mc:Choice Requires="a14">
          <p:sp>
            <p:nvSpPr>
              <p:cNvPr id="24" name="CaixaDeTexto 23">
                <a:extLst>
                  <a:ext uri="{FF2B5EF4-FFF2-40B4-BE49-F238E27FC236}">
                    <a16:creationId xmlns:a16="http://schemas.microsoft.com/office/drawing/2014/main" id="{3A24FDDA-5295-4E3F-A83B-0EDE99BB623B}"/>
                  </a:ext>
                </a:extLst>
              </p:cNvPr>
              <p:cNvSpPr txBox="1"/>
              <p:nvPr/>
            </p:nvSpPr>
            <p:spPr>
              <a:xfrm>
                <a:off x="1282844" y="5059046"/>
                <a:ext cx="7862063" cy="1891287"/>
              </a:xfrm>
              <a:prstGeom prst="rect">
                <a:avLst/>
              </a:prstGeom>
              <a:noFill/>
            </p:spPr>
            <p:txBody>
              <a:bodyPr wrap="square">
                <a:spAutoFit/>
              </a:bodyPr>
              <a:lstStyle/>
              <a:p>
                <a:pPr>
                  <a:lnSpc>
                    <a:spcPct val="150000"/>
                  </a:lnSpc>
                </a:pPr>
                <a:r>
                  <a:rPr lang="en-US" sz="2000" b="1" i="1" dirty="0"/>
                  <a:t>H</a:t>
                </a:r>
                <a:r>
                  <a:rPr lang="en-US" sz="2000" dirty="0"/>
                  <a:t>-induced molecular magnetic moment </a:t>
                </a:r>
                <a:r>
                  <a:rPr lang="en-US" sz="2000" b="1" i="1" dirty="0"/>
                  <a:t>m</a:t>
                </a:r>
                <a:r>
                  <a:rPr lang="en-US" sz="2000" dirty="0"/>
                  <a:t>:</a:t>
                </a:r>
                <a:endParaRPr lang="en-US" sz="2000" b="0" i="1" dirty="0">
                  <a:latin typeface="Cambria Math" panose="02040503050406030204" pitchFamily="18"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𝑖</m:t>
                          </m:r>
                        </m:sub>
                      </m:sSub>
                      <m:r>
                        <a:rPr lang="en-US" sz="2400" b="1" i="1" smtClean="0">
                          <a:latin typeface="Cambria Math" panose="02040503050406030204" pitchFamily="18" charset="0"/>
                        </a:rPr>
                        <m:t>(</m:t>
                      </m:r>
                      <m:r>
                        <a:rPr lang="en-US" sz="2400" b="1" i="1" smtClean="0">
                          <a:latin typeface="Cambria Math" panose="02040503050406030204" pitchFamily="18" charset="0"/>
                        </a:rPr>
                        <m:t>𝒘</m:t>
                      </m:r>
                      <m:r>
                        <a:rPr lang="en-US" sz="2400" b="0" i="1" smtClean="0">
                          <a:latin typeface="Cambria Math" panose="02040503050406030204" pitchFamily="18" charset="0"/>
                        </a:rPr>
                        <m:t>)</m:t>
                      </m:r>
                      <m:r>
                        <a:rPr lang="en-US" sz="2400" b="1"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𝜇</m:t>
                          </m:r>
                        </m:e>
                        <m:sub>
                          <m:r>
                            <a:rPr lang="en-US" sz="2400" b="0" i="1" smtClean="0">
                              <a:latin typeface="Cambria Math" panose="02040503050406030204" pitchFamily="18" charset="0"/>
                            </a:rPr>
                            <m:t>0</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𝜂</m:t>
                          </m:r>
                        </m:e>
                        <m:sub>
                          <m:r>
                            <a:rPr lang="en-US" sz="2400" b="0" i="1" smtClean="0">
                              <a:latin typeface="Cambria Math" panose="02040503050406030204" pitchFamily="18" charset="0"/>
                            </a:rPr>
                            <m:t>𝑖𝑗</m:t>
                          </m:r>
                        </m:sub>
                      </m:sSub>
                      <m:sSub>
                        <m:sSubPr>
                          <m:ctrlPr>
                            <a:rPr lang="en-US" sz="2400" b="0" i="1" smtClean="0">
                              <a:latin typeface="Cambria Math" panose="02040503050406030204" pitchFamily="18" charset="0"/>
                            </a:rPr>
                          </m:ctrlPr>
                        </m:sSubPr>
                        <m:e>
                          <m:r>
                            <a:rPr lang="en-US" sz="2400" b="1" i="1">
                              <a:solidFill>
                                <a:srgbClr val="000000"/>
                              </a:solidFill>
                              <a:latin typeface="Cambria Math" panose="02040503050406030204" pitchFamily="18" charset="0"/>
                            </a:rPr>
                            <m:t>(</m:t>
                          </m:r>
                          <m:r>
                            <a:rPr lang="en-US" sz="2400" b="1" i="1">
                              <a:solidFill>
                                <a:srgbClr val="000000"/>
                              </a:solidFill>
                              <a:latin typeface="Cambria Math" panose="02040503050406030204" pitchFamily="18" charset="0"/>
                            </a:rPr>
                            <m:t>𝒘</m:t>
                          </m:r>
                          <m:r>
                            <a:rPr lang="en-US" sz="2400" b="1" i="1">
                              <a:solidFill>
                                <a:srgbClr val="000000"/>
                              </a:solidFill>
                              <a:latin typeface="Cambria Math" panose="02040503050406030204" pitchFamily="18" charset="0"/>
                            </a:rPr>
                            <m:t>)</m:t>
                          </m:r>
                          <m:r>
                            <a:rPr lang="en-US" sz="2400" b="0" i="1" smtClean="0">
                              <a:latin typeface="Cambria Math" panose="02040503050406030204" pitchFamily="18" charset="0"/>
                            </a:rPr>
                            <m:t>𝐻</m:t>
                          </m:r>
                        </m:e>
                        <m:sub>
                          <m:r>
                            <a:rPr lang="en-US" sz="2400" b="0" i="1" smtClean="0">
                              <a:latin typeface="Cambria Math" panose="02040503050406030204" pitchFamily="18" charset="0"/>
                            </a:rPr>
                            <m:t>𝑗</m:t>
                          </m:r>
                        </m:sub>
                      </m:sSub>
                    </m:oMath>
                  </m:oMathPara>
                </a14:m>
                <a:endParaRPr lang="en-US" sz="2400" dirty="0"/>
              </a:p>
              <a:p>
                <a:pPr>
                  <a:lnSpc>
                    <a:spcPct val="150000"/>
                  </a:lnSpc>
                </a:pPr>
                <a:r>
                  <a:rPr lang="en-US" sz="2000" dirty="0"/>
                  <a:t>where μ0 is the magnetic permeability of vacuum</a:t>
                </a:r>
              </a:p>
              <a:p>
                <a:endParaRPr lang="en-US" dirty="0"/>
              </a:p>
            </p:txBody>
          </p:sp>
        </mc:Choice>
        <mc:Fallback xmlns="">
          <p:sp>
            <p:nvSpPr>
              <p:cNvPr id="24" name="CaixaDeTexto 23">
                <a:extLst>
                  <a:ext uri="{FF2B5EF4-FFF2-40B4-BE49-F238E27FC236}">
                    <a16:creationId xmlns:a16="http://schemas.microsoft.com/office/drawing/2014/main" id="{3A24FDDA-5295-4E3F-A83B-0EDE99BB623B}"/>
                  </a:ext>
                </a:extLst>
              </p:cNvPr>
              <p:cNvSpPr txBox="1">
                <a:spLocks noRot="1" noChangeAspect="1" noMove="1" noResize="1" noEditPoints="1" noAdjustHandles="1" noChangeArrowheads="1" noChangeShapeType="1" noTextEdit="1"/>
              </p:cNvSpPr>
              <p:nvPr/>
            </p:nvSpPr>
            <p:spPr>
              <a:xfrm>
                <a:off x="1282844" y="5059046"/>
                <a:ext cx="7862063" cy="1891287"/>
              </a:xfrm>
              <a:prstGeom prst="rect">
                <a:avLst/>
              </a:prstGeom>
              <a:blipFill>
                <a:blip r:embed="rId6"/>
                <a:stretch>
                  <a:fillRect l="-775"/>
                </a:stretch>
              </a:blipFill>
            </p:spPr>
            <p:txBody>
              <a:bodyPr/>
              <a:lstStyle/>
              <a:p>
                <a:r>
                  <a:rPr lang="en-US">
                    <a:noFill/>
                  </a:rPr>
                  <a:t> </a:t>
                </a:r>
              </a:p>
            </p:txBody>
          </p:sp>
        </mc:Fallback>
      </mc:AlternateContent>
    </p:spTree>
    <p:extLst>
      <p:ext uri="{BB962C8B-B14F-4D97-AF65-F5344CB8AC3E}">
        <p14:creationId xmlns:p14="http://schemas.microsoft.com/office/powerpoint/2010/main" val="10709523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5" name="Rectangle 2"/>
              <p:cNvSpPr txBox="1">
                <a:spLocks noChangeArrowheads="1"/>
              </p:cNvSpPr>
              <p:nvPr/>
            </p:nvSpPr>
            <p:spPr bwMode="auto">
              <a:xfrm>
                <a:off x="838635" y="-32319"/>
                <a:ext cx="7772400" cy="908720"/>
              </a:xfrm>
              <a:prstGeom prst="rect">
                <a:avLst/>
              </a:prstGeom>
              <a:noFill/>
              <a:ln w="9525">
                <a:noFill/>
                <a:miter lim="800000"/>
                <a:headEnd/>
                <a:tailEnd/>
              </a:ln>
            </p:spPr>
            <p:txBody>
              <a:bodyPr anchor="ctr"/>
              <a:lstStyle/>
              <a:p>
                <a:pPr lvl="0" algn="ctr" eaLnBrk="0" fontAlgn="base" hangingPunct="0">
                  <a:spcBef>
                    <a:spcPct val="0"/>
                  </a:spcBef>
                  <a:spcAft>
                    <a:spcPct val="0"/>
                  </a:spcAft>
                  <a:defRPr/>
                </a:pPr>
                <a:r>
                  <a:rPr lang="en-US" sz="3200" kern="0" dirty="0">
                    <a:solidFill>
                      <a:srgbClr val="000000"/>
                    </a:solidFill>
                    <a:latin typeface="Calibri" panose="020F0502020204030204" pitchFamily="34" charset="0"/>
                    <a:ea typeface="ＭＳ Ｐゴシック" pitchFamily="34" charset="-128"/>
                  </a:rPr>
                  <a:t>Material</a:t>
                </a: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 magnetic susceptibility tensor </a:t>
                </a:r>
                <a14:m>
                  <m:oMath xmlns:m="http://schemas.openxmlformats.org/officeDocument/2006/math">
                    <m:r>
                      <a:rPr lang="en-US" sz="3200" b="1" i="1" smtClean="0">
                        <a:solidFill>
                          <a:schemeClr val="tx1"/>
                        </a:solidFill>
                        <a:latin typeface="Cambria Math" panose="02040503050406030204" pitchFamily="18" charset="0"/>
                      </a:rPr>
                      <m:t>𝝌</m:t>
                    </m:r>
                  </m:oMath>
                </a14:m>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 </a:t>
                </a:r>
              </a:p>
            </p:txBody>
          </p:sp>
        </mc:Choice>
        <mc:Fallback xmlns="">
          <p:sp>
            <p:nvSpPr>
              <p:cNvPr id="55" name="Rectangle 2"/>
              <p:cNvSpPr txBox="1">
                <a:spLocks noRot="1" noChangeAspect="1" noMove="1" noResize="1" noEditPoints="1" noAdjustHandles="1" noChangeArrowheads="1" noChangeShapeType="1" noTextEdit="1"/>
              </p:cNvSpPr>
              <p:nvPr/>
            </p:nvSpPr>
            <p:spPr bwMode="auto">
              <a:xfrm>
                <a:off x="838635" y="-32319"/>
                <a:ext cx="7772400" cy="908720"/>
              </a:xfrm>
              <a:prstGeom prst="rect">
                <a:avLst/>
              </a:prstGeom>
              <a:blipFill>
                <a:blip r:embed="rId3"/>
                <a:stretch>
                  <a:fillRect b="-469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aixaDeTexto 15">
                <a:extLst>
                  <a:ext uri="{FF2B5EF4-FFF2-40B4-BE49-F238E27FC236}">
                    <a16:creationId xmlns:a16="http://schemas.microsoft.com/office/drawing/2014/main" id="{2009334B-A039-4AE1-9616-EEF4A7D6D20A}"/>
                  </a:ext>
                </a:extLst>
              </p:cNvPr>
              <p:cNvSpPr txBox="1"/>
              <p:nvPr/>
            </p:nvSpPr>
            <p:spPr>
              <a:xfrm>
                <a:off x="3347864" y="1207457"/>
                <a:ext cx="5436096" cy="2127890"/>
              </a:xfrm>
              <a:prstGeom prst="rect">
                <a:avLst/>
              </a:prstGeom>
              <a:noFill/>
            </p:spPr>
            <p:txBody>
              <a:bodyPr wrap="square">
                <a:spAutoFit/>
              </a:bodyPr>
              <a:lstStyle/>
              <a:p>
                <a:r>
                  <a:rPr lang="en-US" sz="2000" dirty="0"/>
                  <a:t>The local magnetization </a:t>
                </a:r>
                <a:r>
                  <a:rPr lang="en-US" sz="2000" b="1" i="1" dirty="0"/>
                  <a:t>M</a:t>
                </a:r>
                <a:r>
                  <a:rPr lang="en-US" sz="2000" dirty="0"/>
                  <a:t>(</a:t>
                </a:r>
                <a:r>
                  <a:rPr lang="en-US" sz="2000" b="1" i="1" dirty="0"/>
                  <a:t>r</a:t>
                </a:r>
                <a:r>
                  <a:rPr lang="en-US" sz="2000" dirty="0"/>
                  <a:t>) in a liquid crystal in a uniform field can be calculated as:</a:t>
                </a:r>
              </a:p>
              <a:p>
                <a:endParaRPr lang="en-US" sz="2000" dirty="0"/>
              </a:p>
              <a:p>
                <a:pPr>
                  <a:lnSpc>
                    <a:spcPct val="150000"/>
                  </a:lnSpc>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𝑀</m:t>
                          </m:r>
                        </m:e>
                        <m:sub>
                          <m:r>
                            <a:rPr lang="en-US" sz="2200" b="0" i="1" smtClean="0">
                              <a:latin typeface="Cambria Math" panose="02040503050406030204" pitchFamily="18" charset="0"/>
                            </a:rPr>
                            <m:t>𝑖</m:t>
                          </m:r>
                        </m:sub>
                      </m:sSub>
                      <m:d>
                        <m:dPr>
                          <m:ctrlPr>
                            <a:rPr lang="en-US" sz="2200" b="1" i="1" smtClean="0">
                              <a:latin typeface="Cambria Math" panose="02040503050406030204" pitchFamily="18" charset="0"/>
                            </a:rPr>
                          </m:ctrlPr>
                        </m:dPr>
                        <m:e>
                          <m:r>
                            <a:rPr lang="en-US" sz="2200" b="1" i="1" smtClean="0">
                              <a:latin typeface="Cambria Math" panose="02040503050406030204" pitchFamily="18" charset="0"/>
                            </a:rPr>
                            <m:t>𝒓</m:t>
                          </m:r>
                        </m:e>
                      </m:d>
                      <m:r>
                        <a:rPr lang="en-US" sz="2200" b="1" i="1" smtClean="0">
                          <a:latin typeface="Cambria Math" panose="02040503050406030204" pitchFamily="18" charset="0"/>
                        </a:rPr>
                        <m:t>=</m:t>
                      </m:r>
                      <m:r>
                        <a:rPr lang="en-US" sz="2200" b="0" i="1" smtClean="0">
                          <a:latin typeface="Cambria Math" panose="02040503050406030204" pitchFamily="18" charset="0"/>
                        </a:rPr>
                        <m:t>∫</m:t>
                      </m:r>
                      <m:r>
                        <a:rPr lang="en-US" sz="2200" b="0" i="1" smtClean="0">
                          <a:latin typeface="Cambria Math" panose="02040503050406030204" pitchFamily="18" charset="0"/>
                        </a:rPr>
                        <m:t>𝜌</m:t>
                      </m:r>
                      <m:d>
                        <m:dPr>
                          <m:ctrlPr>
                            <a:rPr lang="en-US" sz="2200" b="0" i="1" smtClean="0">
                              <a:latin typeface="Cambria Math" panose="02040503050406030204" pitchFamily="18" charset="0"/>
                            </a:rPr>
                          </m:ctrlPr>
                        </m:dPr>
                        <m:e>
                          <m:r>
                            <a:rPr lang="en-US" sz="2200" b="1" i="1" smtClean="0">
                              <a:latin typeface="Cambria Math" panose="02040503050406030204" pitchFamily="18" charset="0"/>
                            </a:rPr>
                            <m:t>𝒓</m:t>
                          </m:r>
                          <m:r>
                            <a:rPr lang="en-US" sz="2200" b="0" i="1" smtClean="0">
                              <a:latin typeface="Cambria Math" panose="02040503050406030204" pitchFamily="18" charset="0"/>
                            </a:rPr>
                            <m:t>,</m:t>
                          </m:r>
                          <m:r>
                            <a:rPr lang="en-US" sz="2200" b="1" i="1" smtClean="0">
                              <a:latin typeface="Cambria Math" panose="02040503050406030204" pitchFamily="18" charset="0"/>
                            </a:rPr>
                            <m:t>𝒘</m:t>
                          </m:r>
                        </m:e>
                      </m:d>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𝑚</m:t>
                          </m:r>
                        </m:e>
                        <m:sub>
                          <m:r>
                            <a:rPr lang="en-US" sz="2200" b="0" i="1" smtClean="0">
                              <a:latin typeface="Cambria Math" panose="02040503050406030204" pitchFamily="18" charset="0"/>
                            </a:rPr>
                            <m:t>𝑖</m:t>
                          </m:r>
                        </m:sub>
                      </m:sSub>
                      <m:d>
                        <m:dPr>
                          <m:ctrlPr>
                            <a:rPr lang="en-US" sz="2200" b="1" i="1" smtClean="0">
                              <a:latin typeface="Cambria Math" panose="02040503050406030204" pitchFamily="18" charset="0"/>
                            </a:rPr>
                          </m:ctrlPr>
                        </m:dPr>
                        <m:e>
                          <m:r>
                            <a:rPr lang="en-US" sz="2200" b="1" i="1" smtClean="0">
                              <a:latin typeface="Cambria Math" panose="02040503050406030204" pitchFamily="18" charset="0"/>
                            </a:rPr>
                            <m:t>𝒘</m:t>
                          </m:r>
                        </m:e>
                      </m:d>
                      <m:r>
                        <a:rPr lang="en-US" sz="2200" b="0" i="1" smtClean="0">
                          <a:latin typeface="Cambria Math" panose="02040503050406030204" pitchFamily="18" charset="0"/>
                        </a:rPr>
                        <m:t>𝑑</m:t>
                      </m:r>
                      <m:r>
                        <m:rPr>
                          <m:sty m:val="p"/>
                        </m:rPr>
                        <a:rPr lang="en-US" sz="2200" b="0" i="0" smtClean="0">
                          <a:latin typeface="Cambria Math" panose="02040503050406030204" pitchFamily="18" charset="0"/>
                        </a:rPr>
                        <m:t>Ω</m:t>
                      </m:r>
                      <m:r>
                        <a:rPr lang="en-US" sz="2200" b="0" i="0"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𝜇</m:t>
                          </m:r>
                        </m:e>
                        <m:sub>
                          <m:r>
                            <a:rPr lang="en-US" sz="2200" b="0" i="0" smtClean="0">
                              <a:latin typeface="Cambria Math" panose="02040503050406030204" pitchFamily="18" charset="0"/>
                            </a:rPr>
                            <m:t>0</m:t>
                          </m:r>
                        </m:sub>
                      </m:sSub>
                      <m:d>
                        <m:dPr>
                          <m:ctrlPr>
                            <a:rPr lang="en-US" sz="2200" b="0" i="1" smtClean="0">
                              <a:latin typeface="Cambria Math" panose="02040503050406030204" pitchFamily="18" charset="0"/>
                            </a:rPr>
                          </m:ctrlPr>
                        </m:dPr>
                        <m:e>
                          <m:r>
                            <a:rPr lang="en-US" sz="2200" b="0" i="1" smtClean="0">
                              <a:latin typeface="Cambria Math" panose="02040503050406030204" pitchFamily="18" charset="0"/>
                            </a:rPr>
                            <m:t>∫</m:t>
                          </m:r>
                          <m:r>
                            <a:rPr lang="en-US" sz="2200" i="1">
                              <a:solidFill>
                                <a:srgbClr val="000000"/>
                              </a:solidFill>
                              <a:latin typeface="Cambria Math" panose="02040503050406030204" pitchFamily="18" charset="0"/>
                            </a:rPr>
                            <m:t>𝜌</m:t>
                          </m:r>
                          <m:d>
                            <m:dPr>
                              <m:ctrlPr>
                                <a:rPr lang="en-US" sz="2200" i="1">
                                  <a:solidFill>
                                    <a:srgbClr val="000000"/>
                                  </a:solidFill>
                                  <a:latin typeface="Cambria Math" panose="02040503050406030204" pitchFamily="18" charset="0"/>
                                </a:rPr>
                              </m:ctrlPr>
                            </m:dPr>
                            <m:e>
                              <m:r>
                                <a:rPr lang="en-US" sz="2200" b="1" i="1">
                                  <a:solidFill>
                                    <a:srgbClr val="000000"/>
                                  </a:solidFill>
                                  <a:latin typeface="Cambria Math" panose="02040503050406030204" pitchFamily="18" charset="0"/>
                                </a:rPr>
                                <m:t>𝒓</m:t>
                              </m:r>
                              <m:r>
                                <a:rPr lang="en-US" sz="2200" i="1">
                                  <a:solidFill>
                                    <a:srgbClr val="000000"/>
                                  </a:solidFill>
                                  <a:latin typeface="Cambria Math" panose="02040503050406030204" pitchFamily="18" charset="0"/>
                                </a:rPr>
                                <m:t>,</m:t>
                              </m:r>
                              <m:r>
                                <a:rPr lang="en-US" sz="2200" b="1" i="1">
                                  <a:solidFill>
                                    <a:srgbClr val="000000"/>
                                  </a:solidFill>
                                  <a:latin typeface="Cambria Math" panose="02040503050406030204" pitchFamily="18" charset="0"/>
                                </a:rPr>
                                <m:t>𝒘</m:t>
                              </m:r>
                            </m:e>
                          </m:d>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𝜂</m:t>
                              </m:r>
                            </m:e>
                            <m:sub>
                              <m:r>
                                <a:rPr lang="en-US" sz="2200" b="0" i="1" smtClean="0">
                                  <a:solidFill>
                                    <a:srgbClr val="000000"/>
                                  </a:solidFill>
                                  <a:latin typeface="Cambria Math" panose="02040503050406030204" pitchFamily="18" charset="0"/>
                                </a:rPr>
                                <m:t>𝑖𝑗</m:t>
                              </m:r>
                            </m:sub>
                          </m:sSub>
                          <m:r>
                            <a:rPr lang="en-US" sz="2200" b="0" i="1" smtClean="0">
                              <a:solidFill>
                                <a:srgbClr val="000000"/>
                              </a:solidFill>
                              <a:latin typeface="Cambria Math" panose="02040503050406030204" pitchFamily="18" charset="0"/>
                            </a:rPr>
                            <m:t>(</m:t>
                          </m:r>
                          <m:r>
                            <a:rPr lang="en-US" sz="2200" b="1" i="1" smtClean="0">
                              <a:solidFill>
                                <a:srgbClr val="000000"/>
                              </a:solidFill>
                              <a:latin typeface="Cambria Math" panose="02040503050406030204" pitchFamily="18" charset="0"/>
                            </a:rPr>
                            <m:t>𝒘</m:t>
                          </m:r>
                          <m:r>
                            <a:rPr lang="en-US" sz="2200" b="1" i="1" smtClean="0">
                              <a:solidFill>
                                <a:srgbClr val="000000"/>
                              </a:solidFill>
                              <a:latin typeface="Cambria Math" panose="02040503050406030204" pitchFamily="18" charset="0"/>
                            </a:rPr>
                            <m:t>)</m:t>
                          </m:r>
                          <m:r>
                            <a:rPr lang="en-US" sz="2200" b="0" i="1" smtClean="0">
                              <a:solidFill>
                                <a:srgbClr val="000000"/>
                              </a:solidFill>
                              <a:latin typeface="Cambria Math" panose="02040503050406030204" pitchFamily="18" charset="0"/>
                            </a:rPr>
                            <m:t>𝑑</m:t>
                          </m:r>
                          <m:r>
                            <m:rPr>
                              <m:sty m:val="p"/>
                            </m:rPr>
                            <a:rPr lang="en-US" sz="2200" b="0" i="0" smtClean="0">
                              <a:solidFill>
                                <a:srgbClr val="000000"/>
                              </a:solidFill>
                              <a:latin typeface="Cambria Math" panose="02040503050406030204" pitchFamily="18" charset="0"/>
                            </a:rPr>
                            <m:t>Ω</m:t>
                          </m:r>
                        </m:e>
                      </m:d>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𝐻</m:t>
                          </m:r>
                        </m:e>
                        <m:sub>
                          <m:r>
                            <a:rPr lang="en-US" sz="2200" b="0" i="1" smtClean="0">
                              <a:solidFill>
                                <a:srgbClr val="000000"/>
                              </a:solidFill>
                              <a:latin typeface="Cambria Math" panose="02040503050406030204" pitchFamily="18" charset="0"/>
                            </a:rPr>
                            <m:t>𝑗</m:t>
                          </m:r>
                        </m:sub>
                      </m:sSub>
                      <m:r>
                        <a:rPr lang="en-US" sz="2200" b="0" i="0" smtClean="0">
                          <a:solidFill>
                            <a:srgbClr val="000000"/>
                          </a:solidFill>
                          <a:latin typeface="Cambria Math" panose="02040503050406030204" pitchFamily="18" charset="0"/>
                        </a:rPr>
                        <m:t>≔</m:t>
                      </m:r>
                      <m:sSub>
                        <m:sSubPr>
                          <m:ctrlPr>
                            <a:rPr lang="en-US" sz="2200" b="0" i="1" smtClean="0">
                              <a:solidFill>
                                <a:srgbClr val="FF0000"/>
                              </a:solidFill>
                              <a:latin typeface="Cambria Math" panose="02040503050406030204" pitchFamily="18" charset="0"/>
                            </a:rPr>
                          </m:ctrlPr>
                        </m:sSubPr>
                        <m:e>
                          <m:r>
                            <a:rPr lang="en-US" sz="2200" b="0" i="1" smtClean="0">
                              <a:solidFill>
                                <a:srgbClr val="FF0000"/>
                              </a:solidFill>
                              <a:latin typeface="Cambria Math" panose="02040503050406030204" pitchFamily="18" charset="0"/>
                            </a:rPr>
                            <m:t>𝜒</m:t>
                          </m:r>
                        </m:e>
                        <m:sub>
                          <m:r>
                            <a:rPr lang="en-US" sz="2200" b="0" i="1" smtClean="0">
                              <a:solidFill>
                                <a:srgbClr val="FF0000"/>
                              </a:solidFill>
                              <a:latin typeface="Cambria Math" panose="02040503050406030204" pitchFamily="18" charset="0"/>
                            </a:rPr>
                            <m:t>𝑖𝑗</m:t>
                          </m:r>
                        </m:sub>
                      </m:sSub>
                      <m:sSub>
                        <m:sSubPr>
                          <m:ctrlPr>
                            <a:rPr lang="en-US" sz="2200" b="0" i="1" smtClean="0">
                              <a:solidFill>
                                <a:srgbClr val="FF0000"/>
                              </a:solidFill>
                              <a:latin typeface="Cambria Math" panose="02040503050406030204" pitchFamily="18" charset="0"/>
                            </a:rPr>
                          </m:ctrlPr>
                        </m:sSubPr>
                        <m:e>
                          <m:r>
                            <a:rPr lang="en-US" sz="2200" b="0" i="1" smtClean="0">
                              <a:solidFill>
                                <a:srgbClr val="FF0000"/>
                              </a:solidFill>
                              <a:latin typeface="Cambria Math" panose="02040503050406030204" pitchFamily="18" charset="0"/>
                            </a:rPr>
                            <m:t>(</m:t>
                          </m:r>
                          <m:r>
                            <a:rPr lang="en-US" sz="2200" b="1" i="1" smtClean="0">
                              <a:solidFill>
                                <a:srgbClr val="FF0000"/>
                              </a:solidFill>
                              <a:latin typeface="Cambria Math" panose="02040503050406030204" pitchFamily="18" charset="0"/>
                            </a:rPr>
                            <m:t>𝒓</m:t>
                          </m:r>
                          <m:r>
                            <a:rPr lang="en-US" sz="2200" b="1" i="1" smtClean="0">
                              <a:solidFill>
                                <a:srgbClr val="FF0000"/>
                              </a:solidFill>
                              <a:latin typeface="Cambria Math" panose="02040503050406030204" pitchFamily="18" charset="0"/>
                            </a:rPr>
                            <m:t>) </m:t>
                          </m:r>
                          <m:r>
                            <a:rPr lang="en-US" sz="2200" b="0" i="1" smtClean="0">
                              <a:solidFill>
                                <a:srgbClr val="FF0000"/>
                              </a:solidFill>
                              <a:latin typeface="Cambria Math" panose="02040503050406030204" pitchFamily="18" charset="0"/>
                            </a:rPr>
                            <m:t>𝐻</m:t>
                          </m:r>
                        </m:e>
                        <m:sub>
                          <m:r>
                            <a:rPr lang="en-US" sz="2200" b="0" i="1" smtClean="0">
                              <a:solidFill>
                                <a:srgbClr val="FF0000"/>
                              </a:solidFill>
                              <a:latin typeface="Cambria Math" panose="02040503050406030204" pitchFamily="18" charset="0"/>
                            </a:rPr>
                            <m:t>𝑗</m:t>
                          </m:r>
                        </m:sub>
                      </m:sSub>
                    </m:oMath>
                  </m:oMathPara>
                </a14:m>
                <a:endParaRPr lang="en-US" sz="2200" b="0" dirty="0"/>
              </a:p>
            </p:txBody>
          </p:sp>
        </mc:Choice>
        <mc:Fallback xmlns="">
          <p:sp>
            <p:nvSpPr>
              <p:cNvPr id="16" name="CaixaDeTexto 15">
                <a:extLst>
                  <a:ext uri="{FF2B5EF4-FFF2-40B4-BE49-F238E27FC236}">
                    <a16:creationId xmlns:a16="http://schemas.microsoft.com/office/drawing/2014/main" id="{2009334B-A039-4AE1-9616-EEF4A7D6D20A}"/>
                  </a:ext>
                </a:extLst>
              </p:cNvPr>
              <p:cNvSpPr txBox="1">
                <a:spLocks noRot="1" noChangeAspect="1" noMove="1" noResize="1" noEditPoints="1" noAdjustHandles="1" noChangeArrowheads="1" noChangeShapeType="1" noTextEdit="1"/>
              </p:cNvSpPr>
              <p:nvPr/>
            </p:nvSpPr>
            <p:spPr>
              <a:xfrm>
                <a:off x="3347864" y="1207457"/>
                <a:ext cx="5436096" cy="2127890"/>
              </a:xfrm>
              <a:prstGeom prst="rect">
                <a:avLst/>
              </a:prstGeom>
              <a:blipFill>
                <a:blip r:embed="rId4"/>
                <a:stretch>
                  <a:fillRect l="-1121" t="-14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aixaDeTexto 4">
                <a:extLst>
                  <a:ext uri="{FF2B5EF4-FFF2-40B4-BE49-F238E27FC236}">
                    <a16:creationId xmlns:a16="http://schemas.microsoft.com/office/drawing/2014/main" id="{5C824BC0-13E6-4763-A84C-1C0E96D01154}"/>
                  </a:ext>
                </a:extLst>
              </p:cNvPr>
              <p:cNvSpPr txBox="1"/>
              <p:nvPr/>
            </p:nvSpPr>
            <p:spPr>
              <a:xfrm>
                <a:off x="695145" y="4204944"/>
                <a:ext cx="5204838" cy="400110"/>
              </a:xfrm>
              <a:prstGeom prst="rect">
                <a:avLst/>
              </a:prstGeom>
              <a:noFill/>
            </p:spPr>
            <p:txBody>
              <a:bodyPr wrap="square" rtlCol="0">
                <a:spAutoFit/>
              </a:bodyPr>
              <a:lstStyle/>
              <a:p>
                <a:r>
                  <a:rPr lang="en-US" sz="2000" dirty="0"/>
                  <a:t>Material (macroscopic) susceptibility tensor </a:t>
                </a:r>
                <a14:m>
                  <m:oMath xmlns:m="http://schemas.openxmlformats.org/officeDocument/2006/math">
                    <m:r>
                      <a:rPr lang="en-US" sz="2000" b="1" i="1" smtClean="0">
                        <a:solidFill>
                          <a:srgbClr val="FF0000"/>
                        </a:solidFill>
                        <a:latin typeface="Cambria Math" panose="02040503050406030204" pitchFamily="18" charset="0"/>
                      </a:rPr>
                      <m:t>𝝌</m:t>
                    </m:r>
                    <m:r>
                      <a:rPr lang="en-US" sz="2000" b="1" i="1" smtClean="0">
                        <a:solidFill>
                          <a:srgbClr val="FF0000"/>
                        </a:solidFill>
                        <a:latin typeface="Cambria Math" panose="02040503050406030204" pitchFamily="18" charset="0"/>
                      </a:rPr>
                      <m:t>:</m:t>
                    </m:r>
                  </m:oMath>
                </a14:m>
                <a:endParaRPr lang="en-US" sz="2000" b="1" dirty="0"/>
              </a:p>
            </p:txBody>
          </p:sp>
        </mc:Choice>
        <mc:Fallback xmlns="">
          <p:sp>
            <p:nvSpPr>
              <p:cNvPr id="5" name="CaixaDeTexto 4">
                <a:extLst>
                  <a:ext uri="{FF2B5EF4-FFF2-40B4-BE49-F238E27FC236}">
                    <a16:creationId xmlns:a16="http://schemas.microsoft.com/office/drawing/2014/main" id="{5C824BC0-13E6-4763-A84C-1C0E96D01154}"/>
                  </a:ext>
                </a:extLst>
              </p:cNvPr>
              <p:cNvSpPr txBox="1">
                <a:spLocks noRot="1" noChangeAspect="1" noMove="1" noResize="1" noEditPoints="1" noAdjustHandles="1" noChangeArrowheads="1" noChangeShapeType="1" noTextEdit="1"/>
              </p:cNvSpPr>
              <p:nvPr/>
            </p:nvSpPr>
            <p:spPr>
              <a:xfrm>
                <a:off x="695145" y="4204944"/>
                <a:ext cx="5204838" cy="400110"/>
              </a:xfrm>
              <a:prstGeom prst="rect">
                <a:avLst/>
              </a:prstGeom>
              <a:blipFill>
                <a:blip r:embed="rId5"/>
                <a:stretch>
                  <a:fillRect l="-1171" t="-9231"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1CC8FD71-2B45-4819-AEC5-7883AE9F3274}"/>
                  </a:ext>
                </a:extLst>
              </p:cNvPr>
              <p:cNvSpPr txBox="1"/>
              <p:nvPr/>
            </p:nvSpPr>
            <p:spPr>
              <a:xfrm>
                <a:off x="2843808" y="4721615"/>
                <a:ext cx="4441280" cy="1115947"/>
              </a:xfrm>
              <a:prstGeom prst="rect">
                <a:avLst/>
              </a:prstGeom>
              <a:noFill/>
            </p:spPr>
            <p:txBody>
              <a:bodyPr wrap="none" lIns="0" tIns="0" rIns="0" bIns="0" rtlCol="0">
                <a:spAutoFit/>
              </a:bodyPr>
              <a:lstStyle/>
              <a:p>
                <a:pPr>
                  <a:lnSpc>
                    <a:spcPct val="150000"/>
                  </a:lnSpc>
                </a:pPr>
                <a14:m>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𝜒</m:t>
                        </m:r>
                      </m:e>
                      <m:sub>
                        <m:r>
                          <a:rPr lang="en-US" sz="2200" b="0" i="1" smtClean="0">
                            <a:latin typeface="Cambria Math" panose="02040503050406030204" pitchFamily="18" charset="0"/>
                          </a:rPr>
                          <m:t>𝑖𝑗</m:t>
                        </m:r>
                      </m:sub>
                    </m:sSub>
                    <m:d>
                      <m:dPr>
                        <m:ctrlPr>
                          <a:rPr lang="en-US" sz="2200" b="0" i="1" smtClean="0">
                            <a:latin typeface="Cambria Math" panose="02040503050406030204" pitchFamily="18" charset="0"/>
                          </a:rPr>
                        </m:ctrlPr>
                      </m:dPr>
                      <m:e>
                        <m:r>
                          <a:rPr lang="en-US" sz="2200" b="1" i="1" smtClean="0">
                            <a:latin typeface="Cambria Math" panose="02040503050406030204" pitchFamily="18" charset="0"/>
                          </a:rPr>
                          <m:t>𝒓</m:t>
                        </m:r>
                      </m:e>
                    </m:d>
                    <m:r>
                      <a:rPr lang="en-US" sz="2200" b="0" i="1" smtClean="0">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rPr>
                          <m:t>𝜇</m:t>
                        </m:r>
                      </m:e>
                      <m:sub>
                        <m:r>
                          <a:rPr lang="en-US" sz="2200">
                            <a:latin typeface="Cambria Math" panose="02040503050406030204" pitchFamily="18" charset="0"/>
                          </a:rPr>
                          <m:t>0</m:t>
                        </m:r>
                      </m:sub>
                    </m:sSub>
                  </m:oMath>
                </a14:m>
                <a:r>
                  <a:rPr lang="en-US" sz="2200" dirty="0"/>
                  <a:t> </a:t>
                </a:r>
                <a14:m>
                  <m:oMath xmlns:m="http://schemas.openxmlformats.org/officeDocument/2006/math">
                    <m:r>
                      <a:rPr lang="en-US" sz="2200" i="1">
                        <a:latin typeface="Cambria Math" panose="02040503050406030204" pitchFamily="18" charset="0"/>
                      </a:rPr>
                      <m:t>∫</m:t>
                    </m:r>
                    <m:r>
                      <a:rPr lang="en-US" sz="2200" i="1">
                        <a:solidFill>
                          <a:srgbClr val="000000"/>
                        </a:solidFill>
                        <a:latin typeface="Cambria Math" panose="02040503050406030204" pitchFamily="18" charset="0"/>
                      </a:rPr>
                      <m:t>𝜌</m:t>
                    </m:r>
                    <m:d>
                      <m:dPr>
                        <m:ctrlPr>
                          <a:rPr lang="en-US" sz="2200" i="1">
                            <a:solidFill>
                              <a:srgbClr val="000000"/>
                            </a:solidFill>
                            <a:latin typeface="Cambria Math" panose="02040503050406030204" pitchFamily="18" charset="0"/>
                          </a:rPr>
                        </m:ctrlPr>
                      </m:dPr>
                      <m:e>
                        <m:r>
                          <a:rPr lang="en-US" sz="2200" b="1" i="1">
                            <a:solidFill>
                              <a:srgbClr val="000000"/>
                            </a:solidFill>
                            <a:latin typeface="Cambria Math" panose="02040503050406030204" pitchFamily="18" charset="0"/>
                          </a:rPr>
                          <m:t>𝒓</m:t>
                        </m:r>
                        <m:r>
                          <a:rPr lang="en-US" sz="2200" i="1">
                            <a:solidFill>
                              <a:srgbClr val="000000"/>
                            </a:solidFill>
                            <a:latin typeface="Cambria Math" panose="02040503050406030204" pitchFamily="18" charset="0"/>
                          </a:rPr>
                          <m:t>,</m:t>
                        </m:r>
                        <m:r>
                          <a:rPr lang="en-US" sz="2200" b="1" i="1">
                            <a:solidFill>
                              <a:srgbClr val="000000"/>
                            </a:solidFill>
                            <a:latin typeface="Cambria Math" panose="02040503050406030204" pitchFamily="18" charset="0"/>
                          </a:rPr>
                          <m:t>𝒘</m:t>
                        </m:r>
                      </m:e>
                    </m:d>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𝜂</m:t>
                        </m:r>
                      </m:e>
                      <m:sub>
                        <m:r>
                          <a:rPr lang="en-US" sz="2200" i="1">
                            <a:solidFill>
                              <a:srgbClr val="000000"/>
                            </a:solidFill>
                            <a:latin typeface="Cambria Math" panose="02040503050406030204" pitchFamily="18" charset="0"/>
                          </a:rPr>
                          <m:t>𝑖𝑗</m:t>
                        </m:r>
                      </m:sub>
                    </m:sSub>
                    <m:d>
                      <m:dPr>
                        <m:ctrlPr>
                          <a:rPr lang="en-US" sz="2200" i="1">
                            <a:solidFill>
                              <a:srgbClr val="000000"/>
                            </a:solidFill>
                            <a:latin typeface="Cambria Math" panose="02040503050406030204" pitchFamily="18" charset="0"/>
                          </a:rPr>
                        </m:ctrlPr>
                      </m:dPr>
                      <m:e>
                        <m:r>
                          <a:rPr lang="en-US" sz="2200" b="1" i="1">
                            <a:solidFill>
                              <a:srgbClr val="000000"/>
                            </a:solidFill>
                            <a:latin typeface="Cambria Math" panose="02040503050406030204" pitchFamily="18" charset="0"/>
                          </a:rPr>
                          <m:t>𝒘</m:t>
                        </m:r>
                      </m:e>
                    </m:d>
                    <m:r>
                      <a:rPr lang="en-US" sz="2200" i="1">
                        <a:solidFill>
                          <a:srgbClr val="000000"/>
                        </a:solidFill>
                        <a:latin typeface="Cambria Math" panose="02040503050406030204" pitchFamily="18" charset="0"/>
                      </a:rPr>
                      <m:t>𝑑</m:t>
                    </m:r>
                    <m:r>
                      <m:rPr>
                        <m:sty m:val="p"/>
                      </m:rPr>
                      <a:rPr lang="en-US" sz="2200" b="0" i="0" smtClean="0">
                        <a:solidFill>
                          <a:srgbClr val="000000"/>
                        </a:solidFill>
                        <a:latin typeface="Cambria Math" panose="02040503050406030204" pitchFamily="18" charset="0"/>
                      </a:rPr>
                      <m:t>Ω</m:t>
                    </m:r>
                    <m:r>
                      <a:rPr lang="en-US" sz="2200" b="0" i="0" smtClean="0">
                        <a:solidFill>
                          <a:srgbClr val="000000"/>
                        </a:solidFill>
                        <a:latin typeface="Cambria Math" panose="02040503050406030204" pitchFamily="18" charset="0"/>
                      </a:rPr>
                      <m:t>=</m:t>
                    </m:r>
                  </m:oMath>
                </a14:m>
                <a:endParaRPr lang="en-US" sz="2200" b="0" i="0" dirty="0">
                  <a:solidFill>
                    <a:srgbClr val="000000"/>
                  </a:solidFill>
                  <a:latin typeface="Cambria Math" panose="02040503050406030204" pitchFamily="18" charset="0"/>
                </a:endParaRPr>
              </a:p>
              <a:p>
                <a:pPr>
                  <a:lnSpc>
                    <a:spcPct val="150000"/>
                  </a:lnSpc>
                </a:pPr>
                <a14:m>
                  <m:oMath xmlns:m="http://schemas.openxmlformats.org/officeDocument/2006/math">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𝜇</m:t>
                        </m:r>
                      </m:e>
                      <m:sub>
                        <m:r>
                          <a:rPr lang="en-US" sz="2200" b="0" i="1" smtClean="0">
                            <a:solidFill>
                              <a:srgbClr val="000000"/>
                            </a:solidFill>
                            <a:latin typeface="Cambria Math" panose="02040503050406030204" pitchFamily="18" charset="0"/>
                          </a:rPr>
                          <m:t>0</m:t>
                        </m:r>
                      </m:sub>
                    </m:sSub>
                    <m:r>
                      <a:rPr lang="en-US" sz="2200" b="0" i="1" smtClean="0">
                        <a:solidFill>
                          <a:srgbClr val="000000"/>
                        </a:solidFill>
                        <a:latin typeface="Cambria Math" panose="02040503050406030204" pitchFamily="18" charset="0"/>
                      </a:rPr>
                      <m:t>𝜌</m:t>
                    </m:r>
                    <m:d>
                      <m:dPr>
                        <m:ctrlPr>
                          <a:rPr lang="en-US" sz="2200" b="1" i="1" smtClean="0">
                            <a:solidFill>
                              <a:srgbClr val="000000"/>
                            </a:solidFill>
                            <a:latin typeface="Cambria Math" panose="02040503050406030204" pitchFamily="18" charset="0"/>
                          </a:rPr>
                        </m:ctrlPr>
                      </m:dPr>
                      <m:e>
                        <m:r>
                          <a:rPr lang="en-US" sz="2200" b="1" i="1" smtClean="0">
                            <a:solidFill>
                              <a:srgbClr val="000000"/>
                            </a:solidFill>
                            <a:latin typeface="Cambria Math" panose="02040503050406030204" pitchFamily="18" charset="0"/>
                          </a:rPr>
                          <m:t>𝒓</m:t>
                        </m:r>
                      </m:e>
                    </m:d>
                    <m:d>
                      <m:dPr>
                        <m:ctrlPr>
                          <a:rPr lang="en-US" sz="2200" b="1" i="1" smtClean="0">
                            <a:solidFill>
                              <a:srgbClr val="000000"/>
                            </a:solidFill>
                            <a:latin typeface="Cambria Math" panose="02040503050406030204" pitchFamily="18" charset="0"/>
                          </a:rPr>
                        </m:ctrlPr>
                      </m:dPr>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𝜂</m:t>
                            </m:r>
                          </m:e>
                          <m:sub>
                            <m:r>
                              <a:rPr lang="en-US" sz="2200" i="1">
                                <a:solidFill>
                                  <a:srgbClr val="000000"/>
                                </a:solidFill>
                                <a:latin typeface="Cambria Math" panose="02040503050406030204" pitchFamily="18" charset="0"/>
                              </a:rPr>
                              <m:t>⊥</m:t>
                            </m:r>
                          </m:sub>
                        </m:sSub>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𝛿</m:t>
                            </m:r>
                          </m:e>
                          <m:sub>
                            <m:r>
                              <a:rPr lang="en-US" sz="2200" i="1">
                                <a:solidFill>
                                  <a:srgbClr val="000000"/>
                                </a:solidFill>
                                <a:latin typeface="Cambria Math" panose="02040503050406030204" pitchFamily="18" charset="0"/>
                              </a:rPr>
                              <m:t>𝑖𝑗</m:t>
                            </m:r>
                          </m:sub>
                        </m:sSub>
                        <m:r>
                          <a:rPr lang="en-US" sz="2200" i="1">
                            <a:solidFill>
                              <a:srgbClr val="000000"/>
                            </a:solidFill>
                            <a:latin typeface="Cambria Math" panose="02040503050406030204" pitchFamily="18" charset="0"/>
                          </a:rPr>
                          <m:t>+</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𝜂</m:t>
                            </m:r>
                          </m:e>
                          <m:sub>
                            <m:r>
                              <a:rPr lang="en-US" sz="2200" i="1">
                                <a:solidFill>
                                  <a:srgbClr val="000000"/>
                                </a:solidFill>
                                <a:latin typeface="Cambria Math" panose="02040503050406030204" pitchFamily="18" charset="0"/>
                              </a:rPr>
                              <m:t>𝑎</m:t>
                            </m:r>
                          </m:sub>
                        </m:sSub>
                        <m:r>
                          <a:rPr lang="en-US" sz="2200" i="1">
                            <a:solidFill>
                              <a:srgbClr val="000000"/>
                            </a:solidFill>
                            <a:latin typeface="Cambria Math" panose="02040503050406030204" pitchFamily="18" charset="0"/>
                          </a:rPr>
                          <m:t>∫</m:t>
                        </m:r>
                        <m:r>
                          <a:rPr lang="en-US" sz="2200" i="1">
                            <a:solidFill>
                              <a:srgbClr val="000000"/>
                            </a:solidFill>
                            <a:latin typeface="Cambria Math" panose="02040503050406030204" pitchFamily="18" charset="0"/>
                          </a:rPr>
                          <m:t>𝑓</m:t>
                        </m:r>
                        <m:d>
                          <m:dPr>
                            <m:ctrlPr>
                              <a:rPr lang="en-US" sz="2200" i="1">
                                <a:solidFill>
                                  <a:srgbClr val="000000"/>
                                </a:solidFill>
                                <a:latin typeface="Cambria Math" panose="02040503050406030204" pitchFamily="18" charset="0"/>
                              </a:rPr>
                            </m:ctrlPr>
                          </m:dPr>
                          <m:e>
                            <m:r>
                              <a:rPr lang="en-US" sz="2200" b="1" i="1">
                                <a:solidFill>
                                  <a:srgbClr val="000000"/>
                                </a:solidFill>
                                <a:latin typeface="Cambria Math" panose="02040503050406030204" pitchFamily="18" charset="0"/>
                              </a:rPr>
                              <m:t>𝒓</m:t>
                            </m:r>
                            <m:r>
                              <a:rPr lang="en-US" sz="2200" i="1">
                                <a:solidFill>
                                  <a:srgbClr val="000000"/>
                                </a:solidFill>
                                <a:latin typeface="Cambria Math" panose="02040503050406030204" pitchFamily="18" charset="0"/>
                              </a:rPr>
                              <m:t>,</m:t>
                            </m:r>
                            <m:r>
                              <a:rPr lang="en-US" sz="2200" b="1" i="1">
                                <a:solidFill>
                                  <a:srgbClr val="000000"/>
                                </a:solidFill>
                                <a:latin typeface="Cambria Math" panose="02040503050406030204" pitchFamily="18" charset="0"/>
                              </a:rPr>
                              <m:t>𝒘</m:t>
                            </m:r>
                          </m:e>
                        </m:d>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𝑤</m:t>
                            </m:r>
                          </m:e>
                          <m:sub>
                            <m:r>
                              <a:rPr lang="en-US" sz="2200" i="1">
                                <a:solidFill>
                                  <a:srgbClr val="000000"/>
                                </a:solidFill>
                                <a:latin typeface="Cambria Math" panose="02040503050406030204" pitchFamily="18" charset="0"/>
                              </a:rPr>
                              <m:t>𝑖</m:t>
                            </m:r>
                          </m:sub>
                        </m:sSub>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𝑤</m:t>
                            </m:r>
                          </m:e>
                          <m:sub>
                            <m:r>
                              <a:rPr lang="en-US" sz="2200" i="1">
                                <a:solidFill>
                                  <a:srgbClr val="000000"/>
                                </a:solidFill>
                                <a:latin typeface="Cambria Math" panose="02040503050406030204" pitchFamily="18" charset="0"/>
                              </a:rPr>
                              <m:t>𝑗</m:t>
                            </m:r>
                          </m:sub>
                        </m:sSub>
                        <m:r>
                          <a:rPr lang="en-US" sz="2200" i="1">
                            <a:solidFill>
                              <a:srgbClr val="000000"/>
                            </a:solidFill>
                            <a:latin typeface="Cambria Math" panose="02040503050406030204" pitchFamily="18" charset="0"/>
                          </a:rPr>
                          <m:t>𝑑</m:t>
                        </m:r>
                        <m:r>
                          <m:rPr>
                            <m:sty m:val="p"/>
                          </m:rPr>
                          <a:rPr lang="en-US" sz="2200">
                            <a:solidFill>
                              <a:srgbClr val="000000"/>
                            </a:solidFill>
                            <a:latin typeface="Cambria Math" panose="02040503050406030204" pitchFamily="18" charset="0"/>
                          </a:rPr>
                          <m:t>Ω</m:t>
                        </m:r>
                      </m:e>
                    </m:d>
                  </m:oMath>
                </a14:m>
                <a:r>
                  <a:rPr lang="en-US" b="1" dirty="0"/>
                  <a:t> </a:t>
                </a:r>
              </a:p>
            </p:txBody>
          </p:sp>
        </mc:Choice>
        <mc:Fallback xmlns="">
          <p:sp>
            <p:nvSpPr>
              <p:cNvPr id="6" name="CaixaDeTexto 5">
                <a:extLst>
                  <a:ext uri="{FF2B5EF4-FFF2-40B4-BE49-F238E27FC236}">
                    <a16:creationId xmlns:a16="http://schemas.microsoft.com/office/drawing/2014/main" id="{1CC8FD71-2B45-4819-AEC5-7883AE9F3274}"/>
                  </a:ext>
                </a:extLst>
              </p:cNvPr>
              <p:cNvSpPr txBox="1">
                <a:spLocks noRot="1" noChangeAspect="1" noMove="1" noResize="1" noEditPoints="1" noAdjustHandles="1" noChangeArrowheads="1" noChangeShapeType="1" noTextEdit="1"/>
              </p:cNvSpPr>
              <p:nvPr/>
            </p:nvSpPr>
            <p:spPr>
              <a:xfrm>
                <a:off x="2843808" y="4721615"/>
                <a:ext cx="4441280" cy="1115947"/>
              </a:xfrm>
              <a:prstGeom prst="rect">
                <a:avLst/>
              </a:prstGeom>
              <a:blipFill>
                <a:blip r:embed="rId6"/>
                <a:stretch>
                  <a:fillRect l="-2198" b="-8743"/>
                </a:stretch>
              </a:blipFill>
            </p:spPr>
            <p:txBody>
              <a:bodyPr/>
              <a:lstStyle/>
              <a:p>
                <a:r>
                  <a:rPr lang="en-US">
                    <a:noFill/>
                  </a:rPr>
                  <a:t> </a:t>
                </a:r>
              </a:p>
            </p:txBody>
          </p:sp>
        </mc:Fallback>
      </mc:AlternateContent>
      <p:sp>
        <p:nvSpPr>
          <p:cNvPr id="21" name="CaixaDeTexto 20">
            <a:extLst>
              <a:ext uri="{FF2B5EF4-FFF2-40B4-BE49-F238E27FC236}">
                <a16:creationId xmlns:a16="http://schemas.microsoft.com/office/drawing/2014/main" id="{5E17CB93-427F-4307-AE74-90B4E38BE782}"/>
              </a:ext>
            </a:extLst>
          </p:cNvPr>
          <p:cNvSpPr txBox="1"/>
          <p:nvPr/>
        </p:nvSpPr>
        <p:spPr>
          <a:xfrm>
            <a:off x="685799" y="6229770"/>
            <a:ext cx="7772401" cy="369332"/>
          </a:xfrm>
          <a:prstGeom prst="rect">
            <a:avLst/>
          </a:prstGeom>
          <a:noFill/>
        </p:spPr>
        <p:txBody>
          <a:bodyPr wrap="square">
            <a:spAutoFit/>
          </a:bodyPr>
          <a:lstStyle/>
          <a:p>
            <a:r>
              <a:rPr lang="en-US" sz="2000" dirty="0" err="1"/>
              <a:t>ηa</a:t>
            </a:r>
            <a:r>
              <a:rPr lang="en-US" sz="2000" dirty="0"/>
              <a:t> = η|| − η⊥ is the anisotropy of the molecular magnetic susceptibility</a:t>
            </a:r>
          </a:p>
        </p:txBody>
      </p:sp>
      <p:grpSp>
        <p:nvGrpSpPr>
          <p:cNvPr id="10" name="Agrupar 9">
            <a:extLst>
              <a:ext uri="{FF2B5EF4-FFF2-40B4-BE49-F238E27FC236}">
                <a16:creationId xmlns:a16="http://schemas.microsoft.com/office/drawing/2014/main" id="{362A62FA-5117-43EF-A7E0-E8A7614620E1}"/>
              </a:ext>
            </a:extLst>
          </p:cNvPr>
          <p:cNvGrpSpPr/>
          <p:nvPr/>
        </p:nvGrpSpPr>
        <p:grpSpPr>
          <a:xfrm>
            <a:off x="651010" y="1026522"/>
            <a:ext cx="2363436" cy="2059371"/>
            <a:chOff x="651010" y="1026522"/>
            <a:chExt cx="2363436" cy="2059371"/>
          </a:xfrm>
        </p:grpSpPr>
        <p:sp>
          <p:nvSpPr>
            <p:cNvPr id="54" name="Line 5">
              <a:extLst>
                <a:ext uri="{FF2B5EF4-FFF2-40B4-BE49-F238E27FC236}">
                  <a16:creationId xmlns:a16="http://schemas.microsoft.com/office/drawing/2014/main" id="{3D00C5D8-6E9D-4334-9F1F-70BF9E3BB63C}"/>
                </a:ext>
              </a:extLst>
            </p:cNvPr>
            <p:cNvSpPr>
              <a:spLocks noChangeShapeType="1"/>
            </p:cNvSpPr>
            <p:nvPr/>
          </p:nvSpPr>
          <p:spPr bwMode="auto">
            <a:xfrm flipH="1" flipV="1">
              <a:off x="651010" y="1357701"/>
              <a:ext cx="375249" cy="1728192"/>
            </a:xfrm>
            <a:prstGeom prst="line">
              <a:avLst/>
            </a:prstGeom>
            <a:noFill/>
            <a:ln w="50800">
              <a:solidFill>
                <a:srgbClr val="FF0000"/>
              </a:solidFill>
              <a:round/>
              <a:headEnd type="none" w="sm" len="sm"/>
              <a:tailEnd type="stealth" w="med" len="lg"/>
            </a:ln>
            <a:scene3d>
              <a:camera prst="legacyObliqueTopRight"/>
              <a:lightRig rig="legacyFlat3" dir="b"/>
            </a:scene3d>
            <a:sp3d extrusionH="100000" prstMaterial="legacyMatte">
              <a:bevelT w="13500" h="13500" prst="angle"/>
              <a:bevelB w="13500" h="13500" prst="angle"/>
              <a:extrusionClr>
                <a:srgbClr val="FF0000"/>
              </a:extrusionClr>
            </a:sp3d>
            <a:extLst>
              <a:ext uri="{909E8E84-426E-40DD-AFC4-6F175D3DCCD1}">
                <a14:hiddenFill xmlns:a14="http://schemas.microsoft.com/office/drawing/2010/main">
                  <a:noFill/>
                </a14:hiddenFill>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Times New Roman"/>
                <a:ea typeface="ＭＳ Ｐゴシック" pitchFamily="34" charset="-128"/>
                <a:cs typeface="+mn-cs"/>
              </a:endParaRPr>
            </a:p>
          </p:txBody>
        </p:sp>
        <mc:AlternateContent xmlns:mc="http://schemas.openxmlformats.org/markup-compatibility/2006" xmlns:a14="http://schemas.microsoft.com/office/drawing/2010/main">
          <mc:Choice Requires="a14">
            <p:sp>
              <p:nvSpPr>
                <p:cNvPr id="4" name="CaixaDeTexto 3">
                  <a:extLst>
                    <a:ext uri="{FF2B5EF4-FFF2-40B4-BE49-F238E27FC236}">
                      <a16:creationId xmlns:a16="http://schemas.microsoft.com/office/drawing/2014/main" id="{30F1D6B7-A56D-4838-99FF-3D8AB309A49C}"/>
                    </a:ext>
                  </a:extLst>
                </p:cNvPr>
                <p:cNvSpPr txBox="1"/>
                <p:nvPr/>
              </p:nvSpPr>
              <p:spPr>
                <a:xfrm>
                  <a:off x="774774" y="1026522"/>
                  <a:ext cx="375249"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𝑯</m:t>
                        </m:r>
                      </m:oMath>
                    </m:oMathPara>
                  </a14:m>
                  <a:endParaRPr kumimoji="0" lang="en-US" sz="3200" b="1"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4" name="CaixaDeTexto 3">
                  <a:extLst>
                    <a:ext uri="{FF2B5EF4-FFF2-40B4-BE49-F238E27FC236}">
                      <a16:creationId xmlns:a16="http://schemas.microsoft.com/office/drawing/2014/main" id="{30F1D6B7-A56D-4838-99FF-3D8AB309A49C}"/>
                    </a:ext>
                  </a:extLst>
                </p:cNvPr>
                <p:cNvSpPr txBox="1">
                  <a:spLocks noRot="1" noChangeAspect="1" noMove="1" noResize="1" noEditPoints="1" noAdjustHandles="1" noChangeArrowheads="1" noChangeShapeType="1" noTextEdit="1"/>
                </p:cNvSpPr>
                <p:nvPr/>
              </p:nvSpPr>
              <p:spPr>
                <a:xfrm>
                  <a:off x="774774" y="1026522"/>
                  <a:ext cx="375249" cy="492443"/>
                </a:xfrm>
                <a:prstGeom prst="rect">
                  <a:avLst/>
                </a:prstGeom>
                <a:blipFill>
                  <a:blip r:embed="rId7"/>
                  <a:stretch>
                    <a:fillRect/>
                  </a:stretch>
                </a:blipFill>
              </p:spPr>
              <p:txBody>
                <a:bodyPr/>
                <a:lstStyle/>
                <a:p>
                  <a:r>
                    <a:rPr lang="en-US">
                      <a:noFill/>
                    </a:rPr>
                    <a:t> </a:t>
                  </a:r>
                </a:p>
              </p:txBody>
            </p:sp>
          </mc:Fallback>
        </mc:AlternateContent>
        <p:sp>
          <p:nvSpPr>
            <p:cNvPr id="2" name="Cubo 1">
              <a:extLst>
                <a:ext uri="{FF2B5EF4-FFF2-40B4-BE49-F238E27FC236}">
                  <a16:creationId xmlns:a16="http://schemas.microsoft.com/office/drawing/2014/main" id="{F477E94C-A07E-4E89-AC48-34FFE704DDE0}"/>
                </a:ext>
              </a:extLst>
            </p:cNvPr>
            <p:cNvSpPr/>
            <p:nvPr/>
          </p:nvSpPr>
          <p:spPr bwMode="auto">
            <a:xfrm>
              <a:off x="1172716" y="1523516"/>
              <a:ext cx="1216152" cy="1216152"/>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p:sp>
          <p:nvSpPr>
            <p:cNvPr id="14" name="Rectangle 8">
              <a:extLst>
                <a:ext uri="{FF2B5EF4-FFF2-40B4-BE49-F238E27FC236}">
                  <a16:creationId xmlns:a16="http://schemas.microsoft.com/office/drawing/2014/main" id="{A6F450FC-ADC4-42EC-9531-8F71BE15708F}"/>
                </a:ext>
              </a:extLst>
            </p:cNvPr>
            <p:cNvSpPr>
              <a:spLocks noChangeArrowheads="1"/>
            </p:cNvSpPr>
            <p:nvPr/>
          </p:nvSpPr>
          <p:spPr bwMode="auto">
            <a:xfrm>
              <a:off x="1399921" y="1824812"/>
              <a:ext cx="627497" cy="68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850" tIns="34925" rIns="69850" bIns="34925">
              <a:spAutoFit/>
            </a:bodyPr>
            <a:lstStyle>
              <a:lvl1pPr defTabSz="514350" eaLnBrk="0" hangingPunct="0">
                <a:defRPr sz="2400">
                  <a:solidFill>
                    <a:schemeClr val="tx1"/>
                  </a:solidFill>
                  <a:latin typeface="Arial" pitchFamily="34" charset="0"/>
                  <a:ea typeface="ＭＳ Ｐゴシック" pitchFamily="34" charset="-128"/>
                </a:defRPr>
              </a:lvl1pPr>
              <a:lvl2pPr marL="742950" indent="-285750" defTabSz="514350" eaLnBrk="0" hangingPunct="0">
                <a:defRPr sz="2400">
                  <a:solidFill>
                    <a:schemeClr val="tx1"/>
                  </a:solidFill>
                  <a:latin typeface="Arial" pitchFamily="34" charset="0"/>
                  <a:ea typeface="ＭＳ Ｐゴシック" pitchFamily="34" charset="-128"/>
                </a:defRPr>
              </a:lvl2pPr>
              <a:lvl3pPr marL="1143000" indent="-228600" defTabSz="514350" eaLnBrk="0" hangingPunct="0">
                <a:defRPr sz="2400">
                  <a:solidFill>
                    <a:schemeClr val="tx1"/>
                  </a:solidFill>
                  <a:latin typeface="Arial" pitchFamily="34" charset="0"/>
                  <a:ea typeface="ＭＳ Ｐゴシック" pitchFamily="34" charset="-128"/>
                </a:defRPr>
              </a:lvl3pPr>
              <a:lvl4pPr marL="1600200" indent="-228600" defTabSz="514350" eaLnBrk="0" hangingPunct="0">
                <a:defRPr sz="2400">
                  <a:solidFill>
                    <a:schemeClr val="tx1"/>
                  </a:solidFill>
                  <a:latin typeface="Arial" pitchFamily="34" charset="0"/>
                  <a:ea typeface="ＭＳ Ｐゴシック" pitchFamily="34" charset="-128"/>
                </a:defRPr>
              </a:lvl4pPr>
              <a:lvl5pPr marL="2057400" indent="-228600" defTabSz="514350" eaLnBrk="0" hangingPunct="0">
                <a:defRPr sz="2400">
                  <a:solidFill>
                    <a:schemeClr val="tx1"/>
                  </a:solidFill>
                  <a:latin typeface="Arial" pitchFamily="34" charset="0"/>
                  <a:ea typeface="ＭＳ Ｐゴシック" pitchFamily="34" charset="-128"/>
                </a:defRPr>
              </a:lvl5pPr>
              <a:lvl6pPr marL="25146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de-DE" sz="3000" b="1" i="0" u="none" strike="noStrike" kern="1200" cap="none" spc="0" normalizeH="0" noProof="0" dirty="0">
                  <a:ln>
                    <a:noFill/>
                  </a:ln>
                  <a:solidFill>
                    <a:srgbClr val="000000"/>
                  </a:solidFill>
                  <a:effectLst/>
                  <a:uLnTx/>
                  <a:uFillTx/>
                  <a:latin typeface="Times New Roman"/>
                  <a:ea typeface="ＭＳ Ｐゴシック" pitchFamily="34" charset="-128"/>
                  <a:cs typeface="+mn-cs"/>
                </a:rPr>
                <a:t> </a:t>
              </a:r>
              <a:r>
                <a:rPr kumimoji="0" lang="en-US" altLang="de-DE" sz="4000" b="1" i="1" u="none" strike="noStrike" kern="1200" cap="none" spc="0" normalizeH="0" noProof="0" dirty="0">
                  <a:ln>
                    <a:noFill/>
                  </a:ln>
                  <a:solidFill>
                    <a:srgbClr val="000000"/>
                  </a:solidFill>
                  <a:effectLst/>
                  <a:uLnTx/>
                  <a:uFillTx/>
                  <a:latin typeface="Times New Roman"/>
                  <a:ea typeface="ＭＳ Ｐゴシック" pitchFamily="34" charset="-128"/>
                  <a:cs typeface="+mn-cs"/>
                </a:rPr>
                <a:t>r</a:t>
              </a:r>
              <a:endParaRPr kumimoji="0" lang="en-US" altLang="de-DE" sz="4000" b="1" i="1" u="none" strike="noStrike" kern="1200" cap="none" spc="0" normalizeH="0" baseline="0" noProof="0" dirty="0">
                <a:ln>
                  <a:noFill/>
                </a:ln>
                <a:solidFill>
                  <a:srgbClr val="000000"/>
                </a:solidFill>
                <a:effectLst/>
                <a:uLnTx/>
                <a:uFillTx/>
                <a:latin typeface="Times New Roman"/>
                <a:ea typeface="ＭＳ Ｐゴシック" pitchFamily="34" charset="-128"/>
                <a:cs typeface="+mn-cs"/>
              </a:endParaRPr>
            </a:p>
          </p:txBody>
        </p:sp>
        <p:sp>
          <p:nvSpPr>
            <p:cNvPr id="25" name="CaixaDeTexto 24">
              <a:extLst>
                <a:ext uri="{FF2B5EF4-FFF2-40B4-BE49-F238E27FC236}">
                  <a16:creationId xmlns:a16="http://schemas.microsoft.com/office/drawing/2014/main" id="{A02FC04B-334D-487A-9DDD-98C26385D897}"/>
                </a:ext>
              </a:extLst>
            </p:cNvPr>
            <p:cNvSpPr txBox="1"/>
            <p:nvPr/>
          </p:nvSpPr>
          <p:spPr>
            <a:xfrm>
              <a:off x="2384630" y="1662501"/>
              <a:ext cx="629816" cy="369332"/>
            </a:xfrm>
            <a:prstGeom prst="rect">
              <a:avLst/>
            </a:prstGeom>
            <a:noFill/>
          </p:spPr>
          <p:txBody>
            <a:bodyPr wrap="square">
              <a:spAutoFit/>
            </a:bodyPr>
            <a:lstStyle/>
            <a:p>
              <a:r>
                <a:rPr lang="en-US" sz="3600" b="1" i="1" dirty="0"/>
                <a:t>M</a:t>
              </a:r>
              <a:endParaRPr lang="en-US" sz="3600" dirty="0"/>
            </a:p>
          </p:txBody>
        </p:sp>
      </p:grpSp>
    </p:spTree>
    <p:extLst>
      <p:ext uri="{BB962C8B-B14F-4D97-AF65-F5344CB8AC3E}">
        <p14:creationId xmlns:p14="http://schemas.microsoft.com/office/powerpoint/2010/main" val="358428599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P spid="6"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1" name="CaixaDeTexto 20">
                <a:extLst>
                  <a:ext uri="{FF2B5EF4-FFF2-40B4-BE49-F238E27FC236}">
                    <a16:creationId xmlns:a16="http://schemas.microsoft.com/office/drawing/2014/main" id="{48359641-91F2-44F7-8121-C5F6D6763073}"/>
                  </a:ext>
                </a:extLst>
              </p:cNvPr>
              <p:cNvSpPr txBox="1"/>
              <p:nvPr/>
            </p:nvSpPr>
            <p:spPr>
              <a:xfrm>
                <a:off x="125760" y="375824"/>
                <a:ext cx="8892480" cy="6106352"/>
              </a:xfrm>
              <a:prstGeom prst="rect">
                <a:avLst/>
              </a:prstGeom>
              <a:noFill/>
            </p:spPr>
            <p:txBody>
              <a:bodyPr wrap="square">
                <a:spAutoFit/>
              </a:bodyPr>
              <a:lstStyle/>
              <a:p>
                <a:r>
                  <a:rPr lang="en-US" sz="2000" dirty="0"/>
                  <a:t>For uniaxial nematic phases,  </a:t>
                </a:r>
                <a:r>
                  <a:rPr lang="en-US" sz="2000" i="1" dirty="0"/>
                  <a:t>f (</a:t>
                </a:r>
                <a:r>
                  <a:rPr lang="en-US" sz="2000" b="1" i="1" dirty="0"/>
                  <a:t>r</a:t>
                </a:r>
                <a:r>
                  <a:rPr lang="en-US" sz="2000" i="1" dirty="0"/>
                  <a:t>, </a:t>
                </a:r>
                <a:r>
                  <a:rPr lang="en-US" sz="2000" b="1" i="1" dirty="0"/>
                  <a:t>w</a:t>
                </a:r>
                <a:r>
                  <a:rPr lang="en-US" sz="2000" i="1" dirty="0"/>
                  <a:t>) </a:t>
                </a:r>
                <a:r>
                  <a:rPr lang="en-US" sz="2000" dirty="0"/>
                  <a:t>is rotationally symmetric with respect to </a:t>
                </a:r>
                <a:r>
                  <a:rPr lang="en-US" sz="2000" b="1" i="1" dirty="0"/>
                  <a:t>n</a:t>
                </a:r>
                <a:r>
                  <a:rPr lang="en-US" sz="2000" dirty="0"/>
                  <a:t>(</a:t>
                </a:r>
                <a:r>
                  <a:rPr lang="en-US" sz="2000" b="1" i="1" dirty="0"/>
                  <a:t>r</a:t>
                </a:r>
                <a:r>
                  <a:rPr lang="en-US" sz="2000" dirty="0"/>
                  <a:t>) and may be written as:</a:t>
                </a:r>
              </a:p>
              <a:p>
                <a:endParaRPr lang="en-US" sz="2000" dirty="0"/>
              </a:p>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𝑓</m:t>
                      </m:r>
                      <m:d>
                        <m:dPr>
                          <m:ctrlPr>
                            <a:rPr lang="en-US" sz="2000" b="0" i="1" smtClean="0">
                              <a:latin typeface="Cambria Math" panose="02040503050406030204" pitchFamily="18" charset="0"/>
                            </a:rPr>
                          </m:ctrlPr>
                        </m:dPr>
                        <m:e>
                          <m:r>
                            <a:rPr lang="en-US" sz="2000" b="1" i="1" smtClean="0">
                              <a:latin typeface="Cambria Math" panose="02040503050406030204" pitchFamily="18" charset="0"/>
                            </a:rPr>
                            <m:t>𝒓</m:t>
                          </m:r>
                          <m:r>
                            <a:rPr lang="en-US" sz="2000" b="1" i="1" smtClean="0">
                              <a:latin typeface="Cambria Math" panose="02040503050406030204" pitchFamily="18" charset="0"/>
                            </a:rPr>
                            <m:t>,</m:t>
                          </m:r>
                          <m:r>
                            <a:rPr lang="en-US" sz="2000" b="1" i="1" smtClean="0">
                              <a:latin typeface="Cambria Math" panose="02040503050406030204" pitchFamily="18" charset="0"/>
                            </a:rPr>
                            <m:t>𝒘</m:t>
                          </m:r>
                        </m:e>
                      </m:d>
                      <m:r>
                        <a:rPr lang="en-US" sz="2000" b="1" i="0" smtClean="0">
                          <a:latin typeface="Cambria Math" panose="02040503050406030204" pitchFamily="18" charset="0"/>
                        </a:rPr>
                        <m:t>=</m:t>
                      </m:r>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𝑓</m:t>
                          </m:r>
                        </m:e>
                      </m:acc>
                      <m:d>
                        <m:dPr>
                          <m:ctrlPr>
                            <a:rPr lang="en-US" sz="2000" b="0" i="1" smtClean="0">
                              <a:latin typeface="Cambria Math" panose="02040503050406030204" pitchFamily="18" charset="0"/>
                            </a:rPr>
                          </m:ctrlPr>
                        </m:dPr>
                        <m:e>
                          <m:r>
                            <a:rPr lang="en-US" sz="2000" b="1" i="1" smtClean="0">
                              <a:latin typeface="Cambria Math" panose="02040503050406030204" pitchFamily="18" charset="0"/>
                            </a:rPr>
                            <m:t>𝒓</m:t>
                          </m:r>
                          <m:r>
                            <a:rPr lang="en-US" sz="2000" b="0" i="1" smtClean="0">
                              <a:latin typeface="Cambria Math" panose="02040503050406030204" pitchFamily="18" charset="0"/>
                            </a:rPr>
                            <m:t>,</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r>
                                <a:rPr lang="en-US" sz="2000" b="0" i="1" smtClean="0">
                                  <a:latin typeface="Cambria Math" panose="02040503050406030204" pitchFamily="18" charset="0"/>
                                </a:rPr>
                                <m:t>𝜃</m:t>
                              </m:r>
                            </m:e>
                          </m:func>
                        </m:e>
                      </m:d>
                      <m:r>
                        <a:rPr lang="en-US" sz="2000" b="0" i="1" smtClean="0">
                          <a:latin typeface="Cambria Math" panose="02040503050406030204" pitchFamily="18" charset="0"/>
                        </a:rPr>
                        <m:t>,</m:t>
                      </m:r>
                    </m:oMath>
                  </m:oMathPara>
                </a14:m>
                <a:endParaRPr lang="en-US" sz="2000" dirty="0"/>
              </a:p>
              <a:p>
                <a:endParaRPr lang="en-US" sz="2000" dirty="0"/>
              </a:p>
              <a:p>
                <a:r>
                  <a:rPr lang="en-US" sz="2000" dirty="0"/>
                  <a:t>Where θ is the angle between the director </a:t>
                </a:r>
                <a:r>
                  <a:rPr lang="en-US" sz="2000" b="1" i="1" dirty="0"/>
                  <a:t>n</a:t>
                </a:r>
                <a:r>
                  <a:rPr lang="en-US" sz="2000" dirty="0"/>
                  <a:t>(</a:t>
                </a:r>
                <a:r>
                  <a:rPr lang="en-US" sz="2000" b="1" i="1" dirty="0"/>
                  <a:t>r</a:t>
                </a:r>
                <a:r>
                  <a:rPr lang="en-US" sz="2000" dirty="0"/>
                  <a:t>) and the molecular axis </a:t>
                </a:r>
                <a:r>
                  <a:rPr lang="en-US" sz="2000" b="1" i="1" dirty="0"/>
                  <a:t>w</a:t>
                </a:r>
                <a:r>
                  <a:rPr lang="en-US" sz="2000" dirty="0"/>
                  <a:t>. </a:t>
                </a:r>
              </a:p>
              <a:p>
                <a:endParaRPr lang="en-US" sz="2000" dirty="0"/>
              </a:p>
              <a:p>
                <a:r>
                  <a:rPr lang="en-US" sz="2000" dirty="0"/>
                  <a:t>We introduce a local spherical coordinates with the polar axis parallel to </a:t>
                </a:r>
                <a:r>
                  <a:rPr lang="en-US" sz="2000" b="1" i="1" dirty="0"/>
                  <a:t>n</a:t>
                </a:r>
                <a:r>
                  <a:rPr lang="en-US" sz="2000" dirty="0"/>
                  <a:t>(</a:t>
                </a:r>
                <a:r>
                  <a:rPr lang="en-US" sz="2000" b="1" i="1" dirty="0"/>
                  <a:t>r</a:t>
                </a:r>
                <a:r>
                  <a:rPr lang="en-US" sz="2000" dirty="0"/>
                  <a:t>). Then the molecular axis</a:t>
                </a:r>
              </a:p>
              <a:p>
                <a:endParaRPr lang="en-US" sz="2000" dirty="0"/>
              </a:p>
              <a:p>
                <a:pPr/>
                <a14:m>
                  <m:oMathPara xmlns:m="http://schemas.openxmlformats.org/officeDocument/2006/math">
                    <m:oMathParaPr>
                      <m:jc m:val="centerGroup"/>
                    </m:oMathParaPr>
                    <m:oMath xmlns:m="http://schemas.openxmlformats.org/officeDocument/2006/math">
                      <m:r>
                        <a:rPr lang="en-US" sz="2200" b="1" i="1" smtClean="0">
                          <a:latin typeface="Cambria Math" panose="02040503050406030204" pitchFamily="18" charset="0"/>
                        </a:rPr>
                        <m:t>𝒘</m:t>
                      </m:r>
                      <m:r>
                        <a:rPr lang="en-US" sz="2200" b="0" i="1" smtClean="0">
                          <a:latin typeface="Cambria Math" panose="02040503050406030204" pitchFamily="18" charset="0"/>
                        </a:rPr>
                        <m:t>=</m:t>
                      </m:r>
                      <m:d>
                        <m:dPr>
                          <m:ctrlPr>
                            <a:rPr lang="en-US" sz="2200" b="0" i="1" smtClean="0">
                              <a:latin typeface="Cambria Math" panose="02040503050406030204" pitchFamily="18" charset="0"/>
                            </a:rPr>
                          </m:ctrlPr>
                        </m:dPr>
                        <m:e>
                          <m:f>
                            <m:fPr>
                              <m:type m:val="noBar"/>
                              <m:ctrlPr>
                                <a:rPr lang="en-US" sz="2200" b="0" i="1" smtClean="0">
                                  <a:latin typeface="Cambria Math" panose="02040503050406030204" pitchFamily="18" charset="0"/>
                                </a:rPr>
                              </m:ctrlPr>
                            </m:fPr>
                            <m:num>
                              <m:eqArr>
                                <m:eqArrPr>
                                  <m:ctrlPr>
                                    <a:rPr lang="en-US" sz="2200" b="0" i="1" smtClean="0">
                                      <a:latin typeface="Cambria Math" panose="02040503050406030204" pitchFamily="18" charset="0"/>
                                    </a:rPr>
                                  </m:ctrlPr>
                                </m:eqArrPr>
                                <m:e>
                                  <m:func>
                                    <m:funcPr>
                                      <m:ctrlPr>
                                        <a:rPr lang="en-US" sz="2200" b="0" i="1" smtClean="0">
                                          <a:latin typeface="Cambria Math" panose="02040503050406030204" pitchFamily="18" charset="0"/>
                                        </a:rPr>
                                      </m:ctrlPr>
                                    </m:funcPr>
                                    <m:fName>
                                      <m:r>
                                        <a:rPr lang="en-US" sz="2200" b="0" i="0" smtClean="0">
                                          <a:latin typeface="Cambria Math" panose="02040503050406030204" pitchFamily="18" charset="0"/>
                                        </a:rPr>
                                        <m:t> </m:t>
                                      </m:r>
                                      <m:r>
                                        <m:rPr>
                                          <m:sty m:val="p"/>
                                        </m:rPr>
                                        <a:rPr lang="en-US" sz="2200" b="0" i="0" smtClean="0">
                                          <a:latin typeface="Cambria Math" panose="02040503050406030204" pitchFamily="18" charset="0"/>
                                        </a:rPr>
                                        <m:t>sin</m:t>
                                      </m:r>
                                    </m:fName>
                                    <m:e>
                                      <m:r>
                                        <a:rPr lang="en-US" sz="2200" b="0" i="1" smtClean="0">
                                          <a:latin typeface="Cambria Math" panose="02040503050406030204" pitchFamily="18" charset="0"/>
                                        </a:rPr>
                                        <m:t>𝜃</m:t>
                                      </m:r>
                                    </m:e>
                                  </m:func>
                                  <m:func>
                                    <m:funcPr>
                                      <m:ctrlPr>
                                        <a:rPr lang="en-US" sz="2200" b="0" i="1" smtClean="0">
                                          <a:latin typeface="Cambria Math" panose="02040503050406030204" pitchFamily="18" charset="0"/>
                                        </a:rPr>
                                      </m:ctrlPr>
                                    </m:funcPr>
                                    <m:fName>
                                      <m:r>
                                        <m:rPr>
                                          <m:sty m:val="p"/>
                                        </m:rPr>
                                        <a:rPr lang="en-US" sz="2200" b="0" i="0" smtClean="0">
                                          <a:latin typeface="Cambria Math" panose="02040503050406030204" pitchFamily="18" charset="0"/>
                                        </a:rPr>
                                        <m:t>cos</m:t>
                                      </m:r>
                                    </m:fName>
                                    <m:e>
                                      <m:r>
                                        <a:rPr lang="en-US" sz="2200" b="0" i="1" smtClean="0">
                                          <a:latin typeface="Cambria Math" panose="02040503050406030204" pitchFamily="18" charset="0"/>
                                        </a:rPr>
                                        <m:t>𝜙</m:t>
                                      </m:r>
                                    </m:e>
                                  </m:func>
                                </m:e>
                                <m:e>
                                  <m:func>
                                    <m:funcPr>
                                      <m:ctrlPr>
                                        <a:rPr lang="en-US" sz="2200" b="0" i="1" smtClean="0">
                                          <a:latin typeface="Cambria Math" panose="02040503050406030204" pitchFamily="18" charset="0"/>
                                        </a:rPr>
                                      </m:ctrlPr>
                                    </m:funcPr>
                                    <m:fName>
                                      <m:r>
                                        <m:rPr>
                                          <m:sty m:val="p"/>
                                        </m:rPr>
                                        <a:rPr lang="en-US" sz="2200" b="0" i="0" smtClean="0">
                                          <a:latin typeface="Cambria Math" panose="02040503050406030204" pitchFamily="18" charset="0"/>
                                        </a:rPr>
                                        <m:t>sin</m:t>
                                      </m:r>
                                    </m:fName>
                                    <m:e>
                                      <m:r>
                                        <a:rPr lang="en-US" sz="2200" b="0" i="1" smtClean="0">
                                          <a:latin typeface="Cambria Math" panose="02040503050406030204" pitchFamily="18" charset="0"/>
                                        </a:rPr>
                                        <m:t>𝜃</m:t>
                                      </m:r>
                                      <m:func>
                                        <m:funcPr>
                                          <m:ctrlPr>
                                            <a:rPr lang="en-US" sz="2200" b="0" i="1" smtClean="0">
                                              <a:latin typeface="Cambria Math" panose="02040503050406030204" pitchFamily="18" charset="0"/>
                                            </a:rPr>
                                          </m:ctrlPr>
                                        </m:funcPr>
                                        <m:fName>
                                          <m:r>
                                            <m:rPr>
                                              <m:sty m:val="p"/>
                                            </m:rPr>
                                            <a:rPr lang="en-US" sz="2200" b="0" i="0" smtClean="0">
                                              <a:latin typeface="Cambria Math" panose="02040503050406030204" pitchFamily="18" charset="0"/>
                                            </a:rPr>
                                            <m:t>sin</m:t>
                                          </m:r>
                                        </m:fName>
                                        <m:e>
                                          <m:r>
                                            <a:rPr lang="en-US" sz="2200" b="0" i="1" smtClean="0">
                                              <a:latin typeface="Cambria Math" panose="02040503050406030204" pitchFamily="18" charset="0"/>
                                            </a:rPr>
                                            <m:t>𝜙</m:t>
                                          </m:r>
                                        </m:e>
                                      </m:func>
                                    </m:e>
                                  </m:func>
                                </m:e>
                              </m:eqArr>
                            </m:num>
                            <m:den>
                              <m:func>
                                <m:funcPr>
                                  <m:ctrlPr>
                                    <a:rPr lang="en-US" sz="2200" b="0" i="1" smtClean="0">
                                      <a:latin typeface="Cambria Math" panose="02040503050406030204" pitchFamily="18" charset="0"/>
                                    </a:rPr>
                                  </m:ctrlPr>
                                </m:funcPr>
                                <m:fName>
                                  <m:r>
                                    <m:rPr>
                                      <m:sty m:val="p"/>
                                    </m:rPr>
                                    <a:rPr lang="en-US" sz="2200" b="0" i="0" smtClean="0">
                                      <a:latin typeface="Cambria Math" panose="02040503050406030204" pitchFamily="18" charset="0"/>
                                    </a:rPr>
                                    <m:t>cos</m:t>
                                  </m:r>
                                </m:fName>
                                <m:e>
                                  <m:r>
                                    <a:rPr lang="en-US" sz="2200" b="0" i="1" smtClean="0">
                                      <a:latin typeface="Cambria Math" panose="02040503050406030204" pitchFamily="18" charset="0"/>
                                    </a:rPr>
                                    <m:t>𝜃</m:t>
                                  </m:r>
                                </m:e>
                              </m:func>
                            </m:den>
                          </m:f>
                        </m:e>
                      </m:d>
                    </m:oMath>
                  </m:oMathPara>
                </a14:m>
                <a:endParaRPr lang="en-US" sz="2200" b="1" dirty="0"/>
              </a:p>
              <a:p>
                <a:r>
                  <a:rPr lang="en-US" sz="2200" dirty="0"/>
                  <a:t>and</a:t>
                </a:r>
              </a:p>
              <a:p>
                <a:endParaRPr lang="en-US" sz="2200" dirty="0"/>
              </a:p>
              <a:p>
                <a:pPr/>
                <a14:m>
                  <m:oMathPara xmlns:m="http://schemas.openxmlformats.org/officeDocument/2006/math">
                    <m:oMathParaPr>
                      <m:jc m:val="centerGroup"/>
                    </m:oMathParaPr>
                    <m:oMath xmlns:m="http://schemas.openxmlformats.org/officeDocument/2006/math">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𝑓</m:t>
                      </m:r>
                      <m:d>
                        <m:dPr>
                          <m:ctrlPr>
                            <a:rPr kumimoji="0" lang="en-US" sz="2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US" sz="22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𝒓</m:t>
                          </m:r>
                          <m:r>
                            <a:rPr kumimoji="0" lang="en-US" sz="2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2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𝒘</m:t>
                          </m:r>
                        </m:e>
                      </m:d>
                      <m:sSub>
                        <m:sSubPr>
                          <m:ctrlPr>
                            <a:rPr kumimoji="0" lang="en-US" sz="2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𝑤</m:t>
                          </m:r>
                        </m:e>
                        <m:sub>
                          <m:r>
                            <a:rPr kumimoji="0" lang="en-US" sz="2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𝑖</m:t>
                          </m:r>
                        </m:sub>
                      </m:sSub>
                      <m:sSub>
                        <m:sSubPr>
                          <m:ctrlPr>
                            <a:rPr kumimoji="0" lang="en-US" sz="2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𝑤</m:t>
                          </m:r>
                        </m:e>
                        <m:sub>
                          <m:r>
                            <a:rPr kumimoji="0" lang="en-US" sz="2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𝑗</m:t>
                          </m:r>
                        </m:sub>
                      </m:sSub>
                      <m:r>
                        <a:rPr kumimoji="0" lang="en-US" sz="2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𝑑</m:t>
                      </m:r>
                      <m:r>
                        <m:rPr>
                          <m:sty m:val="p"/>
                        </m:rPr>
                        <a:rPr kumimoji="0" lang="en-US" sz="22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Ω</m:t>
                      </m:r>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nary>
                        <m:naryPr>
                          <m:limLoc m:val="undOvr"/>
                          <m:ctrlP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naryPr>
                        <m:sub>
                          <m:r>
                            <m:rPr>
                              <m:brk m:alnAt="24"/>
                            </m:rP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sub>
                        <m:sup>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𝜋</m:t>
                          </m:r>
                        </m:sup>
                        <m:e>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unc>
                            <m:funcPr>
                              <m:ctrlP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uncPr>
                            <m:fName>
                              <m:r>
                                <m:rPr>
                                  <m:sty m:val="p"/>
                                </m:rPr>
                                <a:rPr kumimoji="0" lang="en-US" sz="22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sin</m:t>
                              </m:r>
                            </m:fName>
                            <m:e>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𝜃</m:t>
                              </m:r>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𝑓</m:t>
                                  </m:r>
                                </m:e>
                              </m:acc>
                              <m:d>
                                <m:dPr>
                                  <m:ctrlPr>
                                    <a:rPr lang="en-US" sz="2000" i="1">
                                      <a:solidFill>
                                        <a:srgbClr val="000000"/>
                                      </a:solidFill>
                                      <a:latin typeface="Cambria Math" panose="02040503050406030204" pitchFamily="18" charset="0"/>
                                    </a:rPr>
                                  </m:ctrlPr>
                                </m:dPr>
                                <m:e>
                                  <m:r>
                                    <a:rPr lang="en-US" sz="2000" b="1" i="1">
                                      <a:solidFill>
                                        <a:srgbClr val="000000"/>
                                      </a:solidFill>
                                      <a:latin typeface="Cambria Math" panose="02040503050406030204" pitchFamily="18" charset="0"/>
                                    </a:rPr>
                                    <m:t>𝒓</m:t>
                                  </m:r>
                                  <m:r>
                                    <a:rPr lang="en-US" sz="2000" i="1">
                                      <a:solidFill>
                                        <a:srgbClr val="000000"/>
                                      </a:solidFill>
                                      <a:latin typeface="Cambria Math" panose="02040503050406030204" pitchFamily="18" charset="0"/>
                                    </a:rPr>
                                    <m:t>,</m:t>
                                  </m:r>
                                  <m:func>
                                    <m:funcPr>
                                      <m:ctrlPr>
                                        <a:rPr lang="en-US" sz="2000" i="1">
                                          <a:solidFill>
                                            <a:srgbClr val="000000"/>
                                          </a:solidFill>
                                          <a:latin typeface="Cambria Math" panose="02040503050406030204" pitchFamily="18" charset="0"/>
                                        </a:rPr>
                                      </m:ctrlPr>
                                    </m:funcPr>
                                    <m:fName>
                                      <m:r>
                                        <m:rPr>
                                          <m:sty m:val="p"/>
                                        </m:rPr>
                                        <a:rPr lang="en-US" sz="2000">
                                          <a:solidFill>
                                            <a:srgbClr val="000000"/>
                                          </a:solidFill>
                                          <a:latin typeface="Cambria Math" panose="02040503050406030204" pitchFamily="18" charset="0"/>
                                        </a:rPr>
                                        <m:t>cos</m:t>
                                      </m:r>
                                    </m:fName>
                                    <m:e>
                                      <m:r>
                                        <a:rPr lang="en-US" sz="2000" i="1">
                                          <a:solidFill>
                                            <a:srgbClr val="000000"/>
                                          </a:solidFill>
                                          <a:latin typeface="Cambria Math" panose="02040503050406030204" pitchFamily="18" charset="0"/>
                                        </a:rPr>
                                        <m:t>𝜃</m:t>
                                      </m:r>
                                    </m:e>
                                  </m:func>
                                </m:e>
                              </m:d>
                            </m:e>
                          </m:func>
                        </m:e>
                      </m:nary>
                      <m:nary>
                        <m:naryPr>
                          <m:ctrlP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naryPr>
                        <m:sub>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sub>
                        <m:sup>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𝜋</m:t>
                          </m:r>
                        </m:sup>
                        <m:e>
                          <m:sSub>
                            <m:sSubPr>
                              <m:ctrlP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𝑤</m:t>
                              </m:r>
                            </m:e>
                            <m:sub>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𝑖</m:t>
                              </m:r>
                            </m:sub>
                          </m:sSub>
                          <m:sSub>
                            <m:sSubPr>
                              <m:ctrlP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𝑤</m:t>
                              </m:r>
                            </m:e>
                            <m:sub>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𝑗</m:t>
                              </m:r>
                            </m:sub>
                          </m:sSub>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𝑑</m:t>
                          </m:r>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𝜙</m:t>
                          </m:r>
                        </m:e>
                      </m:nary>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𝑑</m:t>
                      </m:r>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𝜃</m:t>
                      </m:r>
                    </m:oMath>
                  </m:oMathPara>
                </a14:m>
                <a:endParaRPr lang="en-US" sz="2200" dirty="0"/>
              </a:p>
              <a:p>
                <a:endParaRPr lang="en-US" sz="2200" b="1" dirty="0"/>
              </a:p>
            </p:txBody>
          </p:sp>
        </mc:Choice>
        <mc:Fallback xmlns="">
          <p:sp>
            <p:nvSpPr>
              <p:cNvPr id="21" name="CaixaDeTexto 20">
                <a:extLst>
                  <a:ext uri="{FF2B5EF4-FFF2-40B4-BE49-F238E27FC236}">
                    <a16:creationId xmlns:a16="http://schemas.microsoft.com/office/drawing/2014/main" id="{48359641-91F2-44F7-8121-C5F6D6763073}"/>
                  </a:ext>
                </a:extLst>
              </p:cNvPr>
              <p:cNvSpPr txBox="1">
                <a:spLocks noRot="1" noChangeAspect="1" noMove="1" noResize="1" noEditPoints="1" noAdjustHandles="1" noChangeArrowheads="1" noChangeShapeType="1" noTextEdit="1"/>
              </p:cNvSpPr>
              <p:nvPr/>
            </p:nvSpPr>
            <p:spPr>
              <a:xfrm>
                <a:off x="125760" y="375824"/>
                <a:ext cx="8892480" cy="6106352"/>
              </a:xfrm>
              <a:prstGeom prst="rect">
                <a:avLst/>
              </a:prstGeom>
              <a:blipFill>
                <a:blip r:embed="rId3"/>
                <a:stretch>
                  <a:fillRect l="-892" t="-599"/>
                </a:stretch>
              </a:blipFill>
            </p:spPr>
            <p:txBody>
              <a:bodyPr/>
              <a:lstStyle/>
              <a:p>
                <a:r>
                  <a:rPr lang="en-US">
                    <a:noFill/>
                  </a:rPr>
                  <a:t> </a:t>
                </a:r>
              </a:p>
            </p:txBody>
          </p:sp>
        </mc:Fallback>
      </mc:AlternateContent>
    </p:spTree>
    <p:extLst>
      <p:ext uri="{BB962C8B-B14F-4D97-AF65-F5344CB8AC3E}">
        <p14:creationId xmlns:p14="http://schemas.microsoft.com/office/powerpoint/2010/main" val="71349965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48EF063C-A1D7-409B-9604-C944360F6613}"/>
                  </a:ext>
                </a:extLst>
              </p:cNvPr>
              <p:cNvSpPr txBox="1"/>
              <p:nvPr/>
            </p:nvSpPr>
            <p:spPr>
              <a:xfrm>
                <a:off x="1455227" y="4536404"/>
                <a:ext cx="6552728" cy="9455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naryPr>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sub>
                        <m: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𝜋</m:t>
                          </m:r>
                        </m:sup>
                        <m:e>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𝒘</m:t>
                          </m:r>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𝒘</m:t>
                              </m:r>
                            </m:e>
                            <m: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sup>
                          </m:s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𝑑</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𝜙</m:t>
                          </m:r>
                        </m:e>
                      </m:nary>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𝜋</m:t>
                      </m:r>
                      <m:d>
                        <m:dPr>
                          <m:begChr m:val="["/>
                          <m:end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m>
                            <m:mPr>
                              <m:mcs>
                                <m:mc>
                                  <m:mcPr>
                                    <m:count m:val="3"/>
                                    <m:mcJc m:val="center"/>
                                  </m:mcPr>
                                </m:mc>
                              </m:mcs>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mPr>
                            <m:mr>
                              <m:e>
                                <m:r>
                                  <m:rPr>
                                    <m:brk m:alnAt="7"/>
                                  </m:r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func>
                                  <m:func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uncPr>
                                  <m:fNa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m:rPr>
                                            <m:sty m:val="p"/>
                                            <m:brk m:alnAt="7"/>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c</m:t>
                                        </m:r>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os</m:t>
                                        </m:r>
                                      </m:e>
                                      <m:sup>
                                        <m:r>
                                          <m:rPr>
                                            <m:brk m:alnAt="7"/>
                                          </m:r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fNa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𝜃</m:t>
                                    </m:r>
                                  </m:e>
                                </m:func>
                              </m:e>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e>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e>
                            </m:mr>
                            <m:m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e>
                              <m:e>
                                <m:r>
                                  <m:rPr>
                                    <m:brk m:alnAt="7"/>
                                  </m:r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func>
                                  <m:func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uncPr>
                                  <m:fNa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m:rPr>
                                            <m:sty m:val="p"/>
                                            <m:brk m:alnAt="7"/>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c</m:t>
                                        </m:r>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os</m:t>
                                        </m:r>
                                      </m:e>
                                      <m:sup>
                                        <m:r>
                                          <m:rPr>
                                            <m:brk m:alnAt="7"/>
                                          </m:r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fNa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𝜃</m:t>
                                    </m:r>
                                  </m:e>
                                </m:func>
                              </m:e>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e>
                            </m:mr>
                            <m:m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e>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e>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func>
                                  <m:func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uncPr>
                                  <m:fName>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cos</m:t>
                                        </m:r>
                                      </m:e>
                                      <m: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p>
                                  </m:fName>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𝜃</m:t>
                                    </m:r>
                                  </m:e>
                                </m:func>
                              </m:e>
                            </m:mr>
                          </m:m>
                        </m:e>
                      </m:d>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6" name="CaixaDeTexto 5">
                <a:extLst>
                  <a:ext uri="{FF2B5EF4-FFF2-40B4-BE49-F238E27FC236}">
                    <a16:creationId xmlns:a16="http://schemas.microsoft.com/office/drawing/2014/main" id="{48EF063C-A1D7-409B-9604-C944360F6613}"/>
                  </a:ext>
                </a:extLst>
              </p:cNvPr>
              <p:cNvSpPr txBox="1">
                <a:spLocks noRot="1" noChangeAspect="1" noMove="1" noResize="1" noEditPoints="1" noAdjustHandles="1" noChangeArrowheads="1" noChangeShapeType="1" noTextEdit="1"/>
              </p:cNvSpPr>
              <p:nvPr/>
            </p:nvSpPr>
            <p:spPr>
              <a:xfrm>
                <a:off x="1455227" y="4536404"/>
                <a:ext cx="6552728" cy="945580"/>
              </a:xfrm>
              <a:prstGeom prst="rect">
                <a:avLst/>
              </a:prstGeom>
              <a:blipFill>
                <a:blip r:embed="rId2"/>
                <a:stretch>
                  <a:fillRect/>
                </a:stretch>
              </a:blipFill>
            </p:spPr>
            <p:txBody>
              <a:bodyPr/>
              <a:lstStyle/>
              <a:p>
                <a:r>
                  <a:rPr lang="en-US">
                    <a:noFill/>
                  </a:rPr>
                  <a:t> </a:t>
                </a:r>
              </a:p>
            </p:txBody>
          </p:sp>
        </mc:Fallback>
      </mc:AlternateContent>
      <p:sp>
        <p:nvSpPr>
          <p:cNvPr id="7" name="CaixaDeTexto 6">
            <a:extLst>
              <a:ext uri="{FF2B5EF4-FFF2-40B4-BE49-F238E27FC236}">
                <a16:creationId xmlns:a16="http://schemas.microsoft.com/office/drawing/2014/main" id="{4C6A58AB-DCCD-4A1C-8F76-92F109E8B1E7}"/>
              </a:ext>
            </a:extLst>
          </p:cNvPr>
          <p:cNvSpPr txBox="1"/>
          <p:nvPr/>
        </p:nvSpPr>
        <p:spPr>
          <a:xfrm>
            <a:off x="395536" y="786519"/>
            <a:ext cx="4572000" cy="369332"/>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Because</a:t>
            </a:r>
          </a:p>
        </p:txBody>
      </p:sp>
      <p:pic>
        <p:nvPicPr>
          <p:cNvPr id="4" name="Imagem 3" descr="Uma imagem com texto&#10;&#10;Descrição gerada automaticamente">
            <a:extLst>
              <a:ext uri="{FF2B5EF4-FFF2-40B4-BE49-F238E27FC236}">
                <a16:creationId xmlns:a16="http://schemas.microsoft.com/office/drawing/2014/main" id="{84C35815-4D19-49E3-8A89-BF0AE9F6AA49}"/>
              </a:ext>
            </a:extLst>
          </p:cNvPr>
          <p:cNvPicPr>
            <a:picLocks noChangeAspect="1"/>
          </p:cNvPicPr>
          <p:nvPr/>
        </p:nvPicPr>
        <p:blipFill rotWithShape="1">
          <a:blip r:embed="rId3">
            <a:extLst>
              <a:ext uri="{28A0092B-C50C-407E-A947-70E740481C1C}">
                <a14:useLocalDpi xmlns:a14="http://schemas.microsoft.com/office/drawing/2010/main" val="0"/>
              </a:ext>
            </a:extLst>
          </a:blip>
          <a:srcRect r="1586"/>
          <a:stretch/>
        </p:blipFill>
        <p:spPr>
          <a:xfrm>
            <a:off x="1156852" y="1531831"/>
            <a:ext cx="6830296" cy="1579529"/>
          </a:xfrm>
          <a:prstGeom prst="rect">
            <a:avLst/>
          </a:prstGeom>
        </p:spPr>
      </p:pic>
      <p:sp>
        <p:nvSpPr>
          <p:cNvPr id="10" name="CaixaDeTexto 9">
            <a:extLst>
              <a:ext uri="{FF2B5EF4-FFF2-40B4-BE49-F238E27FC236}">
                <a16:creationId xmlns:a16="http://schemas.microsoft.com/office/drawing/2014/main" id="{CD8E6937-A11C-4C9F-A542-136BC9BEF78E}"/>
              </a:ext>
            </a:extLst>
          </p:cNvPr>
          <p:cNvSpPr txBox="1"/>
          <p:nvPr/>
        </p:nvSpPr>
        <p:spPr>
          <a:xfrm>
            <a:off x="539552" y="3717032"/>
            <a:ext cx="4572000" cy="646331"/>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we obtain</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024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2D241911-B985-4054-8110-7EAEC28B49DF}"/>
              </a:ext>
            </a:extLst>
          </p:cNvPr>
          <p:cNvSpPr txBox="1"/>
          <p:nvPr/>
        </p:nvSpPr>
        <p:spPr>
          <a:xfrm>
            <a:off x="467544" y="2462834"/>
            <a:ext cx="7186470" cy="400110"/>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the expression for the magnetic susceptibility tensor takes the form</a:t>
            </a:r>
          </a:p>
        </p:txBody>
      </p:sp>
      <mc:AlternateContent xmlns:mc="http://schemas.openxmlformats.org/markup-compatibility/2006" xmlns:a14="http://schemas.microsoft.com/office/drawing/2010/main">
        <mc:Choice Requires="a14">
          <p:sp>
            <p:nvSpPr>
              <p:cNvPr id="12" name="CaixaDeTexto 11">
                <a:extLst>
                  <a:ext uri="{FF2B5EF4-FFF2-40B4-BE49-F238E27FC236}">
                    <a16:creationId xmlns:a16="http://schemas.microsoft.com/office/drawing/2014/main" id="{6229D4C3-4293-4E4F-922E-24239970F959}"/>
                  </a:ext>
                </a:extLst>
              </p:cNvPr>
              <p:cNvSpPr txBox="1"/>
              <p:nvPr/>
            </p:nvSpPr>
            <p:spPr>
              <a:xfrm>
                <a:off x="233772" y="3429000"/>
                <a:ext cx="8676456" cy="1390509"/>
              </a:xfrm>
              <a:prstGeom prst="rect">
                <a:avLst/>
              </a:prstGeom>
              <a:noFill/>
            </p:spPr>
            <p:txBody>
              <a:bodyPr wrap="square">
                <a:spAutoFit/>
              </a:bodyPr>
              <a:lstStyle/>
              <a:p>
                <a:pPr lvl="0">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𝝌</m:t>
                      </m:r>
                      <m:d>
                        <m:d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𝒓</m:t>
                          </m:r>
                        </m:e>
                      </m:d>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𝜇</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sub>
                      </m:s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𝜌</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𝒓</m:t>
                      </m:r>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d>
                        <m:dPr>
                          <m:begChr m:val="["/>
                          <m:endChr m:val="]"/>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m>
                            <m:mPr>
                              <m:mcs>
                                <m:mc>
                                  <m:mcPr>
                                    <m:count m:val="3"/>
                                    <m:mcJc m:val="center"/>
                                  </m:mcPr>
                                </m:mc>
                              </m:mcs>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mPr>
                            <m:mr>
                              <m:e>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𝜂</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ub>
                                </m:s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unc>
                                  <m:func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uncPr>
                                  <m:fName>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𝜂</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sub>
                                        </m:sSub>
                                      </m:num>
                                      <m:den>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den>
                                    </m:f>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d>
                                          <m:dPr>
                                            <m:begChr m:val="⟨"/>
                                            <m:endChr m:val="⟩"/>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func>
                                              <m:func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uncPr>
                                              <m:fName>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cos</m:t>
                                                    </m:r>
                                                  </m:e>
                                                  <m:sup>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p>
                                              </m:fName>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𝜃</m:t>
                                                </m:r>
                                              </m:e>
                                            </m:func>
                                          </m:e>
                                        </m:d>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𝜃</m:t>
                                        </m:r>
                                      </m:sub>
                                    </m:s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Name>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e>
                                </m:func>
                              </m:e>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e>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e>
                            </m:mr>
                            <m:m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e>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𝜂</m:t>
                                    </m:r>
                                  </m:e>
                                  <m:sub>
                                    <m:r>
                                      <a:rPr lang="en-US" i="1">
                                        <a:solidFill>
                                          <a:srgbClr val="000000"/>
                                        </a:solidFill>
                                        <a:latin typeface="Cambria Math" panose="02040503050406030204" pitchFamily="18" charset="0"/>
                                      </a:rPr>
                                      <m:t>⊥</m:t>
                                    </m:r>
                                  </m:sub>
                                </m:sSub>
                                <m:r>
                                  <a:rPr lang="en-US"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𝜂</m:t>
                                            </m:r>
                                          </m:e>
                                          <m:sub>
                                            <m:r>
                                              <a:rPr lang="en-US" i="1">
                                                <a:solidFill>
                                                  <a:srgbClr val="000000"/>
                                                </a:solidFill>
                                                <a:latin typeface="Cambria Math" panose="02040503050406030204" pitchFamily="18" charset="0"/>
                                              </a:rPr>
                                              <m:t>𝑎</m:t>
                                            </m:r>
                                          </m:sub>
                                        </m:sSub>
                                      </m:num>
                                      <m:den>
                                        <m:r>
                                          <a:rPr lang="en-US" i="1">
                                            <a:solidFill>
                                              <a:srgbClr val="000000"/>
                                            </a:solidFill>
                                            <a:latin typeface="Cambria Math" panose="02040503050406030204" pitchFamily="18" charset="0"/>
                                          </a:rPr>
                                          <m:t>2</m:t>
                                        </m:r>
                                      </m:den>
                                    </m:f>
                                    <m:r>
                                      <a:rPr lang="en-US" i="1">
                                        <a:solidFill>
                                          <a:srgbClr val="000000"/>
                                        </a:solidFill>
                                        <a:latin typeface="Cambria Math" panose="02040503050406030204" pitchFamily="18" charset="0"/>
                                      </a:rPr>
                                      <m:t>(1−</m:t>
                                    </m:r>
                                    <m:sSub>
                                      <m:sSubPr>
                                        <m:ctrlPr>
                                          <a:rPr lang="en-US" i="1">
                                            <a:solidFill>
                                              <a:srgbClr val="000000"/>
                                            </a:solidFill>
                                            <a:latin typeface="Cambria Math" panose="02040503050406030204" pitchFamily="18" charset="0"/>
                                          </a:rPr>
                                        </m:ctrlPr>
                                      </m:sSubPr>
                                      <m:e>
                                        <m:d>
                                          <m:dPr>
                                            <m:begChr m:val="⟨"/>
                                            <m:endChr m:val="⟩"/>
                                            <m:ctrlPr>
                                              <a:rPr lang="en-US" i="1">
                                                <a:solidFill>
                                                  <a:srgbClr val="000000"/>
                                                </a:solidFill>
                                                <a:latin typeface="Cambria Math" panose="02040503050406030204" pitchFamily="18" charset="0"/>
                                              </a:rPr>
                                            </m:ctrlPr>
                                          </m:dPr>
                                          <m:e>
                                            <m:func>
                                              <m:funcPr>
                                                <m:ctrlPr>
                                                  <a:rPr lang="en-US" i="1">
                                                    <a:solidFill>
                                                      <a:srgbClr val="000000"/>
                                                    </a:solidFill>
                                                    <a:latin typeface="Cambria Math" panose="02040503050406030204" pitchFamily="18" charset="0"/>
                                                  </a:rPr>
                                                </m:ctrlPr>
                                              </m:funcPr>
                                              <m:fName>
                                                <m:sSup>
                                                  <m:sSupPr>
                                                    <m:ctrlPr>
                                                      <a:rPr lang="en-US" i="1">
                                                        <a:solidFill>
                                                          <a:srgbClr val="000000"/>
                                                        </a:solidFill>
                                                        <a:latin typeface="Cambria Math" panose="02040503050406030204" pitchFamily="18" charset="0"/>
                                                      </a:rPr>
                                                    </m:ctrlPr>
                                                  </m:sSupPr>
                                                  <m:e>
                                                    <m:r>
                                                      <m:rPr>
                                                        <m:sty m:val="p"/>
                                                      </m:rPr>
                                                      <a:rPr lang="en-US">
                                                        <a:solidFill>
                                                          <a:srgbClr val="000000"/>
                                                        </a:solidFill>
                                                        <a:latin typeface="Cambria Math" panose="02040503050406030204" pitchFamily="18" charset="0"/>
                                                      </a:rPr>
                                                      <m:t>cos</m:t>
                                                    </m:r>
                                                  </m:e>
                                                  <m:sup>
                                                    <m:r>
                                                      <a:rPr lang="en-US" i="1">
                                                        <a:solidFill>
                                                          <a:srgbClr val="000000"/>
                                                        </a:solidFill>
                                                        <a:latin typeface="Cambria Math" panose="02040503050406030204" pitchFamily="18" charset="0"/>
                                                      </a:rPr>
                                                      <m:t>2</m:t>
                                                    </m:r>
                                                  </m:sup>
                                                </m:sSup>
                                              </m:fName>
                                              <m:e>
                                                <m:r>
                                                  <a:rPr lang="en-US" i="1">
                                                    <a:solidFill>
                                                      <a:srgbClr val="000000"/>
                                                    </a:solidFill>
                                                    <a:latin typeface="Cambria Math" panose="02040503050406030204" pitchFamily="18" charset="0"/>
                                                  </a:rPr>
                                                  <m:t>𝜃</m:t>
                                                </m:r>
                                              </m:e>
                                            </m:func>
                                          </m:e>
                                        </m:d>
                                      </m:e>
                                      <m:sub>
                                        <m:r>
                                          <a:rPr lang="en-US" i="1">
                                            <a:solidFill>
                                              <a:srgbClr val="000000"/>
                                            </a:solidFill>
                                            <a:latin typeface="Cambria Math" panose="02040503050406030204" pitchFamily="18" charset="0"/>
                                          </a:rPr>
                                          <m:t>𝜃</m:t>
                                        </m:r>
                                      </m:sub>
                                    </m:sSub>
                                    <m:r>
                                      <a:rPr lang="en-US" b="0" i="1" smtClean="0">
                                        <a:solidFill>
                                          <a:srgbClr val="000000"/>
                                        </a:solidFill>
                                        <a:latin typeface="Cambria Math" panose="02040503050406030204" pitchFamily="18" charset="0"/>
                                      </a:rPr>
                                      <m:t>)</m:t>
                                    </m:r>
                                  </m:fName>
                                  <m:e>
                                    <m:r>
                                      <a:rPr lang="en-US" i="1">
                                        <a:solidFill>
                                          <a:srgbClr val="000000"/>
                                        </a:solidFill>
                                        <a:latin typeface="Cambria Math" panose="02040503050406030204" pitchFamily="18" charset="0"/>
                                      </a:rPr>
                                      <m:t> </m:t>
                                    </m:r>
                                  </m:e>
                                </m:func>
                              </m:e>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e>
                            </m:mr>
                            <m:m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e>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e>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𝜂</m:t>
                                    </m:r>
                                  </m:e>
                                  <m:sub>
                                    <m:r>
                                      <a:rPr lang="en-US" i="1">
                                        <a:solidFill>
                                          <a:srgbClr val="000000"/>
                                        </a:solidFill>
                                        <a:latin typeface="Cambria Math" panose="02040503050406030204" pitchFamily="18" charset="0"/>
                                      </a:rPr>
                                      <m:t>⊥</m:t>
                                    </m:r>
                                  </m:sub>
                                </m:sSub>
                                <m:r>
                                  <a:rPr lang="en-US" i="1">
                                    <a:solidFill>
                                      <a:srgbClr val="000000"/>
                                    </a:solidFill>
                                    <a:latin typeface="Cambria Math" panose="02040503050406030204" pitchFamily="18" charset="0"/>
                                  </a:rPr>
                                  <m:t>+</m:t>
                                </m:r>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𝜂</m:t>
                                    </m:r>
                                  </m:e>
                                  <m:sub>
                                    <m:r>
                                      <a:rPr lang="en-US" b="0" i="1" smtClean="0">
                                        <a:solidFill>
                                          <a:srgbClr val="000000"/>
                                        </a:solidFill>
                                        <a:latin typeface="Cambria Math" panose="02040503050406030204" pitchFamily="18" charset="0"/>
                                      </a:rPr>
                                      <m:t>𝑎</m:t>
                                    </m:r>
                                  </m:sub>
                                </m:sSub>
                                <m:sSub>
                                  <m:sSubPr>
                                    <m:ctrlPr>
                                      <a:rPr lang="en-US" i="1">
                                        <a:solidFill>
                                          <a:srgbClr val="000000"/>
                                        </a:solidFill>
                                        <a:latin typeface="Cambria Math" panose="02040503050406030204" pitchFamily="18" charset="0"/>
                                      </a:rPr>
                                    </m:ctrlPr>
                                  </m:sSubPr>
                                  <m:e>
                                    <m:d>
                                      <m:dPr>
                                        <m:begChr m:val="⟨"/>
                                        <m:endChr m:val="⟩"/>
                                        <m:ctrlPr>
                                          <a:rPr lang="en-US" i="1">
                                            <a:solidFill>
                                              <a:srgbClr val="000000"/>
                                            </a:solidFill>
                                            <a:latin typeface="Cambria Math" panose="02040503050406030204" pitchFamily="18" charset="0"/>
                                          </a:rPr>
                                        </m:ctrlPr>
                                      </m:dPr>
                                      <m:e>
                                        <m:func>
                                          <m:funcPr>
                                            <m:ctrlPr>
                                              <a:rPr lang="en-US" i="1">
                                                <a:solidFill>
                                                  <a:srgbClr val="000000"/>
                                                </a:solidFill>
                                                <a:latin typeface="Cambria Math" panose="02040503050406030204" pitchFamily="18" charset="0"/>
                                              </a:rPr>
                                            </m:ctrlPr>
                                          </m:funcPr>
                                          <m:fName>
                                            <m:sSup>
                                              <m:sSupPr>
                                                <m:ctrlPr>
                                                  <a:rPr lang="en-US" i="1">
                                                    <a:solidFill>
                                                      <a:srgbClr val="000000"/>
                                                    </a:solidFill>
                                                    <a:latin typeface="Cambria Math" panose="02040503050406030204" pitchFamily="18" charset="0"/>
                                                  </a:rPr>
                                                </m:ctrlPr>
                                              </m:sSupPr>
                                              <m:e>
                                                <m:r>
                                                  <m:rPr>
                                                    <m:sty m:val="p"/>
                                                  </m:rPr>
                                                  <a:rPr lang="en-US">
                                                    <a:solidFill>
                                                      <a:srgbClr val="000000"/>
                                                    </a:solidFill>
                                                    <a:latin typeface="Cambria Math" panose="02040503050406030204" pitchFamily="18" charset="0"/>
                                                  </a:rPr>
                                                  <m:t>cos</m:t>
                                                </m:r>
                                              </m:e>
                                              <m:sup>
                                                <m:r>
                                                  <a:rPr lang="en-US" i="1">
                                                    <a:solidFill>
                                                      <a:srgbClr val="000000"/>
                                                    </a:solidFill>
                                                    <a:latin typeface="Cambria Math" panose="02040503050406030204" pitchFamily="18" charset="0"/>
                                                  </a:rPr>
                                                  <m:t>2</m:t>
                                                </m:r>
                                              </m:sup>
                                            </m:sSup>
                                          </m:fName>
                                          <m:e>
                                            <m:r>
                                              <a:rPr lang="en-US" i="1">
                                                <a:solidFill>
                                                  <a:srgbClr val="000000"/>
                                                </a:solidFill>
                                                <a:latin typeface="Cambria Math" panose="02040503050406030204" pitchFamily="18" charset="0"/>
                                              </a:rPr>
                                              <m:t>𝜃</m:t>
                                            </m:r>
                                          </m:e>
                                        </m:func>
                                      </m:e>
                                    </m:d>
                                  </m:e>
                                  <m:sub>
                                    <m:r>
                                      <a:rPr lang="en-US" i="1">
                                        <a:solidFill>
                                          <a:srgbClr val="000000"/>
                                        </a:solidFill>
                                        <a:latin typeface="Cambria Math" panose="02040503050406030204" pitchFamily="18" charset="0"/>
                                      </a:rPr>
                                      <m:t>𝜃</m:t>
                                    </m:r>
                                  </m:sub>
                                </m:sSub>
                              </m:e>
                            </m:mr>
                          </m:m>
                        </m:e>
                      </m:d>
                    </m:oMath>
                  </m:oMathPara>
                </a14:m>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12" name="CaixaDeTexto 11">
                <a:extLst>
                  <a:ext uri="{FF2B5EF4-FFF2-40B4-BE49-F238E27FC236}">
                    <a16:creationId xmlns:a16="http://schemas.microsoft.com/office/drawing/2014/main" id="{6229D4C3-4293-4E4F-922E-24239970F959}"/>
                  </a:ext>
                </a:extLst>
              </p:cNvPr>
              <p:cNvSpPr txBox="1">
                <a:spLocks noRot="1" noChangeAspect="1" noMove="1" noResize="1" noEditPoints="1" noAdjustHandles="1" noChangeArrowheads="1" noChangeShapeType="1" noTextEdit="1"/>
              </p:cNvSpPr>
              <p:nvPr/>
            </p:nvSpPr>
            <p:spPr>
              <a:xfrm>
                <a:off x="233772" y="3429000"/>
                <a:ext cx="8676456" cy="139050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aixaDeTexto 13">
                <a:extLst>
                  <a:ext uri="{FF2B5EF4-FFF2-40B4-BE49-F238E27FC236}">
                    <a16:creationId xmlns:a16="http://schemas.microsoft.com/office/drawing/2014/main" id="{3E4D760F-7BB9-4146-BB1A-7BF55665F970}"/>
                  </a:ext>
                </a:extLst>
              </p:cNvPr>
              <p:cNvSpPr txBox="1"/>
              <p:nvPr/>
            </p:nvSpPr>
            <p:spPr>
              <a:xfrm>
                <a:off x="487554" y="5551512"/>
                <a:ext cx="7632340" cy="411844"/>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where </a:t>
                </a:r>
                <a:r>
                  <a:rPr lang="en-US" dirty="0"/>
                  <a:t>  </a:t>
                </a:r>
                <a14:m>
                  <m:oMath xmlns:m="http://schemas.openxmlformats.org/officeDocument/2006/math">
                    <m:sSub>
                      <m:sSubPr>
                        <m:ctrlPr>
                          <a:rPr lang="en-US" sz="2000" b="0" i="1" smtClean="0">
                            <a:latin typeface="Cambria Math" panose="02040503050406030204" pitchFamily="18" charset="0"/>
                          </a:rPr>
                        </m:ctrlPr>
                      </m:sSubPr>
                      <m:e>
                        <m:d>
                          <m:dPr>
                            <m:begChr m:val="⟨"/>
                            <m:endChr m:val="⟩"/>
                            <m:ctrlPr>
                              <a:rPr lang="en-US" sz="2000" i="1" smtClean="0">
                                <a:latin typeface="Cambria Math" panose="02040503050406030204" pitchFamily="18" charset="0"/>
                              </a:rPr>
                            </m:ctrlPr>
                          </m:dPr>
                          <m:e>
                            <m:r>
                              <a:rPr lang="en-US" sz="2000" b="0" i="1" smtClean="0">
                                <a:latin typeface="Cambria Math" panose="02040503050406030204" pitchFamily="18" charset="0"/>
                              </a:rPr>
                              <m:t>…</m:t>
                            </m:r>
                          </m:e>
                        </m:d>
                      </m:e>
                      <m:sub>
                        <m:r>
                          <a:rPr lang="en-US" sz="2000" b="0" i="1" smtClean="0">
                            <a:latin typeface="Cambria Math" panose="02040503050406030204" pitchFamily="18" charset="0"/>
                          </a:rPr>
                          <m:t>𝜃</m:t>
                        </m:r>
                      </m:sub>
                    </m:sSub>
                    <m:r>
                      <a:rPr lang="en-US" sz="2000" b="0" i="1" smtClean="0">
                        <a:latin typeface="Cambria Math" panose="02040503050406030204" pitchFamily="18" charset="0"/>
                      </a:rPr>
                      <m:t>≔∫</m:t>
                    </m:r>
                    <m:r>
                      <a:rPr lang="en-US" sz="2000" b="0" i="1" smtClean="0">
                        <a:latin typeface="Cambria Math" panose="02040503050406030204" pitchFamily="18" charset="0"/>
                      </a:rPr>
                      <m:t>𝑓</m:t>
                    </m:r>
                    <m:d>
                      <m:dPr>
                        <m:ctrlPr>
                          <a:rPr lang="en-US" sz="2000" b="0" i="1" smtClean="0">
                            <a:latin typeface="Cambria Math" panose="02040503050406030204" pitchFamily="18" charset="0"/>
                          </a:rPr>
                        </m:ctrlPr>
                      </m:dPr>
                      <m:e>
                        <m:r>
                          <a:rPr lang="en-US" sz="2000" b="1" i="1" smtClean="0">
                            <a:latin typeface="Cambria Math" panose="02040503050406030204" pitchFamily="18" charset="0"/>
                          </a:rPr>
                          <m:t>𝒓</m:t>
                        </m:r>
                        <m:r>
                          <a:rPr lang="en-US" sz="2000" b="0" i="1" smtClean="0">
                            <a:latin typeface="Cambria Math" panose="02040503050406030204" pitchFamily="18" charset="0"/>
                          </a:rPr>
                          <m:t>,</m:t>
                        </m:r>
                        <m:r>
                          <a:rPr lang="en-US" sz="2000" b="1" i="1" smtClean="0">
                            <a:latin typeface="Cambria Math" panose="02040503050406030204" pitchFamily="18" charset="0"/>
                          </a:rPr>
                          <m:t>𝒘</m:t>
                        </m:r>
                      </m:e>
                    </m:d>
                    <m:r>
                      <a:rPr lang="en-US" sz="2000" b="0" i="1" smtClean="0">
                        <a:latin typeface="Cambria Math" panose="02040503050406030204" pitchFamily="18" charset="0"/>
                      </a:rPr>
                      <m:t>…</m:t>
                    </m:r>
                    <m:r>
                      <a:rPr lang="en-US" sz="2000" b="0" i="1" smtClean="0">
                        <a:latin typeface="Cambria Math" panose="02040503050406030204" pitchFamily="18" charset="0"/>
                      </a:rPr>
                      <m:t>𝑑</m:t>
                    </m:r>
                    <m:r>
                      <m:rPr>
                        <m:sty m:val="p"/>
                      </m:rPr>
                      <a:rPr lang="en-US" sz="2000" b="0" i="0" smtClean="0">
                        <a:latin typeface="Cambria Math" panose="02040503050406030204" pitchFamily="18" charset="0"/>
                      </a:rPr>
                      <m:t>Ω</m:t>
                    </m:r>
                    <m:r>
                      <a:rPr lang="en-US" sz="2000" b="0" i="1" smtClean="0">
                        <a:latin typeface="Cambria Math" panose="02040503050406030204" pitchFamily="18" charset="0"/>
                      </a:rPr>
                      <m:t>=2 </m:t>
                    </m:r>
                    <m:r>
                      <a:rPr lang="en-US" sz="2000" b="0" i="1" smtClean="0">
                        <a:latin typeface="Cambria Math" panose="02040503050406030204" pitchFamily="18" charset="0"/>
                      </a:rPr>
                      <m:t>𝜋</m:t>
                    </m:r>
                    <m:func>
                      <m:funcPr>
                        <m:ctrlPr>
                          <a:rPr lang="en-US" sz="2000" b="0" i="1" smtClean="0">
                            <a:latin typeface="Cambria Math" panose="02040503050406030204" pitchFamily="18" charset="0"/>
                          </a:rPr>
                        </m:ctrlPr>
                      </m:funcPr>
                      <m:fName>
                        <m:r>
                          <a:rPr lang="en-US" sz="2000" b="0" i="1" smtClean="0">
                            <a:latin typeface="Cambria Math" panose="02040503050406030204" pitchFamily="18" charset="0"/>
                          </a:rPr>
                          <m:t>∫</m:t>
                        </m:r>
                        <m:r>
                          <m:rPr>
                            <m:sty m:val="p"/>
                          </m:rPr>
                          <a:rPr lang="en-US" sz="2000" b="0" i="0" smtClean="0">
                            <a:latin typeface="Cambria Math" panose="02040503050406030204" pitchFamily="18" charset="0"/>
                          </a:rPr>
                          <m:t>sin</m:t>
                        </m:r>
                      </m:fName>
                      <m:e>
                        <m:r>
                          <a:rPr lang="en-US" sz="2000" b="0" i="1" smtClean="0">
                            <a:latin typeface="Cambria Math" panose="02040503050406030204" pitchFamily="18" charset="0"/>
                          </a:rPr>
                          <m:t>𝜃</m:t>
                        </m:r>
                      </m:e>
                    </m:func>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𝑓</m:t>
                        </m:r>
                      </m:e>
                    </m:acc>
                    <m:r>
                      <a:rPr lang="en-US" sz="2000" b="0" i="1" smtClean="0">
                        <a:latin typeface="Cambria Math" panose="02040503050406030204" pitchFamily="18" charset="0"/>
                      </a:rPr>
                      <m:t>(</m:t>
                    </m:r>
                    <m:r>
                      <a:rPr lang="en-US" sz="2000" b="1" i="1" smtClean="0">
                        <a:latin typeface="Cambria Math" panose="02040503050406030204" pitchFamily="18" charset="0"/>
                      </a:rPr>
                      <m:t>𝒓</m:t>
                    </m:r>
                    <m:r>
                      <a:rPr lang="en-US" sz="2000" b="1" i="1" smtClean="0">
                        <a:latin typeface="Cambria Math" panose="02040503050406030204" pitchFamily="18" charset="0"/>
                      </a:rPr>
                      <m:t>,</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r>
                          <a:rPr lang="en-US" sz="2000" b="0" i="1" smtClean="0">
                            <a:latin typeface="Cambria Math" panose="02040503050406030204" pitchFamily="18" charset="0"/>
                          </a:rPr>
                          <m:t>𝜃</m:t>
                        </m:r>
                        <m:r>
                          <a:rPr lang="en-US" sz="2000" b="0" i="1" smtClean="0">
                            <a:latin typeface="Cambria Math" panose="02040503050406030204" pitchFamily="18" charset="0"/>
                          </a:rPr>
                          <m:t>)</m:t>
                        </m:r>
                      </m:e>
                    </m:func>
                    <m:r>
                      <a:rPr lang="en-US" sz="2000" b="0" i="1" smtClean="0">
                        <a:latin typeface="Cambria Math" panose="02040503050406030204" pitchFamily="18" charset="0"/>
                      </a:rPr>
                      <m:t> …</m:t>
                    </m:r>
                    <m:r>
                      <a:rPr lang="en-US" sz="2000" b="0" i="1" smtClean="0">
                        <a:latin typeface="Cambria Math" panose="02040503050406030204" pitchFamily="18" charset="0"/>
                      </a:rPr>
                      <m:t>𝑑</m:t>
                    </m:r>
                    <m:r>
                      <a:rPr lang="en-US" sz="2000" b="0" i="1" smtClean="0">
                        <a:latin typeface="Cambria Math" panose="02040503050406030204" pitchFamily="18" charset="0"/>
                      </a:rPr>
                      <m:t>𝜃</m:t>
                    </m:r>
                  </m:oMath>
                </a14:m>
                <a:r>
                  <a:rPr lang="en-US" sz="2000" dirty="0"/>
                  <a:t> </a:t>
                </a:r>
              </a:p>
            </p:txBody>
          </p:sp>
        </mc:Choice>
        <mc:Fallback xmlns="">
          <p:sp>
            <p:nvSpPr>
              <p:cNvPr id="14" name="CaixaDeTexto 13">
                <a:extLst>
                  <a:ext uri="{FF2B5EF4-FFF2-40B4-BE49-F238E27FC236}">
                    <a16:creationId xmlns:a16="http://schemas.microsoft.com/office/drawing/2014/main" id="{3E4D760F-7BB9-4146-BB1A-7BF55665F970}"/>
                  </a:ext>
                </a:extLst>
              </p:cNvPr>
              <p:cNvSpPr txBox="1">
                <a:spLocks noRot="1" noChangeAspect="1" noMove="1" noResize="1" noEditPoints="1" noAdjustHandles="1" noChangeArrowheads="1" noChangeShapeType="1" noTextEdit="1"/>
              </p:cNvSpPr>
              <p:nvPr/>
            </p:nvSpPr>
            <p:spPr>
              <a:xfrm>
                <a:off x="487554" y="5551512"/>
                <a:ext cx="7632340" cy="411844"/>
              </a:xfrm>
              <a:prstGeom prst="rect">
                <a:avLst/>
              </a:prstGeom>
              <a:blipFill>
                <a:blip r:embed="rId3"/>
                <a:stretch>
                  <a:fillRect l="-879" t="-5970" b="-268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ixaDeTexto 6">
                <a:extLst>
                  <a:ext uri="{FF2B5EF4-FFF2-40B4-BE49-F238E27FC236}">
                    <a16:creationId xmlns:a16="http://schemas.microsoft.com/office/drawing/2014/main" id="{2BC7C30F-DA72-41B6-AC31-6288131A21E3}"/>
                  </a:ext>
                </a:extLst>
              </p:cNvPr>
              <p:cNvSpPr txBox="1"/>
              <p:nvPr/>
            </p:nvSpPr>
            <p:spPr>
              <a:xfrm>
                <a:off x="1579742" y="1089397"/>
                <a:ext cx="5984516" cy="550472"/>
              </a:xfrm>
              <a:prstGeom prst="rect">
                <a:avLst/>
              </a:prstGeom>
              <a:noFill/>
            </p:spPr>
            <p:txBody>
              <a:bodyPr wrap="square" lIns="0" tIns="0" rIns="0" bIns="0" rtlCol="0">
                <a:spAutoFit/>
              </a:bodyPr>
              <a:lstStyle/>
              <a:p>
                <a:pPr>
                  <a:lnSpc>
                    <a:spcPct val="150000"/>
                  </a:lnSpc>
                </a:pPr>
                <a14:m>
                  <m:oMath xmlns:m="http://schemas.openxmlformats.org/officeDocument/2006/math">
                    <m:r>
                      <a:rPr lang="en-US" sz="2200" b="1" i="1" smtClean="0">
                        <a:latin typeface="Cambria Math" panose="02040503050406030204" pitchFamily="18" charset="0"/>
                      </a:rPr>
                      <m:t>𝝌</m:t>
                    </m:r>
                    <m:d>
                      <m:dPr>
                        <m:ctrlPr>
                          <a:rPr lang="en-US" sz="2200" b="0" i="1" smtClean="0">
                            <a:latin typeface="Cambria Math" panose="02040503050406030204" pitchFamily="18" charset="0"/>
                          </a:rPr>
                        </m:ctrlPr>
                      </m:dPr>
                      <m:e>
                        <m:r>
                          <a:rPr lang="en-US" sz="2200" b="1" i="1" smtClean="0">
                            <a:latin typeface="Cambria Math" panose="02040503050406030204" pitchFamily="18" charset="0"/>
                          </a:rPr>
                          <m:t>𝒓</m:t>
                        </m:r>
                      </m:e>
                    </m:d>
                    <m:r>
                      <a:rPr lang="en-US" sz="2200" b="0" i="1" smtClean="0">
                        <a:latin typeface="Cambria Math" panose="02040503050406030204" pitchFamily="18" charset="0"/>
                      </a:rPr>
                      <m:t>=</m:t>
                    </m:r>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𝜇</m:t>
                        </m:r>
                      </m:e>
                      <m:sub>
                        <m:r>
                          <a:rPr lang="en-US" sz="2200" b="0" i="1" smtClean="0">
                            <a:solidFill>
                              <a:srgbClr val="000000"/>
                            </a:solidFill>
                            <a:latin typeface="Cambria Math" panose="02040503050406030204" pitchFamily="18" charset="0"/>
                          </a:rPr>
                          <m:t>0</m:t>
                        </m:r>
                      </m:sub>
                    </m:sSub>
                    <m:r>
                      <a:rPr lang="en-US" sz="2200" b="0" i="1" smtClean="0">
                        <a:solidFill>
                          <a:srgbClr val="000000"/>
                        </a:solidFill>
                        <a:latin typeface="Cambria Math" panose="02040503050406030204" pitchFamily="18" charset="0"/>
                      </a:rPr>
                      <m:t>𝜌</m:t>
                    </m:r>
                    <m:d>
                      <m:dPr>
                        <m:ctrlPr>
                          <a:rPr lang="en-US" sz="2200" b="1" i="1" smtClean="0">
                            <a:solidFill>
                              <a:srgbClr val="000000"/>
                            </a:solidFill>
                            <a:latin typeface="Cambria Math" panose="02040503050406030204" pitchFamily="18" charset="0"/>
                          </a:rPr>
                        </m:ctrlPr>
                      </m:dPr>
                      <m:e>
                        <m:r>
                          <a:rPr lang="en-US" sz="2200" b="1" i="1" smtClean="0">
                            <a:solidFill>
                              <a:srgbClr val="000000"/>
                            </a:solidFill>
                            <a:latin typeface="Cambria Math" panose="02040503050406030204" pitchFamily="18" charset="0"/>
                          </a:rPr>
                          <m:t>𝒓</m:t>
                        </m:r>
                      </m:e>
                    </m:d>
                    <m:d>
                      <m:dPr>
                        <m:ctrlPr>
                          <a:rPr lang="en-US" sz="2200" b="1" i="1" smtClean="0">
                            <a:solidFill>
                              <a:srgbClr val="000000"/>
                            </a:solidFill>
                            <a:latin typeface="Cambria Math" panose="02040503050406030204" pitchFamily="18" charset="0"/>
                          </a:rPr>
                        </m:ctrlPr>
                      </m:dPr>
                      <m:e>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𝜂</m:t>
                            </m:r>
                          </m:e>
                          <m:sub>
                            <m:r>
                              <a:rPr lang="en-US" sz="2200" i="1">
                                <a:solidFill>
                                  <a:srgbClr val="000000"/>
                                </a:solidFill>
                                <a:latin typeface="Cambria Math" panose="02040503050406030204" pitchFamily="18" charset="0"/>
                              </a:rPr>
                              <m:t>⊥</m:t>
                            </m:r>
                          </m:sub>
                        </m:sSub>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𝛿</m:t>
                            </m:r>
                          </m:e>
                          <m:sub>
                            <m:r>
                              <a:rPr lang="en-US" sz="2200" i="1">
                                <a:solidFill>
                                  <a:srgbClr val="000000"/>
                                </a:solidFill>
                                <a:latin typeface="Cambria Math" panose="02040503050406030204" pitchFamily="18" charset="0"/>
                              </a:rPr>
                              <m:t>𝑖𝑗</m:t>
                            </m:r>
                          </m:sub>
                        </m:sSub>
                        <m:r>
                          <a:rPr lang="en-US" sz="2200" i="1">
                            <a:solidFill>
                              <a:srgbClr val="000000"/>
                            </a:solidFill>
                            <a:latin typeface="Cambria Math" panose="02040503050406030204" pitchFamily="18" charset="0"/>
                          </a:rPr>
                          <m:t>+</m:t>
                        </m:r>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𝜂</m:t>
                            </m:r>
                          </m:e>
                          <m:sub>
                            <m:r>
                              <a:rPr lang="en-US" sz="2200" i="1">
                                <a:solidFill>
                                  <a:srgbClr val="000000"/>
                                </a:solidFill>
                                <a:latin typeface="Cambria Math" panose="02040503050406030204" pitchFamily="18" charset="0"/>
                              </a:rPr>
                              <m:t>𝑎</m:t>
                            </m:r>
                          </m:sub>
                        </m:sSub>
                        <m:r>
                          <a:rPr lang="en-US" sz="2200" i="1">
                            <a:solidFill>
                              <a:srgbClr val="000000"/>
                            </a:solidFill>
                            <a:latin typeface="Cambria Math" panose="02040503050406030204" pitchFamily="18" charset="0"/>
                          </a:rPr>
                          <m:t>∫</m:t>
                        </m:r>
                        <m:r>
                          <a:rPr lang="en-US" sz="2200" i="1">
                            <a:solidFill>
                              <a:srgbClr val="000000"/>
                            </a:solidFill>
                            <a:latin typeface="Cambria Math" panose="02040503050406030204" pitchFamily="18" charset="0"/>
                          </a:rPr>
                          <m:t>𝑓</m:t>
                        </m:r>
                        <m:d>
                          <m:dPr>
                            <m:ctrlPr>
                              <a:rPr lang="en-US" sz="2200" i="1">
                                <a:solidFill>
                                  <a:srgbClr val="000000"/>
                                </a:solidFill>
                                <a:latin typeface="Cambria Math" panose="02040503050406030204" pitchFamily="18" charset="0"/>
                              </a:rPr>
                            </m:ctrlPr>
                          </m:dPr>
                          <m:e>
                            <m:r>
                              <a:rPr lang="en-US" sz="2200" b="1" i="1">
                                <a:solidFill>
                                  <a:srgbClr val="000000"/>
                                </a:solidFill>
                                <a:latin typeface="Cambria Math" panose="02040503050406030204" pitchFamily="18" charset="0"/>
                              </a:rPr>
                              <m:t>𝒓</m:t>
                            </m:r>
                            <m:r>
                              <a:rPr lang="en-US" sz="2200" i="1">
                                <a:solidFill>
                                  <a:srgbClr val="000000"/>
                                </a:solidFill>
                                <a:latin typeface="Cambria Math" panose="02040503050406030204" pitchFamily="18" charset="0"/>
                              </a:rPr>
                              <m:t>,</m:t>
                            </m:r>
                            <m:r>
                              <a:rPr lang="en-US" sz="2200" b="1" i="1">
                                <a:solidFill>
                                  <a:srgbClr val="000000"/>
                                </a:solidFill>
                                <a:latin typeface="Cambria Math" panose="02040503050406030204" pitchFamily="18" charset="0"/>
                              </a:rPr>
                              <m:t>𝒘</m:t>
                            </m:r>
                          </m:e>
                        </m:d>
                        <m:r>
                          <a:rPr lang="en-US" sz="2200" b="0" i="1" smtClean="0">
                            <a:solidFill>
                              <a:srgbClr val="000000"/>
                            </a:solidFill>
                            <a:latin typeface="Cambria Math" panose="02040503050406030204" pitchFamily="18" charset="0"/>
                          </a:rPr>
                          <m:t> </m:t>
                        </m:r>
                        <m:r>
                          <a:rPr lang="en-US" sz="2200" b="1" i="1" smtClean="0">
                            <a:solidFill>
                              <a:srgbClr val="000000"/>
                            </a:solidFill>
                            <a:latin typeface="Cambria Math" panose="02040503050406030204" pitchFamily="18" charset="0"/>
                          </a:rPr>
                          <m:t>𝒘</m:t>
                        </m:r>
                        <m:sSup>
                          <m:sSupPr>
                            <m:ctrlPr>
                              <a:rPr lang="en-US" sz="2200" b="1" i="1" smtClean="0">
                                <a:solidFill>
                                  <a:srgbClr val="000000"/>
                                </a:solidFill>
                                <a:latin typeface="Cambria Math" panose="02040503050406030204" pitchFamily="18" charset="0"/>
                              </a:rPr>
                            </m:ctrlPr>
                          </m:sSupPr>
                          <m:e>
                            <m:r>
                              <a:rPr lang="en-US" sz="2200" b="1" i="1" smtClean="0">
                                <a:solidFill>
                                  <a:srgbClr val="000000"/>
                                </a:solidFill>
                                <a:latin typeface="Cambria Math" panose="02040503050406030204" pitchFamily="18" charset="0"/>
                              </a:rPr>
                              <m:t>𝒘</m:t>
                            </m:r>
                          </m:e>
                          <m:sup>
                            <m:r>
                              <a:rPr lang="en-US" sz="2200" b="0" i="1" smtClean="0">
                                <a:solidFill>
                                  <a:srgbClr val="000000"/>
                                </a:solidFill>
                                <a:latin typeface="Cambria Math" panose="02040503050406030204" pitchFamily="18" charset="0"/>
                              </a:rPr>
                              <m:t>𝑇</m:t>
                            </m:r>
                          </m:sup>
                        </m:sSup>
                        <m:r>
                          <a:rPr lang="en-US" sz="2200" b="0" i="1">
                            <a:solidFill>
                              <a:srgbClr val="000000"/>
                            </a:solidFill>
                            <a:latin typeface="Cambria Math" panose="02040503050406030204" pitchFamily="18" charset="0"/>
                          </a:rPr>
                          <m:t>𝑑</m:t>
                        </m:r>
                        <m:r>
                          <m:rPr>
                            <m:sty m:val="p"/>
                          </m:rPr>
                          <a:rPr lang="en-US" sz="2200">
                            <a:solidFill>
                              <a:srgbClr val="000000"/>
                            </a:solidFill>
                            <a:latin typeface="Cambria Math" panose="02040503050406030204" pitchFamily="18" charset="0"/>
                          </a:rPr>
                          <m:t>Ω</m:t>
                        </m:r>
                      </m:e>
                    </m:d>
                  </m:oMath>
                </a14:m>
                <a:r>
                  <a:rPr lang="en-US" b="1" dirty="0"/>
                  <a:t> </a:t>
                </a:r>
              </a:p>
            </p:txBody>
          </p:sp>
        </mc:Choice>
        <mc:Fallback xmlns="">
          <p:sp>
            <p:nvSpPr>
              <p:cNvPr id="7" name="CaixaDeTexto 6">
                <a:extLst>
                  <a:ext uri="{FF2B5EF4-FFF2-40B4-BE49-F238E27FC236}">
                    <a16:creationId xmlns:a16="http://schemas.microsoft.com/office/drawing/2014/main" id="{2BC7C30F-DA72-41B6-AC31-6288131A21E3}"/>
                  </a:ext>
                </a:extLst>
              </p:cNvPr>
              <p:cNvSpPr txBox="1">
                <a:spLocks noRot="1" noChangeAspect="1" noMove="1" noResize="1" noEditPoints="1" noAdjustHandles="1" noChangeArrowheads="1" noChangeShapeType="1" noTextEdit="1"/>
              </p:cNvSpPr>
              <p:nvPr/>
            </p:nvSpPr>
            <p:spPr>
              <a:xfrm>
                <a:off x="1579742" y="1089397"/>
                <a:ext cx="5984516" cy="550472"/>
              </a:xfrm>
              <a:prstGeom prst="rect">
                <a:avLst/>
              </a:prstGeom>
              <a:blipFill>
                <a:blip r:embed="rId4"/>
                <a:stretch>
                  <a:fillRect l="-1629" b="-16667"/>
                </a:stretch>
              </a:blipFill>
            </p:spPr>
            <p:txBody>
              <a:bodyPr/>
              <a:lstStyle/>
              <a:p>
                <a:r>
                  <a:rPr lang="en-US">
                    <a:noFill/>
                  </a:rPr>
                  <a:t> </a:t>
                </a:r>
              </a:p>
            </p:txBody>
          </p:sp>
        </mc:Fallback>
      </mc:AlternateContent>
      <p:sp>
        <p:nvSpPr>
          <p:cNvPr id="9" name="CaixaDeTexto 8">
            <a:extLst>
              <a:ext uri="{FF2B5EF4-FFF2-40B4-BE49-F238E27FC236}">
                <a16:creationId xmlns:a16="http://schemas.microsoft.com/office/drawing/2014/main" id="{18F5BCF6-C1EF-4F05-8E92-CE5B4F977BBF}"/>
              </a:ext>
            </a:extLst>
          </p:cNvPr>
          <p:cNvSpPr txBox="1"/>
          <p:nvPr/>
        </p:nvSpPr>
        <p:spPr>
          <a:xfrm>
            <a:off x="467544" y="447572"/>
            <a:ext cx="6822504" cy="369332"/>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recall that</a:t>
            </a:r>
          </a:p>
        </p:txBody>
      </p:sp>
    </p:spTree>
    <p:extLst>
      <p:ext uri="{BB962C8B-B14F-4D97-AF65-F5344CB8AC3E}">
        <p14:creationId xmlns:p14="http://schemas.microsoft.com/office/powerpoint/2010/main" val="248259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E21199D8-53A1-4500-B41E-23FB6C08923F}"/>
                  </a:ext>
                </a:extLst>
              </p:cNvPr>
              <p:cNvSpPr txBox="1"/>
              <p:nvPr/>
            </p:nvSpPr>
            <p:spPr>
              <a:xfrm>
                <a:off x="70992" y="332656"/>
                <a:ext cx="9073008" cy="5147563"/>
              </a:xfrm>
              <a:prstGeom prst="rect">
                <a:avLst/>
              </a:prstGeom>
              <a:noFill/>
            </p:spPr>
            <p:txBody>
              <a:bodyPr wrap="square">
                <a:spAutoFit/>
              </a:bodyPr>
              <a:lstStyle/>
              <a:p>
                <a:pPr>
                  <a:lnSpc>
                    <a:spcPct val="150000"/>
                  </a:lnSpc>
                </a:pPr>
                <a:r>
                  <a:rPr lang="en-US" dirty="0">
                    <a:latin typeface="Calibri" panose="020F0502020204030204" pitchFamily="34" charset="0"/>
                    <a:cs typeface="Calibri" panose="020F0502020204030204" pitchFamily="34" charset="0"/>
                  </a:rPr>
                  <a:t>We introduce  χ||</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18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and χ⊥</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18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lang="en-US" dirty="0">
                    <a:solidFill>
                      <a:srgbClr val="000000"/>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the magnetic susceptibilities along the local nematic director </a:t>
                </a:r>
                <a:r>
                  <a:rPr lang="en-US" b="1" i="1" dirty="0">
                    <a:latin typeface="Calibri" panose="020F0502020204030204" pitchFamily="34" charset="0"/>
                    <a:cs typeface="Calibri" panose="020F0502020204030204" pitchFamily="34" charset="0"/>
                  </a:rPr>
                  <a:t>n</a:t>
                </a:r>
                <a:r>
                  <a:rPr lang="en-US" dirty="0">
                    <a:latin typeface="Calibri" panose="020F0502020204030204" pitchFamily="34" charset="0"/>
                    <a:cs typeface="Calibri" panose="020F0502020204030204" pitchFamily="34" charset="0"/>
                  </a:rPr>
                  <a:t>(</a:t>
                </a:r>
                <a:r>
                  <a:rPr lang="en-US" b="1" i="1" dirty="0">
                    <a:latin typeface="Calibri" panose="020F0502020204030204" pitchFamily="34" charset="0"/>
                    <a:cs typeface="Calibri" panose="020F0502020204030204" pitchFamily="34" charset="0"/>
                  </a:rPr>
                  <a:t>r</a:t>
                </a:r>
                <a:r>
                  <a:rPr lang="en-US" dirty="0">
                    <a:latin typeface="Calibri" panose="020F0502020204030204" pitchFamily="34" charset="0"/>
                    <a:cs typeface="Calibri" panose="020F0502020204030204" pitchFamily="34" charset="0"/>
                  </a:rPr>
                  <a:t>) (assumed here to be along </a:t>
                </a:r>
                <a:r>
                  <a:rPr lang="en-US" i="1" dirty="0">
                    <a:latin typeface="Calibri" panose="020F0502020204030204" pitchFamily="34" charset="0"/>
                    <a:cs typeface="Calibri" panose="020F0502020204030204" pitchFamily="34" charset="0"/>
                  </a:rPr>
                  <a:t>z</a:t>
                </a:r>
                <a:r>
                  <a:rPr lang="en-US" dirty="0">
                    <a:latin typeface="Calibri" panose="020F0502020204030204" pitchFamily="34" charset="0"/>
                    <a:cs typeface="Calibri" panose="020F0502020204030204" pitchFamily="34" charset="0"/>
                  </a:rPr>
                  <a:t>−axis) and the two (degenerate) directions perpendicular to it. </a:t>
                </a:r>
              </a:p>
              <a:p>
                <a:pPr>
                  <a:lnSpc>
                    <a:spcPct val="150000"/>
                  </a:lnSpc>
                </a:pPr>
                <a:endParaRPr lang="en-US" dirty="0">
                  <a:latin typeface="Calibri" panose="020F0502020204030204" pitchFamily="34" charset="0"/>
                  <a:cs typeface="Calibri" panose="020F0502020204030204" pitchFamily="34" charset="0"/>
                </a:endParaRPr>
              </a:p>
              <a:p>
                <a:pPr>
                  <a:lnSpc>
                    <a:spcPct val="150000"/>
                  </a:lnSpc>
                </a:pPr>
                <a:endParaRPr lang="en-US" dirty="0">
                  <a:latin typeface="Calibri" panose="020F0502020204030204" pitchFamily="34" charset="0"/>
                  <a:cs typeface="Calibri" panose="020F0502020204030204" pitchFamily="34" charset="0"/>
                </a:endParaRPr>
              </a:p>
              <a:p>
                <a:pPr>
                  <a:lnSpc>
                    <a:spcPct val="150000"/>
                  </a:lnSpc>
                </a:pPr>
                <a:endParaRPr lang="en-US" dirty="0">
                  <a:latin typeface="Calibri" panose="020F0502020204030204" pitchFamily="34" charset="0"/>
                  <a:cs typeface="Calibri" panose="020F0502020204030204" pitchFamily="34" charset="0"/>
                </a:endParaRPr>
              </a:p>
              <a:p>
                <a:pPr>
                  <a:lnSpc>
                    <a:spcPct val="150000"/>
                  </a:lnSpc>
                </a:pPr>
                <a:r>
                  <a:rPr lang="en-US" dirty="0">
                    <a:latin typeface="Calibri" panose="020F0502020204030204" pitchFamily="34" charset="0"/>
                    <a:cs typeface="Calibri" panose="020F0502020204030204" pitchFamily="34" charset="0"/>
                  </a:rPr>
                  <a:t>From the above equation we obtain for the anisotropy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𝜒</m:t>
                        </m:r>
                      </m:e>
                      <m:sub>
                        <m:r>
                          <a:rPr lang="en-US" b="0" i="1" smtClean="0">
                            <a:latin typeface="Cambria Math" panose="02040503050406030204" pitchFamily="18" charset="0"/>
                          </a:rPr>
                          <m:t>𝑎</m:t>
                        </m:r>
                      </m:sub>
                    </m:sSub>
                    <m:d>
                      <m:dPr>
                        <m:ctrlPr>
                          <a:rPr lang="en-US" b="0" i="1" smtClean="0">
                            <a:latin typeface="Cambria Math" panose="02040503050406030204" pitchFamily="18" charset="0"/>
                          </a:rPr>
                        </m:ctrlPr>
                      </m:dPr>
                      <m:e>
                        <m:r>
                          <a:rPr lang="en-US" b="1" i="1" smtClean="0">
                            <a:latin typeface="Cambria Math" panose="02040503050406030204" pitchFamily="18" charset="0"/>
                          </a:rPr>
                          <m:t>𝒓</m:t>
                        </m:r>
                      </m:e>
                    </m:d>
                  </m:oMath>
                </a14:m>
                <a:r>
                  <a:rPr lang="en-US" dirty="0">
                    <a:latin typeface="Calibri" panose="020F0502020204030204" pitchFamily="34" charset="0"/>
                    <a:cs typeface="Calibri" panose="020F0502020204030204" pitchFamily="34" charset="0"/>
                  </a:rPr>
                  <a:t> = χ|| (</a:t>
                </a:r>
                <a:r>
                  <a:rPr lang="en-US" b="1" i="1" dirty="0">
                    <a:latin typeface="Calibri" panose="020F0502020204030204" pitchFamily="34" charset="0"/>
                    <a:cs typeface="Calibri" panose="020F0502020204030204" pitchFamily="34" charset="0"/>
                  </a:rPr>
                  <a:t>r</a:t>
                </a:r>
                <a:r>
                  <a:rPr lang="en-US" dirty="0">
                    <a:latin typeface="Calibri" panose="020F0502020204030204" pitchFamily="34" charset="0"/>
                    <a:cs typeface="Calibri" panose="020F0502020204030204" pitchFamily="34" charset="0"/>
                  </a:rPr>
                  <a:t>) − χ⊥ (</a:t>
                </a:r>
                <a:r>
                  <a:rPr lang="en-US" b="1" i="1" dirty="0">
                    <a:latin typeface="Calibri" panose="020F0502020204030204" pitchFamily="34" charset="0"/>
                    <a:cs typeface="Calibri" panose="020F0502020204030204" pitchFamily="34" charset="0"/>
                  </a:rPr>
                  <a:t>r</a:t>
                </a:r>
                <a:r>
                  <a:rPr lang="en-US" dirty="0">
                    <a:latin typeface="Calibri" panose="020F0502020204030204" pitchFamily="34" charset="0"/>
                    <a:cs typeface="Calibri" panose="020F0502020204030204" pitchFamily="34" charset="0"/>
                  </a:rPr>
                  <a:t>) of the macroscopic magnetic susceptibility tensor</a:t>
                </a:r>
                <a:endParaRPr lang="en-US" dirty="0"/>
              </a:p>
              <a:p>
                <a:pPr>
                  <a:lnSpc>
                    <a:spcPct val="150000"/>
                  </a:lnSpc>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𝜒</m:t>
                          </m:r>
                        </m:e>
                        <m:sub>
                          <m:r>
                            <a:rPr lang="en-US" b="0" i="1" smtClean="0">
                              <a:latin typeface="Cambria Math" panose="02040503050406030204" pitchFamily="18" charset="0"/>
                            </a:rPr>
                            <m:t>𝑎</m:t>
                          </m:r>
                        </m:sub>
                      </m:sSub>
                      <m:d>
                        <m:dPr>
                          <m:ctrlPr>
                            <a:rPr lang="en-US" b="0" i="1" smtClean="0">
                              <a:latin typeface="Cambria Math" panose="02040503050406030204" pitchFamily="18" charset="0"/>
                            </a:rPr>
                          </m:ctrlPr>
                        </m:dPr>
                        <m:e>
                          <m:r>
                            <a:rPr lang="en-US" b="1" i="1" smtClean="0">
                              <a:latin typeface="Cambria Math" panose="02040503050406030204" pitchFamily="18" charset="0"/>
                            </a:rPr>
                            <m:t>𝒓</m:t>
                          </m:r>
                        </m:e>
                      </m:d>
                      <m:r>
                        <a:rPr lang="en-US" b="1"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0</m:t>
                          </m:r>
                        </m:sub>
                      </m:sSub>
                      <m:r>
                        <a:rPr lang="en-US" i="1">
                          <a:latin typeface="Cambria Math" panose="02040503050406030204" pitchFamily="18" charset="0"/>
                        </a:rPr>
                        <m:t>𝜌</m:t>
                      </m:r>
                      <m:d>
                        <m:dPr>
                          <m:ctrlPr>
                            <a:rPr lang="en-US" i="1">
                              <a:latin typeface="Cambria Math" panose="02040503050406030204" pitchFamily="18" charset="0"/>
                            </a:rPr>
                          </m:ctrlPr>
                        </m:dPr>
                        <m:e>
                          <m:r>
                            <a:rPr lang="en-US" b="1" i="1">
                              <a:latin typeface="Cambria Math" panose="02040503050406030204" pitchFamily="18" charset="0"/>
                            </a:rPr>
                            <m:t>𝒓</m:t>
                          </m:r>
                        </m:e>
                      </m:d>
                      <m:sSub>
                        <m:sSubPr>
                          <m:ctrlPr>
                            <a:rPr lang="en-US" i="1">
                              <a:latin typeface="Cambria Math" panose="02040503050406030204" pitchFamily="18" charset="0"/>
                            </a:rPr>
                          </m:ctrlPr>
                        </m:sSubPr>
                        <m:e>
                          <m:r>
                            <a:rPr lang="en-US" i="1">
                              <a:latin typeface="Cambria Math" panose="02040503050406030204" pitchFamily="18" charset="0"/>
                            </a:rPr>
                            <m:t>𝜂</m:t>
                          </m:r>
                        </m:e>
                        <m:sub>
                          <m:r>
                            <a:rPr lang="en-US" i="1">
                              <a:latin typeface="Cambria Math" panose="02040503050406030204" pitchFamily="18" charset="0"/>
                            </a:rPr>
                            <m:t>𝑎</m:t>
                          </m:r>
                        </m:sub>
                      </m:sSub>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1</m:t>
                          </m:r>
                        </m:num>
                        <m:den>
                          <m:r>
                            <a:rPr lang="en-US" b="0" i="1" smtClean="0">
                              <a:solidFill>
                                <a:srgbClr val="FF0000"/>
                              </a:solidFill>
                              <a:latin typeface="Cambria Math" panose="02040503050406030204" pitchFamily="18" charset="0"/>
                            </a:rPr>
                            <m:t>2</m:t>
                          </m:r>
                        </m:den>
                      </m:f>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3 </m:t>
                          </m:r>
                          <m:sSub>
                            <m:sSubPr>
                              <m:ctrlPr>
                                <a:rPr lang="en-US" i="1">
                                  <a:solidFill>
                                    <a:srgbClr val="FF0000"/>
                                  </a:solidFill>
                                  <a:latin typeface="Cambria Math" panose="02040503050406030204" pitchFamily="18" charset="0"/>
                                </a:rPr>
                              </m:ctrlPr>
                            </m:sSubPr>
                            <m:e>
                              <m:d>
                                <m:dPr>
                                  <m:begChr m:val="⟨"/>
                                  <m:endChr m:val="⟩"/>
                                  <m:ctrlPr>
                                    <a:rPr lang="en-US" i="1">
                                      <a:solidFill>
                                        <a:srgbClr val="FF0000"/>
                                      </a:solidFill>
                                      <a:latin typeface="Cambria Math" panose="02040503050406030204" pitchFamily="18" charset="0"/>
                                    </a:rPr>
                                  </m:ctrlPr>
                                </m:dPr>
                                <m:e>
                                  <m:func>
                                    <m:funcPr>
                                      <m:ctrlPr>
                                        <a:rPr lang="en-US" i="1">
                                          <a:solidFill>
                                            <a:srgbClr val="FF0000"/>
                                          </a:solidFill>
                                          <a:latin typeface="Cambria Math" panose="02040503050406030204" pitchFamily="18" charset="0"/>
                                        </a:rPr>
                                      </m:ctrlPr>
                                    </m:funcPr>
                                    <m:fName>
                                      <m:sSup>
                                        <m:sSupPr>
                                          <m:ctrlPr>
                                            <a:rPr lang="en-US" i="1">
                                              <a:solidFill>
                                                <a:srgbClr val="FF0000"/>
                                              </a:solidFill>
                                              <a:latin typeface="Cambria Math" panose="02040503050406030204" pitchFamily="18" charset="0"/>
                                            </a:rPr>
                                          </m:ctrlPr>
                                        </m:sSupPr>
                                        <m:e>
                                          <m:r>
                                            <m:rPr>
                                              <m:sty m:val="p"/>
                                            </m:rPr>
                                            <a:rPr lang="en-US">
                                              <a:solidFill>
                                                <a:srgbClr val="FF0000"/>
                                              </a:solidFill>
                                              <a:latin typeface="Cambria Math" panose="02040503050406030204" pitchFamily="18" charset="0"/>
                                            </a:rPr>
                                            <m:t>cos</m:t>
                                          </m:r>
                                        </m:e>
                                        <m:sup>
                                          <m:r>
                                            <a:rPr lang="en-US" i="1">
                                              <a:solidFill>
                                                <a:srgbClr val="FF0000"/>
                                              </a:solidFill>
                                              <a:latin typeface="Cambria Math" panose="02040503050406030204" pitchFamily="18" charset="0"/>
                                            </a:rPr>
                                            <m:t>2</m:t>
                                          </m:r>
                                        </m:sup>
                                      </m:sSup>
                                    </m:fName>
                                    <m:e>
                                      <m:r>
                                        <a:rPr lang="en-US" i="1">
                                          <a:solidFill>
                                            <a:srgbClr val="FF0000"/>
                                          </a:solidFill>
                                          <a:latin typeface="Cambria Math" panose="02040503050406030204" pitchFamily="18" charset="0"/>
                                        </a:rPr>
                                        <m:t>𝜃</m:t>
                                      </m:r>
                                    </m:e>
                                  </m:func>
                                </m:e>
                              </m:d>
                            </m:e>
                            <m:sub>
                              <m:r>
                                <a:rPr lang="en-US" i="1">
                                  <a:solidFill>
                                    <a:srgbClr val="FF0000"/>
                                  </a:solidFill>
                                  <a:latin typeface="Cambria Math" panose="02040503050406030204" pitchFamily="18" charset="0"/>
                                </a:rPr>
                                <m:t>𝜃</m:t>
                              </m:r>
                            </m:sub>
                          </m:sSub>
                          <m:r>
                            <a:rPr lang="en-US" b="0" i="1" smtClean="0">
                              <a:solidFill>
                                <a:srgbClr val="FF0000"/>
                              </a:solidFill>
                              <a:latin typeface="Cambria Math" panose="02040503050406030204" pitchFamily="18" charset="0"/>
                            </a:rPr>
                            <m:t>−1</m:t>
                          </m:r>
                        </m:e>
                      </m:d>
                      <m:r>
                        <a:rPr lang="en-US" b="0" i="1" smtClean="0">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𝜇</m:t>
                          </m:r>
                        </m:e>
                        <m:sub>
                          <m:r>
                            <a:rPr lang="en-US" i="1">
                              <a:solidFill>
                                <a:srgbClr val="000000"/>
                              </a:solidFill>
                              <a:latin typeface="Cambria Math" panose="02040503050406030204" pitchFamily="18" charset="0"/>
                            </a:rPr>
                            <m:t>0</m:t>
                          </m:r>
                        </m:sub>
                      </m:sSub>
                      <m:r>
                        <a:rPr lang="en-US" i="1">
                          <a:solidFill>
                            <a:srgbClr val="000000"/>
                          </a:solidFill>
                          <a:latin typeface="Cambria Math" panose="02040503050406030204" pitchFamily="18" charset="0"/>
                        </a:rPr>
                        <m:t>𝜌</m:t>
                      </m:r>
                      <m:d>
                        <m:dPr>
                          <m:ctrlPr>
                            <a:rPr lang="en-US" i="1">
                              <a:solidFill>
                                <a:srgbClr val="000000"/>
                              </a:solidFill>
                              <a:latin typeface="Cambria Math" panose="02040503050406030204" pitchFamily="18" charset="0"/>
                            </a:rPr>
                          </m:ctrlPr>
                        </m:dPr>
                        <m:e>
                          <m:r>
                            <a:rPr lang="en-US" b="1" i="1">
                              <a:solidFill>
                                <a:srgbClr val="000000"/>
                              </a:solidFill>
                              <a:latin typeface="Cambria Math" panose="02040503050406030204" pitchFamily="18" charset="0"/>
                            </a:rPr>
                            <m:t>𝒓</m:t>
                          </m:r>
                        </m:e>
                      </m:d>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𝜂</m:t>
                          </m:r>
                        </m:e>
                        <m:sub>
                          <m:r>
                            <a:rPr lang="en-US" i="1">
                              <a:solidFill>
                                <a:srgbClr val="000000"/>
                              </a:solidFill>
                              <a:latin typeface="Cambria Math" panose="02040503050406030204" pitchFamily="18" charset="0"/>
                            </a:rPr>
                            <m:t>𝑎</m:t>
                          </m:r>
                        </m:sub>
                      </m:sSub>
                      <m:r>
                        <a:rPr lang="en-US" b="0" i="1" smtClean="0">
                          <a:solidFill>
                            <a:srgbClr val="FF0000"/>
                          </a:solidFill>
                          <a:latin typeface="Cambria Math" panose="02040503050406030204" pitchFamily="18" charset="0"/>
                        </a:rPr>
                        <m:t>𝑆</m:t>
                      </m:r>
                      <m:r>
                        <a:rPr lang="en-US" b="0"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𝒓</m:t>
                      </m:r>
                      <m:r>
                        <a:rPr lang="en-US" b="0" i="1" smtClean="0">
                          <a:solidFill>
                            <a:srgbClr val="FF0000"/>
                          </a:solidFill>
                          <a:latin typeface="Cambria Math" panose="02040503050406030204" pitchFamily="18" charset="0"/>
                        </a:rPr>
                        <m:t>)</m:t>
                      </m:r>
                    </m:oMath>
                  </m:oMathPara>
                </a14:m>
                <a:endParaRPr lang="en-US" dirty="0"/>
              </a:p>
              <a:p>
                <a:pPr>
                  <a:lnSpc>
                    <a:spcPct val="150000"/>
                  </a:lnSpc>
                </a:pPr>
                <a:endParaRPr lang="en-US" dirty="0"/>
              </a:p>
              <a:p>
                <a:pPr>
                  <a:lnSpc>
                    <a:spcPct val="150000"/>
                  </a:lnSpc>
                </a:pPr>
                <a:r>
                  <a:rPr lang="en-US" dirty="0"/>
                  <a:t>where we have introduced a scalar orientational order parameter </a:t>
                </a:r>
                <a:endParaRPr lang="en-US" b="0" i="1" dirty="0">
                  <a:solidFill>
                    <a:srgbClr val="FF0000"/>
                  </a:solidFill>
                  <a:latin typeface="Cambria Math" panose="02040503050406030204" pitchFamily="18" charset="0"/>
                </a:endParaRPr>
              </a:p>
              <a:p>
                <a:pPr algn="ctr">
                  <a:lnSpc>
                    <a:spcPct val="150000"/>
                  </a:lnSpc>
                </a:pPr>
                <a14:m>
                  <m:oMath xmlns:m="http://schemas.openxmlformats.org/officeDocument/2006/math">
                    <m:r>
                      <a:rPr lang="en-US" b="0" i="1" smtClean="0">
                        <a:solidFill>
                          <a:srgbClr val="FF0000"/>
                        </a:solidFill>
                        <a:latin typeface="Cambria Math" panose="02040503050406030204" pitchFamily="18" charset="0"/>
                      </a:rPr>
                      <m:t>𝑆</m:t>
                    </m:r>
                    <m:r>
                      <a:rPr lang="en-US" b="0"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𝒓</m:t>
                    </m:r>
                    <m:r>
                      <a:rPr lang="en-US" b="0" i="1" smtClean="0">
                        <a:solidFill>
                          <a:srgbClr val="FF0000"/>
                        </a:solidFill>
                        <a:latin typeface="Cambria Math" panose="02040503050406030204" pitchFamily="18" charset="0"/>
                      </a:rPr>
                      <m:t>)</m:t>
                    </m:r>
                  </m:oMath>
                </a14:m>
                <a:r>
                  <a:rPr lang="en-US" dirty="0">
                    <a:solidFill>
                      <a:srgbClr val="FF0000"/>
                    </a:solidFill>
                  </a:rPr>
                  <a:t>= </a:t>
                </a:r>
                <a14:m>
                  <m:oMath xmlns:m="http://schemas.openxmlformats.org/officeDocument/2006/math">
                    <m:f>
                      <m:fPr>
                        <m:ctrlPr>
                          <a:rPr lang="en-US"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1</m:t>
                        </m:r>
                      </m:num>
                      <m:den>
                        <m:r>
                          <a:rPr lang="en-US" i="1">
                            <a:solidFill>
                              <a:srgbClr val="FF0000"/>
                            </a:solidFill>
                            <a:latin typeface="Cambria Math" panose="02040503050406030204" pitchFamily="18" charset="0"/>
                          </a:rPr>
                          <m:t>2</m:t>
                        </m:r>
                      </m:den>
                    </m:f>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3 </m:t>
                        </m:r>
                        <m:sSub>
                          <m:sSubPr>
                            <m:ctrlPr>
                              <a:rPr lang="en-US" i="1">
                                <a:solidFill>
                                  <a:srgbClr val="FF0000"/>
                                </a:solidFill>
                                <a:latin typeface="Cambria Math" panose="02040503050406030204" pitchFamily="18" charset="0"/>
                              </a:rPr>
                            </m:ctrlPr>
                          </m:sSubPr>
                          <m:e>
                            <m:d>
                              <m:dPr>
                                <m:begChr m:val="⟨"/>
                                <m:endChr m:val="⟩"/>
                                <m:ctrlPr>
                                  <a:rPr lang="en-US" i="1">
                                    <a:solidFill>
                                      <a:srgbClr val="FF0000"/>
                                    </a:solidFill>
                                    <a:latin typeface="Cambria Math" panose="02040503050406030204" pitchFamily="18" charset="0"/>
                                  </a:rPr>
                                </m:ctrlPr>
                              </m:dPr>
                              <m:e>
                                <m:func>
                                  <m:funcPr>
                                    <m:ctrlPr>
                                      <a:rPr lang="en-US" i="1">
                                        <a:solidFill>
                                          <a:srgbClr val="FF0000"/>
                                        </a:solidFill>
                                        <a:latin typeface="Cambria Math" panose="02040503050406030204" pitchFamily="18" charset="0"/>
                                      </a:rPr>
                                    </m:ctrlPr>
                                  </m:funcPr>
                                  <m:fName>
                                    <m:sSup>
                                      <m:sSupPr>
                                        <m:ctrlPr>
                                          <a:rPr lang="en-US" i="1">
                                            <a:solidFill>
                                              <a:srgbClr val="FF0000"/>
                                            </a:solidFill>
                                            <a:latin typeface="Cambria Math" panose="02040503050406030204" pitchFamily="18" charset="0"/>
                                          </a:rPr>
                                        </m:ctrlPr>
                                      </m:sSupPr>
                                      <m:e>
                                        <m:r>
                                          <m:rPr>
                                            <m:sty m:val="p"/>
                                          </m:rPr>
                                          <a:rPr lang="en-US">
                                            <a:solidFill>
                                              <a:srgbClr val="FF0000"/>
                                            </a:solidFill>
                                            <a:latin typeface="Cambria Math" panose="02040503050406030204" pitchFamily="18" charset="0"/>
                                          </a:rPr>
                                          <m:t>cos</m:t>
                                        </m:r>
                                      </m:e>
                                      <m:sup>
                                        <m:r>
                                          <a:rPr lang="en-US" i="1">
                                            <a:solidFill>
                                              <a:srgbClr val="FF0000"/>
                                            </a:solidFill>
                                            <a:latin typeface="Cambria Math" panose="02040503050406030204" pitchFamily="18" charset="0"/>
                                          </a:rPr>
                                          <m:t>2</m:t>
                                        </m:r>
                                      </m:sup>
                                    </m:sSup>
                                  </m:fName>
                                  <m:e>
                                    <m:r>
                                      <a:rPr lang="en-US" i="1">
                                        <a:solidFill>
                                          <a:srgbClr val="FF0000"/>
                                        </a:solidFill>
                                        <a:latin typeface="Cambria Math" panose="02040503050406030204" pitchFamily="18" charset="0"/>
                                      </a:rPr>
                                      <m:t>𝜃</m:t>
                                    </m:r>
                                  </m:e>
                                </m:func>
                              </m:e>
                            </m:d>
                          </m:e>
                          <m:sub>
                            <m:r>
                              <a:rPr lang="en-US" i="1">
                                <a:solidFill>
                                  <a:srgbClr val="FF0000"/>
                                </a:solidFill>
                                <a:latin typeface="Cambria Math" panose="02040503050406030204" pitchFamily="18" charset="0"/>
                              </a:rPr>
                              <m:t>𝜃</m:t>
                            </m:r>
                          </m:sub>
                        </m:sSub>
                        <m:r>
                          <a:rPr lang="en-US" i="1">
                            <a:solidFill>
                              <a:srgbClr val="FF0000"/>
                            </a:solidFill>
                            <a:latin typeface="Cambria Math" panose="02040503050406030204" pitchFamily="18" charset="0"/>
                          </a:rPr>
                          <m:t>−1</m:t>
                        </m:r>
                      </m:e>
                    </m:d>
                  </m:oMath>
                </a14:m>
                <a:r>
                  <a:rPr lang="en-US" dirty="0">
                    <a:solidFill>
                      <a:srgbClr val="FF0000"/>
                    </a:solidFill>
                  </a:rPr>
                  <a:t>.</a:t>
                </a:r>
              </a:p>
            </p:txBody>
          </p:sp>
        </mc:Choice>
        <mc:Fallback xmlns="">
          <p:sp>
            <p:nvSpPr>
              <p:cNvPr id="6" name="CaixaDeTexto 5">
                <a:extLst>
                  <a:ext uri="{FF2B5EF4-FFF2-40B4-BE49-F238E27FC236}">
                    <a16:creationId xmlns:a16="http://schemas.microsoft.com/office/drawing/2014/main" id="{E21199D8-53A1-4500-B41E-23FB6C08923F}"/>
                  </a:ext>
                </a:extLst>
              </p:cNvPr>
              <p:cNvSpPr txBox="1">
                <a:spLocks noRot="1" noChangeAspect="1" noMove="1" noResize="1" noEditPoints="1" noAdjustHandles="1" noChangeArrowheads="1" noChangeShapeType="1" noTextEdit="1"/>
              </p:cNvSpPr>
              <p:nvPr/>
            </p:nvSpPr>
            <p:spPr>
              <a:xfrm>
                <a:off x="70992" y="332656"/>
                <a:ext cx="9073008" cy="5147563"/>
              </a:xfrm>
              <a:prstGeom prst="rect">
                <a:avLst/>
              </a:prstGeom>
              <a:blipFill>
                <a:blip r:embed="rId2"/>
                <a:stretch>
                  <a:fillRect l="-605" r="-2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aixaDeTexto 7">
                <a:extLst>
                  <a:ext uri="{FF2B5EF4-FFF2-40B4-BE49-F238E27FC236}">
                    <a16:creationId xmlns:a16="http://schemas.microsoft.com/office/drawing/2014/main" id="{113B0CB3-8E78-49D6-AAF7-B89CEB03ABF2}"/>
                  </a:ext>
                </a:extLst>
              </p:cNvPr>
              <p:cNvSpPr txBox="1"/>
              <p:nvPr/>
            </p:nvSpPr>
            <p:spPr>
              <a:xfrm>
                <a:off x="251520" y="5733256"/>
                <a:ext cx="8352928" cy="1038939"/>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It is easy to check that in the isotropic phase when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4</m:t>
                        </m:r>
                        <m:r>
                          <a:rPr lang="en-US" b="0" i="1" dirty="0" smtClean="0">
                            <a:latin typeface="Cambria Math" panose="02040503050406030204" pitchFamily="18" charset="0"/>
                          </a:rPr>
                          <m:t>𝜋</m:t>
                        </m:r>
                      </m:den>
                    </m:f>
                  </m:oMath>
                </a14:m>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S</a:t>
                </a:r>
                <a:r>
                  <a:rPr lang="en-US" dirty="0">
                    <a:latin typeface="Calibri" panose="020F0502020204030204" pitchFamily="34" charset="0"/>
                    <a:cs typeface="Calibri" panose="020F0502020204030204" pitchFamily="34" charset="0"/>
                  </a:rPr>
                  <a:t> = 0 and as the result </a:t>
                </a:r>
              </a:p>
              <a:p>
                <a:r>
                  <a:rPr lang="en-US" dirty="0">
                    <a:latin typeface="Calibri" panose="020F0502020204030204" pitchFamily="34" charset="0"/>
                    <a:cs typeface="Calibri" panose="020F0502020204030204" pitchFamily="34" charset="0"/>
                  </a:rPr>
                  <a:t>also,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𝜒</m:t>
                        </m:r>
                      </m:e>
                      <m:sub>
                        <m:r>
                          <a:rPr lang="en-US" b="0" i="1" smtClean="0">
                            <a:latin typeface="Cambria Math" panose="02040503050406030204" pitchFamily="18" charset="0"/>
                          </a:rPr>
                          <m:t>𝑎</m:t>
                        </m:r>
                      </m:sub>
                    </m:sSub>
                    <m:r>
                      <a:rPr lang="en-US" b="0" i="1" smtClean="0">
                        <a:latin typeface="Cambria Math" panose="02040503050406030204" pitchFamily="18" charset="0"/>
                      </a:rPr>
                      <m:t>=0</m:t>
                    </m:r>
                  </m:oMath>
                </a14:m>
                <a:r>
                  <a:rPr lang="en-US" dirty="0">
                    <a:latin typeface="Calibri" panose="020F0502020204030204" pitchFamily="34" charset="0"/>
                    <a:cs typeface="Calibri" panose="020F0502020204030204" pitchFamily="34" charset="0"/>
                  </a:rPr>
                  <a:t>, as supposed  to be for an isotropic material.</a:t>
                </a:r>
              </a:p>
              <a:p>
                <a:r>
                  <a:rPr lang="en-US" dirty="0">
                    <a:latin typeface="Calibri" panose="020F0502020204030204" pitchFamily="34" charset="0"/>
                    <a:cs typeface="Calibri" panose="020F0502020204030204" pitchFamily="34" charset="0"/>
                  </a:rPr>
                  <a:t> </a:t>
                </a:r>
              </a:p>
            </p:txBody>
          </p:sp>
        </mc:Choice>
        <mc:Fallback xmlns="">
          <p:sp>
            <p:nvSpPr>
              <p:cNvPr id="8" name="CaixaDeTexto 7">
                <a:extLst>
                  <a:ext uri="{FF2B5EF4-FFF2-40B4-BE49-F238E27FC236}">
                    <a16:creationId xmlns:a16="http://schemas.microsoft.com/office/drawing/2014/main" id="{113B0CB3-8E78-49D6-AAF7-B89CEB03ABF2}"/>
                  </a:ext>
                </a:extLst>
              </p:cNvPr>
              <p:cNvSpPr txBox="1">
                <a:spLocks noRot="1" noChangeAspect="1" noMove="1" noResize="1" noEditPoints="1" noAdjustHandles="1" noChangeArrowheads="1" noChangeShapeType="1" noTextEdit="1"/>
              </p:cNvSpPr>
              <p:nvPr/>
            </p:nvSpPr>
            <p:spPr>
              <a:xfrm>
                <a:off x="251520" y="5733256"/>
                <a:ext cx="8352928" cy="1038939"/>
              </a:xfrm>
              <a:prstGeom prst="rect">
                <a:avLst/>
              </a:prstGeom>
              <a:blipFill>
                <a:blip r:embed="rId3"/>
                <a:stretch>
                  <a:fillRect l="-5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ixaDeTexto 6">
                <a:extLst>
                  <a:ext uri="{FF2B5EF4-FFF2-40B4-BE49-F238E27FC236}">
                    <a16:creationId xmlns:a16="http://schemas.microsoft.com/office/drawing/2014/main" id="{9FE6875B-7903-40B7-80FA-688D10B14816}"/>
                  </a:ext>
                </a:extLst>
              </p:cNvPr>
              <p:cNvSpPr txBox="1"/>
              <p:nvPr/>
            </p:nvSpPr>
            <p:spPr>
              <a:xfrm>
                <a:off x="2699792" y="1352151"/>
                <a:ext cx="4608512" cy="912942"/>
              </a:xfrm>
              <a:prstGeom prst="rect">
                <a:avLst/>
              </a:prstGeom>
              <a:noFill/>
            </p:spPr>
            <p:txBody>
              <a:bodyPr wrap="square">
                <a:spAutoFit/>
              </a:bodyPr>
              <a:lstStyle/>
              <a:p>
                <a:pPr>
                  <a:lnSpc>
                    <a:spcPct val="150000"/>
                  </a:lnSpc>
                </a:pPr>
                <a:r>
                  <a:rPr lang="en-US" sz="1600" dirty="0">
                    <a:solidFill>
                      <a:srgbClr val="FF0000"/>
                    </a:solidFill>
                    <a:latin typeface="Calibri" panose="020F0502020204030204" pitchFamily="34" charset="0"/>
                    <a:cs typeface="Calibri" panose="020F0502020204030204" pitchFamily="34" charset="0"/>
                  </a:rPr>
                  <a:t>χ|| (</a:t>
                </a:r>
                <a:r>
                  <a:rPr lang="en-US" sz="1600" i="1" dirty="0">
                    <a:solidFill>
                      <a:srgbClr val="FF0000"/>
                    </a:solidFill>
                    <a:latin typeface="Calibri" panose="020F0502020204030204" pitchFamily="34" charset="0"/>
                    <a:cs typeface="Calibri" panose="020F0502020204030204" pitchFamily="34" charset="0"/>
                  </a:rPr>
                  <a:t>r</a:t>
                </a:r>
                <a:r>
                  <a:rPr lang="en-US" sz="1600" dirty="0">
                    <a:solidFill>
                      <a:srgbClr val="FF0000"/>
                    </a:solidFill>
                    <a:latin typeface="Calibri" panose="020F0502020204030204" pitchFamily="34" charset="0"/>
                    <a:cs typeface="Calibri" panose="020F0502020204030204" pitchFamily="34" charset="0"/>
                  </a:rPr>
                  <a:t>) </a:t>
                </a:r>
                <a14:m>
                  <m:oMath xmlns:m="http://schemas.openxmlformats.org/officeDocument/2006/math">
                    <m:r>
                      <a:rPr lang="en-US" sz="1600" b="0" i="0" smtClean="0">
                        <a:solidFill>
                          <a:srgbClr val="FF0000"/>
                        </a:solidFill>
                        <a:latin typeface="Cambria Math" panose="02040503050406030204" pitchFamily="18" charset="0"/>
                      </a:rPr>
                      <m:t>=</m:t>
                    </m:r>
                    <m:sSub>
                      <m:sSubPr>
                        <m:ctrlPr>
                          <a:rPr lang="en-US" sz="1600" i="1" smtClean="0">
                            <a:solidFill>
                              <a:srgbClr val="FF0000"/>
                            </a:solidFill>
                            <a:latin typeface="Cambria Math" panose="02040503050406030204" pitchFamily="18" charset="0"/>
                          </a:rPr>
                        </m:ctrlPr>
                      </m:sSubPr>
                      <m:e>
                        <m:sSub>
                          <m:sSubPr>
                            <m:ctrlPr>
                              <a:rPr lang="en-US" sz="1600" i="1">
                                <a:solidFill>
                                  <a:srgbClr val="FF0000"/>
                                </a:solidFill>
                                <a:latin typeface="Cambria Math" panose="02040503050406030204" pitchFamily="18" charset="0"/>
                              </a:rPr>
                            </m:ctrlPr>
                          </m:sSubPr>
                          <m:e>
                            <m:r>
                              <a:rPr lang="en-US" sz="1600" b="0" i="1">
                                <a:solidFill>
                                  <a:srgbClr val="FF0000"/>
                                </a:solidFill>
                                <a:latin typeface="Cambria Math" panose="02040503050406030204" pitchFamily="18" charset="0"/>
                              </a:rPr>
                              <m:t>𝜇</m:t>
                            </m:r>
                          </m:e>
                          <m:sub>
                            <m:r>
                              <a:rPr lang="en-US" sz="1600" b="0" i="1">
                                <a:solidFill>
                                  <a:srgbClr val="FF0000"/>
                                </a:solidFill>
                                <a:latin typeface="Cambria Math" panose="02040503050406030204" pitchFamily="18" charset="0"/>
                              </a:rPr>
                              <m:t>0</m:t>
                            </m:r>
                          </m:sub>
                        </m:sSub>
                        <m:r>
                          <a:rPr lang="en-US" sz="1600" b="0" i="1">
                            <a:solidFill>
                              <a:srgbClr val="FF0000"/>
                            </a:solidFill>
                            <a:latin typeface="Cambria Math" panose="02040503050406030204" pitchFamily="18" charset="0"/>
                          </a:rPr>
                          <m:t>𝜌</m:t>
                        </m:r>
                        <m:r>
                          <a:rPr lang="en-US" sz="1600" b="0" i="1">
                            <a:solidFill>
                              <a:srgbClr val="FF0000"/>
                            </a:solidFill>
                            <a:latin typeface="Cambria Math" panose="02040503050406030204" pitchFamily="18" charset="0"/>
                          </a:rPr>
                          <m:t>(</m:t>
                        </m:r>
                        <m:r>
                          <a:rPr lang="en-US" sz="1600" b="0" i="1">
                            <a:solidFill>
                              <a:srgbClr val="FF0000"/>
                            </a:solidFill>
                            <a:latin typeface="Cambria Math" panose="02040503050406030204" pitchFamily="18" charset="0"/>
                          </a:rPr>
                          <m:t>𝑟</m:t>
                        </m:r>
                        <m:r>
                          <a:rPr lang="en-US" sz="1600" b="0" i="1">
                            <a:solidFill>
                              <a:srgbClr val="FF0000"/>
                            </a:solidFill>
                            <a:latin typeface="Cambria Math" panose="02040503050406030204" pitchFamily="18" charset="0"/>
                          </a:rPr>
                          <m:t>)(</m:t>
                        </m:r>
                        <m:r>
                          <a:rPr lang="en-US" sz="1600" b="0" i="1">
                            <a:solidFill>
                              <a:srgbClr val="FF0000"/>
                            </a:solidFill>
                            <a:latin typeface="Cambria Math" panose="02040503050406030204" pitchFamily="18" charset="0"/>
                          </a:rPr>
                          <m:t>𝜂</m:t>
                        </m:r>
                      </m:e>
                      <m:sub>
                        <m:r>
                          <a:rPr lang="en-US" sz="1600" b="0" i="1">
                            <a:solidFill>
                              <a:srgbClr val="FF0000"/>
                            </a:solidFill>
                            <a:latin typeface="Cambria Math" panose="02040503050406030204" pitchFamily="18" charset="0"/>
                          </a:rPr>
                          <m:t>⊥</m:t>
                        </m:r>
                      </m:sub>
                    </m:sSub>
                    <m:r>
                      <a:rPr lang="en-US" sz="1600" b="0" i="1">
                        <a:solidFill>
                          <a:srgbClr val="FF0000"/>
                        </a:solidFill>
                        <a:latin typeface="Cambria Math" panose="02040503050406030204" pitchFamily="18" charset="0"/>
                      </a:rPr>
                      <m:t>+</m:t>
                    </m:r>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𝜂</m:t>
                        </m:r>
                      </m:e>
                      <m:sub>
                        <m:r>
                          <a:rPr lang="en-US" sz="1600" b="0" i="1" smtClean="0">
                            <a:solidFill>
                              <a:srgbClr val="FF0000"/>
                            </a:solidFill>
                            <a:latin typeface="Cambria Math" panose="02040503050406030204" pitchFamily="18" charset="0"/>
                          </a:rPr>
                          <m:t>𝑎</m:t>
                        </m:r>
                      </m:sub>
                    </m:sSub>
                    <m:sSub>
                      <m:sSubPr>
                        <m:ctrlPr>
                          <a:rPr lang="en-US" sz="1600" i="1">
                            <a:solidFill>
                              <a:srgbClr val="FF0000"/>
                            </a:solidFill>
                            <a:latin typeface="Cambria Math" panose="02040503050406030204" pitchFamily="18" charset="0"/>
                          </a:rPr>
                        </m:ctrlPr>
                      </m:sSubPr>
                      <m:e>
                        <m:d>
                          <m:dPr>
                            <m:begChr m:val="⟨"/>
                            <m:endChr m:val="⟩"/>
                            <m:ctrlPr>
                              <a:rPr lang="en-US" sz="1600" i="1">
                                <a:solidFill>
                                  <a:srgbClr val="FF0000"/>
                                </a:solidFill>
                                <a:latin typeface="Cambria Math" panose="02040503050406030204" pitchFamily="18" charset="0"/>
                              </a:rPr>
                            </m:ctrlPr>
                          </m:dPr>
                          <m:e>
                            <m:func>
                              <m:funcPr>
                                <m:ctrlPr>
                                  <a:rPr lang="en-US" sz="1600" i="1">
                                    <a:solidFill>
                                      <a:srgbClr val="FF0000"/>
                                    </a:solidFill>
                                    <a:latin typeface="Cambria Math" panose="02040503050406030204" pitchFamily="18" charset="0"/>
                                  </a:rPr>
                                </m:ctrlPr>
                              </m:funcPr>
                              <m:fName>
                                <m:sSup>
                                  <m:sSupPr>
                                    <m:ctrlPr>
                                      <a:rPr lang="en-US" sz="1600" i="1">
                                        <a:solidFill>
                                          <a:srgbClr val="FF0000"/>
                                        </a:solidFill>
                                        <a:latin typeface="Cambria Math" panose="02040503050406030204" pitchFamily="18" charset="0"/>
                                      </a:rPr>
                                    </m:ctrlPr>
                                  </m:sSupPr>
                                  <m:e>
                                    <m:r>
                                      <a:rPr lang="en-US" sz="1600" b="0" i="1">
                                        <a:solidFill>
                                          <a:srgbClr val="FF0000"/>
                                        </a:solidFill>
                                        <a:latin typeface="Cambria Math" panose="02040503050406030204" pitchFamily="18" charset="0"/>
                                      </a:rPr>
                                      <m:t>𝑐𝑜𝑠</m:t>
                                    </m:r>
                                  </m:e>
                                  <m:sup>
                                    <m:r>
                                      <a:rPr lang="en-US" sz="1600" b="0" i="1">
                                        <a:solidFill>
                                          <a:srgbClr val="FF0000"/>
                                        </a:solidFill>
                                        <a:latin typeface="Cambria Math" panose="02040503050406030204" pitchFamily="18" charset="0"/>
                                      </a:rPr>
                                      <m:t>2</m:t>
                                    </m:r>
                                  </m:sup>
                                </m:sSup>
                              </m:fName>
                              <m:e>
                                <m:r>
                                  <a:rPr lang="en-US" sz="1600" b="0" i="1">
                                    <a:solidFill>
                                      <a:srgbClr val="FF0000"/>
                                    </a:solidFill>
                                    <a:latin typeface="Cambria Math" panose="02040503050406030204" pitchFamily="18" charset="0"/>
                                  </a:rPr>
                                  <m:t>𝜃</m:t>
                                </m:r>
                              </m:e>
                            </m:func>
                          </m:e>
                        </m:d>
                      </m:e>
                      <m:sub>
                        <m:r>
                          <a:rPr lang="en-US" sz="1600" b="0" i="1">
                            <a:solidFill>
                              <a:srgbClr val="FF0000"/>
                            </a:solidFill>
                            <a:latin typeface="Cambria Math" panose="02040503050406030204" pitchFamily="18" charset="0"/>
                          </a:rPr>
                          <m:t>𝜃</m:t>
                        </m:r>
                      </m:sub>
                    </m:sSub>
                  </m:oMath>
                </a14:m>
                <a:r>
                  <a:rPr lang="en-US" sz="1600" dirty="0">
                    <a:solidFill>
                      <a:srgbClr val="FF0000"/>
                    </a:solidFill>
                  </a:rPr>
                  <a:t>)   </a:t>
                </a:r>
              </a:p>
              <a:p>
                <a:pPr>
                  <a:lnSpc>
                    <a:spcPct val="150000"/>
                  </a:lnSpc>
                </a:pPr>
                <a:r>
                  <a:rPr lang="en-US" sz="1600" dirty="0">
                    <a:solidFill>
                      <a:srgbClr val="FF0000"/>
                    </a:solidFill>
                    <a:latin typeface="Calibri" panose="020F0502020204030204" pitchFamily="34" charset="0"/>
                    <a:cs typeface="Calibri" panose="020F0502020204030204" pitchFamily="34" charset="0"/>
                  </a:rPr>
                  <a:t>χ⊥ (</a:t>
                </a:r>
                <a:r>
                  <a:rPr lang="en-US" sz="1600" i="1" dirty="0">
                    <a:solidFill>
                      <a:srgbClr val="FF0000"/>
                    </a:solidFill>
                    <a:latin typeface="Calibri" panose="020F0502020204030204" pitchFamily="34" charset="0"/>
                    <a:cs typeface="Calibri" panose="020F0502020204030204" pitchFamily="34" charset="0"/>
                  </a:rPr>
                  <a:t>r</a:t>
                </a:r>
                <a:r>
                  <a:rPr lang="en-US" sz="1600" dirty="0">
                    <a:solidFill>
                      <a:srgbClr val="FF0000"/>
                    </a:solidFill>
                    <a:latin typeface="Calibri" panose="020F0502020204030204" pitchFamily="34" charset="0"/>
                    <a:cs typeface="Calibri" panose="020F0502020204030204" pitchFamily="34" charset="0"/>
                  </a:rPr>
                  <a:t>)=</a:t>
                </a:r>
                <a:r>
                  <a:rPr lang="en-US" sz="1600" dirty="0">
                    <a:solidFill>
                      <a:srgbClr val="FF0000"/>
                    </a:solidFill>
                  </a:rPr>
                  <a:t> </a:t>
                </a:r>
                <a14:m>
                  <m:oMath xmlns:m="http://schemas.openxmlformats.org/officeDocument/2006/math">
                    <m:sSub>
                      <m:sSubPr>
                        <m:ctrlPr>
                          <a:rPr lang="en-US" sz="1600" i="1">
                            <a:solidFill>
                              <a:srgbClr val="FF0000"/>
                            </a:solidFill>
                            <a:latin typeface="Cambria Math" panose="02040503050406030204" pitchFamily="18" charset="0"/>
                          </a:rPr>
                        </m:ctrlPr>
                      </m:sSubPr>
                      <m:e>
                        <m:r>
                          <a:rPr lang="en-US" sz="1600" b="0" i="1">
                            <a:solidFill>
                              <a:srgbClr val="FF0000"/>
                            </a:solidFill>
                            <a:latin typeface="Cambria Math" panose="02040503050406030204" pitchFamily="18" charset="0"/>
                          </a:rPr>
                          <m:t>𝜇</m:t>
                        </m:r>
                      </m:e>
                      <m:sub>
                        <m:r>
                          <a:rPr lang="en-US" sz="1600" b="0" i="1">
                            <a:solidFill>
                              <a:srgbClr val="FF0000"/>
                            </a:solidFill>
                            <a:latin typeface="Cambria Math" panose="02040503050406030204" pitchFamily="18" charset="0"/>
                          </a:rPr>
                          <m:t>0</m:t>
                        </m:r>
                      </m:sub>
                    </m:sSub>
                    <m:r>
                      <a:rPr lang="en-US" sz="1600" b="0" i="1">
                        <a:solidFill>
                          <a:srgbClr val="FF0000"/>
                        </a:solidFill>
                        <a:latin typeface="Cambria Math" panose="02040503050406030204" pitchFamily="18" charset="0"/>
                      </a:rPr>
                      <m:t>𝜌</m:t>
                    </m:r>
                    <m:r>
                      <a:rPr lang="en-US" sz="1600" b="0" i="1">
                        <a:solidFill>
                          <a:srgbClr val="FF0000"/>
                        </a:solidFill>
                        <a:latin typeface="Cambria Math" panose="02040503050406030204" pitchFamily="18" charset="0"/>
                      </a:rPr>
                      <m:t>(</m:t>
                    </m:r>
                    <m:r>
                      <a:rPr lang="en-US" sz="1600" b="0" i="1">
                        <a:solidFill>
                          <a:srgbClr val="FF0000"/>
                        </a:solidFill>
                        <a:latin typeface="Cambria Math" panose="02040503050406030204" pitchFamily="18" charset="0"/>
                      </a:rPr>
                      <m:t>𝑟</m:t>
                    </m:r>
                    <m:r>
                      <a:rPr lang="en-US" sz="1600" b="0" i="1">
                        <a:solidFill>
                          <a:srgbClr val="FF0000"/>
                        </a:solidFill>
                        <a:latin typeface="Cambria Math" panose="02040503050406030204" pitchFamily="18" charset="0"/>
                      </a:rPr>
                      <m:t>)(</m:t>
                    </m:r>
                    <m:sSub>
                      <m:sSubPr>
                        <m:ctrlPr>
                          <a:rPr lang="en-US" sz="1600" i="1">
                            <a:solidFill>
                              <a:srgbClr val="FF0000"/>
                            </a:solidFill>
                            <a:latin typeface="Cambria Math" panose="02040503050406030204" pitchFamily="18" charset="0"/>
                          </a:rPr>
                        </m:ctrlPr>
                      </m:sSubPr>
                      <m:e>
                        <m:r>
                          <a:rPr lang="en-US" sz="1600" b="0" i="1">
                            <a:solidFill>
                              <a:srgbClr val="FF0000"/>
                            </a:solidFill>
                            <a:latin typeface="Cambria Math" panose="02040503050406030204" pitchFamily="18" charset="0"/>
                          </a:rPr>
                          <m:t>𝜂</m:t>
                        </m:r>
                      </m:e>
                      <m:sub>
                        <m:r>
                          <a:rPr lang="en-US" sz="1600" b="0" i="1">
                            <a:solidFill>
                              <a:srgbClr val="FF0000"/>
                            </a:solidFill>
                            <a:latin typeface="Cambria Math" panose="02040503050406030204" pitchFamily="18" charset="0"/>
                          </a:rPr>
                          <m:t>⊥</m:t>
                        </m:r>
                      </m:sub>
                    </m:sSub>
                    <m:r>
                      <a:rPr lang="en-US" sz="1600" b="0" i="1">
                        <a:solidFill>
                          <a:srgbClr val="FF0000"/>
                        </a:solidFill>
                        <a:latin typeface="Cambria Math" panose="02040503050406030204" pitchFamily="18" charset="0"/>
                      </a:rPr>
                      <m:t>+</m:t>
                    </m:r>
                    <m:func>
                      <m:funcPr>
                        <m:ctrlPr>
                          <a:rPr lang="en-US" sz="1600" i="1">
                            <a:solidFill>
                              <a:srgbClr val="FF0000"/>
                            </a:solidFill>
                            <a:latin typeface="Cambria Math" panose="02040503050406030204" pitchFamily="18" charset="0"/>
                          </a:rPr>
                        </m:ctrlPr>
                      </m:funcPr>
                      <m:fName>
                        <m:f>
                          <m:fPr>
                            <m:ctrlPr>
                              <a:rPr lang="en-US" sz="1600" i="1">
                                <a:solidFill>
                                  <a:srgbClr val="FF0000"/>
                                </a:solidFill>
                                <a:latin typeface="Cambria Math" panose="02040503050406030204" pitchFamily="18" charset="0"/>
                              </a:rPr>
                            </m:ctrlPr>
                          </m:fPr>
                          <m:num>
                            <m:sSub>
                              <m:sSubPr>
                                <m:ctrlPr>
                                  <a:rPr lang="en-US" sz="1600" i="1">
                                    <a:solidFill>
                                      <a:srgbClr val="FF0000"/>
                                    </a:solidFill>
                                    <a:latin typeface="Cambria Math" panose="02040503050406030204" pitchFamily="18" charset="0"/>
                                  </a:rPr>
                                </m:ctrlPr>
                              </m:sSubPr>
                              <m:e>
                                <m:r>
                                  <a:rPr lang="en-US" sz="1600" b="0" i="1">
                                    <a:solidFill>
                                      <a:srgbClr val="FF0000"/>
                                    </a:solidFill>
                                    <a:latin typeface="Cambria Math" panose="02040503050406030204" pitchFamily="18" charset="0"/>
                                  </a:rPr>
                                  <m:t>𝜂</m:t>
                                </m:r>
                              </m:e>
                              <m:sub>
                                <m:r>
                                  <a:rPr lang="en-US" sz="1600" b="0" i="1">
                                    <a:solidFill>
                                      <a:srgbClr val="FF0000"/>
                                    </a:solidFill>
                                    <a:latin typeface="Cambria Math" panose="02040503050406030204" pitchFamily="18" charset="0"/>
                                  </a:rPr>
                                  <m:t>𝑎</m:t>
                                </m:r>
                              </m:sub>
                            </m:sSub>
                          </m:num>
                          <m:den>
                            <m:r>
                              <a:rPr lang="en-US" sz="1600" b="0" i="1">
                                <a:solidFill>
                                  <a:srgbClr val="FF0000"/>
                                </a:solidFill>
                                <a:latin typeface="Cambria Math" panose="02040503050406030204" pitchFamily="18" charset="0"/>
                              </a:rPr>
                              <m:t>2</m:t>
                            </m:r>
                          </m:den>
                        </m:f>
                        <m:r>
                          <a:rPr lang="en-US" sz="1600" b="0" i="1">
                            <a:solidFill>
                              <a:srgbClr val="FF0000"/>
                            </a:solidFill>
                            <a:latin typeface="Cambria Math" panose="02040503050406030204" pitchFamily="18" charset="0"/>
                          </a:rPr>
                          <m:t>(1−</m:t>
                        </m:r>
                        <m:sSub>
                          <m:sSubPr>
                            <m:ctrlPr>
                              <a:rPr lang="en-US" sz="1600" i="1">
                                <a:solidFill>
                                  <a:srgbClr val="FF0000"/>
                                </a:solidFill>
                                <a:latin typeface="Cambria Math" panose="02040503050406030204" pitchFamily="18" charset="0"/>
                              </a:rPr>
                            </m:ctrlPr>
                          </m:sSubPr>
                          <m:e>
                            <m:d>
                              <m:dPr>
                                <m:begChr m:val="⟨"/>
                                <m:endChr m:val="⟩"/>
                                <m:ctrlPr>
                                  <a:rPr lang="en-US" sz="1600" i="1">
                                    <a:solidFill>
                                      <a:srgbClr val="FF0000"/>
                                    </a:solidFill>
                                    <a:latin typeface="Cambria Math" panose="02040503050406030204" pitchFamily="18" charset="0"/>
                                  </a:rPr>
                                </m:ctrlPr>
                              </m:dPr>
                              <m:e>
                                <m:func>
                                  <m:funcPr>
                                    <m:ctrlPr>
                                      <a:rPr lang="en-US" sz="1600" i="1">
                                        <a:solidFill>
                                          <a:srgbClr val="FF0000"/>
                                        </a:solidFill>
                                        <a:latin typeface="Cambria Math" panose="02040503050406030204" pitchFamily="18" charset="0"/>
                                      </a:rPr>
                                    </m:ctrlPr>
                                  </m:funcPr>
                                  <m:fName>
                                    <m:sSup>
                                      <m:sSupPr>
                                        <m:ctrlPr>
                                          <a:rPr lang="en-US" sz="1600" i="1">
                                            <a:solidFill>
                                              <a:srgbClr val="FF0000"/>
                                            </a:solidFill>
                                            <a:latin typeface="Cambria Math" panose="02040503050406030204" pitchFamily="18" charset="0"/>
                                          </a:rPr>
                                        </m:ctrlPr>
                                      </m:sSupPr>
                                      <m:e>
                                        <m:r>
                                          <a:rPr lang="en-US" sz="1600" b="0" i="1">
                                            <a:solidFill>
                                              <a:srgbClr val="FF0000"/>
                                            </a:solidFill>
                                            <a:latin typeface="Cambria Math" panose="02040503050406030204" pitchFamily="18" charset="0"/>
                                          </a:rPr>
                                          <m:t>𝑐𝑜𝑠</m:t>
                                        </m:r>
                                      </m:e>
                                      <m:sup>
                                        <m:r>
                                          <a:rPr lang="en-US" sz="1600" b="0" i="1">
                                            <a:solidFill>
                                              <a:srgbClr val="FF0000"/>
                                            </a:solidFill>
                                            <a:latin typeface="Cambria Math" panose="02040503050406030204" pitchFamily="18" charset="0"/>
                                          </a:rPr>
                                          <m:t>2</m:t>
                                        </m:r>
                                      </m:sup>
                                    </m:sSup>
                                  </m:fName>
                                  <m:e>
                                    <m:r>
                                      <a:rPr lang="en-US" sz="1600" b="0" i="1">
                                        <a:solidFill>
                                          <a:srgbClr val="FF0000"/>
                                        </a:solidFill>
                                        <a:latin typeface="Cambria Math" panose="02040503050406030204" pitchFamily="18" charset="0"/>
                                      </a:rPr>
                                      <m:t>𝜃</m:t>
                                    </m:r>
                                  </m:e>
                                </m:func>
                              </m:e>
                            </m:d>
                          </m:e>
                          <m:sub>
                            <m:r>
                              <a:rPr lang="en-US" sz="1600" b="0" i="1">
                                <a:solidFill>
                                  <a:srgbClr val="FF0000"/>
                                </a:solidFill>
                                <a:latin typeface="Cambria Math" panose="02040503050406030204" pitchFamily="18" charset="0"/>
                              </a:rPr>
                              <m:t>𝜃</m:t>
                            </m:r>
                          </m:sub>
                        </m:sSub>
                        <m:r>
                          <a:rPr lang="en-US" sz="1600" b="0" i="1">
                            <a:solidFill>
                              <a:srgbClr val="FF0000"/>
                            </a:solidFill>
                            <a:latin typeface="Cambria Math" panose="02040503050406030204" pitchFamily="18" charset="0"/>
                          </a:rPr>
                          <m:t>)</m:t>
                        </m:r>
                      </m:fName>
                      <m:e>
                        <m:r>
                          <a:rPr lang="en-US" sz="1600" b="0" i="1">
                            <a:solidFill>
                              <a:srgbClr val="FF0000"/>
                            </a:solidFill>
                            <a:latin typeface="Cambria Math" panose="02040503050406030204" pitchFamily="18" charset="0"/>
                          </a:rPr>
                          <m:t> </m:t>
                        </m:r>
                      </m:e>
                    </m:func>
                  </m:oMath>
                </a14:m>
                <a:endParaRPr lang="en-US" sz="1600" dirty="0">
                  <a:solidFill>
                    <a:srgbClr val="FF0000"/>
                  </a:solidFill>
                </a:endParaRPr>
              </a:p>
            </p:txBody>
          </p:sp>
        </mc:Choice>
        <mc:Fallback xmlns="">
          <p:sp>
            <p:nvSpPr>
              <p:cNvPr id="7" name="CaixaDeTexto 6">
                <a:extLst>
                  <a:ext uri="{FF2B5EF4-FFF2-40B4-BE49-F238E27FC236}">
                    <a16:creationId xmlns:a16="http://schemas.microsoft.com/office/drawing/2014/main" id="{9FE6875B-7903-40B7-80FA-688D10B14816}"/>
                  </a:ext>
                </a:extLst>
              </p:cNvPr>
              <p:cNvSpPr txBox="1">
                <a:spLocks noRot="1" noChangeAspect="1" noMove="1" noResize="1" noEditPoints="1" noAdjustHandles="1" noChangeArrowheads="1" noChangeShapeType="1" noTextEdit="1"/>
              </p:cNvSpPr>
              <p:nvPr/>
            </p:nvSpPr>
            <p:spPr>
              <a:xfrm>
                <a:off x="2699792" y="1352151"/>
                <a:ext cx="4608512" cy="912942"/>
              </a:xfrm>
              <a:prstGeom prst="rect">
                <a:avLst/>
              </a:prstGeom>
              <a:blipFill>
                <a:blip r:embed="rId4"/>
                <a:stretch>
                  <a:fillRect l="-794" b="-2667"/>
                </a:stretch>
              </a:blipFill>
            </p:spPr>
            <p:txBody>
              <a:bodyPr/>
              <a:lstStyle/>
              <a:p>
                <a:r>
                  <a:rPr lang="en-US">
                    <a:noFill/>
                  </a:rPr>
                  <a:t> </a:t>
                </a:r>
              </a:p>
            </p:txBody>
          </p:sp>
        </mc:Fallback>
      </mc:AlternateContent>
    </p:spTree>
    <p:extLst>
      <p:ext uri="{BB962C8B-B14F-4D97-AF65-F5344CB8AC3E}">
        <p14:creationId xmlns:p14="http://schemas.microsoft.com/office/powerpoint/2010/main" val="117578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E830341A-D682-4EBA-ACD2-7A8689EFCE92}"/>
              </a:ext>
            </a:extLst>
          </p:cNvPr>
          <p:cNvSpPr txBox="1"/>
          <p:nvPr/>
        </p:nvSpPr>
        <p:spPr>
          <a:xfrm>
            <a:off x="323528" y="917385"/>
            <a:ext cx="4572000"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 In arbitrary coordinate system:</a:t>
            </a:r>
          </a:p>
        </p:txBody>
      </p:sp>
      <mc:AlternateContent xmlns:mc="http://schemas.openxmlformats.org/markup-compatibility/2006" xmlns:a14="http://schemas.microsoft.com/office/drawing/2010/main">
        <mc:Choice Requires="a14">
          <p:sp>
            <p:nvSpPr>
              <p:cNvPr id="7" name="CaixaDeTexto 6">
                <a:extLst>
                  <a:ext uri="{FF2B5EF4-FFF2-40B4-BE49-F238E27FC236}">
                    <a16:creationId xmlns:a16="http://schemas.microsoft.com/office/drawing/2014/main" id="{35E3C91B-30DC-4B5F-B2BD-4DA009B711B0}"/>
                  </a:ext>
                </a:extLst>
              </p:cNvPr>
              <p:cNvSpPr txBox="1"/>
              <p:nvPr/>
            </p:nvSpPr>
            <p:spPr>
              <a:xfrm>
                <a:off x="2176505" y="1547397"/>
                <a:ext cx="4914487" cy="3990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𝜒</m:t>
                          </m:r>
                        </m:e>
                        <m:sub>
                          <m:r>
                            <a:rPr lang="en-US" sz="2400" b="0" i="1" smtClean="0">
                              <a:latin typeface="Cambria Math" panose="02040503050406030204" pitchFamily="18" charset="0"/>
                            </a:rPr>
                            <m:t>𝑖𝑗</m:t>
                          </m:r>
                        </m:sub>
                      </m:sSub>
                      <m:d>
                        <m:dPr>
                          <m:ctrlPr>
                            <a:rPr lang="en-US" sz="2400" b="0" i="1" smtClean="0">
                              <a:latin typeface="Cambria Math" panose="02040503050406030204" pitchFamily="18" charset="0"/>
                            </a:rPr>
                          </m:ctrlPr>
                        </m:dPr>
                        <m:e>
                          <m:r>
                            <a:rPr lang="en-US" sz="2400" b="1" i="1" smtClean="0">
                              <a:latin typeface="Cambria Math" panose="02040503050406030204" pitchFamily="18" charset="0"/>
                            </a:rPr>
                            <m:t>𝒓</m:t>
                          </m: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𝜒</m:t>
                          </m:r>
                        </m:e>
                        <m:sub>
                          <m:r>
                            <a:rPr lang="en-US" sz="2400" b="0" i="1" smtClean="0">
                              <a:latin typeface="Cambria Math" panose="02040503050406030204" pitchFamily="18" charset="0"/>
                            </a:rPr>
                            <m:t>⊥</m:t>
                          </m:r>
                        </m:sub>
                      </m:sSub>
                      <m:d>
                        <m:dPr>
                          <m:ctrlPr>
                            <a:rPr lang="en-US" sz="2400" b="0" i="1" smtClean="0">
                              <a:latin typeface="Cambria Math" panose="02040503050406030204" pitchFamily="18" charset="0"/>
                            </a:rPr>
                          </m:ctrlPr>
                        </m:dPr>
                        <m:e>
                          <m:r>
                            <a:rPr lang="en-US" sz="2400" b="1" i="1" smtClean="0">
                              <a:latin typeface="Cambria Math" panose="02040503050406030204" pitchFamily="18" charset="0"/>
                            </a:rPr>
                            <m:t>𝒓</m:t>
                          </m:r>
                        </m:e>
                      </m:d>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𝛿</m:t>
                          </m:r>
                        </m:e>
                        <m:sub>
                          <m:r>
                            <a:rPr lang="en-US" sz="2400" b="0" i="1" smtClean="0">
                              <a:latin typeface="Cambria Math" panose="02040503050406030204" pitchFamily="18" charset="0"/>
                            </a:rPr>
                            <m:t>𝑖𝑗</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𝜒</m:t>
                          </m:r>
                        </m:e>
                        <m:sub>
                          <m:r>
                            <a:rPr lang="en-US" sz="2400" b="0" i="1" smtClean="0">
                              <a:latin typeface="Cambria Math" panose="02040503050406030204" pitchFamily="18" charset="0"/>
                            </a:rPr>
                            <m:t>𝑎</m:t>
                          </m:r>
                        </m:sub>
                      </m:sSub>
                      <m:d>
                        <m:dPr>
                          <m:ctrlPr>
                            <a:rPr lang="en-US" sz="2400" b="0" i="1" smtClean="0">
                              <a:latin typeface="Cambria Math" panose="02040503050406030204" pitchFamily="18" charset="0"/>
                            </a:rPr>
                          </m:ctrlPr>
                        </m:dPr>
                        <m:e>
                          <m:r>
                            <a:rPr lang="en-US" sz="2400" b="1" i="1" smtClean="0">
                              <a:latin typeface="Cambria Math" panose="02040503050406030204" pitchFamily="18" charset="0"/>
                            </a:rPr>
                            <m:t>𝒓</m:t>
                          </m:r>
                        </m:e>
                      </m:d>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𝑛</m:t>
                          </m:r>
                        </m:e>
                        <m:sub>
                          <m:r>
                            <a:rPr lang="en-US" sz="2400" b="0" i="1" smtClean="0">
                              <a:latin typeface="Cambria Math" panose="02040503050406030204" pitchFamily="18" charset="0"/>
                            </a:rPr>
                            <m:t>𝑖</m:t>
                          </m:r>
                        </m:sub>
                      </m:sSub>
                      <m:d>
                        <m:dPr>
                          <m:ctrlPr>
                            <a:rPr lang="en-US" sz="2400" b="0" i="1" smtClean="0">
                              <a:latin typeface="Cambria Math" panose="02040503050406030204" pitchFamily="18" charset="0"/>
                            </a:rPr>
                          </m:ctrlPr>
                        </m:dPr>
                        <m:e>
                          <m:r>
                            <a:rPr lang="en-US" sz="2400" b="1" i="1" smtClean="0">
                              <a:latin typeface="Cambria Math" panose="02040503050406030204" pitchFamily="18" charset="0"/>
                            </a:rPr>
                            <m:t>𝒓</m:t>
                          </m:r>
                        </m:e>
                      </m:d>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𝑛</m:t>
                          </m:r>
                        </m:e>
                        <m:sub>
                          <m:r>
                            <a:rPr lang="en-US" sz="2400" b="0" i="1" smtClean="0">
                              <a:latin typeface="Cambria Math" panose="02040503050406030204" pitchFamily="18" charset="0"/>
                            </a:rPr>
                            <m:t>𝑗</m:t>
                          </m:r>
                        </m:sub>
                      </m:sSub>
                      <m:r>
                        <a:rPr lang="en-US" sz="2400" b="0" i="1" smtClean="0">
                          <a:latin typeface="Cambria Math" panose="02040503050406030204" pitchFamily="18" charset="0"/>
                        </a:rPr>
                        <m:t>(</m:t>
                      </m:r>
                      <m:r>
                        <a:rPr lang="en-US" sz="2400" b="1" i="1" smtClean="0">
                          <a:latin typeface="Cambria Math" panose="02040503050406030204" pitchFamily="18" charset="0"/>
                        </a:rPr>
                        <m:t>𝒓</m:t>
                      </m:r>
                      <m:r>
                        <a:rPr lang="en-US" sz="2400" b="1" i="1" smtClean="0">
                          <a:latin typeface="Cambria Math" panose="02040503050406030204" pitchFamily="18" charset="0"/>
                        </a:rPr>
                        <m:t>)</m:t>
                      </m:r>
                    </m:oMath>
                  </m:oMathPara>
                </a14:m>
                <a:endParaRPr lang="en-US" sz="2400" dirty="0"/>
              </a:p>
            </p:txBody>
          </p:sp>
        </mc:Choice>
        <mc:Fallback xmlns="">
          <p:sp>
            <p:nvSpPr>
              <p:cNvPr id="7" name="CaixaDeTexto 6">
                <a:extLst>
                  <a:ext uri="{FF2B5EF4-FFF2-40B4-BE49-F238E27FC236}">
                    <a16:creationId xmlns:a16="http://schemas.microsoft.com/office/drawing/2014/main" id="{35E3C91B-30DC-4B5F-B2BD-4DA009B711B0}"/>
                  </a:ext>
                </a:extLst>
              </p:cNvPr>
              <p:cNvSpPr txBox="1">
                <a:spLocks noRot="1" noChangeAspect="1" noMove="1" noResize="1" noEditPoints="1" noAdjustHandles="1" noChangeArrowheads="1" noChangeShapeType="1" noTextEdit="1"/>
              </p:cNvSpPr>
              <p:nvPr/>
            </p:nvSpPr>
            <p:spPr>
              <a:xfrm>
                <a:off x="2176505" y="1547397"/>
                <a:ext cx="4914487" cy="399084"/>
              </a:xfrm>
              <a:prstGeom prst="rect">
                <a:avLst/>
              </a:prstGeom>
              <a:blipFill>
                <a:blip r:embed="rId2"/>
                <a:stretch>
                  <a:fillRect l="-868" r="-1861" b="-26154"/>
                </a:stretch>
              </a:blipFill>
            </p:spPr>
            <p:txBody>
              <a:bodyPr/>
              <a:lstStyle/>
              <a:p>
                <a:r>
                  <a:rPr lang="en-US">
                    <a:noFill/>
                  </a:rPr>
                  <a:t> </a:t>
                </a:r>
              </a:p>
            </p:txBody>
          </p:sp>
        </mc:Fallback>
      </mc:AlternateContent>
      <p:sp>
        <p:nvSpPr>
          <p:cNvPr id="9" name="CaixaDeTexto 8">
            <a:extLst>
              <a:ext uri="{FF2B5EF4-FFF2-40B4-BE49-F238E27FC236}">
                <a16:creationId xmlns:a16="http://schemas.microsoft.com/office/drawing/2014/main" id="{996849E5-85E3-4982-A2DC-12BFDC96AB48}"/>
              </a:ext>
            </a:extLst>
          </p:cNvPr>
          <p:cNvSpPr txBox="1"/>
          <p:nvPr/>
        </p:nvSpPr>
        <p:spPr>
          <a:xfrm>
            <a:off x="2347749" y="71827"/>
            <a:ext cx="4572000" cy="58477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Order parameter tensor</a:t>
            </a:r>
          </a:p>
        </p:txBody>
      </p:sp>
      <p:sp>
        <p:nvSpPr>
          <p:cNvPr id="11" name="CaixaDeTexto 10">
            <a:extLst>
              <a:ext uri="{FF2B5EF4-FFF2-40B4-BE49-F238E27FC236}">
                <a16:creationId xmlns:a16="http://schemas.microsoft.com/office/drawing/2014/main" id="{7A65E11B-94C5-46B6-A406-85664F9B2E8B}"/>
              </a:ext>
            </a:extLst>
          </p:cNvPr>
          <p:cNvSpPr txBox="1"/>
          <p:nvPr/>
        </p:nvSpPr>
        <p:spPr>
          <a:xfrm>
            <a:off x="323528" y="2351425"/>
            <a:ext cx="7632848" cy="873572"/>
          </a:xfrm>
          <a:prstGeom prst="rect">
            <a:avLst/>
          </a:prstGeom>
          <a:noFill/>
        </p:spPr>
        <p:txBody>
          <a:bodyPr wrap="square">
            <a:spAutoFit/>
          </a:bodyPr>
          <a:lstStyle/>
          <a:p>
            <a:pPr>
              <a:lnSpc>
                <a:spcPct val="150000"/>
              </a:lnSpc>
            </a:pPr>
            <a:r>
              <a:rPr lang="en-US" dirty="0">
                <a:latin typeface="Calibri" panose="020F0502020204030204" pitchFamily="34" charset="0"/>
                <a:cs typeface="Calibri" panose="020F0502020204030204" pitchFamily="34" charset="0"/>
              </a:rPr>
              <a:t>In order to describe the nematic orientational ordering we introduce a tensorial order parameter </a:t>
            </a:r>
            <a:r>
              <a:rPr lang="en-US" b="1" i="1" dirty="0">
                <a:latin typeface="Calibri" panose="020F0502020204030204" pitchFamily="34" charset="0"/>
                <a:cs typeface="Calibri" panose="020F0502020204030204" pitchFamily="34" charset="0"/>
              </a:rPr>
              <a:t>Q</a:t>
            </a:r>
            <a:r>
              <a:rPr lang="en-US" dirty="0">
                <a:latin typeface="Calibri" panose="020F0502020204030204" pitchFamily="34" charset="0"/>
                <a:cs typeface="Calibri" panose="020F0502020204030204" pitchFamily="34" charset="0"/>
              </a:rPr>
              <a:t> defined as the deviatoric part of the susceptibility tensor </a:t>
            </a:r>
            <a:r>
              <a:rPr lang="en-US" b="1" i="1" dirty="0">
                <a:latin typeface="Calibri" panose="020F0502020204030204" pitchFamily="34" charset="0"/>
                <a:cs typeface="Calibri" panose="020F0502020204030204" pitchFamily="34" charset="0"/>
              </a:rPr>
              <a:t>χ</a:t>
            </a:r>
            <a:r>
              <a:rPr lang="en-US" dirty="0">
                <a:latin typeface="Calibri" panose="020F0502020204030204" pitchFamily="34" charset="0"/>
                <a:cs typeface="Calibri" panose="020F0502020204030204" pitchFamily="34" charset="0"/>
              </a:rPr>
              <a:t>:</a:t>
            </a:r>
            <a:endParaRPr lang="en-US" b="1" i="1"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2" name="CaixaDeTexto 11">
                <a:extLst>
                  <a:ext uri="{FF2B5EF4-FFF2-40B4-BE49-F238E27FC236}">
                    <a16:creationId xmlns:a16="http://schemas.microsoft.com/office/drawing/2014/main" id="{5CD914DE-AE27-4FE4-8B0F-805C918EF800}"/>
                  </a:ext>
                </a:extLst>
              </p:cNvPr>
              <p:cNvSpPr txBox="1"/>
              <p:nvPr/>
            </p:nvSpPr>
            <p:spPr>
              <a:xfrm>
                <a:off x="2717184" y="3447975"/>
                <a:ext cx="3358740" cy="693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𝑸</m:t>
                      </m:r>
                      <m:d>
                        <m:dPr>
                          <m:ctrlPr>
                            <a:rPr lang="en-US" sz="2400" b="0" i="1" smtClean="0">
                              <a:latin typeface="Cambria Math" panose="02040503050406030204" pitchFamily="18" charset="0"/>
                            </a:rPr>
                          </m:ctrlPr>
                        </m:dPr>
                        <m:e>
                          <m:r>
                            <a:rPr lang="en-US" sz="2400" b="1" i="1" smtClean="0">
                              <a:latin typeface="Cambria Math" panose="02040503050406030204" pitchFamily="18" charset="0"/>
                            </a:rPr>
                            <m:t>𝒓</m:t>
                          </m:r>
                        </m:e>
                      </m:d>
                      <m:r>
                        <a:rPr lang="en-US" sz="2400" b="0" i="1" smtClean="0">
                          <a:latin typeface="Cambria Math" panose="02040503050406030204" pitchFamily="18" charset="0"/>
                        </a:rPr>
                        <m:t>=</m:t>
                      </m:r>
                      <m:r>
                        <a:rPr lang="en-US" sz="2400" b="1" i="1" smtClean="0">
                          <a:latin typeface="Cambria Math" panose="02040503050406030204" pitchFamily="18" charset="0"/>
                        </a:rPr>
                        <m:t>𝝌</m:t>
                      </m:r>
                      <m:d>
                        <m:dPr>
                          <m:ctrlPr>
                            <a:rPr lang="en-US" sz="2400" b="0" i="1" smtClean="0">
                              <a:latin typeface="Cambria Math" panose="02040503050406030204" pitchFamily="18" charset="0"/>
                            </a:rPr>
                          </m:ctrlPr>
                        </m:dPr>
                        <m:e>
                          <m:r>
                            <a:rPr lang="en-US" sz="2400" b="1" i="1" smtClean="0">
                              <a:latin typeface="Cambria Math" panose="02040503050406030204" pitchFamily="18" charset="0"/>
                            </a:rPr>
                            <m:t>𝒓</m:t>
                          </m:r>
                        </m:e>
                      </m:d>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3</m:t>
                          </m:r>
                        </m:den>
                      </m:f>
                      <m:r>
                        <a:rPr lang="en-US" sz="2400" b="0" i="1" smtClean="0">
                          <a:latin typeface="Cambria Math" panose="02040503050406030204" pitchFamily="18" charset="0"/>
                        </a:rPr>
                        <m:t>𝑇𝑟</m:t>
                      </m:r>
                      <m:r>
                        <a:rPr lang="en-US" sz="2400" b="1" i="1" smtClean="0">
                          <a:latin typeface="Cambria Math" panose="02040503050406030204" pitchFamily="18" charset="0"/>
                        </a:rPr>
                        <m:t> </m:t>
                      </m:r>
                      <m:r>
                        <a:rPr lang="en-US" sz="2400" b="1" i="1">
                          <a:solidFill>
                            <a:srgbClr val="000000"/>
                          </a:solidFill>
                          <a:latin typeface="Cambria Math" panose="02040503050406030204" pitchFamily="18" charset="0"/>
                        </a:rPr>
                        <m:t>𝝌</m:t>
                      </m:r>
                      <m:d>
                        <m:dPr>
                          <m:ctrlPr>
                            <a:rPr lang="en-US" sz="2400" i="1">
                              <a:solidFill>
                                <a:srgbClr val="000000"/>
                              </a:solidFill>
                              <a:latin typeface="Cambria Math" panose="02040503050406030204" pitchFamily="18" charset="0"/>
                            </a:rPr>
                          </m:ctrlPr>
                        </m:dPr>
                        <m:e>
                          <m:r>
                            <a:rPr lang="en-US" sz="2400" b="1" i="1">
                              <a:solidFill>
                                <a:srgbClr val="000000"/>
                              </a:solidFill>
                              <a:latin typeface="Cambria Math" panose="02040503050406030204" pitchFamily="18" charset="0"/>
                            </a:rPr>
                            <m:t>𝒓</m:t>
                          </m:r>
                        </m:e>
                      </m:d>
                    </m:oMath>
                  </m:oMathPara>
                </a14:m>
                <a:endParaRPr lang="en-US" sz="2400" dirty="0"/>
              </a:p>
            </p:txBody>
          </p:sp>
        </mc:Choice>
        <mc:Fallback xmlns="">
          <p:sp>
            <p:nvSpPr>
              <p:cNvPr id="12" name="CaixaDeTexto 11">
                <a:extLst>
                  <a:ext uri="{FF2B5EF4-FFF2-40B4-BE49-F238E27FC236}">
                    <a16:creationId xmlns:a16="http://schemas.microsoft.com/office/drawing/2014/main" id="{5CD914DE-AE27-4FE4-8B0F-805C918EF800}"/>
                  </a:ext>
                </a:extLst>
              </p:cNvPr>
              <p:cNvSpPr txBox="1">
                <a:spLocks noRot="1" noChangeAspect="1" noMove="1" noResize="1" noEditPoints="1" noAdjustHandles="1" noChangeArrowheads="1" noChangeShapeType="1" noTextEdit="1"/>
              </p:cNvSpPr>
              <p:nvPr/>
            </p:nvSpPr>
            <p:spPr>
              <a:xfrm>
                <a:off x="2717184" y="3447975"/>
                <a:ext cx="3358740" cy="693844"/>
              </a:xfrm>
              <a:prstGeom prst="rect">
                <a:avLst/>
              </a:prstGeom>
              <a:blipFill>
                <a:blip r:embed="rId3"/>
                <a:stretch>
                  <a:fillRect/>
                </a:stretch>
              </a:blipFill>
            </p:spPr>
            <p:txBody>
              <a:bodyPr/>
              <a:lstStyle/>
              <a:p>
                <a:r>
                  <a:rPr lang="en-US">
                    <a:noFill/>
                  </a:rPr>
                  <a:t> </a:t>
                </a:r>
              </a:p>
            </p:txBody>
          </p:sp>
        </mc:Fallback>
      </mc:AlternateContent>
      <p:sp>
        <p:nvSpPr>
          <p:cNvPr id="14" name="CaixaDeTexto 13">
            <a:extLst>
              <a:ext uri="{FF2B5EF4-FFF2-40B4-BE49-F238E27FC236}">
                <a16:creationId xmlns:a16="http://schemas.microsoft.com/office/drawing/2014/main" id="{CDAE3C1B-DF5E-4CAD-B97F-3E9FEB56FDFB}"/>
              </a:ext>
            </a:extLst>
          </p:cNvPr>
          <p:cNvSpPr txBox="1"/>
          <p:nvPr/>
        </p:nvSpPr>
        <p:spPr>
          <a:xfrm>
            <a:off x="436279" y="4536500"/>
            <a:ext cx="7920550" cy="646331"/>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For uniaxial susceptibility as in the 1</a:t>
            </a:r>
            <a:r>
              <a:rPr lang="en-US" baseline="30000" dirty="0">
                <a:latin typeface="Calibri" panose="020F0502020204030204" pitchFamily="34" charset="0"/>
                <a:cs typeface="Calibri" panose="020F0502020204030204" pitchFamily="34" charset="0"/>
              </a:rPr>
              <a:t>st</a:t>
            </a:r>
            <a:r>
              <a:rPr lang="en-US" dirty="0">
                <a:latin typeface="Calibri" panose="020F0502020204030204" pitchFamily="34" charset="0"/>
                <a:cs typeface="Calibri" panose="020F0502020204030204" pitchFamily="34" charset="0"/>
              </a:rPr>
              <a:t> equation the order tensor may be presented in the form</a:t>
            </a:r>
          </a:p>
        </p:txBody>
      </p:sp>
      <mc:AlternateContent xmlns:mc="http://schemas.openxmlformats.org/markup-compatibility/2006" xmlns:a14="http://schemas.microsoft.com/office/drawing/2010/main">
        <mc:Choice Requires="a14">
          <p:sp>
            <p:nvSpPr>
              <p:cNvPr id="15" name="CaixaDeTexto 14">
                <a:extLst>
                  <a:ext uri="{FF2B5EF4-FFF2-40B4-BE49-F238E27FC236}">
                    <a16:creationId xmlns:a16="http://schemas.microsoft.com/office/drawing/2014/main" id="{7B897E5D-11F0-4027-87A0-A4A12B4F106D}"/>
                  </a:ext>
                </a:extLst>
              </p:cNvPr>
              <p:cNvSpPr txBox="1"/>
              <p:nvPr/>
            </p:nvSpPr>
            <p:spPr>
              <a:xfrm>
                <a:off x="2176505" y="5664491"/>
                <a:ext cx="4798750" cy="829843"/>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𝑄</m:t>
                          </m:r>
                        </m:e>
                        <m:sub>
                          <m:r>
                            <a:rPr lang="en-US" sz="2400" b="0" i="1" smtClean="0">
                              <a:latin typeface="Cambria Math" panose="02040503050406030204" pitchFamily="18" charset="0"/>
                            </a:rPr>
                            <m:t>𝑖𝑗</m:t>
                          </m:r>
                        </m:sub>
                      </m:sSub>
                      <m:d>
                        <m:dPr>
                          <m:ctrlPr>
                            <a:rPr lang="en-US" sz="2400" b="0" i="1" smtClean="0">
                              <a:latin typeface="Cambria Math" panose="02040503050406030204" pitchFamily="18" charset="0"/>
                            </a:rPr>
                          </m:ctrlPr>
                        </m:dPr>
                        <m:e>
                          <m:r>
                            <a:rPr lang="en-US" sz="2400" b="1" i="1" smtClean="0">
                              <a:latin typeface="Cambria Math" panose="02040503050406030204" pitchFamily="18" charset="0"/>
                            </a:rPr>
                            <m:t>𝒓</m:t>
                          </m: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𝜒</m:t>
                          </m:r>
                        </m:e>
                        <m:sub>
                          <m:r>
                            <a:rPr lang="en-US" sz="2400" b="0" i="1" smtClean="0">
                              <a:latin typeface="Cambria Math" panose="02040503050406030204" pitchFamily="18" charset="0"/>
                            </a:rPr>
                            <m:t>𝑎</m:t>
                          </m:r>
                        </m:sub>
                      </m:sSub>
                      <m:d>
                        <m:dPr>
                          <m:ctrlPr>
                            <a:rPr lang="en-US" sz="2400" b="0" i="1" smtClean="0">
                              <a:latin typeface="Cambria Math" panose="02040503050406030204" pitchFamily="18" charset="0"/>
                            </a:rPr>
                          </m:ctrlPr>
                        </m:dPr>
                        <m:e>
                          <m:r>
                            <a:rPr lang="en-US" sz="2400" b="1" i="1" smtClean="0">
                              <a:latin typeface="Cambria Math" panose="02040503050406030204" pitchFamily="18" charset="0"/>
                            </a:rPr>
                            <m:t>𝒓</m:t>
                          </m:r>
                        </m:e>
                      </m:d>
                      <m:d>
                        <m:dPr>
                          <m:ctrlPr>
                            <a:rPr lang="en-US" sz="2400" b="0" i="1" smtClean="0">
                              <a:latin typeface="Cambria Math" panose="02040503050406030204" pitchFamily="18" charset="0"/>
                            </a:rPr>
                          </m:ctrlPr>
                        </m:dPr>
                        <m:e>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𝑛</m:t>
                              </m:r>
                            </m:e>
                            <m:sub>
                              <m:r>
                                <a:rPr lang="en-US" sz="2400" i="1">
                                  <a:solidFill>
                                    <a:srgbClr val="000000"/>
                                  </a:solidFill>
                                  <a:latin typeface="Cambria Math" panose="02040503050406030204" pitchFamily="18" charset="0"/>
                                </a:rPr>
                                <m:t>𝑖</m:t>
                              </m:r>
                            </m:sub>
                          </m:sSub>
                          <m:d>
                            <m:dPr>
                              <m:ctrlPr>
                                <a:rPr lang="en-US" sz="2400" i="1">
                                  <a:solidFill>
                                    <a:srgbClr val="000000"/>
                                  </a:solidFill>
                                  <a:latin typeface="Cambria Math" panose="02040503050406030204" pitchFamily="18" charset="0"/>
                                </a:rPr>
                              </m:ctrlPr>
                            </m:dPr>
                            <m:e>
                              <m:r>
                                <a:rPr lang="en-US" sz="2400" b="1" i="1">
                                  <a:solidFill>
                                    <a:srgbClr val="000000"/>
                                  </a:solidFill>
                                  <a:latin typeface="Cambria Math" panose="02040503050406030204" pitchFamily="18" charset="0"/>
                                </a:rPr>
                                <m:t>𝒓</m:t>
                              </m:r>
                            </m:e>
                          </m:d>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𝑛</m:t>
                              </m:r>
                            </m:e>
                            <m:sub>
                              <m:r>
                                <a:rPr lang="en-US" sz="2400" i="1">
                                  <a:solidFill>
                                    <a:srgbClr val="000000"/>
                                  </a:solidFill>
                                  <a:latin typeface="Cambria Math" panose="02040503050406030204" pitchFamily="18" charset="0"/>
                                </a:rPr>
                                <m:t>𝑗</m:t>
                              </m:r>
                            </m:sub>
                          </m:sSub>
                          <m:d>
                            <m:dPr>
                              <m:ctrlPr>
                                <a:rPr lang="en-US" sz="2400" i="1">
                                  <a:solidFill>
                                    <a:srgbClr val="000000"/>
                                  </a:solidFill>
                                  <a:latin typeface="Cambria Math" panose="02040503050406030204" pitchFamily="18" charset="0"/>
                                </a:rPr>
                              </m:ctrlPr>
                            </m:dPr>
                            <m:e>
                              <m:r>
                                <a:rPr lang="en-US" sz="2400" b="1" i="1">
                                  <a:solidFill>
                                    <a:srgbClr val="000000"/>
                                  </a:solidFill>
                                  <a:latin typeface="Cambria Math" panose="02040503050406030204" pitchFamily="18" charset="0"/>
                                </a:rPr>
                                <m:t>𝒓</m:t>
                              </m:r>
                            </m:e>
                          </m:d>
                          <m:r>
                            <a:rPr lang="en-US" sz="2400">
                              <a:solidFill>
                                <a:srgbClr val="000000"/>
                              </a:solidFill>
                              <a:latin typeface="Cambria Math" panose="02040503050406030204" pitchFamily="18" charset="0"/>
                            </a:rPr>
                            <m:t>−</m:t>
                          </m:r>
                          <m:f>
                            <m:fPr>
                              <m:ctrlPr>
                                <a:rPr lang="en-US" sz="2400" i="1">
                                  <a:solidFill>
                                    <a:srgbClr val="000000"/>
                                  </a:solidFill>
                                  <a:latin typeface="Cambria Math" panose="02040503050406030204" pitchFamily="18" charset="0"/>
                                </a:rPr>
                              </m:ctrlPr>
                            </m:fPr>
                            <m:num>
                              <m:r>
                                <a:rPr lang="en-US" sz="2400">
                                  <a:solidFill>
                                    <a:srgbClr val="000000"/>
                                  </a:solidFill>
                                  <a:latin typeface="Cambria Math" panose="02040503050406030204" pitchFamily="18" charset="0"/>
                                </a:rPr>
                                <m:t>1</m:t>
                              </m:r>
                            </m:num>
                            <m:den>
                              <m:r>
                                <a:rPr lang="en-US" sz="2400">
                                  <a:solidFill>
                                    <a:srgbClr val="000000"/>
                                  </a:solidFill>
                                  <a:latin typeface="Cambria Math" panose="02040503050406030204" pitchFamily="18" charset="0"/>
                                </a:rPr>
                                <m:t>3</m:t>
                              </m:r>
                            </m:den>
                          </m:f>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𝛿</m:t>
                              </m:r>
                            </m:e>
                            <m:sub>
                              <m:r>
                                <a:rPr lang="en-US" sz="2400" i="1">
                                  <a:solidFill>
                                    <a:srgbClr val="000000"/>
                                  </a:solidFill>
                                  <a:latin typeface="Cambria Math" panose="02040503050406030204" pitchFamily="18" charset="0"/>
                                </a:rPr>
                                <m:t>𝑖𝑗</m:t>
                              </m:r>
                            </m:sub>
                          </m:sSub>
                        </m:e>
                      </m:d>
                    </m:oMath>
                  </m:oMathPara>
                </a14:m>
                <a:endParaRPr lang="en-US" sz="2400" dirty="0"/>
              </a:p>
            </p:txBody>
          </p:sp>
        </mc:Choice>
        <mc:Fallback xmlns="">
          <p:sp>
            <p:nvSpPr>
              <p:cNvPr id="15" name="CaixaDeTexto 14">
                <a:extLst>
                  <a:ext uri="{FF2B5EF4-FFF2-40B4-BE49-F238E27FC236}">
                    <a16:creationId xmlns:a16="http://schemas.microsoft.com/office/drawing/2014/main" id="{7B897E5D-11F0-4027-87A0-A4A12B4F106D}"/>
                  </a:ext>
                </a:extLst>
              </p:cNvPr>
              <p:cNvSpPr txBox="1">
                <a:spLocks noRot="1" noChangeAspect="1" noMove="1" noResize="1" noEditPoints="1" noAdjustHandles="1" noChangeArrowheads="1" noChangeShapeType="1" noTextEdit="1"/>
              </p:cNvSpPr>
              <p:nvPr/>
            </p:nvSpPr>
            <p:spPr>
              <a:xfrm>
                <a:off x="2176505" y="5664491"/>
                <a:ext cx="4798750" cy="829843"/>
              </a:xfrm>
              <a:prstGeom prst="rect">
                <a:avLst/>
              </a:prstGeom>
              <a:blipFill>
                <a:blip r:embed="rId4"/>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77313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Line 5"/>
          <p:cNvSpPr>
            <a:spLocks noChangeShapeType="1"/>
          </p:cNvSpPr>
          <p:nvPr/>
        </p:nvSpPr>
        <p:spPr bwMode="auto">
          <a:xfrm flipV="1">
            <a:off x="850900" y="649288"/>
            <a:ext cx="0" cy="1685925"/>
          </a:xfrm>
          <a:prstGeom prst="line">
            <a:avLst/>
          </a:prstGeom>
          <a:noFill/>
          <a:ln w="50800">
            <a:solidFill>
              <a:srgbClr val="FF0000"/>
            </a:solidFill>
            <a:round/>
            <a:headEnd type="none" w="sm" len="sm"/>
            <a:tailEnd type="stealth" w="med" len="lg"/>
          </a:ln>
          <a:scene3d>
            <a:camera prst="legacyObliqueTopRight"/>
            <a:lightRig rig="legacyFlat3" dir="b"/>
          </a:scene3d>
          <a:sp3d extrusionH="100000" prstMaterial="legacyMatte">
            <a:bevelT w="13500" h="13500" prst="angle"/>
            <a:bevelB w="13500" h="13500" prst="angle"/>
            <a:extrusionClr>
              <a:srgbClr val="FF0000"/>
            </a:extrusionClr>
          </a:sp3d>
          <a:extLst>
            <a:ext uri="{909E8E84-426E-40DD-AFC4-6F175D3DCCD1}">
              <a14:hiddenFill xmlns:a14="http://schemas.microsoft.com/office/drawing/2010/main">
                <a:noFill/>
              </a14:hiddenFill>
            </a:ext>
          </a:extLst>
        </p:spPr>
        <p:txBody>
          <a:bodyPr wrap="none" anchor="ctr">
            <a:flatTx/>
          </a:bodyPr>
          <a:lstStyle/>
          <a:p>
            <a:pPr fontAlgn="base">
              <a:spcBef>
                <a:spcPct val="0"/>
              </a:spcBef>
              <a:spcAft>
                <a:spcPct val="0"/>
              </a:spcAft>
            </a:pPr>
            <a:endParaRPr lang="de-DE">
              <a:solidFill>
                <a:srgbClr val="000000"/>
              </a:solidFill>
              <a:ea typeface="ＭＳ Ｐゴシック" pitchFamily="34" charset="-128"/>
            </a:endParaRPr>
          </a:p>
        </p:txBody>
      </p:sp>
      <p:sp>
        <p:nvSpPr>
          <p:cNvPr id="40964" name="AutoShape 6"/>
          <p:cNvSpPr>
            <a:spLocks noChangeArrowheads="1"/>
          </p:cNvSpPr>
          <p:nvPr/>
        </p:nvSpPr>
        <p:spPr bwMode="auto">
          <a:xfrm rot="2700000">
            <a:off x="837406" y="1510507"/>
            <a:ext cx="182563" cy="704850"/>
          </a:xfrm>
          <a:prstGeom prst="octagon">
            <a:avLst>
              <a:gd name="adj" fmla="val 29282"/>
            </a:avLst>
          </a:prstGeom>
          <a:solidFill>
            <a:srgbClr val="FAFD00"/>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65" name="Line 7"/>
          <p:cNvSpPr>
            <a:spLocks noChangeShapeType="1"/>
          </p:cNvSpPr>
          <p:nvPr/>
        </p:nvSpPr>
        <p:spPr bwMode="auto">
          <a:xfrm flipV="1">
            <a:off x="1179513" y="906463"/>
            <a:ext cx="633412" cy="685800"/>
          </a:xfrm>
          <a:prstGeom prst="line">
            <a:avLst/>
          </a:prstGeom>
          <a:noFill/>
          <a:ln w="50800">
            <a:solidFill>
              <a:srgbClr val="FF0000"/>
            </a:solidFill>
            <a:round/>
            <a:headEnd type="none" w="sm" len="sm"/>
            <a:tailEnd type="stealth" w="med" len="lg"/>
          </a:ln>
          <a:scene3d>
            <a:camera prst="legacyObliqueTopRight"/>
            <a:lightRig rig="legacyFlat3" dir="b"/>
          </a:scene3d>
          <a:sp3d extrusionH="100000" prstMaterial="legacyMatte">
            <a:bevelT w="13500" h="13500" prst="angle"/>
            <a:bevelB w="13500" h="13500" prst="angle"/>
            <a:extrusionClr>
              <a:srgbClr val="FF0000"/>
            </a:extrusionClr>
          </a:sp3d>
          <a:extLst>
            <a:ext uri="{909E8E84-426E-40DD-AFC4-6F175D3DCCD1}">
              <a14:hiddenFill xmlns:a14="http://schemas.microsoft.com/office/drawing/2010/main">
                <a:noFill/>
              </a14:hiddenFill>
            </a:ext>
          </a:extLst>
        </p:spPr>
        <p:txBody>
          <a:bodyPr wrap="none" anchor="ctr">
            <a:flatTx/>
          </a:bodyPr>
          <a:lstStyle/>
          <a:p>
            <a:pPr fontAlgn="base">
              <a:spcBef>
                <a:spcPct val="0"/>
              </a:spcBef>
              <a:spcAft>
                <a:spcPct val="0"/>
              </a:spcAft>
            </a:pPr>
            <a:endParaRPr lang="de-DE">
              <a:solidFill>
                <a:srgbClr val="000000"/>
              </a:solidFill>
              <a:ea typeface="ＭＳ Ｐゴシック" pitchFamily="34" charset="-128"/>
            </a:endParaRPr>
          </a:p>
        </p:txBody>
      </p:sp>
      <p:sp>
        <p:nvSpPr>
          <p:cNvPr id="40966" name="Rectangle 8"/>
          <p:cNvSpPr>
            <a:spLocks noChangeArrowheads="1"/>
          </p:cNvSpPr>
          <p:nvPr/>
        </p:nvSpPr>
        <p:spPr bwMode="auto">
          <a:xfrm>
            <a:off x="914400" y="1020763"/>
            <a:ext cx="3810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850" tIns="34925" rIns="69850" bIns="34925">
            <a:spAutoFit/>
          </a:bodyPr>
          <a:lstStyle>
            <a:lvl1pPr defTabSz="514350" eaLnBrk="0" hangingPunct="0">
              <a:defRPr sz="2400">
                <a:solidFill>
                  <a:schemeClr val="tx1"/>
                </a:solidFill>
                <a:latin typeface="Arial" pitchFamily="34" charset="0"/>
                <a:ea typeface="ＭＳ Ｐゴシック" pitchFamily="34" charset="-128"/>
              </a:defRPr>
            </a:lvl1pPr>
            <a:lvl2pPr marL="742950" indent="-285750" defTabSz="514350" eaLnBrk="0" hangingPunct="0">
              <a:defRPr sz="2400">
                <a:solidFill>
                  <a:schemeClr val="tx1"/>
                </a:solidFill>
                <a:latin typeface="Arial" pitchFamily="34" charset="0"/>
                <a:ea typeface="ＭＳ Ｐゴシック" pitchFamily="34" charset="-128"/>
              </a:defRPr>
            </a:lvl2pPr>
            <a:lvl3pPr marL="1143000" indent="-228600" defTabSz="514350" eaLnBrk="0" hangingPunct="0">
              <a:defRPr sz="2400">
                <a:solidFill>
                  <a:schemeClr val="tx1"/>
                </a:solidFill>
                <a:latin typeface="Arial" pitchFamily="34" charset="0"/>
                <a:ea typeface="ＭＳ Ｐゴシック" pitchFamily="34" charset="-128"/>
              </a:defRPr>
            </a:lvl3pPr>
            <a:lvl4pPr marL="1600200" indent="-228600" defTabSz="514350" eaLnBrk="0" hangingPunct="0">
              <a:defRPr sz="2400">
                <a:solidFill>
                  <a:schemeClr val="tx1"/>
                </a:solidFill>
                <a:latin typeface="Arial" pitchFamily="34" charset="0"/>
                <a:ea typeface="ＭＳ Ｐゴシック" pitchFamily="34" charset="-128"/>
              </a:defRPr>
            </a:lvl4pPr>
            <a:lvl5pPr marL="2057400" indent="-228600" defTabSz="514350" eaLnBrk="0" hangingPunct="0">
              <a:defRPr sz="2400">
                <a:solidFill>
                  <a:schemeClr val="tx1"/>
                </a:solidFill>
                <a:latin typeface="Arial" pitchFamily="34" charset="0"/>
                <a:ea typeface="ＭＳ Ｐゴシック" pitchFamily="34" charset="-128"/>
              </a:defRPr>
            </a:lvl5pPr>
            <a:lvl6pPr marL="25146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altLang="de-DE" sz="3000" b="1">
                <a:solidFill>
                  <a:srgbClr val="000000"/>
                </a:solidFill>
                <a:latin typeface="Symbol" pitchFamily="18" charset="2"/>
              </a:rPr>
              <a:t>q</a:t>
            </a:r>
          </a:p>
        </p:txBody>
      </p:sp>
      <p:sp>
        <p:nvSpPr>
          <p:cNvPr id="40967" name="Arc 9"/>
          <p:cNvSpPr>
            <a:spLocks/>
          </p:cNvSpPr>
          <p:nvPr/>
        </p:nvSpPr>
        <p:spPr bwMode="auto">
          <a:xfrm>
            <a:off x="941388" y="965200"/>
            <a:ext cx="407987" cy="3714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a typeface="ＭＳ Ｐゴシック" pitchFamily="34" charset="-128"/>
            </a:endParaRPr>
          </a:p>
        </p:txBody>
      </p:sp>
      <p:sp>
        <p:nvSpPr>
          <p:cNvPr id="40968" name="Rectangle 11"/>
          <p:cNvSpPr>
            <a:spLocks noChangeArrowheads="1"/>
          </p:cNvSpPr>
          <p:nvPr/>
        </p:nvSpPr>
        <p:spPr bwMode="auto">
          <a:xfrm>
            <a:off x="1622709" y="-96982"/>
            <a:ext cx="5571205"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altLang="de-DE" sz="3200" dirty="0">
                <a:solidFill>
                  <a:srgbClr val="000000"/>
                </a:solidFill>
                <a:latin typeface="Calibri" panose="020F0502020204030204" pitchFamily="34" charset="0"/>
              </a:rPr>
              <a:t>The </a:t>
            </a:r>
            <a:r>
              <a:rPr lang="en-US" altLang="de-DE" sz="3200" dirty="0" err="1">
                <a:solidFill>
                  <a:srgbClr val="000000"/>
                </a:solidFill>
                <a:latin typeface="Calibri" panose="020F0502020204030204" pitchFamily="34" charset="0"/>
              </a:rPr>
              <a:t>nematic</a:t>
            </a:r>
            <a:r>
              <a:rPr lang="en-US" altLang="de-DE" sz="3200" dirty="0">
                <a:solidFill>
                  <a:srgbClr val="000000"/>
                </a:solidFill>
                <a:latin typeface="Calibri" panose="020F0502020204030204" pitchFamily="34" charset="0"/>
              </a:rPr>
              <a:t> LC order parameter</a:t>
            </a:r>
          </a:p>
        </p:txBody>
      </p:sp>
      <p:sp>
        <p:nvSpPr>
          <p:cNvPr id="40969" name="Rectangle 12"/>
          <p:cNvSpPr>
            <a:spLocks noChangeArrowheads="1"/>
          </p:cNvSpPr>
          <p:nvPr/>
        </p:nvSpPr>
        <p:spPr bwMode="auto">
          <a:xfrm>
            <a:off x="4121150" y="1123950"/>
            <a:ext cx="16986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endParaRPr lang="en-US" altLang="de-DE" sz="3600">
              <a:solidFill>
                <a:srgbClr val="FAFD00"/>
              </a:solidFill>
            </a:endParaRPr>
          </a:p>
          <a:p>
            <a:pPr fontAlgn="base">
              <a:spcBef>
                <a:spcPct val="0"/>
              </a:spcBef>
              <a:spcAft>
                <a:spcPct val="0"/>
              </a:spcAft>
            </a:pPr>
            <a:endParaRPr lang="en-US" altLang="de-DE" sz="3600">
              <a:solidFill>
                <a:srgbClr val="FAFD00"/>
              </a:solidFill>
            </a:endParaRPr>
          </a:p>
        </p:txBody>
      </p:sp>
      <p:sp>
        <p:nvSpPr>
          <p:cNvPr id="40970" name="AutoShape 13"/>
          <p:cNvSpPr>
            <a:spLocks noChangeArrowheads="1"/>
          </p:cNvSpPr>
          <p:nvPr/>
        </p:nvSpPr>
        <p:spPr bwMode="auto">
          <a:xfrm rot="1080000">
            <a:off x="327025" y="2379663"/>
            <a:ext cx="119063" cy="592137"/>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71" name="AutoShape 14"/>
          <p:cNvSpPr>
            <a:spLocks noChangeArrowheads="1"/>
          </p:cNvSpPr>
          <p:nvPr/>
        </p:nvSpPr>
        <p:spPr bwMode="auto">
          <a:xfrm rot="420000">
            <a:off x="800100" y="2609850"/>
            <a:ext cx="119063" cy="592138"/>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72" name="AutoShape 15"/>
          <p:cNvSpPr>
            <a:spLocks noChangeArrowheads="1"/>
          </p:cNvSpPr>
          <p:nvPr/>
        </p:nvSpPr>
        <p:spPr bwMode="auto">
          <a:xfrm>
            <a:off x="609600" y="2232025"/>
            <a:ext cx="117475" cy="592138"/>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73" name="AutoShape 16"/>
          <p:cNvSpPr>
            <a:spLocks noChangeArrowheads="1"/>
          </p:cNvSpPr>
          <p:nvPr/>
        </p:nvSpPr>
        <p:spPr bwMode="auto">
          <a:xfrm rot="-1260000">
            <a:off x="931863" y="2214563"/>
            <a:ext cx="117475" cy="59055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74" name="AutoShape 17"/>
          <p:cNvSpPr>
            <a:spLocks noChangeArrowheads="1"/>
          </p:cNvSpPr>
          <p:nvPr/>
        </p:nvSpPr>
        <p:spPr bwMode="auto">
          <a:xfrm>
            <a:off x="1149350" y="2211388"/>
            <a:ext cx="117475" cy="592137"/>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75" name="AutoShape 18"/>
          <p:cNvSpPr>
            <a:spLocks noChangeArrowheads="1"/>
          </p:cNvSpPr>
          <p:nvPr/>
        </p:nvSpPr>
        <p:spPr bwMode="auto">
          <a:xfrm rot="-780000">
            <a:off x="1454150" y="2349500"/>
            <a:ext cx="119063" cy="592138"/>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76" name="AutoShape 19"/>
          <p:cNvSpPr>
            <a:spLocks noChangeArrowheads="1"/>
          </p:cNvSpPr>
          <p:nvPr/>
        </p:nvSpPr>
        <p:spPr bwMode="auto">
          <a:xfrm rot="1080000">
            <a:off x="976313" y="2874963"/>
            <a:ext cx="117475" cy="592137"/>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77" name="AutoShape 20"/>
          <p:cNvSpPr>
            <a:spLocks noChangeArrowheads="1"/>
          </p:cNvSpPr>
          <p:nvPr/>
        </p:nvSpPr>
        <p:spPr bwMode="auto">
          <a:xfrm rot="-1260000">
            <a:off x="541338" y="2928938"/>
            <a:ext cx="119062" cy="59055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78" name="AutoShape 21"/>
          <p:cNvSpPr>
            <a:spLocks noChangeArrowheads="1"/>
          </p:cNvSpPr>
          <p:nvPr/>
        </p:nvSpPr>
        <p:spPr bwMode="auto">
          <a:xfrm>
            <a:off x="1260475" y="2840038"/>
            <a:ext cx="117475" cy="59055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79" name="AutoShape 22"/>
          <p:cNvSpPr>
            <a:spLocks noChangeArrowheads="1"/>
          </p:cNvSpPr>
          <p:nvPr/>
        </p:nvSpPr>
        <p:spPr bwMode="auto">
          <a:xfrm>
            <a:off x="461963" y="3786188"/>
            <a:ext cx="119062" cy="592137"/>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80" name="AutoShape 23"/>
          <p:cNvSpPr>
            <a:spLocks noChangeArrowheads="1"/>
          </p:cNvSpPr>
          <p:nvPr/>
        </p:nvSpPr>
        <p:spPr bwMode="auto">
          <a:xfrm rot="1080000">
            <a:off x="646113" y="3911600"/>
            <a:ext cx="117475" cy="592138"/>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81" name="AutoShape 24"/>
          <p:cNvSpPr>
            <a:spLocks noChangeArrowheads="1"/>
          </p:cNvSpPr>
          <p:nvPr/>
        </p:nvSpPr>
        <p:spPr bwMode="auto">
          <a:xfrm rot="420000">
            <a:off x="1076325" y="4090988"/>
            <a:ext cx="117475" cy="592137"/>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82" name="AutoShape 25"/>
          <p:cNvSpPr>
            <a:spLocks noChangeArrowheads="1"/>
          </p:cNvSpPr>
          <p:nvPr/>
        </p:nvSpPr>
        <p:spPr bwMode="auto">
          <a:xfrm>
            <a:off x="928688" y="3611563"/>
            <a:ext cx="117475" cy="592137"/>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83" name="AutoShape 26"/>
          <p:cNvSpPr>
            <a:spLocks noChangeArrowheads="1"/>
          </p:cNvSpPr>
          <p:nvPr/>
        </p:nvSpPr>
        <p:spPr bwMode="auto">
          <a:xfrm>
            <a:off x="1543050" y="3632200"/>
            <a:ext cx="117475" cy="59055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84" name="AutoShape 27"/>
          <p:cNvSpPr>
            <a:spLocks noChangeArrowheads="1"/>
          </p:cNvSpPr>
          <p:nvPr/>
        </p:nvSpPr>
        <p:spPr bwMode="auto">
          <a:xfrm rot="-780000">
            <a:off x="1770063" y="4084638"/>
            <a:ext cx="119062" cy="59055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85" name="AutoShape 28"/>
          <p:cNvSpPr>
            <a:spLocks noChangeArrowheads="1"/>
          </p:cNvSpPr>
          <p:nvPr/>
        </p:nvSpPr>
        <p:spPr bwMode="auto">
          <a:xfrm rot="1080000">
            <a:off x="1328738" y="4546600"/>
            <a:ext cx="117475" cy="592138"/>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86" name="AutoShape 29"/>
          <p:cNvSpPr>
            <a:spLocks noChangeArrowheads="1"/>
          </p:cNvSpPr>
          <p:nvPr/>
        </p:nvSpPr>
        <p:spPr bwMode="auto">
          <a:xfrm rot="-1260000">
            <a:off x="833438" y="4319588"/>
            <a:ext cx="119062" cy="592137"/>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87" name="AutoShape 30"/>
          <p:cNvSpPr>
            <a:spLocks noChangeArrowheads="1"/>
          </p:cNvSpPr>
          <p:nvPr/>
        </p:nvSpPr>
        <p:spPr bwMode="auto">
          <a:xfrm>
            <a:off x="1612900" y="4511675"/>
            <a:ext cx="117475" cy="59055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88" name="AutoShape 31"/>
          <p:cNvSpPr>
            <a:spLocks noChangeArrowheads="1"/>
          </p:cNvSpPr>
          <p:nvPr/>
        </p:nvSpPr>
        <p:spPr bwMode="auto">
          <a:xfrm rot="-780000">
            <a:off x="1138238" y="3349625"/>
            <a:ext cx="119062" cy="592138"/>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89" name="AutoShape 32"/>
          <p:cNvSpPr>
            <a:spLocks noChangeArrowheads="1"/>
          </p:cNvSpPr>
          <p:nvPr/>
        </p:nvSpPr>
        <p:spPr bwMode="auto">
          <a:xfrm>
            <a:off x="742950" y="3270250"/>
            <a:ext cx="119063" cy="592138"/>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90" name="AutoShape 33"/>
          <p:cNvSpPr>
            <a:spLocks noChangeArrowheads="1"/>
          </p:cNvSpPr>
          <p:nvPr/>
        </p:nvSpPr>
        <p:spPr bwMode="auto">
          <a:xfrm rot="420000">
            <a:off x="1444625" y="3060700"/>
            <a:ext cx="117475" cy="592138"/>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91" name="AutoShape 34"/>
          <p:cNvSpPr>
            <a:spLocks noChangeArrowheads="1"/>
          </p:cNvSpPr>
          <p:nvPr/>
        </p:nvSpPr>
        <p:spPr bwMode="auto">
          <a:xfrm rot="-780000">
            <a:off x="376238" y="3121025"/>
            <a:ext cx="119062" cy="592138"/>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92" name="AutoShape 35"/>
          <p:cNvSpPr>
            <a:spLocks noChangeArrowheads="1"/>
          </p:cNvSpPr>
          <p:nvPr/>
        </p:nvSpPr>
        <p:spPr bwMode="auto">
          <a:xfrm rot="1080000">
            <a:off x="1671638" y="2841625"/>
            <a:ext cx="119062" cy="592138"/>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93" name="AutoShape 36"/>
          <p:cNvSpPr>
            <a:spLocks noChangeArrowheads="1"/>
          </p:cNvSpPr>
          <p:nvPr/>
        </p:nvSpPr>
        <p:spPr bwMode="auto">
          <a:xfrm>
            <a:off x="1751013" y="3438525"/>
            <a:ext cx="117475" cy="59055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94" name="AutoShape 37"/>
          <p:cNvSpPr>
            <a:spLocks noChangeArrowheads="1"/>
          </p:cNvSpPr>
          <p:nvPr/>
        </p:nvSpPr>
        <p:spPr bwMode="auto">
          <a:xfrm rot="1080000">
            <a:off x="1719263" y="2216150"/>
            <a:ext cx="119062" cy="59055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95" name="AutoShape 38"/>
          <p:cNvSpPr>
            <a:spLocks noChangeArrowheads="1"/>
          </p:cNvSpPr>
          <p:nvPr/>
        </p:nvSpPr>
        <p:spPr bwMode="auto">
          <a:xfrm rot="-1260000">
            <a:off x="1368425" y="3946525"/>
            <a:ext cx="119063" cy="59055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96" name="AutoShape 39"/>
          <p:cNvSpPr>
            <a:spLocks noChangeArrowheads="1"/>
          </p:cNvSpPr>
          <p:nvPr/>
        </p:nvSpPr>
        <p:spPr bwMode="auto">
          <a:xfrm rot="1080000">
            <a:off x="339725" y="4473575"/>
            <a:ext cx="117475" cy="59055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97" name="AutoShape 40"/>
          <p:cNvSpPr>
            <a:spLocks noChangeArrowheads="1"/>
          </p:cNvSpPr>
          <p:nvPr/>
        </p:nvSpPr>
        <p:spPr bwMode="auto">
          <a:xfrm rot="420000">
            <a:off x="512763" y="4643438"/>
            <a:ext cx="119062" cy="592137"/>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98" name="AutoShape 41"/>
          <p:cNvSpPr>
            <a:spLocks noChangeArrowheads="1"/>
          </p:cNvSpPr>
          <p:nvPr/>
        </p:nvSpPr>
        <p:spPr bwMode="auto">
          <a:xfrm rot="-780000">
            <a:off x="760413" y="4802188"/>
            <a:ext cx="119062" cy="592137"/>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0999" name="AutoShape 46"/>
          <p:cNvSpPr>
            <a:spLocks noChangeArrowheads="1"/>
          </p:cNvSpPr>
          <p:nvPr/>
        </p:nvSpPr>
        <p:spPr bwMode="auto">
          <a:xfrm>
            <a:off x="1109663" y="4827588"/>
            <a:ext cx="119062" cy="592137"/>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1000" name="AutoShape 50"/>
          <p:cNvSpPr>
            <a:spLocks noChangeArrowheads="1"/>
          </p:cNvSpPr>
          <p:nvPr/>
        </p:nvSpPr>
        <p:spPr bwMode="auto">
          <a:xfrm rot="-780000">
            <a:off x="2120900" y="4368800"/>
            <a:ext cx="119063" cy="592138"/>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1001" name="AutoShape 51"/>
          <p:cNvSpPr>
            <a:spLocks noChangeArrowheads="1"/>
          </p:cNvSpPr>
          <p:nvPr/>
        </p:nvSpPr>
        <p:spPr bwMode="auto">
          <a:xfrm>
            <a:off x="1938338" y="4664075"/>
            <a:ext cx="119062" cy="592138"/>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1002" name="AutoShape 52"/>
          <p:cNvSpPr>
            <a:spLocks noChangeArrowheads="1"/>
          </p:cNvSpPr>
          <p:nvPr/>
        </p:nvSpPr>
        <p:spPr bwMode="auto">
          <a:xfrm rot="1080000">
            <a:off x="1973263" y="2954338"/>
            <a:ext cx="117475" cy="592137"/>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1003" name="AutoShape 53"/>
          <p:cNvSpPr>
            <a:spLocks noChangeArrowheads="1"/>
          </p:cNvSpPr>
          <p:nvPr/>
        </p:nvSpPr>
        <p:spPr bwMode="auto">
          <a:xfrm>
            <a:off x="2195513" y="3279775"/>
            <a:ext cx="117475" cy="592138"/>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1004" name="AutoShape 54"/>
          <p:cNvSpPr>
            <a:spLocks noChangeArrowheads="1"/>
          </p:cNvSpPr>
          <p:nvPr/>
        </p:nvSpPr>
        <p:spPr bwMode="auto">
          <a:xfrm rot="1080000">
            <a:off x="1933575" y="2376488"/>
            <a:ext cx="117475" cy="59055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1005" name="AutoShape 55"/>
          <p:cNvSpPr>
            <a:spLocks noChangeArrowheads="1"/>
          </p:cNvSpPr>
          <p:nvPr/>
        </p:nvSpPr>
        <p:spPr bwMode="auto">
          <a:xfrm rot="1080000">
            <a:off x="1711325" y="4876800"/>
            <a:ext cx="117475" cy="592138"/>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1006" name="AutoShape 56"/>
          <p:cNvSpPr>
            <a:spLocks noChangeArrowheads="1"/>
          </p:cNvSpPr>
          <p:nvPr/>
        </p:nvSpPr>
        <p:spPr bwMode="auto">
          <a:xfrm rot="1080000">
            <a:off x="247650" y="3763963"/>
            <a:ext cx="119063" cy="592137"/>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1007" name="AutoShape 57"/>
          <p:cNvSpPr>
            <a:spLocks noChangeArrowheads="1"/>
          </p:cNvSpPr>
          <p:nvPr/>
        </p:nvSpPr>
        <p:spPr bwMode="auto">
          <a:xfrm rot="-780000">
            <a:off x="2027238" y="3735388"/>
            <a:ext cx="117475" cy="59055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1008" name="AutoShape 58"/>
          <p:cNvSpPr>
            <a:spLocks noChangeArrowheads="1"/>
          </p:cNvSpPr>
          <p:nvPr/>
        </p:nvSpPr>
        <p:spPr bwMode="auto">
          <a:xfrm rot="1080000">
            <a:off x="2274888" y="3932238"/>
            <a:ext cx="117475" cy="59055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1009" name="AutoShape 59"/>
          <p:cNvSpPr>
            <a:spLocks noChangeArrowheads="1"/>
          </p:cNvSpPr>
          <p:nvPr/>
        </p:nvSpPr>
        <p:spPr bwMode="auto">
          <a:xfrm>
            <a:off x="2428875" y="4789488"/>
            <a:ext cx="119063" cy="592137"/>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1010" name="AutoShape 60"/>
          <p:cNvSpPr>
            <a:spLocks noChangeArrowheads="1"/>
          </p:cNvSpPr>
          <p:nvPr/>
        </p:nvSpPr>
        <p:spPr bwMode="auto">
          <a:xfrm rot="-600000">
            <a:off x="2268538" y="2498725"/>
            <a:ext cx="117475" cy="592138"/>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41011" name="Line 63"/>
          <p:cNvSpPr>
            <a:spLocks noChangeShapeType="1"/>
          </p:cNvSpPr>
          <p:nvPr/>
        </p:nvSpPr>
        <p:spPr bwMode="auto">
          <a:xfrm flipV="1">
            <a:off x="1117600" y="3738563"/>
            <a:ext cx="0" cy="552450"/>
          </a:xfrm>
          <a:prstGeom prst="line">
            <a:avLst/>
          </a:prstGeom>
          <a:noFill/>
          <a:ln w="25400">
            <a:solidFill>
              <a:schemeClr val="tx1"/>
            </a:solidFill>
            <a:round/>
            <a:headEnd type="triangle" w="sm" len="sm"/>
            <a:tailEnd type="stealth" w="med" len="lg"/>
          </a:ln>
          <a:scene3d>
            <a:camera prst="legacyObliqueTopRight"/>
            <a:lightRig rig="legacyFlat3" dir="b"/>
          </a:scene3d>
          <a:sp3d extrusionH="1000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Lst>
        </p:spPr>
        <p:txBody>
          <a:bodyPr wrap="none" anchor="ctr">
            <a:flatTx/>
          </a:bodyPr>
          <a:lstStyle/>
          <a:p>
            <a:pPr fontAlgn="base">
              <a:spcBef>
                <a:spcPct val="0"/>
              </a:spcBef>
              <a:spcAft>
                <a:spcPct val="0"/>
              </a:spcAft>
            </a:pPr>
            <a:endParaRPr lang="de-DE">
              <a:solidFill>
                <a:srgbClr val="000000"/>
              </a:solidFill>
              <a:ea typeface="ＭＳ Ｐゴシック" pitchFamily="34" charset="-128"/>
            </a:endParaRPr>
          </a:p>
        </p:txBody>
      </p:sp>
      <p:graphicFrame>
        <p:nvGraphicFramePr>
          <p:cNvPr id="41012" name="Object 64"/>
          <p:cNvGraphicFramePr>
            <a:graphicFrameLocks noChangeAspect="1"/>
          </p:cNvGraphicFramePr>
          <p:nvPr/>
        </p:nvGraphicFramePr>
        <p:xfrm>
          <a:off x="2133600" y="1143000"/>
          <a:ext cx="4343400" cy="758825"/>
        </p:xfrm>
        <a:graphic>
          <a:graphicData uri="http://schemas.openxmlformats.org/presentationml/2006/ole">
            <mc:AlternateContent xmlns:mc="http://schemas.openxmlformats.org/markup-compatibility/2006">
              <mc:Choice xmlns:v="urn:schemas-microsoft-com:vml" Requires="v">
                <p:oleObj name="Equation" r:id="rId3" imgW="2095500" imgH="393700" progId="Equation.DSMT4">
                  <p:embed/>
                </p:oleObj>
              </mc:Choice>
              <mc:Fallback>
                <p:oleObj name="Equation" r:id="rId3" imgW="2095500" imgH="393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143000"/>
                        <a:ext cx="4343400" cy="758825"/>
                      </a:xfrm>
                      <a:prstGeom prst="rect">
                        <a:avLst/>
                      </a:prstGeom>
                      <a:solidFill>
                        <a:srgbClr val="0000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1013" name="Object 65"/>
          <p:cNvGraphicFramePr>
            <a:graphicFrameLocks noChangeAspect="1"/>
          </p:cNvGraphicFramePr>
          <p:nvPr/>
        </p:nvGraphicFramePr>
        <p:xfrm>
          <a:off x="2971800" y="1981200"/>
          <a:ext cx="1905000" cy="1190625"/>
        </p:xfrm>
        <a:graphic>
          <a:graphicData uri="http://schemas.openxmlformats.org/presentationml/2006/ole">
            <mc:AlternateContent xmlns:mc="http://schemas.openxmlformats.org/markup-compatibility/2006">
              <mc:Choice xmlns:v="urn:schemas-microsoft-com:vml" Requires="v">
                <p:oleObj name="Equation" r:id="rId5" imgW="1625600" imgH="1016000" progId="Equation.DSMT4">
                  <p:embed/>
                </p:oleObj>
              </mc:Choice>
              <mc:Fallback>
                <p:oleObj name="Equation" r:id="rId5" imgW="1625600" imgH="10160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1981200"/>
                        <a:ext cx="1905000" cy="1190625"/>
                      </a:xfrm>
                      <a:prstGeom prst="rect">
                        <a:avLst/>
                      </a:prstGeom>
                      <a:solidFill>
                        <a:srgbClr val="0000FF"/>
                      </a:solidFill>
                      <a:ln>
                        <a:noFill/>
                      </a:ln>
                      <a:effectLst/>
                    </p:spPr>
                  </p:pic>
                </p:oleObj>
              </mc:Fallback>
            </mc:AlternateContent>
          </a:graphicData>
        </a:graphic>
      </p:graphicFrame>
      <p:sp>
        <p:nvSpPr>
          <p:cNvPr id="41014" name="Text Box 66"/>
          <p:cNvSpPr txBox="1">
            <a:spLocks noChangeArrowheads="1"/>
          </p:cNvSpPr>
          <p:nvPr/>
        </p:nvSpPr>
        <p:spPr bwMode="auto">
          <a:xfrm>
            <a:off x="4876800" y="1749425"/>
            <a:ext cx="14795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endParaRPr lang="en-US" altLang="de-DE" sz="1800">
              <a:solidFill>
                <a:srgbClr val="000000"/>
              </a:solidFill>
            </a:endParaRPr>
          </a:p>
          <a:p>
            <a:pPr fontAlgn="base">
              <a:spcBef>
                <a:spcPct val="0"/>
              </a:spcBef>
              <a:spcAft>
                <a:spcPct val="0"/>
              </a:spcAft>
            </a:pPr>
            <a:r>
              <a:rPr lang="en-US" altLang="de-DE" sz="1800">
                <a:solidFill>
                  <a:srgbClr val="000000"/>
                </a:solidFill>
              </a:rPr>
              <a:t>no order</a:t>
            </a:r>
          </a:p>
          <a:p>
            <a:pPr fontAlgn="base">
              <a:spcBef>
                <a:spcPct val="0"/>
              </a:spcBef>
              <a:spcAft>
                <a:spcPct val="0"/>
              </a:spcAft>
            </a:pPr>
            <a:endParaRPr lang="en-US" altLang="de-DE" sz="1800">
              <a:solidFill>
                <a:srgbClr val="000000"/>
              </a:solidFill>
            </a:endParaRPr>
          </a:p>
          <a:p>
            <a:pPr fontAlgn="base">
              <a:spcBef>
                <a:spcPct val="0"/>
              </a:spcBef>
              <a:spcAft>
                <a:spcPct val="0"/>
              </a:spcAft>
            </a:pPr>
            <a:endParaRPr lang="en-US" altLang="de-DE" sz="1800">
              <a:solidFill>
                <a:srgbClr val="000000"/>
              </a:solidFill>
            </a:endParaRPr>
          </a:p>
          <a:p>
            <a:pPr fontAlgn="base">
              <a:spcBef>
                <a:spcPct val="0"/>
              </a:spcBef>
              <a:spcAft>
                <a:spcPct val="0"/>
              </a:spcAft>
            </a:pPr>
            <a:r>
              <a:rPr lang="en-US" altLang="de-DE" sz="1800">
                <a:solidFill>
                  <a:srgbClr val="000000"/>
                </a:solidFill>
              </a:rPr>
              <a:t>perfect order</a:t>
            </a:r>
          </a:p>
        </p:txBody>
      </p:sp>
      <p:graphicFrame>
        <p:nvGraphicFramePr>
          <p:cNvPr id="41015" name="Object 67"/>
          <p:cNvGraphicFramePr>
            <a:graphicFrameLocks noChangeAspect="1"/>
          </p:cNvGraphicFramePr>
          <p:nvPr/>
        </p:nvGraphicFramePr>
        <p:xfrm>
          <a:off x="0" y="5334000"/>
          <a:ext cx="2209800" cy="936625"/>
        </p:xfrm>
        <a:graphic>
          <a:graphicData uri="http://schemas.openxmlformats.org/presentationml/2006/ole">
            <mc:AlternateContent xmlns:mc="http://schemas.openxmlformats.org/markup-compatibility/2006">
              <mc:Choice xmlns:v="urn:schemas-microsoft-com:vml" Requires="v">
                <p:oleObj name="Equation" r:id="rId7" imgW="1181100" imgH="508000" progId="Equation.DSMT4">
                  <p:embed/>
                </p:oleObj>
              </mc:Choice>
              <mc:Fallback>
                <p:oleObj name="Equation" r:id="rId7" imgW="1181100" imgH="5080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334000"/>
                        <a:ext cx="2209800" cy="936625"/>
                      </a:xfrm>
                      <a:prstGeom prst="rect">
                        <a:avLst/>
                      </a:prstGeom>
                      <a:solidFill>
                        <a:srgbClr val="0000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1016" name="Text Box 68"/>
          <p:cNvSpPr txBox="1">
            <a:spLocks noChangeArrowheads="1"/>
          </p:cNvSpPr>
          <p:nvPr/>
        </p:nvSpPr>
        <p:spPr bwMode="auto">
          <a:xfrm>
            <a:off x="2133600" y="5354638"/>
            <a:ext cx="16065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altLang="de-DE" sz="1800">
                <a:solidFill>
                  <a:srgbClr val="000000"/>
                </a:solidFill>
              </a:rPr>
              <a:t>perfect crystal</a:t>
            </a:r>
          </a:p>
          <a:p>
            <a:pPr fontAlgn="base">
              <a:spcBef>
                <a:spcPct val="0"/>
              </a:spcBef>
              <a:spcAft>
                <a:spcPct val="0"/>
              </a:spcAft>
            </a:pPr>
            <a:endParaRPr lang="en-US" altLang="de-DE" sz="1800">
              <a:solidFill>
                <a:srgbClr val="000000"/>
              </a:solidFill>
            </a:endParaRPr>
          </a:p>
          <a:p>
            <a:pPr fontAlgn="base">
              <a:spcBef>
                <a:spcPct val="0"/>
              </a:spcBef>
              <a:spcAft>
                <a:spcPct val="0"/>
              </a:spcAft>
            </a:pPr>
            <a:r>
              <a:rPr lang="en-US" altLang="de-DE" sz="1800">
                <a:solidFill>
                  <a:srgbClr val="000000"/>
                </a:solidFill>
              </a:rPr>
              <a:t>isotropic fluid</a:t>
            </a:r>
          </a:p>
        </p:txBody>
      </p:sp>
      <p:graphicFrame>
        <p:nvGraphicFramePr>
          <p:cNvPr id="41017" name="Object 72"/>
          <p:cNvGraphicFramePr>
            <a:graphicFrameLocks noChangeAspect="1"/>
          </p:cNvGraphicFramePr>
          <p:nvPr/>
        </p:nvGraphicFramePr>
        <p:xfrm>
          <a:off x="401638" y="609600"/>
          <a:ext cx="436562" cy="609600"/>
        </p:xfrm>
        <a:graphic>
          <a:graphicData uri="http://schemas.openxmlformats.org/presentationml/2006/ole">
            <mc:AlternateContent xmlns:mc="http://schemas.openxmlformats.org/markup-compatibility/2006">
              <mc:Choice xmlns:v="urn:schemas-microsoft-com:vml" Requires="v">
                <p:oleObj name="Equation" r:id="rId9" imgW="126725" imgH="177415" progId="Equation.3">
                  <p:embed/>
                </p:oleObj>
              </mc:Choice>
              <mc:Fallback>
                <p:oleObj name="Equation" r:id="rId9" imgW="126725" imgH="177415"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1638" y="609600"/>
                        <a:ext cx="4365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018" name="Object 6"/>
          <p:cNvGraphicFramePr>
            <a:graphicFrameLocks noChangeAspect="1"/>
          </p:cNvGraphicFramePr>
          <p:nvPr/>
        </p:nvGraphicFramePr>
        <p:xfrm>
          <a:off x="1143000" y="3478213"/>
          <a:ext cx="655638" cy="914400"/>
        </p:xfrm>
        <a:graphic>
          <a:graphicData uri="http://schemas.openxmlformats.org/presentationml/2006/ole">
            <mc:AlternateContent xmlns:mc="http://schemas.openxmlformats.org/markup-compatibility/2006">
              <mc:Choice xmlns:v="urn:schemas-microsoft-com:vml" Requires="v">
                <p:oleObj name="Equation" r:id="rId11" imgW="126725" imgH="177415" progId="Equation.3">
                  <p:embed/>
                </p:oleObj>
              </mc:Choice>
              <mc:Fallback>
                <p:oleObj name="Equation" r:id="rId11" imgW="126725" imgH="177415"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000" y="3478213"/>
                        <a:ext cx="6556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019" name="Rectangle 66"/>
          <p:cNvSpPr>
            <a:spLocks noChangeArrowheads="1"/>
          </p:cNvSpPr>
          <p:nvPr/>
        </p:nvSpPr>
        <p:spPr bwMode="auto">
          <a:xfrm>
            <a:off x="2286000" y="533400"/>
            <a:ext cx="685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de-DE" sz="1800">
                <a:solidFill>
                  <a:srgbClr val="000000"/>
                </a:solidFill>
              </a:rPr>
              <a:t>To quantify just how much order is present in a material, an </a:t>
            </a:r>
            <a:r>
              <a:rPr lang="en-US" altLang="de-DE" sz="1800" i="1">
                <a:solidFill>
                  <a:srgbClr val="000000"/>
                </a:solidFill>
              </a:rPr>
              <a:t>order parameter</a:t>
            </a:r>
            <a:r>
              <a:rPr lang="en-US" altLang="de-DE" sz="1800">
                <a:solidFill>
                  <a:srgbClr val="000000"/>
                </a:solidFill>
              </a:rPr>
              <a:t> (S) is defined:</a:t>
            </a:r>
          </a:p>
        </p:txBody>
      </p:sp>
      <p:pic>
        <p:nvPicPr>
          <p:cNvPr id="41020" name="Picture 6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27463" y="3195638"/>
            <a:ext cx="4638675"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1" name="Rectangle 194"/>
          <p:cNvSpPr>
            <a:spLocks noChangeArrowheads="1"/>
          </p:cNvSpPr>
          <p:nvPr/>
        </p:nvSpPr>
        <p:spPr bwMode="auto">
          <a:xfrm>
            <a:off x="0" y="6550025"/>
            <a:ext cx="937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de-DE" sz="1400" i="1">
                <a:solidFill>
                  <a:srgbClr val="000000"/>
                </a:solidFill>
              </a:rPr>
              <a:t>Orientational order  </a:t>
            </a:r>
            <a:r>
              <a:rPr lang="en-US" altLang="de-DE" sz="1400">
                <a:solidFill>
                  <a:srgbClr val="000000"/>
                </a:solidFill>
              </a:rPr>
              <a:t>represents the tendency of the molecules to align along the director on a long-range basis.</a:t>
            </a:r>
          </a:p>
        </p:txBody>
      </p:sp>
      <p:sp>
        <p:nvSpPr>
          <p:cNvPr id="41022" name="Text Box 79"/>
          <p:cNvSpPr txBox="1">
            <a:spLocks noChangeArrowheads="1"/>
          </p:cNvSpPr>
          <p:nvPr/>
        </p:nvSpPr>
        <p:spPr bwMode="auto">
          <a:xfrm>
            <a:off x="7315200" y="4038600"/>
            <a:ext cx="1676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50000"/>
              </a:spcBef>
              <a:spcAft>
                <a:spcPct val="0"/>
              </a:spcAft>
            </a:pPr>
            <a:r>
              <a:rPr lang="en-US" altLang="de-DE" sz="1800">
                <a:solidFill>
                  <a:srgbClr val="000000"/>
                </a:solidFill>
              </a:rPr>
              <a:t>LC-isotropic transition</a:t>
            </a:r>
          </a:p>
        </p:txBody>
      </p:sp>
      <p:sp>
        <p:nvSpPr>
          <p:cNvPr id="41023" name="Line 78"/>
          <p:cNvSpPr>
            <a:spLocks noChangeShapeType="1"/>
          </p:cNvSpPr>
          <p:nvPr/>
        </p:nvSpPr>
        <p:spPr bwMode="auto">
          <a:xfrm flipH="1">
            <a:off x="7315200" y="4648200"/>
            <a:ext cx="60960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DE">
              <a:solidFill>
                <a:srgbClr val="000000"/>
              </a:solidFill>
              <a:ea typeface="ＭＳ Ｐゴシック" pitchFamily="34" charset="-128"/>
            </a:endParaRPr>
          </a:p>
        </p:txBody>
      </p:sp>
    </p:spTree>
    <p:extLst>
      <p:ext uri="{BB962C8B-B14F-4D97-AF65-F5344CB8AC3E}">
        <p14:creationId xmlns:p14="http://schemas.microsoft.com/office/powerpoint/2010/main" val="650129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7F9B5402-53C9-4DEA-8BA3-4315644487B9}"/>
              </a:ext>
            </a:extLst>
          </p:cNvPr>
          <p:cNvSpPr txBox="1"/>
          <p:nvPr/>
        </p:nvSpPr>
        <p:spPr>
          <a:xfrm>
            <a:off x="467544" y="1772816"/>
            <a:ext cx="8496944"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a:solidFill>
                  <a:srgbClr val="000000"/>
                </a:solidFill>
                <a:latin typeface="Calibri" panose="020F0502020204030204" pitchFamily="34" charset="0"/>
                <a:cs typeface="Calibri" panose="020F0502020204030204" pitchFamily="34" charset="0"/>
              </a:rPr>
              <a:t>Elements of the Onsager theory for nematic-isotropic phase transition</a:t>
            </a:r>
            <a:endPar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24747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6C464B9-3AED-428D-B864-A166BDBFA426}"/>
              </a:ext>
            </a:extLst>
          </p:cNvPr>
          <p:cNvPicPr>
            <a:picLocks noChangeAspect="1"/>
          </p:cNvPicPr>
          <p:nvPr/>
        </p:nvPicPr>
        <p:blipFill rotWithShape="1">
          <a:blip r:embed="rId3">
            <a:extLst>
              <a:ext uri="{28A0092B-C50C-407E-A947-70E740481C1C}">
                <a14:useLocalDpi xmlns:a14="http://schemas.microsoft.com/office/drawing/2010/main" val="0"/>
              </a:ext>
            </a:extLst>
          </a:blip>
          <a:srcRect l="1926" t="7309" r="1726" b="8408"/>
          <a:stretch/>
        </p:blipFill>
        <p:spPr>
          <a:xfrm>
            <a:off x="419179" y="3215563"/>
            <a:ext cx="8320135" cy="795147"/>
          </a:xfrm>
          <a:prstGeom prst="rect">
            <a:avLst/>
          </a:prstGeom>
        </p:spPr>
      </p:pic>
      <p:grpSp>
        <p:nvGrpSpPr>
          <p:cNvPr id="5" name="Agrupar 4">
            <a:extLst>
              <a:ext uri="{FF2B5EF4-FFF2-40B4-BE49-F238E27FC236}">
                <a16:creationId xmlns:a16="http://schemas.microsoft.com/office/drawing/2014/main" id="{09B30668-3B39-4382-ACB2-287CC4E43EB4}"/>
              </a:ext>
            </a:extLst>
          </p:cNvPr>
          <p:cNvGrpSpPr/>
          <p:nvPr/>
        </p:nvGrpSpPr>
        <p:grpSpPr>
          <a:xfrm>
            <a:off x="393110" y="1890501"/>
            <a:ext cx="7909422" cy="873572"/>
            <a:chOff x="393110" y="1890501"/>
            <a:chExt cx="7909422" cy="873572"/>
          </a:xfrm>
        </p:grpSpPr>
        <mc:AlternateContent xmlns:mc="http://schemas.openxmlformats.org/markup-compatibility/2006" xmlns:a14="http://schemas.microsoft.com/office/drawing/2010/main">
          <mc:Choice Requires="a14">
            <p:sp>
              <p:nvSpPr>
                <p:cNvPr id="18" name="CaixaDeTexto 17">
                  <a:extLst>
                    <a:ext uri="{FF2B5EF4-FFF2-40B4-BE49-F238E27FC236}">
                      <a16:creationId xmlns:a16="http://schemas.microsoft.com/office/drawing/2014/main" id="{E8090EAA-69AD-426D-A594-AA5090333853}"/>
                    </a:ext>
                  </a:extLst>
                </p:cNvPr>
                <p:cNvSpPr txBox="1"/>
                <p:nvPr/>
              </p:nvSpPr>
              <p:spPr>
                <a:xfrm>
                  <a:off x="393110" y="1890501"/>
                  <a:ext cx="7909422" cy="873572"/>
                </a:xfrm>
                <a:prstGeom prst="rect">
                  <a:avLst/>
                </a:prstGeom>
                <a:noFill/>
              </p:spPr>
              <p:txBody>
                <a:bodyPr wrap="square">
                  <a:spAutoFit/>
                </a:bodyPr>
                <a:lstStyle/>
                <a:p>
                  <a:pPr>
                    <a:lnSpc>
                      <a:spcPct val="150000"/>
                    </a:lnSpc>
                  </a:pPr>
                  <a:r>
                    <a:rPr lang="en-US" dirty="0">
                      <a:latin typeface="Calibri" panose="020F0502020204030204" pitchFamily="34" charset="0"/>
                      <a:cs typeface="Calibri" panose="020F0502020204030204" pitchFamily="34" charset="0"/>
                    </a:rPr>
                    <a:t>Onsager’s expression for the Helmholtz free energy functional </a:t>
                  </a:r>
                  <a14:m>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𝜌</m:t>
                      </m:r>
                      <m:r>
                        <a:rPr lang="en-US" b="1" i="1" smtClean="0">
                          <a:latin typeface="Cambria Math" panose="02040503050406030204" pitchFamily="18" charset="0"/>
                        </a:rPr>
                        <m:t>(</m:t>
                      </m:r>
                      <m:r>
                        <a:rPr lang="en-US" b="1" i="1" smtClean="0">
                          <a:latin typeface="Cambria Math" panose="02040503050406030204" pitchFamily="18" charset="0"/>
                        </a:rPr>
                        <m:t>𝟏</m:t>
                      </m:r>
                      <m:r>
                        <a:rPr lang="en-US" b="0" i="1" smtClean="0">
                          <a:latin typeface="Cambria Math" panose="02040503050406030204" pitchFamily="18" charset="0"/>
                        </a:rPr>
                        <m:t>)</m:t>
                      </m:r>
                      <m:r>
                        <a:rPr lang="en-US" b="1" i="1" smtClean="0">
                          <a:latin typeface="Cambria Math" panose="02040503050406030204" pitchFamily="18" charset="0"/>
                        </a:rPr>
                        <m:t>]</m:t>
                      </m:r>
                    </m:oMath>
                  </a14:m>
                  <a:r>
                    <a:rPr lang="en-US" dirty="0">
                      <a:latin typeface="Calibri" panose="020F0502020204030204" pitchFamily="34" charset="0"/>
                      <a:cs typeface="Calibri" panose="020F0502020204030204" pitchFamily="34" charset="0"/>
                    </a:rPr>
                    <a:t> is written in terms of the single-particle distribution function, </a:t>
                  </a:r>
                </a:p>
              </p:txBody>
            </p:sp>
          </mc:Choice>
          <mc:Fallback xmlns="">
            <p:sp>
              <p:nvSpPr>
                <p:cNvPr id="18" name="CaixaDeTexto 17">
                  <a:extLst>
                    <a:ext uri="{FF2B5EF4-FFF2-40B4-BE49-F238E27FC236}">
                      <a16:creationId xmlns:a16="http://schemas.microsoft.com/office/drawing/2014/main" id="{E8090EAA-69AD-426D-A594-AA5090333853}"/>
                    </a:ext>
                  </a:extLst>
                </p:cNvPr>
                <p:cNvSpPr txBox="1">
                  <a:spLocks noRot="1" noChangeAspect="1" noMove="1" noResize="1" noEditPoints="1" noAdjustHandles="1" noChangeArrowheads="1" noChangeShapeType="1" noTextEdit="1"/>
                </p:cNvSpPr>
                <p:nvPr/>
              </p:nvSpPr>
              <p:spPr>
                <a:xfrm>
                  <a:off x="393110" y="1890501"/>
                  <a:ext cx="7909422" cy="873572"/>
                </a:xfrm>
                <a:prstGeom prst="rect">
                  <a:avLst/>
                </a:prstGeom>
                <a:blipFill>
                  <a:blip r:embed="rId4"/>
                  <a:stretch>
                    <a:fillRect l="-616" r="-1233" b="-111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aixaDeTexto 3">
                  <a:extLst>
                    <a:ext uri="{FF2B5EF4-FFF2-40B4-BE49-F238E27FC236}">
                      <a16:creationId xmlns:a16="http://schemas.microsoft.com/office/drawing/2014/main" id="{EC094848-9E30-4B3E-83F3-5B1B21CC159C}"/>
                    </a:ext>
                  </a:extLst>
                </p:cNvPr>
                <p:cNvSpPr txBox="1"/>
                <p:nvPr/>
              </p:nvSpPr>
              <p:spPr>
                <a:xfrm>
                  <a:off x="5148064" y="2431921"/>
                  <a:ext cx="234468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𝜌</m:t>
                        </m:r>
                        <m:d>
                          <m:dPr>
                            <m:ctrlPr>
                              <a:rPr lang="en-US" b="0" i="1" smtClean="0">
                                <a:latin typeface="Cambria Math" panose="02040503050406030204" pitchFamily="18" charset="0"/>
                              </a:rPr>
                            </m:ctrlPr>
                          </m:dPr>
                          <m:e>
                            <m:r>
                              <a:rPr lang="en-US" b="1" i="1" smtClean="0">
                                <a:latin typeface="Cambria Math" panose="02040503050406030204" pitchFamily="18" charset="0"/>
                              </a:rPr>
                              <m:t>𝟏</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0</m:t>
                            </m:r>
                          </m:sub>
                        </m:sSub>
                        <m:d>
                          <m:dPr>
                            <m:ctrlPr>
                              <a:rPr lang="en-US" b="0" i="1" smtClean="0">
                                <a:latin typeface="Cambria Math" panose="02040503050406030204" pitchFamily="18" charset="0"/>
                              </a:rPr>
                            </m:ctrlPr>
                          </m:dPr>
                          <m:e>
                            <m:r>
                              <a:rPr lang="en-US" b="1" i="1" smtClean="0">
                                <a:latin typeface="Cambria Math" panose="02040503050406030204" pitchFamily="18" charset="0"/>
                              </a:rPr>
                              <m:t>𝟏</m:t>
                            </m:r>
                          </m:e>
                        </m:d>
                        <m:r>
                          <a:rPr lang="en-US" b="0" i="1" smtClean="0">
                            <a:latin typeface="Cambria Math" panose="02040503050406030204" pitchFamily="18" charset="0"/>
                          </a:rPr>
                          <m:t>𝑓</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𝒓</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𝒘</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m:oMathPara>
                  </a14:m>
                  <a:endParaRPr lang="en-US" dirty="0"/>
                </a:p>
              </p:txBody>
            </p:sp>
          </mc:Choice>
          <mc:Fallback xmlns="">
            <p:sp>
              <p:nvSpPr>
                <p:cNvPr id="4" name="CaixaDeTexto 3">
                  <a:extLst>
                    <a:ext uri="{FF2B5EF4-FFF2-40B4-BE49-F238E27FC236}">
                      <a16:creationId xmlns:a16="http://schemas.microsoft.com/office/drawing/2014/main" id="{EC094848-9E30-4B3E-83F3-5B1B21CC159C}"/>
                    </a:ext>
                  </a:extLst>
                </p:cNvPr>
                <p:cNvSpPr txBox="1">
                  <a:spLocks noRot="1" noChangeAspect="1" noMove="1" noResize="1" noEditPoints="1" noAdjustHandles="1" noChangeArrowheads="1" noChangeShapeType="1" noTextEdit="1"/>
                </p:cNvSpPr>
                <p:nvPr/>
              </p:nvSpPr>
              <p:spPr>
                <a:xfrm>
                  <a:off x="5148064" y="2431921"/>
                  <a:ext cx="2344680" cy="276999"/>
                </a:xfrm>
                <a:prstGeom prst="rect">
                  <a:avLst/>
                </a:prstGeom>
                <a:blipFill>
                  <a:blip r:embed="rId5"/>
                  <a:stretch>
                    <a:fillRect l="-2078" r="-3117" b="-37778"/>
                  </a:stretch>
                </a:blipFill>
              </p:spPr>
              <p:txBody>
                <a:bodyPr/>
                <a:lstStyle/>
                <a:p>
                  <a:r>
                    <a:rPr lang="en-US">
                      <a:noFill/>
                    </a:rPr>
                    <a:t> </a:t>
                  </a:r>
                </a:p>
              </p:txBody>
            </p:sp>
          </mc:Fallback>
        </mc:AlternateContent>
      </p:grpSp>
      <p:pic>
        <p:nvPicPr>
          <p:cNvPr id="8" name="Imagem 7">
            <a:extLst>
              <a:ext uri="{FF2B5EF4-FFF2-40B4-BE49-F238E27FC236}">
                <a16:creationId xmlns:a16="http://schemas.microsoft.com/office/drawing/2014/main" id="{4593065C-CF6F-43AF-BABD-421E943C92EF}"/>
              </a:ext>
            </a:extLst>
          </p:cNvPr>
          <p:cNvPicPr>
            <a:picLocks noChangeAspect="1"/>
          </p:cNvPicPr>
          <p:nvPr/>
        </p:nvPicPr>
        <p:blipFill rotWithShape="1">
          <a:blip r:embed="rId6">
            <a:extLst>
              <a:ext uri="{28A0092B-C50C-407E-A947-70E740481C1C}">
                <a14:useLocalDpi xmlns:a14="http://schemas.microsoft.com/office/drawing/2010/main" val="0"/>
              </a:ext>
            </a:extLst>
          </a:blip>
          <a:srcRect r="3393" b="63199"/>
          <a:stretch/>
        </p:blipFill>
        <p:spPr>
          <a:xfrm>
            <a:off x="393110" y="4311542"/>
            <a:ext cx="8730847" cy="636623"/>
          </a:xfrm>
          <a:prstGeom prst="rect">
            <a:avLst/>
          </a:prstGeom>
        </p:spPr>
      </p:pic>
      <p:pic>
        <p:nvPicPr>
          <p:cNvPr id="16" name="Imagem 15">
            <a:extLst>
              <a:ext uri="{FF2B5EF4-FFF2-40B4-BE49-F238E27FC236}">
                <a16:creationId xmlns:a16="http://schemas.microsoft.com/office/drawing/2014/main" id="{4849193D-CE83-4EC5-9A7C-F22A06D7104C}"/>
              </a:ext>
            </a:extLst>
          </p:cNvPr>
          <p:cNvPicPr>
            <a:picLocks noChangeAspect="1"/>
          </p:cNvPicPr>
          <p:nvPr/>
        </p:nvPicPr>
        <p:blipFill rotWithShape="1">
          <a:blip r:embed="rId6">
            <a:extLst>
              <a:ext uri="{28A0092B-C50C-407E-A947-70E740481C1C}">
                <a14:useLocalDpi xmlns:a14="http://schemas.microsoft.com/office/drawing/2010/main" val="0"/>
              </a:ext>
            </a:extLst>
          </a:blip>
          <a:srcRect l="23618" t="56996" r="26896" b="2024"/>
          <a:stretch/>
        </p:blipFill>
        <p:spPr>
          <a:xfrm>
            <a:off x="1317202" y="5412415"/>
            <a:ext cx="6195512" cy="982060"/>
          </a:xfrm>
          <a:prstGeom prst="rect">
            <a:avLst/>
          </a:prstGeom>
        </p:spPr>
      </p:pic>
      <mc:AlternateContent xmlns:mc="http://schemas.openxmlformats.org/markup-compatibility/2006" xmlns:a14="http://schemas.microsoft.com/office/drawing/2010/main">
        <mc:Choice Requires="a14">
          <p:sp>
            <p:nvSpPr>
              <p:cNvPr id="9" name="CaixaDeTexto 8">
                <a:extLst>
                  <a:ext uri="{FF2B5EF4-FFF2-40B4-BE49-F238E27FC236}">
                    <a16:creationId xmlns:a16="http://schemas.microsoft.com/office/drawing/2014/main" id="{652DAFA4-02EF-4BBA-8A3C-47F65602A8E5}"/>
                  </a:ext>
                </a:extLst>
              </p:cNvPr>
              <p:cNvSpPr txBox="1"/>
              <p:nvPr/>
            </p:nvSpPr>
            <p:spPr>
              <a:xfrm>
                <a:off x="416528" y="295108"/>
                <a:ext cx="8320135" cy="1295163"/>
              </a:xfrm>
              <a:prstGeom prst="rect">
                <a:avLst/>
              </a:prstGeom>
              <a:noFill/>
            </p:spPr>
            <p:txBody>
              <a:bodyPr wrap="square">
                <a:spAutoFit/>
              </a:bodyPr>
              <a:lstStyle/>
              <a:p>
                <a:pPr>
                  <a:lnSpc>
                    <a:spcPct val="150000"/>
                  </a:lnSpc>
                </a:pPr>
                <a:r>
                  <a:rPr lang="en-US" dirty="0">
                    <a:latin typeface="Calibri" panose="020F0502020204030204" pitchFamily="34" charset="0"/>
                    <a:cs typeface="Calibri" panose="020F0502020204030204" pitchFamily="34" charset="0"/>
                  </a:rPr>
                  <a:t>Long cylindrical particles with the diameter </a:t>
                </a:r>
                <a:r>
                  <a:rPr lang="en-US" i="1" dirty="0">
                    <a:latin typeface="Calibri" panose="020F0502020204030204" pitchFamily="34" charset="0"/>
                    <a:cs typeface="Calibri" panose="020F0502020204030204" pitchFamily="34" charset="0"/>
                  </a:rPr>
                  <a:t>D</a:t>
                </a:r>
                <a:r>
                  <a:rPr lang="en-US" dirty="0">
                    <a:latin typeface="Calibri" panose="020F0502020204030204" pitchFamily="34" charset="0"/>
                    <a:cs typeface="Calibri" panose="020F0502020204030204" pitchFamily="34" charset="0"/>
                  </a:rPr>
                  <a:t> and the length </a:t>
                </a:r>
                <a:r>
                  <a:rPr lang="en-US" i="1" dirty="0">
                    <a:latin typeface="Calibri" panose="020F0502020204030204" pitchFamily="34" charset="0"/>
                    <a:cs typeface="Calibri" panose="020F0502020204030204" pitchFamily="34" charset="0"/>
                  </a:rPr>
                  <a:t>L</a:t>
                </a:r>
                <a:r>
                  <a:rPr lang="en-US" dirty="0">
                    <a:latin typeface="Calibri" panose="020F0502020204030204" pitchFamily="34" charset="0"/>
                    <a:cs typeface="Calibri" panose="020F0502020204030204" pitchFamily="34" charset="0"/>
                  </a:rPr>
                  <a:t> interacting pairwise via the hard-core potential </a:t>
                </a:r>
                <a:r>
                  <a:rPr lang="en-US" i="1" dirty="0">
                    <a:latin typeface="Calibri" panose="020F0502020204030204" pitchFamily="34" charset="0"/>
                    <a:cs typeface="Calibri" panose="020F0502020204030204" pitchFamily="34" charset="0"/>
                  </a:rPr>
                  <a:t>V</a:t>
                </a:r>
                <a:r>
                  <a:rPr lang="en-US" dirty="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1, 2</a:t>
                </a:r>
                <a:r>
                  <a:rPr lang="en-US" dirty="0">
                    <a:latin typeface="Calibri" panose="020F0502020204030204" pitchFamily="34" charset="0"/>
                    <a:cs typeface="Calibri" panose="020F0502020204030204" pitchFamily="34" charset="0"/>
                  </a:rPr>
                  <a:t>) which depends on both positions and orientations of the molecules: </a:t>
                </a:r>
                <a14:m>
                  <m:oMath xmlns:m="http://schemas.openxmlformats.org/officeDocument/2006/math">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rPr>
                          <m:t>𝟏</m:t>
                        </m:r>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rPr>
                          <m:t>≔(</m:t>
                        </m:r>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rPr>
                          <m:t>𝒓</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t>1</m:t>
                        </m:r>
                      </m:sub>
                    </m:s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t>,</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rPr>
                          <m:t>𝒘</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t>1</m:t>
                        </m:r>
                      </m:sub>
                    </m:s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t>)</m:t>
                    </m:r>
                  </m:oMath>
                </a14:m>
                <a:endParaRPr lang="en-US" dirty="0">
                  <a:latin typeface="Calibri" panose="020F0502020204030204" pitchFamily="34" charset="0"/>
                  <a:cs typeface="Calibri" panose="020F0502020204030204" pitchFamily="34" charset="0"/>
                </a:endParaRPr>
              </a:p>
            </p:txBody>
          </p:sp>
        </mc:Choice>
        <mc:Fallback xmlns="">
          <p:sp>
            <p:nvSpPr>
              <p:cNvPr id="9" name="CaixaDeTexto 8">
                <a:extLst>
                  <a:ext uri="{FF2B5EF4-FFF2-40B4-BE49-F238E27FC236}">
                    <a16:creationId xmlns:a16="http://schemas.microsoft.com/office/drawing/2014/main" id="{652DAFA4-02EF-4BBA-8A3C-47F65602A8E5}"/>
                  </a:ext>
                </a:extLst>
              </p:cNvPr>
              <p:cNvSpPr txBox="1">
                <a:spLocks noRot="1" noChangeAspect="1" noMove="1" noResize="1" noEditPoints="1" noAdjustHandles="1" noChangeArrowheads="1" noChangeShapeType="1" noTextEdit="1"/>
              </p:cNvSpPr>
              <p:nvPr/>
            </p:nvSpPr>
            <p:spPr>
              <a:xfrm>
                <a:off x="416528" y="295108"/>
                <a:ext cx="8320135" cy="1295163"/>
              </a:xfrm>
              <a:prstGeom prst="rect">
                <a:avLst/>
              </a:prstGeom>
              <a:blipFill>
                <a:blip r:embed="rId7"/>
                <a:stretch>
                  <a:fillRect l="-586" b="-6573"/>
                </a:stretch>
              </a:blipFill>
            </p:spPr>
            <p:txBody>
              <a:bodyPr/>
              <a:lstStyle/>
              <a:p>
                <a:r>
                  <a:rPr lang="en-US">
                    <a:noFill/>
                  </a:rPr>
                  <a:t> </a:t>
                </a:r>
              </a:p>
            </p:txBody>
          </p:sp>
        </mc:Fallback>
      </mc:AlternateContent>
    </p:spTree>
    <p:extLst>
      <p:ext uri="{BB962C8B-B14F-4D97-AF65-F5344CB8AC3E}">
        <p14:creationId xmlns:p14="http://schemas.microsoft.com/office/powerpoint/2010/main" val="369815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0"/>
            <a:ext cx="8229600" cy="548680"/>
          </a:xfrm>
        </p:spPr>
        <p:txBody>
          <a:bodyPr>
            <a:normAutofit fontScale="90000"/>
          </a:bodyPr>
          <a:lstStyle/>
          <a:p>
            <a:r>
              <a:rPr lang="en-US" sz="3600" dirty="0"/>
              <a:t>A brief historic</a:t>
            </a:r>
            <a:r>
              <a:rPr lang="de-DE" sz="3600" dirty="0"/>
              <a:t> </a:t>
            </a:r>
            <a:r>
              <a:rPr lang="en-US" sz="3600" dirty="0"/>
              <a:t>overview</a:t>
            </a:r>
          </a:p>
        </p:txBody>
      </p:sp>
      <mc:AlternateContent xmlns:mc="http://schemas.openxmlformats.org/markup-compatibility/2006" xmlns:a14="http://schemas.microsoft.com/office/drawing/2010/main">
        <mc:Choice Requires="a14">
          <p:sp>
            <p:nvSpPr>
              <p:cNvPr id="4" name="Textfeld 3"/>
              <p:cNvSpPr txBox="1"/>
              <p:nvPr/>
            </p:nvSpPr>
            <p:spPr>
              <a:xfrm>
                <a:off x="0" y="548680"/>
                <a:ext cx="9216008" cy="6191439"/>
              </a:xfrm>
              <a:prstGeom prst="rect">
                <a:avLst/>
              </a:prstGeom>
              <a:noFill/>
              <a:effectLst>
                <a:glow rad="127000">
                  <a:schemeClr val="accent1">
                    <a:alpha val="43000"/>
                  </a:schemeClr>
                </a:glow>
                <a:reflection stA="93000" endPos="0" dir="5400000" sy="-100000" algn="bl" rotWithShape="0"/>
                <a:softEdge rad="31750"/>
              </a:effectLst>
              <a:scene3d>
                <a:camera prst="orthographicFront"/>
                <a:lightRig rig="threePt" dir="t"/>
              </a:scene3d>
              <a:sp3d extrusionH="82550"/>
            </p:spPr>
            <p:txBody>
              <a:bodyPr wrap="square" rtlCol="0">
                <a:spAutoFit/>
              </a:bodyPr>
              <a:lstStyle/>
              <a:p>
                <a:pPr marL="285750" indent="-285750">
                  <a:spcAft>
                    <a:spcPts val="800"/>
                  </a:spcAft>
                  <a:buFont typeface="Arial" panose="020B0604020202020204" pitchFamily="34" charset="0"/>
                  <a:buChar char="•"/>
                </a:pPr>
                <a:r>
                  <a:rPr lang="en-US" sz="1900" b="1" dirty="0"/>
                  <a:t>1888:</a:t>
                </a:r>
                <a:r>
                  <a:rPr lang="en-US" sz="1900" dirty="0"/>
                  <a:t> </a:t>
                </a:r>
                <a:r>
                  <a:rPr lang="en-US" sz="1900" b="1" dirty="0"/>
                  <a:t>Friedrich </a:t>
                </a:r>
                <a:r>
                  <a:rPr lang="en-US" sz="1900" b="1" dirty="0" err="1"/>
                  <a:t>Reinitzer</a:t>
                </a:r>
                <a:r>
                  <a:rPr lang="en-US" sz="1900" b="1" dirty="0"/>
                  <a:t>  </a:t>
                </a:r>
                <a:r>
                  <a:rPr lang="en-US" sz="1900" dirty="0"/>
                  <a:t>observed  “two melting points “ in cholesteryl benzoate. At </a:t>
                </a:r>
                <a:r>
                  <a:rPr lang="en-US" sz="1900" b="1" dirty="0"/>
                  <a:t>145.5°C</a:t>
                </a:r>
                <a:r>
                  <a:rPr lang="en-US" sz="1900" dirty="0"/>
                  <a:t> it melts to a milky liquid. At </a:t>
                </a:r>
                <a:r>
                  <a:rPr lang="en-US" sz="1900" b="1" dirty="0"/>
                  <a:t>178.5°C</a:t>
                </a:r>
                <a:r>
                  <a:rPr lang="en-US" sz="1900" dirty="0"/>
                  <a:t> it melts again and liquid becomes  clear </a:t>
                </a:r>
                <a:endParaRPr lang="de-DE" sz="1900" dirty="0"/>
              </a:p>
              <a:p>
                <a:pPr marL="285750" indent="-285750">
                  <a:spcAft>
                    <a:spcPts val="800"/>
                  </a:spcAft>
                  <a:buFont typeface="Arial" panose="020B0604020202020204" pitchFamily="34" charset="0"/>
                  <a:buChar char="•"/>
                </a:pPr>
                <a:r>
                  <a:rPr lang="en-US" sz="1900" b="1" dirty="0"/>
                  <a:t>1890:</a:t>
                </a:r>
                <a:r>
                  <a:rPr lang="en-US" sz="1900" dirty="0"/>
                  <a:t> </a:t>
                </a:r>
                <a:r>
                  <a:rPr lang="en-US" sz="1900" b="1" dirty="0"/>
                  <a:t>Otto Lehmann</a:t>
                </a:r>
                <a:r>
                  <a:rPr lang="en-US" sz="1900" dirty="0"/>
                  <a:t> identified a new and distinct state of matter - the „flowing crystal phase“</a:t>
                </a:r>
              </a:p>
              <a:p>
                <a:pPr marL="285750" indent="-285750">
                  <a:spcAft>
                    <a:spcPts val="800"/>
                  </a:spcAft>
                  <a:buFont typeface="Arial" panose="020B0604020202020204" pitchFamily="34" charset="0"/>
                  <a:buChar char="•"/>
                </a:pPr>
                <a:r>
                  <a:rPr lang="en-US" sz="1900" b="1" dirty="0"/>
                  <a:t>1922:</a:t>
                </a:r>
                <a:r>
                  <a:rPr lang="en-US" sz="1900" dirty="0"/>
                  <a:t> </a:t>
                </a:r>
                <a:r>
                  <a:rPr lang="en-US" sz="1900" b="1" dirty="0"/>
                  <a:t>Georges</a:t>
                </a:r>
                <a:r>
                  <a:rPr lang="en-US" sz="1900" dirty="0"/>
                  <a:t> </a:t>
                </a:r>
                <a:r>
                  <a:rPr lang="en-US" sz="1900" b="1" dirty="0" err="1"/>
                  <a:t>Friedel</a:t>
                </a:r>
                <a:r>
                  <a:rPr lang="en-US" sz="1900" dirty="0"/>
                  <a:t> established the names of the three liquid crystalline phases:</a:t>
                </a:r>
              </a:p>
              <a:p>
                <a:pPr>
                  <a:spcAft>
                    <a:spcPts val="800"/>
                  </a:spcAft>
                </a:pPr>
                <a:r>
                  <a:rPr lang="en-US" sz="1900" dirty="0"/>
                  <a:t>                </a:t>
                </a:r>
                <a:r>
                  <a:rPr lang="en-US" sz="1900" i="1" dirty="0" err="1"/>
                  <a:t>nematic</a:t>
                </a:r>
                <a:r>
                  <a:rPr lang="en-US" sz="1900" i="1" dirty="0"/>
                  <a:t>, </a:t>
                </a:r>
                <a:r>
                  <a:rPr lang="en-US" sz="1900" i="1" dirty="0" err="1"/>
                  <a:t>smectic</a:t>
                </a:r>
                <a:r>
                  <a:rPr lang="en-US" sz="1900" i="1" dirty="0"/>
                  <a:t> and cholesteric</a:t>
                </a:r>
              </a:p>
              <a:p>
                <a:pPr marL="285750" indent="-285750">
                  <a:spcAft>
                    <a:spcPts val="800"/>
                  </a:spcAft>
                  <a:buFont typeface="Arial" panose="020B0604020202020204" pitchFamily="34" charset="0"/>
                  <a:buChar char="•"/>
                </a:pPr>
                <a:r>
                  <a:rPr lang="en-US" sz="1900" b="1" dirty="0"/>
                  <a:t>Next 30 years</a:t>
                </a:r>
                <a:r>
                  <a:rPr lang="en-US" sz="1900" dirty="0"/>
                  <a:t>: The scientific community gradually losses interest in LC materials, which  were  considered as an interesting, but essentially useless, laboratory curiosity</a:t>
                </a:r>
              </a:p>
              <a:p>
                <a:pPr marL="285750" indent="-285750">
                  <a:spcAft>
                    <a:spcPts val="800"/>
                  </a:spcAft>
                  <a:buFont typeface="Arial" panose="020B0604020202020204" pitchFamily="34" charset="0"/>
                  <a:buChar char="•"/>
                </a:pPr>
                <a:r>
                  <a:rPr lang="en-US" sz="1900" b="1" dirty="0"/>
                  <a:t>End of 1960s: </a:t>
                </a:r>
                <a:r>
                  <a:rPr lang="en-US" sz="1900" dirty="0"/>
                  <a:t>Suggestion of cholesteric LCs as temperature indicators, analytical metrology, cancer diagnostics and non-destructive testing of materials</a:t>
                </a:r>
              </a:p>
              <a:p>
                <a:pPr marL="285750" indent="-285750">
                  <a:spcAft>
                    <a:spcPts val="800"/>
                  </a:spcAft>
                  <a:buFont typeface="Arial" panose="020B0604020202020204" pitchFamily="34" charset="0"/>
                  <a:buChar char="•"/>
                </a:pPr>
                <a:r>
                  <a:rPr lang="en-US" sz="1900" b="1" dirty="0"/>
                  <a:t>1968:</a:t>
                </a:r>
                <a:r>
                  <a:rPr lang="en-US" sz="1900" dirty="0"/>
                  <a:t> </a:t>
                </a:r>
                <a:r>
                  <a:rPr lang="en-US" sz="1900" b="1" dirty="0"/>
                  <a:t>George </a:t>
                </a:r>
                <a:r>
                  <a:rPr lang="en-US" sz="1900" b="1" dirty="0" err="1"/>
                  <a:t>Heilmeier</a:t>
                </a:r>
                <a:r>
                  <a:rPr lang="en-US" sz="1900" b="1" dirty="0"/>
                  <a:t> </a:t>
                </a:r>
                <a:r>
                  <a:rPr lang="en-US" sz="1900" dirty="0"/>
                  <a:t>first prototype of a LCD</a:t>
                </a:r>
              </a:p>
              <a:p>
                <a:pPr marL="285750" indent="-285750">
                  <a:spcAft>
                    <a:spcPts val="800"/>
                  </a:spcAft>
                  <a:buFont typeface="Arial" panose="020B0604020202020204" pitchFamily="34" charset="0"/>
                  <a:buChar char="•"/>
                </a:pPr>
                <a:r>
                  <a:rPr lang="en-US" sz="1900" b="1" dirty="0"/>
                  <a:t>1970-71:</a:t>
                </a:r>
                <a:r>
                  <a:rPr lang="en-US" sz="1900" dirty="0"/>
                  <a:t> </a:t>
                </a:r>
                <a:r>
                  <a:rPr lang="en-US" sz="1900" b="1" dirty="0" err="1"/>
                  <a:t>Fergason</a:t>
                </a:r>
                <a:r>
                  <a:rPr lang="en-US" sz="1900" b="1" dirty="0"/>
                  <a:t>, </a:t>
                </a:r>
                <a:r>
                  <a:rPr lang="en-US" sz="1900" b="1" dirty="0" err="1"/>
                  <a:t>Schadt</a:t>
                </a:r>
                <a:r>
                  <a:rPr lang="en-US" sz="1900" b="1" dirty="0"/>
                  <a:t>, Helfrich</a:t>
                </a:r>
                <a:r>
                  <a:rPr lang="en-US" sz="1900" dirty="0"/>
                  <a:t>: Invention of the twisted </a:t>
                </a:r>
                <a:r>
                  <a:rPr lang="en-US" sz="1900" dirty="0" err="1"/>
                  <a:t>nematic</a:t>
                </a:r>
                <a:r>
                  <a:rPr lang="en-US" sz="1900" dirty="0"/>
                  <a:t> (TN) cell </a:t>
                </a:r>
              </a:p>
              <a:p>
                <a:pPr>
                  <a:spcAft>
                    <a:spcPts val="800"/>
                  </a:spcAft>
                </a:pPr>
                <a:r>
                  <a:rPr lang="en-US" sz="1900" dirty="0"/>
                  <a:t>       </a:t>
                </a:r>
                <a14:m>
                  <m:oMath xmlns:m="http://schemas.openxmlformats.org/officeDocument/2006/math">
                    <m:r>
                      <a:rPr lang="en-US" sz="1900" i="1" smtClean="0">
                        <a:latin typeface="Cambria Math"/>
                        <a:ea typeface="Cambria Math"/>
                      </a:rPr>
                      <m:t>→</m:t>
                    </m:r>
                  </m:oMath>
                </a14:m>
                <a:r>
                  <a:rPr lang="en-US" sz="1900" dirty="0"/>
                  <a:t>  extensive R&amp;D efforts in LC materials  and LCDs all over the world</a:t>
                </a:r>
              </a:p>
              <a:p>
                <a:pPr marL="285750" indent="-285750">
                  <a:spcAft>
                    <a:spcPts val="800"/>
                  </a:spcAft>
                  <a:buFont typeface="Arial" panose="020B0604020202020204" pitchFamily="34" charset="0"/>
                  <a:buChar char="•"/>
                </a:pPr>
                <a:r>
                  <a:rPr lang="en-US" sz="1900" b="1" dirty="0"/>
                  <a:t>1980s-1990s:</a:t>
                </a:r>
                <a:r>
                  <a:rPr lang="en-US" sz="1900" dirty="0"/>
                  <a:t> LCDs replace conventional display devices in many applications </a:t>
                </a:r>
              </a:p>
              <a:p>
                <a:pPr>
                  <a:spcAft>
                    <a:spcPts val="800"/>
                  </a:spcAft>
                </a:pPr>
                <a:r>
                  <a:rPr lang="en-US" sz="1900" dirty="0"/>
                  <a:t> </a:t>
                </a:r>
                <a14:m>
                  <m:oMath xmlns:m="http://schemas.openxmlformats.org/officeDocument/2006/math">
                    <m:r>
                      <a:rPr lang="de-DE" sz="1900" b="0" i="0" smtClean="0">
                        <a:latin typeface="Cambria Math"/>
                        <a:ea typeface="Cambria Math"/>
                      </a:rPr>
                      <m:t>      </m:t>
                    </m:r>
                    <m:r>
                      <a:rPr lang="en-US" sz="1900" i="1">
                        <a:latin typeface="Cambria Math"/>
                        <a:ea typeface="Cambria Math"/>
                      </a:rPr>
                      <m:t>→</m:t>
                    </m:r>
                  </m:oMath>
                </a14:m>
                <a:r>
                  <a:rPr lang="en-US" sz="1900" dirty="0"/>
                  <a:t>  portable PCs, mobile telephones, electronic toys</a:t>
                </a:r>
              </a:p>
              <a:p>
                <a:pPr marL="285750" indent="-285750">
                  <a:spcAft>
                    <a:spcPts val="800"/>
                  </a:spcAft>
                  <a:buFont typeface="Arial" panose="020B0604020202020204" pitchFamily="34" charset="0"/>
                  <a:buChar char="•"/>
                </a:pPr>
                <a:r>
                  <a:rPr lang="en-US" sz="1900" b="1" dirty="0"/>
                  <a:t>Today</a:t>
                </a:r>
                <a:r>
                  <a:rPr lang="en-US" sz="1900" dirty="0"/>
                  <a:t>: broad applications in display technology, high modulus </a:t>
                </a:r>
                <a:r>
                  <a:rPr lang="en-US" sz="1900" dirty="0" err="1"/>
                  <a:t>fibres</a:t>
                </a:r>
                <a:r>
                  <a:rPr lang="en-US" sz="1900" dirty="0"/>
                  <a:t> and </a:t>
                </a:r>
                <a:r>
                  <a:rPr lang="en-US" sz="1900" dirty="0" err="1"/>
                  <a:t>opto</a:t>
                </a:r>
                <a:r>
                  <a:rPr lang="en-US" sz="1900" dirty="0"/>
                  <a:t>-electronic devices</a:t>
                </a:r>
                <a:endParaRPr lang="de-DE" sz="1900" dirty="0"/>
              </a:p>
            </p:txBody>
          </p:sp>
        </mc:Choice>
        <mc:Fallback xmlns="">
          <p:sp>
            <p:nvSpPr>
              <p:cNvPr id="4" name="Textfeld 3"/>
              <p:cNvSpPr txBox="1">
                <a:spLocks noRot="1" noChangeAspect="1" noMove="1" noResize="1" noEditPoints="1" noAdjustHandles="1" noChangeArrowheads="1" noChangeShapeType="1" noTextEdit="1"/>
              </p:cNvSpPr>
              <p:nvPr/>
            </p:nvSpPr>
            <p:spPr>
              <a:xfrm>
                <a:off x="0" y="548680"/>
                <a:ext cx="9216008" cy="6191439"/>
              </a:xfrm>
              <a:prstGeom prst="rect">
                <a:avLst/>
              </a:prstGeom>
              <a:blipFill rotWithShape="0">
                <a:blip r:embed="rId3"/>
                <a:stretch>
                  <a:fillRect/>
                </a:stretch>
              </a:blipFill>
              <a:effectLst>
                <a:glow rad="127000">
                  <a:schemeClr val="accent1">
                    <a:alpha val="43000"/>
                  </a:schemeClr>
                </a:glow>
                <a:reflection stA="93000" endPos="0" dir="5400000" sy="-100000" algn="bl" rotWithShape="0"/>
                <a:softEdge rad="31750"/>
              </a:effectLst>
            </p:spPr>
            <p:txBody>
              <a:bodyPr/>
              <a:lstStyle/>
              <a:p>
                <a:r>
                  <a:rPr lang="pt-PT">
                    <a:noFill/>
                  </a:rPr>
                  <a:t> </a:t>
                </a:r>
              </a:p>
            </p:txBody>
          </p:sp>
        </mc:Fallback>
      </mc:AlternateContent>
    </p:spTree>
    <p:extLst>
      <p:ext uri="{BB962C8B-B14F-4D97-AF65-F5344CB8AC3E}">
        <p14:creationId xmlns:p14="http://schemas.microsoft.com/office/powerpoint/2010/main" val="2697609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44B5F06A-8A7F-4965-B815-2FB10492C607}"/>
                  </a:ext>
                </a:extLst>
              </p:cNvPr>
              <p:cNvSpPr txBox="1"/>
              <p:nvPr/>
            </p:nvSpPr>
            <p:spPr>
              <a:xfrm>
                <a:off x="164016" y="389349"/>
                <a:ext cx="7632848"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for U (</a:t>
                </a:r>
                <a:r>
                  <a:rPr lang="en-US" b="1" dirty="0">
                    <a:latin typeface="Calibri" panose="020F0502020204030204" pitchFamily="34" charset="0"/>
                    <a:cs typeface="Calibri" panose="020F0502020204030204" pitchFamily="34" charset="0"/>
                  </a:rPr>
                  <a:t>1</a:t>
                </a:r>
                <a:r>
                  <a:rPr lang="en-US" dirty="0">
                    <a:latin typeface="Calibri" panose="020F0502020204030204" pitchFamily="34" charset="0"/>
                    <a:cs typeface="Calibri" panose="020F0502020204030204" pitchFamily="34" charset="0"/>
                  </a:rPr>
                  <a:t>) = 0, and constant density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0</m:t>
                        </m:r>
                      </m:sub>
                    </m:sSub>
                    <m:d>
                      <m:dPr>
                        <m:ctrlPr>
                          <a:rPr lang="en-US" b="1" i="1" smtClean="0">
                            <a:latin typeface="Cambria Math" panose="02040503050406030204" pitchFamily="18" charset="0"/>
                          </a:rPr>
                        </m:ctrlPr>
                      </m:dPr>
                      <m:e>
                        <m:r>
                          <a:rPr lang="en-US" b="1" i="1" smtClean="0">
                            <a:latin typeface="Cambria Math" panose="02040503050406030204" pitchFamily="18" charset="0"/>
                          </a:rPr>
                          <m:t>𝒓</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0</m:t>
                        </m:r>
                      </m:sub>
                    </m:sSub>
                    <m:r>
                      <a:rPr lang="en-US" b="1" i="0" smtClean="0">
                        <a:latin typeface="Cambria Math" panose="02040503050406030204" pitchFamily="18" charset="0"/>
                      </a:rPr>
                      <m:t> </m:t>
                    </m:r>
                  </m:oMath>
                </a14:m>
                <a:r>
                  <a:rPr lang="en-US" dirty="0">
                    <a:latin typeface="Calibri" panose="020F0502020204030204" pitchFamily="34" charset="0"/>
                    <a:cs typeface="Calibri" panose="020F0502020204030204" pitchFamily="34" charset="0"/>
                  </a:rPr>
                  <a:t>we have </a:t>
                </a:r>
              </a:p>
            </p:txBody>
          </p:sp>
        </mc:Choice>
        <mc:Fallback xmlns="">
          <p:sp>
            <p:nvSpPr>
              <p:cNvPr id="6" name="CaixaDeTexto 5">
                <a:extLst>
                  <a:ext uri="{FF2B5EF4-FFF2-40B4-BE49-F238E27FC236}">
                    <a16:creationId xmlns:a16="http://schemas.microsoft.com/office/drawing/2014/main" id="{44B5F06A-8A7F-4965-B815-2FB10492C607}"/>
                  </a:ext>
                </a:extLst>
              </p:cNvPr>
              <p:cNvSpPr txBox="1">
                <a:spLocks noRot="1" noChangeAspect="1" noMove="1" noResize="1" noEditPoints="1" noAdjustHandles="1" noChangeArrowheads="1" noChangeShapeType="1" noTextEdit="1"/>
              </p:cNvSpPr>
              <p:nvPr/>
            </p:nvSpPr>
            <p:spPr>
              <a:xfrm>
                <a:off x="164016" y="389349"/>
                <a:ext cx="7632848" cy="369332"/>
              </a:xfrm>
              <a:prstGeom prst="rect">
                <a:avLst/>
              </a:prstGeom>
              <a:blipFill>
                <a:blip r:embed="rId2"/>
                <a:stretch>
                  <a:fillRect l="-719"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ixaDeTexto 6">
                <a:extLst>
                  <a:ext uri="{FF2B5EF4-FFF2-40B4-BE49-F238E27FC236}">
                    <a16:creationId xmlns:a16="http://schemas.microsoft.com/office/drawing/2014/main" id="{72E25E2B-547E-44CF-944B-3E042849F75C}"/>
                  </a:ext>
                </a:extLst>
              </p:cNvPr>
              <p:cNvSpPr txBox="1"/>
              <p:nvPr/>
            </p:nvSpPr>
            <p:spPr>
              <a:xfrm>
                <a:off x="827584" y="1173278"/>
                <a:ext cx="7974074" cy="1736629"/>
              </a:xfrm>
              <a:prstGeom prst="rect">
                <a:avLst/>
              </a:prstGeom>
              <a:noFill/>
            </p:spPr>
            <p:txBody>
              <a:bodyPr wrap="square" lIns="0" tIns="0" rIns="0" bIns="0" rtlCol="0">
                <a:spAutoFit/>
              </a:bodyPr>
              <a:lstStyle/>
              <a:p>
                <a:pPr>
                  <a:lnSpc>
                    <a:spcPct val="150000"/>
                  </a:lnSpc>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𝛽</m:t>
                      </m:r>
                      <m:r>
                        <a:rPr lang="en-US" b="0" i="1" smtClean="0">
                          <a:latin typeface="Cambria Math" panose="02040503050406030204" pitchFamily="18" charset="0"/>
                        </a:rPr>
                        <m:t>𝐹</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𝜌</m:t>
                          </m:r>
                        </m:e>
                      </m:d>
                      <m:r>
                        <a:rPr lang="en-US" b="0" i="1" smtClean="0">
                          <a:latin typeface="Cambria Math" panose="02040503050406030204" pitchFamily="18" charset="0"/>
                        </a:rPr>
                        <m:t>=</m:t>
                      </m:r>
                      <m:r>
                        <a:rPr lang="en-US" b="0" i="1" smtClean="0">
                          <a:latin typeface="Cambria Math" panose="02040503050406030204" pitchFamily="18" charset="0"/>
                        </a:rPr>
                        <m:t>𝑉</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0</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1" i="1" smtClean="0">
                                  <a:latin typeface="Cambria Math" panose="02040503050406030204" pitchFamily="18" charset="0"/>
                                </a:rPr>
                              </m:ctrlPr>
                            </m:dPr>
                            <m:e>
                              <m:r>
                                <a:rPr lang="en-US" b="1" i="1" smtClean="0">
                                  <a:latin typeface="Cambria Math" panose="02040503050406030204" pitchFamily="18" charset="0"/>
                                </a:rPr>
                                <m:t>𝒘</m:t>
                              </m:r>
                            </m:e>
                          </m:d>
                          <m:d>
                            <m:dPr>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ln</m:t>
                                  </m:r>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0</m:t>
                                      </m:r>
                                    </m:sub>
                                  </m:sSub>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Λ</m:t>
                                      </m:r>
                                    </m:e>
                                    <m:sup>
                                      <m:r>
                                        <a:rPr lang="en-US" b="0" i="1" smtClean="0">
                                          <a:latin typeface="Cambria Math" panose="02040503050406030204" pitchFamily="18" charset="0"/>
                                        </a:rPr>
                                        <m:t>3</m:t>
                                      </m:r>
                                    </m:sup>
                                  </m:sSup>
                                </m:e>
                              </m:func>
                              <m:r>
                                <a:rPr lang="en-US" b="0" i="1" smtClean="0">
                                  <a:latin typeface="Cambria Math" panose="02040503050406030204" pitchFamily="18" charset="0"/>
                                </a:rPr>
                                <m:t> −1 −</m:t>
                              </m:r>
                              <m:r>
                                <a:rPr lang="en-US" b="0" i="1" smtClean="0">
                                  <a:latin typeface="Cambria Math" panose="02040503050406030204" pitchFamily="18" charset="0"/>
                                </a:rPr>
                                <m:t>𝛽𝜇</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ln</m:t>
                                  </m:r>
                                </m:fName>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1" i="1" smtClean="0">
                                          <a:latin typeface="Cambria Math" panose="02040503050406030204" pitchFamily="18" charset="0"/>
                                        </a:rPr>
                                        <m:t>𝒘</m:t>
                                      </m:r>
                                    </m:e>
                                  </m:d>
                                </m:e>
                              </m:func>
                            </m:e>
                          </m:d>
                          <m:r>
                            <a:rPr lang="en-US" b="0" i="1" smtClean="0">
                              <a:latin typeface="Cambria Math" panose="02040503050406030204" pitchFamily="18" charset="0"/>
                            </a:rPr>
                            <m:t>𝑑</m:t>
                          </m:r>
                          <m:r>
                            <m:rPr>
                              <m:sty m:val="p"/>
                            </m:rPr>
                            <a:rPr lang="en-US" b="0" i="0" smtClean="0">
                              <a:latin typeface="Cambria Math" panose="02040503050406030204" pitchFamily="18" charset="0"/>
                            </a:rPr>
                            <m:t>Ω</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0</m:t>
                                  </m:r>
                                </m:sub>
                              </m:sSub>
                            </m:num>
                            <m:den>
                              <m:r>
                                <a:rPr lang="en-US" b="0" i="1" smtClean="0">
                                  <a:latin typeface="Cambria Math" panose="02040503050406030204" pitchFamily="18" charset="0"/>
                                </a:rPr>
                                <m:t>2</m:t>
                              </m:r>
                            </m:den>
                          </m:f>
                          <m:r>
                            <a:rPr lang="en-US" b="0" i="1" smtClean="0">
                              <a:latin typeface="Cambria Math" panose="02040503050406030204" pitchFamily="18" charset="0"/>
                            </a:rPr>
                            <m:t>∫∫</m:t>
                          </m:r>
                          <m:r>
                            <a:rPr lang="en-US" b="0" i="1" smtClean="0">
                              <a:latin typeface="Cambria Math" panose="02040503050406030204" pitchFamily="18" charset="0"/>
                            </a:rPr>
                            <m:t>𝐸</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1" i="1" smtClean="0">
                                      <a:latin typeface="Cambria Math" panose="02040503050406030204" pitchFamily="18" charset="0"/>
                                    </a:rPr>
                                    <m:t>𝒘</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𝒘</m:t>
                                  </m:r>
                                </m:e>
                                <m:sub>
                                  <m:r>
                                    <a:rPr lang="en-US" b="0" i="1" smtClean="0">
                                      <a:latin typeface="Cambria Math" panose="02040503050406030204" pitchFamily="18" charset="0"/>
                                    </a:rPr>
                                    <m:t>2</m:t>
                                  </m:r>
                                </m:sub>
                              </m:sSub>
                            </m:e>
                          </m:d>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1" i="1" smtClean="0">
                                      <a:latin typeface="Cambria Math" panose="02040503050406030204" pitchFamily="18" charset="0"/>
                                    </a:rPr>
                                    <m:t>𝒘</m:t>
                                  </m:r>
                                </m:e>
                                <m:sub>
                                  <m:r>
                                    <a:rPr lang="en-US" b="0" i="1" smtClean="0">
                                      <a:latin typeface="Cambria Math" panose="02040503050406030204" pitchFamily="18" charset="0"/>
                                    </a:rPr>
                                    <m:t>1</m:t>
                                  </m:r>
                                </m:sub>
                              </m:sSub>
                            </m:e>
                          </m:d>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1" i="1" smtClean="0">
                                      <a:latin typeface="Cambria Math" panose="02040503050406030204" pitchFamily="18" charset="0"/>
                                    </a:rPr>
                                    <m:t>𝒘</m:t>
                                  </m:r>
                                </m:e>
                                <m:sub>
                                  <m:r>
                                    <a:rPr lang="en-US" b="0" i="1" smtClean="0">
                                      <a:latin typeface="Cambria Math" panose="02040503050406030204" pitchFamily="18" charset="0"/>
                                    </a:rPr>
                                    <m:t>2</m:t>
                                  </m:r>
                                </m:sub>
                              </m:sSub>
                            </m:e>
                          </m:d>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Ω</m:t>
                              </m:r>
                            </m:e>
                            <m:sub>
                              <m:r>
                                <a:rPr lang="en-US" b="0" i="1" smtClean="0">
                                  <a:latin typeface="Cambria Math" panose="02040503050406030204" pitchFamily="18" charset="0"/>
                                </a:rPr>
                                <m:t>1</m:t>
                              </m:r>
                            </m:sub>
                          </m:sSub>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Ω</m:t>
                              </m:r>
                            </m:e>
                            <m:sub>
                              <m:r>
                                <a:rPr lang="en-US" b="0" i="1" smtClean="0">
                                  <a:latin typeface="Cambria Math" panose="02040503050406030204" pitchFamily="18" charset="0"/>
                                </a:rPr>
                                <m:t>2</m:t>
                              </m:r>
                            </m:sub>
                          </m:sSub>
                        </m:e>
                      </m:d>
                    </m:oMath>
                  </m:oMathPara>
                </a14:m>
                <a:endParaRPr lang="en-US" dirty="0"/>
              </a:p>
            </p:txBody>
          </p:sp>
        </mc:Choice>
        <mc:Fallback xmlns="">
          <p:sp>
            <p:nvSpPr>
              <p:cNvPr id="7" name="CaixaDeTexto 6">
                <a:extLst>
                  <a:ext uri="{FF2B5EF4-FFF2-40B4-BE49-F238E27FC236}">
                    <a16:creationId xmlns:a16="http://schemas.microsoft.com/office/drawing/2014/main" id="{72E25E2B-547E-44CF-944B-3E042849F75C}"/>
                  </a:ext>
                </a:extLst>
              </p:cNvPr>
              <p:cNvSpPr txBox="1">
                <a:spLocks noRot="1" noChangeAspect="1" noMove="1" noResize="1" noEditPoints="1" noAdjustHandles="1" noChangeArrowheads="1" noChangeShapeType="1" noTextEdit="1"/>
              </p:cNvSpPr>
              <p:nvPr/>
            </p:nvSpPr>
            <p:spPr>
              <a:xfrm>
                <a:off x="827584" y="1173278"/>
                <a:ext cx="7974074" cy="1736629"/>
              </a:xfrm>
              <a:prstGeom prst="rect">
                <a:avLst/>
              </a:prstGeom>
              <a:blipFill>
                <a:blip r:embed="rId3"/>
                <a:stretch>
                  <a:fillRect/>
                </a:stretch>
              </a:blipFill>
            </p:spPr>
            <p:txBody>
              <a:bodyPr/>
              <a:lstStyle/>
              <a:p>
                <a:r>
                  <a:rPr lang="en-US">
                    <a:noFill/>
                  </a:rPr>
                  <a:t> </a:t>
                </a:r>
              </a:p>
            </p:txBody>
          </p:sp>
        </mc:Fallback>
      </mc:AlternateContent>
      <p:sp>
        <p:nvSpPr>
          <p:cNvPr id="9" name="CaixaDeTexto 8">
            <a:extLst>
              <a:ext uri="{FF2B5EF4-FFF2-40B4-BE49-F238E27FC236}">
                <a16:creationId xmlns:a16="http://schemas.microsoft.com/office/drawing/2014/main" id="{D0225D1F-8E5B-42C4-A2FA-41262196403D}"/>
              </a:ext>
            </a:extLst>
          </p:cNvPr>
          <p:cNvSpPr txBox="1"/>
          <p:nvPr/>
        </p:nvSpPr>
        <p:spPr>
          <a:xfrm>
            <a:off x="380040" y="3463838"/>
            <a:ext cx="4572000"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with the excluded volume</a:t>
            </a:r>
          </a:p>
        </p:txBody>
      </p:sp>
      <mc:AlternateContent xmlns:mc="http://schemas.openxmlformats.org/markup-compatibility/2006" xmlns:a14="http://schemas.microsoft.com/office/drawing/2010/main">
        <mc:Choice Requires="a14">
          <p:sp>
            <p:nvSpPr>
              <p:cNvPr id="11" name="CaixaDeTexto 10">
                <a:extLst>
                  <a:ext uri="{FF2B5EF4-FFF2-40B4-BE49-F238E27FC236}">
                    <a16:creationId xmlns:a16="http://schemas.microsoft.com/office/drawing/2014/main" id="{76CF8784-9A82-4AFB-B733-630458DF3D1B}"/>
                  </a:ext>
                </a:extLst>
              </p:cNvPr>
              <p:cNvSpPr txBox="1"/>
              <p:nvPr/>
            </p:nvSpPr>
            <p:spPr>
              <a:xfrm>
                <a:off x="2015716" y="4188621"/>
                <a:ext cx="5112568" cy="6603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1" i="1" smtClean="0">
                                  <a:latin typeface="Cambria Math" panose="02040503050406030204" pitchFamily="18" charset="0"/>
                                </a:rPr>
                                <m:t>𝒘</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𝒘</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nary>
                        <m:naryPr>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𝑉</m:t>
                          </m:r>
                        </m:sub>
                        <m:sup/>
                        <m:e>
                          <m:sSup>
                            <m:sSupPr>
                              <m:ctrlPr>
                                <a:rPr lang="en-US" b="0" i="1" smtClean="0">
                                  <a:latin typeface="Cambria Math" panose="02040503050406030204" pitchFamily="18" charset="0"/>
                                </a:rPr>
                              </m:ctrlPr>
                            </m:sSupPr>
                            <m:e>
                              <m:r>
                                <a:rPr lang="en-US" b="0" i="1" smtClean="0">
                                  <a:latin typeface="Cambria Math" panose="02040503050406030204" pitchFamily="18" charset="0"/>
                                </a:rPr>
                                <m:t>𝑓</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1" i="1" smtClean="0">
                                  <a:latin typeface="Cambria Math" panose="02040503050406030204" pitchFamily="18" charset="0"/>
                                </a:rPr>
                                <m:t>𝒓</m:t>
                              </m:r>
                              <m:r>
                                <a:rPr lang="en-US" b="1"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𝒘</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𝒘</m:t>
                                  </m:r>
                                </m:e>
                                <m:sub>
                                  <m:r>
                                    <a:rPr lang="en-US" b="0" i="1" smtClean="0">
                                      <a:latin typeface="Cambria Math" panose="02040503050406030204" pitchFamily="18" charset="0"/>
                                    </a:rPr>
                                    <m:t>2</m:t>
                                  </m:r>
                                </m:sub>
                              </m:sSub>
                            </m:e>
                          </m:d>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3</m:t>
                              </m:r>
                            </m:sup>
                          </m:sSup>
                          <m:r>
                            <a:rPr lang="en-US" b="0" i="1" smtClean="0">
                              <a:latin typeface="Cambria Math" panose="02040503050406030204" pitchFamily="18" charset="0"/>
                            </a:rPr>
                            <m:t>𝑟</m:t>
                          </m:r>
                        </m:e>
                      </m:nary>
                    </m:oMath>
                  </m:oMathPara>
                </a14:m>
                <a:endParaRPr lang="en-US" dirty="0"/>
              </a:p>
            </p:txBody>
          </p:sp>
        </mc:Choice>
        <mc:Fallback xmlns="">
          <p:sp>
            <p:nvSpPr>
              <p:cNvPr id="11" name="CaixaDeTexto 10">
                <a:extLst>
                  <a:ext uri="{FF2B5EF4-FFF2-40B4-BE49-F238E27FC236}">
                    <a16:creationId xmlns:a16="http://schemas.microsoft.com/office/drawing/2014/main" id="{76CF8784-9A82-4AFB-B733-630458DF3D1B}"/>
                  </a:ext>
                </a:extLst>
              </p:cNvPr>
              <p:cNvSpPr txBox="1">
                <a:spLocks noRot="1" noChangeAspect="1" noMove="1" noResize="1" noEditPoints="1" noAdjustHandles="1" noChangeArrowheads="1" noChangeShapeType="1" noTextEdit="1"/>
              </p:cNvSpPr>
              <p:nvPr/>
            </p:nvSpPr>
            <p:spPr>
              <a:xfrm>
                <a:off x="2015716" y="4188621"/>
                <a:ext cx="5112568" cy="66030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CaixaDeTexto 12">
                <a:extLst>
                  <a:ext uri="{FF2B5EF4-FFF2-40B4-BE49-F238E27FC236}">
                    <a16:creationId xmlns:a16="http://schemas.microsoft.com/office/drawing/2014/main" id="{7B932192-1A26-41A1-9688-872AAD85284C}"/>
                  </a:ext>
                </a:extLst>
              </p:cNvPr>
              <p:cNvSpPr txBox="1"/>
              <p:nvPr/>
            </p:nvSpPr>
            <p:spPr>
              <a:xfrm>
                <a:off x="380040" y="5125765"/>
                <a:ext cx="7416824" cy="646331"/>
              </a:xfrm>
              <a:prstGeom prst="rect">
                <a:avLst/>
              </a:prstGeom>
              <a:noFill/>
            </p:spPr>
            <p:txBody>
              <a:bodyPr wrap="square">
                <a:spAutoFit/>
              </a:bodyPr>
              <a:lstStyle/>
              <a:p>
                <a:endParaRPr lang="en-US" dirty="0"/>
              </a:p>
              <a:p>
                <a:r>
                  <a:rPr lang="en-US" dirty="0">
                    <a:latin typeface="Calibri" panose="020F0502020204030204" pitchFamily="34" charset="0"/>
                    <a:cs typeface="Calibri" panose="020F0502020204030204" pitchFamily="34" charset="0"/>
                  </a:rPr>
                  <a:t>of one particle oriented at </a:t>
                </a:r>
                <a14:m>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𝒘</m:t>
                        </m:r>
                      </m:e>
                      <m:sub>
                        <m:r>
                          <a:rPr lang="en-US" b="0" i="1" smtClean="0">
                            <a:latin typeface="Cambria Math" panose="02040503050406030204" pitchFamily="18" charset="0"/>
                          </a:rPr>
                          <m:t>1</m:t>
                        </m:r>
                      </m:sub>
                    </m:sSub>
                  </m:oMath>
                </a14:m>
                <a:r>
                  <a:rPr lang="en-US" dirty="0">
                    <a:latin typeface="Calibri" panose="020F0502020204030204" pitchFamily="34" charset="0"/>
                    <a:cs typeface="Calibri" panose="020F0502020204030204" pitchFamily="34" charset="0"/>
                  </a:rPr>
                  <a:t> with another particle oriented at </a:t>
                </a:r>
                <a14:m>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𝒘</m:t>
                        </m:r>
                      </m:e>
                      <m:sub>
                        <m:r>
                          <a:rPr lang="en-US" b="0" i="1" smtClean="0">
                            <a:latin typeface="Cambria Math" panose="02040503050406030204" pitchFamily="18" charset="0"/>
                          </a:rPr>
                          <m:t>2</m:t>
                        </m:r>
                      </m:sub>
                    </m:sSub>
                  </m:oMath>
                </a14:m>
                <a:r>
                  <a:rPr lang="en-US" dirty="0">
                    <a:latin typeface="Calibri" panose="020F0502020204030204" pitchFamily="34" charset="0"/>
                    <a:cs typeface="Calibri" panose="020F0502020204030204" pitchFamily="34" charset="0"/>
                  </a:rPr>
                  <a:t> </a:t>
                </a:r>
              </a:p>
            </p:txBody>
          </p:sp>
        </mc:Choice>
        <mc:Fallback xmlns="">
          <p:sp>
            <p:nvSpPr>
              <p:cNvPr id="13" name="CaixaDeTexto 12">
                <a:extLst>
                  <a:ext uri="{FF2B5EF4-FFF2-40B4-BE49-F238E27FC236}">
                    <a16:creationId xmlns:a16="http://schemas.microsoft.com/office/drawing/2014/main" id="{7B932192-1A26-41A1-9688-872AAD85284C}"/>
                  </a:ext>
                </a:extLst>
              </p:cNvPr>
              <p:cNvSpPr txBox="1">
                <a:spLocks noRot="1" noChangeAspect="1" noMove="1" noResize="1" noEditPoints="1" noAdjustHandles="1" noChangeArrowheads="1" noChangeShapeType="1" noTextEdit="1"/>
              </p:cNvSpPr>
              <p:nvPr/>
            </p:nvSpPr>
            <p:spPr>
              <a:xfrm>
                <a:off x="380040" y="5125765"/>
                <a:ext cx="7416824" cy="646331"/>
              </a:xfrm>
              <a:prstGeom prst="rect">
                <a:avLst/>
              </a:prstGeom>
              <a:blipFill>
                <a:blip r:embed="rId5"/>
                <a:stretch>
                  <a:fillRect l="-657" b="-14151"/>
                </a:stretch>
              </a:blipFill>
            </p:spPr>
            <p:txBody>
              <a:bodyPr/>
              <a:lstStyle/>
              <a:p>
                <a:r>
                  <a:rPr lang="en-US">
                    <a:noFill/>
                  </a:rPr>
                  <a:t> </a:t>
                </a:r>
              </a:p>
            </p:txBody>
          </p:sp>
        </mc:Fallback>
      </mc:AlternateContent>
    </p:spTree>
    <p:extLst>
      <p:ext uri="{BB962C8B-B14F-4D97-AF65-F5344CB8AC3E}">
        <p14:creationId xmlns:p14="http://schemas.microsoft.com/office/powerpoint/2010/main" val="36683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65CE0340-045F-4047-84EA-AF4BBFDAFA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332656"/>
            <a:ext cx="2520280" cy="3398704"/>
          </a:xfrm>
          <a:prstGeom prst="rect">
            <a:avLst/>
          </a:prstGeom>
        </p:spPr>
      </p:pic>
      <mc:AlternateContent xmlns:mc="http://schemas.openxmlformats.org/markup-compatibility/2006" xmlns:a14="http://schemas.microsoft.com/office/drawing/2010/main">
        <mc:Choice Requires="a14">
          <p:sp>
            <p:nvSpPr>
              <p:cNvPr id="8" name="CaixaDeTexto 7">
                <a:extLst>
                  <a:ext uri="{FF2B5EF4-FFF2-40B4-BE49-F238E27FC236}">
                    <a16:creationId xmlns:a16="http://schemas.microsoft.com/office/drawing/2014/main" id="{896AEDFA-EA30-4529-84B4-C1C898B8CB09}"/>
                  </a:ext>
                </a:extLst>
              </p:cNvPr>
              <p:cNvSpPr txBox="1"/>
              <p:nvPr/>
            </p:nvSpPr>
            <p:spPr>
              <a:xfrm>
                <a:off x="3563890" y="618195"/>
                <a:ext cx="5472608" cy="2535566"/>
              </a:xfrm>
              <a:prstGeom prst="rect">
                <a:avLst/>
              </a:prstGeom>
              <a:noFill/>
            </p:spPr>
            <p:txBody>
              <a:bodyPr wrap="square">
                <a:spAutoFit/>
              </a:bodyPr>
              <a:lstStyle/>
              <a:p>
                <a:pPr>
                  <a:lnSpc>
                    <a:spcPct val="150000"/>
                  </a:lnSpc>
                </a:pPr>
                <a:r>
                  <a:rPr lang="en-US" dirty="0"/>
                  <a:t>The excluded volume </a:t>
                </a:r>
                <a:r>
                  <a:rPr lang="en-US" i="1" dirty="0"/>
                  <a:t>E</a:t>
                </a:r>
                <a:r>
                  <a:rPr lang="en-US" dirty="0"/>
                  <a:t> of two hard rods depends on the angle γ between their axes </a:t>
                </a:r>
                <a14:m>
                  <m:oMath xmlns:m="http://schemas.openxmlformats.org/officeDocument/2006/math">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𝒘</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Sub>
                  </m:oMath>
                </a14:m>
                <a:r>
                  <a:rPr lang="en-US" dirty="0"/>
                  <a:t> and </a:t>
                </a:r>
                <a14:m>
                  <m:oMath xmlns:m="http://schemas.openxmlformats.org/officeDocument/2006/math">
                    <m:sSub>
                      <m:sSubPr>
                        <m:ctrlPr>
                          <a:rPr lang="en-US" i="1">
                            <a:solidFill>
                              <a:srgbClr val="000000"/>
                            </a:solidFill>
                            <a:latin typeface="Cambria Math" panose="02040503050406030204" pitchFamily="18" charset="0"/>
                          </a:rPr>
                        </m:ctrlPr>
                      </m:sSubPr>
                      <m:e>
                        <m:r>
                          <a:rPr lang="en-US" b="1" i="1">
                            <a:solidFill>
                              <a:srgbClr val="000000"/>
                            </a:solidFill>
                            <a:latin typeface="Cambria Math" panose="02040503050406030204" pitchFamily="18" charset="0"/>
                          </a:rPr>
                          <m:t>𝒘</m:t>
                        </m:r>
                      </m:e>
                      <m:sub>
                        <m:r>
                          <a:rPr lang="en-US" i="1">
                            <a:solidFill>
                              <a:srgbClr val="000000"/>
                            </a:solidFill>
                            <a:latin typeface="Cambria Math" panose="02040503050406030204" pitchFamily="18" charset="0"/>
                          </a:rPr>
                          <m:t>2</m:t>
                        </m:r>
                      </m:sub>
                    </m:sSub>
                  </m:oMath>
                </a14:m>
                <a:r>
                  <a:rPr lang="en-US" dirty="0">
                    <a:solidFill>
                      <a:srgbClr val="000000"/>
                    </a:solidFill>
                  </a:rPr>
                  <a:t> </a:t>
                </a:r>
                <a:endParaRPr lang="en-US" dirty="0"/>
              </a:p>
              <a:p>
                <a:pPr>
                  <a:lnSpc>
                    <a:spcPct val="150000"/>
                  </a:lnSpc>
                </a:pPr>
                <a:r>
                  <a:rPr lang="en-US" i="1" dirty="0"/>
                  <a:t>E</a:t>
                </a:r>
                <a:r>
                  <a:rPr lang="en-US" dirty="0"/>
                  <a:t> is minimum for the parallel alignment, γ = 0, and maximum for perpendicular alignment γ = π/2.</a:t>
                </a:r>
              </a:p>
              <a:p>
                <a:pPr>
                  <a:lnSpc>
                    <a:spcPct val="150000"/>
                  </a:lnSpc>
                </a:pPr>
                <a:r>
                  <a:rPr lang="en-US" dirty="0"/>
                  <a:t>For </a:t>
                </a:r>
                <a14:m>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𝐿</m:t>
                    </m:r>
                  </m:oMath>
                </a14:m>
                <a:r>
                  <a:rPr lang="en-US" dirty="0"/>
                  <a:t>  we can neglect the ends effects leading to </a:t>
                </a:r>
                <a14:m>
                  <m:oMath xmlns:m="http://schemas.openxmlformats.org/officeDocument/2006/math">
                    <m:r>
                      <a:rPr lang="en-US" b="0" i="1" smtClean="0">
                        <a:latin typeface="Cambria Math" panose="02040503050406030204" pitchFamily="18" charset="0"/>
                      </a:rPr>
                      <m:t>𝐸</m:t>
                    </m:r>
                    <m:d>
                      <m:dPr>
                        <m:ctrlPr>
                          <a:rPr lang="en-US" b="0" i="1" smtClean="0">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b="1" i="1">
                                <a:solidFill>
                                  <a:srgbClr val="000000"/>
                                </a:solidFill>
                                <a:latin typeface="Cambria Math" panose="02040503050406030204" pitchFamily="18" charset="0"/>
                              </a:rPr>
                              <m:t>𝒘</m:t>
                            </m:r>
                          </m:e>
                          <m:sub>
                            <m:r>
                              <a:rPr lang="en-US" i="1">
                                <a:solidFill>
                                  <a:srgbClr val="000000"/>
                                </a:solidFill>
                                <a:latin typeface="Cambria Math" panose="02040503050406030204" pitchFamily="18" charset="0"/>
                              </a:rPr>
                              <m:t>1</m:t>
                            </m:r>
                          </m:sub>
                        </m:sSub>
                        <m:r>
                          <a:rPr lang="en-US" b="0" i="1" smtClean="0">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b="1" i="1">
                                <a:solidFill>
                                  <a:srgbClr val="000000"/>
                                </a:solidFill>
                                <a:latin typeface="Cambria Math" panose="02040503050406030204" pitchFamily="18" charset="0"/>
                              </a:rPr>
                              <m:t>𝒘</m:t>
                            </m:r>
                          </m:e>
                          <m:sub>
                            <m:r>
                              <a:rPr lang="en-US" b="0" i="1" smtClean="0">
                                <a:solidFill>
                                  <a:srgbClr val="000000"/>
                                </a:solidFill>
                                <a:latin typeface="Cambria Math" panose="02040503050406030204" pitchFamily="18" charset="0"/>
                              </a:rPr>
                              <m:t>2</m:t>
                            </m:r>
                          </m:sub>
                        </m:sSub>
                      </m:e>
                    </m:d>
                    <m:r>
                      <a:rPr lang="en-US" b="0" i="1" smtClean="0">
                        <a:latin typeface="Cambria Math" panose="02040503050406030204" pitchFamily="18" charset="0"/>
                      </a:rPr>
                      <m:t>≈2</m:t>
                    </m:r>
                    <m:r>
                      <a:rPr lang="en-US" b="0" i="1" smtClean="0">
                        <a:latin typeface="Cambria Math" panose="02040503050406030204" pitchFamily="18" charset="0"/>
                      </a:rPr>
                      <m:t>𝐷</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𝐿</m:t>
                        </m:r>
                      </m:e>
                      <m:sup>
                        <m:r>
                          <a:rPr lang="en-US" b="0" i="1" smtClean="0">
                            <a:latin typeface="Cambria Math" panose="02040503050406030204" pitchFamily="18" charset="0"/>
                          </a:rPr>
                          <m:t>2</m:t>
                        </m:r>
                      </m:sup>
                    </m:sSup>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𝛾</m:t>
                        </m:r>
                        <m:r>
                          <a:rPr lang="en-US" b="0" i="1" smtClean="0">
                            <a:latin typeface="Cambria Math" panose="02040503050406030204" pitchFamily="18" charset="0"/>
                          </a:rPr>
                          <m:t>|</m:t>
                        </m:r>
                      </m:e>
                    </m:func>
                  </m:oMath>
                </a14:m>
                <a:endParaRPr lang="en-US" dirty="0"/>
              </a:p>
            </p:txBody>
          </p:sp>
        </mc:Choice>
        <mc:Fallback xmlns="">
          <p:sp>
            <p:nvSpPr>
              <p:cNvPr id="8" name="CaixaDeTexto 7">
                <a:extLst>
                  <a:ext uri="{FF2B5EF4-FFF2-40B4-BE49-F238E27FC236}">
                    <a16:creationId xmlns:a16="http://schemas.microsoft.com/office/drawing/2014/main" id="{896AEDFA-EA30-4529-84B4-C1C898B8CB09}"/>
                  </a:ext>
                </a:extLst>
              </p:cNvPr>
              <p:cNvSpPr txBox="1">
                <a:spLocks noRot="1" noChangeAspect="1" noMove="1" noResize="1" noEditPoints="1" noAdjustHandles="1" noChangeArrowheads="1" noChangeShapeType="1" noTextEdit="1"/>
              </p:cNvSpPr>
              <p:nvPr/>
            </p:nvSpPr>
            <p:spPr>
              <a:xfrm>
                <a:off x="3563890" y="618195"/>
                <a:ext cx="5472608" cy="2535566"/>
              </a:xfrm>
              <a:prstGeom prst="rect">
                <a:avLst/>
              </a:prstGeom>
              <a:blipFill>
                <a:blip r:embed="rId3"/>
                <a:stretch>
                  <a:fillRect l="-1003" b="-14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aixaDeTexto 9">
                <a:extLst>
                  <a:ext uri="{FF2B5EF4-FFF2-40B4-BE49-F238E27FC236}">
                    <a16:creationId xmlns:a16="http://schemas.microsoft.com/office/drawing/2014/main" id="{DA81B0A1-68BE-4BBA-B3E6-C18D39E3A4C9}"/>
                  </a:ext>
                </a:extLst>
              </p:cNvPr>
              <p:cNvSpPr txBox="1"/>
              <p:nvPr/>
            </p:nvSpPr>
            <p:spPr>
              <a:xfrm>
                <a:off x="583988" y="4078463"/>
                <a:ext cx="7992890" cy="656846"/>
              </a:xfrm>
              <a:prstGeom prst="rect">
                <a:avLst/>
              </a:prstGeom>
              <a:noFill/>
            </p:spPr>
            <p:txBody>
              <a:bodyPr wrap="square">
                <a:spAutoFit/>
              </a:bodyPr>
              <a:lstStyle/>
              <a:p>
                <a:r>
                  <a:rPr lang="en-US" dirty="0"/>
                  <a:t> Because of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1" i="1" smtClean="0">
                            <a:latin typeface="Cambria Math" panose="02040503050406030204" pitchFamily="18" charset="0"/>
                          </a:rPr>
                          <m:t>𝒘</m:t>
                        </m:r>
                      </m:e>
                    </m:d>
                    <m:r>
                      <a:rPr lang="en-US" b="0" i="1" smtClean="0">
                        <a:latin typeface="Cambria Math" panose="02040503050406030204" pitchFamily="18" charset="0"/>
                      </a:rPr>
                      <m:t>𝑑</m:t>
                    </m:r>
                    <m:r>
                      <m:rPr>
                        <m:sty m:val="p"/>
                      </m:rPr>
                      <a:rPr lang="en-US" b="0" i="0" smtClean="0">
                        <a:latin typeface="Cambria Math" panose="02040503050406030204" pitchFamily="18" charset="0"/>
                      </a:rPr>
                      <m:t>Ω</m:t>
                    </m:r>
                    <m:r>
                      <a:rPr lang="en-US" b="0" i="1" smtClean="0">
                        <a:latin typeface="Cambria Math" panose="02040503050406030204" pitchFamily="18" charset="0"/>
                      </a:rPr>
                      <m:t>=1</m:t>
                    </m:r>
                  </m:oMath>
                </a14:m>
                <a:r>
                  <a:rPr lang="en-US" dirty="0"/>
                  <a:t> the f (</a:t>
                </a:r>
                <a:r>
                  <a:rPr lang="en-US" b="1" i="1" dirty="0"/>
                  <a:t>w</a:t>
                </a:r>
                <a:r>
                  <a:rPr lang="en-US" dirty="0"/>
                  <a:t>)−dependent part of the free energy functional has the form</a:t>
                </a:r>
              </a:p>
            </p:txBody>
          </p:sp>
        </mc:Choice>
        <mc:Fallback xmlns="">
          <p:sp>
            <p:nvSpPr>
              <p:cNvPr id="10" name="CaixaDeTexto 9">
                <a:extLst>
                  <a:ext uri="{FF2B5EF4-FFF2-40B4-BE49-F238E27FC236}">
                    <a16:creationId xmlns:a16="http://schemas.microsoft.com/office/drawing/2014/main" id="{DA81B0A1-68BE-4BBA-B3E6-C18D39E3A4C9}"/>
                  </a:ext>
                </a:extLst>
              </p:cNvPr>
              <p:cNvSpPr txBox="1">
                <a:spLocks noRot="1" noChangeAspect="1" noMove="1" noResize="1" noEditPoints="1" noAdjustHandles="1" noChangeArrowheads="1" noChangeShapeType="1" noTextEdit="1"/>
              </p:cNvSpPr>
              <p:nvPr/>
            </p:nvSpPr>
            <p:spPr>
              <a:xfrm>
                <a:off x="583988" y="4078463"/>
                <a:ext cx="7992890" cy="656846"/>
              </a:xfrm>
              <a:prstGeom prst="rect">
                <a:avLst/>
              </a:prstGeom>
              <a:blipFill>
                <a:blip r:embed="rId4"/>
                <a:stretch>
                  <a:fillRect l="-686" t="-2778" b="-13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aixaDeTexto 10">
                <a:extLst>
                  <a:ext uri="{FF2B5EF4-FFF2-40B4-BE49-F238E27FC236}">
                    <a16:creationId xmlns:a16="http://schemas.microsoft.com/office/drawing/2014/main" id="{A797DCF7-E8FA-42BE-9411-E44587E4BAD1}"/>
                  </a:ext>
                </a:extLst>
              </p:cNvPr>
              <p:cNvSpPr txBox="1"/>
              <p:nvPr/>
            </p:nvSpPr>
            <p:spPr>
              <a:xfrm>
                <a:off x="665564" y="5100305"/>
                <a:ext cx="7812869" cy="35125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𝐹</m:t>
                          </m:r>
                        </m:e>
                        <m:sub>
                          <m:r>
                            <a:rPr lang="en-US" sz="2000" b="0" i="1" smtClean="0">
                              <a:latin typeface="Cambria Math" panose="02040503050406030204" pitchFamily="18" charset="0"/>
                            </a:rPr>
                            <m:t>𝑓</m:t>
                          </m:r>
                        </m:sub>
                      </m:sSub>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𝑓</m:t>
                          </m:r>
                          <m:d>
                            <m:dPr>
                              <m:ctrlPr>
                                <a:rPr lang="en-US" sz="2000" i="1">
                                  <a:latin typeface="Cambria Math" panose="02040503050406030204" pitchFamily="18" charset="0"/>
                                </a:rPr>
                              </m:ctrlPr>
                            </m:dPr>
                            <m:e>
                              <m:r>
                                <a:rPr lang="en-US" sz="2000" b="1" i="1">
                                  <a:latin typeface="Cambria Math" panose="02040503050406030204" pitchFamily="18" charset="0"/>
                                </a:rPr>
                                <m:t>𝒘</m:t>
                              </m:r>
                            </m:e>
                          </m:d>
                        </m:e>
                      </m:d>
                      <m:r>
                        <a:rPr lang="en-US" sz="2000" b="0" i="1" smtClean="0">
                          <a:latin typeface="Cambria Math" panose="02040503050406030204" pitchFamily="18" charset="0"/>
                        </a:rPr>
                        <m:t>=∫</m:t>
                      </m:r>
                      <m:r>
                        <a:rPr lang="en-US" sz="2000" b="0" i="1" smtClean="0">
                          <a:latin typeface="Cambria Math" panose="02040503050406030204" pitchFamily="18" charset="0"/>
                        </a:rPr>
                        <m:t>𝑓</m:t>
                      </m:r>
                      <m:d>
                        <m:dPr>
                          <m:ctrlPr>
                            <a:rPr lang="en-US" sz="2000" b="0" i="1" smtClean="0">
                              <a:latin typeface="Cambria Math" panose="02040503050406030204" pitchFamily="18" charset="0"/>
                            </a:rPr>
                          </m:ctrlPr>
                        </m:dPr>
                        <m:e>
                          <m:r>
                            <a:rPr lang="en-US" sz="2000" b="1" i="1" smtClean="0">
                              <a:latin typeface="Cambria Math" panose="02040503050406030204" pitchFamily="18" charset="0"/>
                            </a:rPr>
                            <m:t>𝒘</m:t>
                          </m:r>
                        </m:e>
                      </m:d>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ln</m:t>
                          </m:r>
                        </m:fName>
                        <m:e>
                          <m:r>
                            <a:rPr lang="en-US" sz="2000" b="0" i="1" smtClean="0">
                              <a:latin typeface="Cambria Math" panose="02040503050406030204" pitchFamily="18" charset="0"/>
                            </a:rPr>
                            <m:t>𝑓</m:t>
                          </m:r>
                          <m:d>
                            <m:dPr>
                              <m:ctrlPr>
                                <a:rPr lang="en-US" sz="2000" b="0" i="1" smtClean="0">
                                  <a:latin typeface="Cambria Math" panose="02040503050406030204" pitchFamily="18" charset="0"/>
                                </a:rPr>
                              </m:ctrlPr>
                            </m:dPr>
                            <m:e>
                              <m:r>
                                <a:rPr lang="en-US" sz="2000" b="1" i="1" smtClean="0">
                                  <a:latin typeface="Cambria Math" panose="02040503050406030204" pitchFamily="18" charset="0"/>
                                </a:rPr>
                                <m:t>𝒘</m:t>
                              </m:r>
                            </m:e>
                          </m:d>
                        </m:e>
                      </m:func>
                      <m:r>
                        <a:rPr lang="en-US" sz="2000" b="0" i="1" smtClean="0">
                          <a:latin typeface="Cambria Math" panose="02040503050406030204" pitchFamily="18" charset="0"/>
                        </a:rPr>
                        <m:t>𝑑</m:t>
                      </m:r>
                      <m:r>
                        <m:rPr>
                          <m:sty m:val="p"/>
                        </m:rPr>
                        <a:rPr lang="en-US" sz="2000" b="0" i="0" smtClean="0">
                          <a:latin typeface="Cambria Math" panose="02040503050406030204" pitchFamily="18" charset="0"/>
                        </a:rPr>
                        <m:t>Ω</m:t>
                      </m:r>
                      <m:r>
                        <a:rPr lang="en-US" sz="2000" b="0" i="0"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𝜌</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𝐷</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𝐿</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r>
                            <a:rPr lang="en-US" sz="2000" b="0" i="1" smtClean="0">
                              <a:latin typeface="Cambria Math" panose="02040503050406030204" pitchFamily="18" charset="0"/>
                            </a:rPr>
                            <m:t>𝛾</m:t>
                          </m:r>
                        </m:e>
                      </m:func>
                      <m:r>
                        <a:rPr lang="en-US" sz="2000" b="0" i="1" smtClean="0">
                          <a:latin typeface="Cambria Math" panose="02040503050406030204" pitchFamily="18" charset="0"/>
                        </a:rPr>
                        <m:t>|</m:t>
                      </m:r>
                      <m:r>
                        <a:rPr lang="en-US" sz="2000" i="1">
                          <a:latin typeface="Cambria Math" panose="02040503050406030204" pitchFamily="18" charset="0"/>
                        </a:rPr>
                        <m:t>𝑓</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b="1" i="1">
                                  <a:latin typeface="Cambria Math" panose="02040503050406030204" pitchFamily="18" charset="0"/>
                                </a:rPr>
                                <m:t>𝒘</m:t>
                              </m:r>
                            </m:e>
                            <m:sub>
                              <m:r>
                                <a:rPr lang="en-US" sz="2000" i="1">
                                  <a:latin typeface="Cambria Math" panose="02040503050406030204" pitchFamily="18" charset="0"/>
                                </a:rPr>
                                <m:t>1</m:t>
                              </m:r>
                            </m:sub>
                          </m:sSub>
                        </m:e>
                      </m:d>
                      <m:r>
                        <a:rPr lang="en-US" sz="2000" i="1">
                          <a:latin typeface="Cambria Math" panose="02040503050406030204" pitchFamily="18" charset="0"/>
                        </a:rPr>
                        <m:t>𝑓</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b="1" i="1">
                                  <a:latin typeface="Cambria Math" panose="02040503050406030204" pitchFamily="18" charset="0"/>
                                </a:rPr>
                                <m:t>𝒘</m:t>
                              </m:r>
                            </m:e>
                            <m:sub>
                              <m:r>
                                <a:rPr lang="en-US" sz="2000" i="1">
                                  <a:latin typeface="Cambria Math" panose="02040503050406030204" pitchFamily="18" charset="0"/>
                                </a:rPr>
                                <m:t>2</m:t>
                              </m:r>
                            </m:sub>
                          </m:sSub>
                        </m:e>
                      </m:d>
                      <m:r>
                        <a:rPr lang="en-US" sz="2000" i="1">
                          <a:latin typeface="Cambria Math" panose="02040503050406030204" pitchFamily="18" charset="0"/>
                        </a:rPr>
                        <m:t>𝑑</m:t>
                      </m:r>
                      <m:sSub>
                        <m:sSubPr>
                          <m:ctrlPr>
                            <a:rPr lang="en-US" sz="2000" i="1">
                              <a:latin typeface="Cambria Math" panose="02040503050406030204" pitchFamily="18" charset="0"/>
                            </a:rPr>
                          </m:ctrlPr>
                        </m:sSubPr>
                        <m:e>
                          <m:r>
                            <m:rPr>
                              <m:sty m:val="p"/>
                            </m:rPr>
                            <a:rPr lang="en-US" sz="2000">
                              <a:latin typeface="Cambria Math" panose="02040503050406030204" pitchFamily="18" charset="0"/>
                            </a:rPr>
                            <m:t>Ω</m:t>
                          </m:r>
                        </m:e>
                        <m:sub>
                          <m:r>
                            <a:rPr lang="en-US" sz="2000" i="1">
                              <a:latin typeface="Cambria Math" panose="02040503050406030204" pitchFamily="18" charset="0"/>
                            </a:rPr>
                            <m:t>1</m:t>
                          </m:r>
                        </m:sub>
                      </m:sSub>
                      <m:r>
                        <a:rPr lang="en-US" sz="2000" i="1">
                          <a:latin typeface="Cambria Math" panose="02040503050406030204" pitchFamily="18" charset="0"/>
                        </a:rPr>
                        <m:t>𝑑</m:t>
                      </m:r>
                      <m:sSub>
                        <m:sSubPr>
                          <m:ctrlPr>
                            <a:rPr lang="en-US" sz="2000" i="1">
                              <a:latin typeface="Cambria Math" panose="02040503050406030204" pitchFamily="18" charset="0"/>
                            </a:rPr>
                          </m:ctrlPr>
                        </m:sSubPr>
                        <m:e>
                          <m:r>
                            <m:rPr>
                              <m:sty m:val="p"/>
                            </m:rPr>
                            <a:rPr lang="en-US" sz="2000">
                              <a:latin typeface="Cambria Math" panose="02040503050406030204" pitchFamily="18" charset="0"/>
                            </a:rPr>
                            <m:t>Ω</m:t>
                          </m:r>
                        </m:e>
                        <m:sub>
                          <m:r>
                            <a:rPr lang="en-US" sz="2000" i="1">
                              <a:latin typeface="Cambria Math" panose="02040503050406030204" pitchFamily="18" charset="0"/>
                            </a:rPr>
                            <m:t>2</m:t>
                          </m:r>
                        </m:sub>
                      </m:sSub>
                    </m:oMath>
                  </m:oMathPara>
                </a14:m>
                <a:endParaRPr lang="en-US" sz="2000" dirty="0"/>
              </a:p>
            </p:txBody>
          </p:sp>
        </mc:Choice>
        <mc:Fallback xmlns="">
          <p:sp>
            <p:nvSpPr>
              <p:cNvPr id="11" name="CaixaDeTexto 10">
                <a:extLst>
                  <a:ext uri="{FF2B5EF4-FFF2-40B4-BE49-F238E27FC236}">
                    <a16:creationId xmlns:a16="http://schemas.microsoft.com/office/drawing/2014/main" id="{A797DCF7-E8FA-42BE-9411-E44587E4BAD1}"/>
                  </a:ext>
                </a:extLst>
              </p:cNvPr>
              <p:cNvSpPr txBox="1">
                <a:spLocks noRot="1" noChangeAspect="1" noMove="1" noResize="1" noEditPoints="1" noAdjustHandles="1" noChangeArrowheads="1" noChangeShapeType="1" noTextEdit="1"/>
              </p:cNvSpPr>
              <p:nvPr/>
            </p:nvSpPr>
            <p:spPr>
              <a:xfrm>
                <a:off x="665564" y="5100305"/>
                <a:ext cx="7812869" cy="351250"/>
              </a:xfrm>
              <a:prstGeom prst="rect">
                <a:avLst/>
              </a:prstGeom>
              <a:blipFill>
                <a:blip r:embed="rId5"/>
                <a:stretch>
                  <a:fillRect t="-10526" b="-31579"/>
                </a:stretch>
              </a:blipFill>
            </p:spPr>
            <p:txBody>
              <a:bodyPr/>
              <a:lstStyle/>
              <a:p>
                <a:r>
                  <a:rPr lang="en-US">
                    <a:noFill/>
                  </a:rPr>
                  <a:t> </a:t>
                </a:r>
              </a:p>
            </p:txBody>
          </p:sp>
        </mc:Fallback>
      </mc:AlternateContent>
      <p:sp>
        <p:nvSpPr>
          <p:cNvPr id="13" name="CaixaDeTexto 12">
            <a:extLst>
              <a:ext uri="{FF2B5EF4-FFF2-40B4-BE49-F238E27FC236}">
                <a16:creationId xmlns:a16="http://schemas.microsoft.com/office/drawing/2014/main" id="{D4592C2F-397A-46DA-85A5-D69730C5B2D2}"/>
              </a:ext>
            </a:extLst>
          </p:cNvPr>
          <p:cNvSpPr txBox="1"/>
          <p:nvPr/>
        </p:nvSpPr>
        <p:spPr>
          <a:xfrm>
            <a:off x="569784" y="5816551"/>
            <a:ext cx="8164475" cy="646331"/>
          </a:xfrm>
          <a:prstGeom prst="rect">
            <a:avLst/>
          </a:prstGeom>
          <a:noFill/>
        </p:spPr>
        <p:txBody>
          <a:bodyPr wrap="square">
            <a:spAutoFit/>
          </a:bodyPr>
          <a:lstStyle/>
          <a:p>
            <a:r>
              <a:rPr lang="en-US" dirty="0"/>
              <a:t> The objective is to minimize this functional with respect to the angular distribution function </a:t>
            </a:r>
            <a:r>
              <a:rPr lang="en-US" i="1" dirty="0"/>
              <a:t>f</a:t>
            </a:r>
            <a:r>
              <a:rPr lang="en-US" dirty="0"/>
              <a:t> (</a:t>
            </a:r>
            <a:r>
              <a:rPr lang="en-US" b="1" i="1" dirty="0"/>
              <a:t>w</a:t>
            </a:r>
            <a:r>
              <a:rPr lang="en-US" dirty="0"/>
              <a:t>) (normalized to unity)</a:t>
            </a:r>
          </a:p>
        </p:txBody>
      </p:sp>
    </p:spTree>
    <p:extLst>
      <p:ext uri="{BB962C8B-B14F-4D97-AF65-F5344CB8AC3E}">
        <p14:creationId xmlns:p14="http://schemas.microsoft.com/office/powerpoint/2010/main" val="210692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247D0AB1-58DA-47E9-92DD-EC5D0DF6F737}"/>
                  </a:ext>
                </a:extLst>
              </p:cNvPr>
              <p:cNvSpPr txBox="1"/>
              <p:nvPr/>
            </p:nvSpPr>
            <p:spPr>
              <a:xfrm>
                <a:off x="197768" y="152400"/>
                <a:ext cx="8838728" cy="2134943"/>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An “isotropic” solution </a:t>
                </a:r>
                <a:r>
                  <a:rPr lang="en-US" i="1" dirty="0">
                    <a:latin typeface="Calibri" panose="020F0502020204030204" pitchFamily="34" charset="0"/>
                    <a:cs typeface="Calibri" panose="020F0502020204030204" pitchFamily="34" charset="0"/>
                  </a:rPr>
                  <a:t>f</a:t>
                </a:r>
                <a:r>
                  <a:rPr lang="en-US" dirty="0">
                    <a:latin typeface="Calibri" panose="020F0502020204030204" pitchFamily="34" charset="0"/>
                    <a:cs typeface="Calibri" panose="020F0502020204030204" pitchFamily="34" charset="0"/>
                  </a:rPr>
                  <a:t> (</a:t>
                </a:r>
                <a:r>
                  <a:rPr lang="en-US" b="1" i="1" dirty="0">
                    <a:latin typeface="Calibri" panose="020F0502020204030204" pitchFamily="34" charset="0"/>
                    <a:cs typeface="Calibri" panose="020F0502020204030204" pitchFamily="34" charset="0"/>
                  </a:rPr>
                  <a:t>w</a:t>
                </a:r>
                <a:r>
                  <a:rPr lang="en-US" dirty="0">
                    <a:latin typeface="Calibri" panose="020F0502020204030204" pitchFamily="34" charset="0"/>
                    <a:cs typeface="Calibri" panose="020F0502020204030204" pitchFamily="34" charset="0"/>
                  </a:rPr>
                  <a:t>) = 1/(4π) is always a minimizer of the above functional  However for large enough values of rods packing fraction </a:t>
                </a:r>
                <a14:m>
                  <m:oMath xmlns:m="http://schemas.openxmlformats.org/officeDocument/2006/math">
                    <m:r>
                      <a:rPr lang="en-US" b="0" i="1" smtClean="0">
                        <a:latin typeface="Cambria Math" panose="02040503050406030204" pitchFamily="18" charset="0"/>
                      </a:rPr>
                      <m:t>𝜙</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0</m:t>
                            </m:r>
                          </m:sub>
                        </m:sSub>
                        <m:r>
                          <a:rPr lang="en-US" b="0" i="1" smtClean="0">
                            <a:latin typeface="Cambria Math" panose="02040503050406030204" pitchFamily="18" charset="0"/>
                          </a:rPr>
                          <m:t>𝜋</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𝐷</m:t>
                            </m:r>
                          </m:e>
                          <m:sup>
                            <m:r>
                              <a:rPr lang="en-US" b="0" i="1" smtClean="0">
                                <a:latin typeface="Cambria Math" panose="02040503050406030204" pitchFamily="18" charset="0"/>
                              </a:rPr>
                              <m:t>2</m:t>
                            </m:r>
                          </m:sup>
                        </m:sSup>
                        <m:r>
                          <a:rPr lang="en-US" b="0" i="1" smtClean="0">
                            <a:latin typeface="Cambria Math" panose="02040503050406030204" pitchFamily="18" charset="0"/>
                          </a:rPr>
                          <m:t>𝐿</m:t>
                        </m:r>
                      </m:num>
                      <m:den>
                        <m:r>
                          <a:rPr lang="en-US" b="0" i="1" smtClean="0">
                            <a:latin typeface="Cambria Math" panose="02040503050406030204" pitchFamily="18" charset="0"/>
                          </a:rPr>
                          <m:t>4</m:t>
                        </m:r>
                      </m:den>
                    </m:f>
                  </m:oMath>
                </a14:m>
                <a:r>
                  <a:rPr lang="en-US" dirty="0">
                    <a:latin typeface="Calibri" panose="020F0502020204030204" pitchFamily="34" charset="0"/>
                    <a:cs typeface="Calibri" panose="020F0502020204030204" pitchFamily="34" charset="0"/>
                  </a:rPr>
                  <a:t> anisotropic solution describing the nematic phase are also possible.</a:t>
                </a:r>
              </a:p>
              <a:p>
                <a:endParaRPr lang="en-US" dirty="0">
                  <a:latin typeface="Calibri" panose="020F0502020204030204" pitchFamily="34" charset="0"/>
                  <a:cs typeface="Calibri" panose="020F0502020204030204" pitchFamily="34" charset="0"/>
                </a:endParaRPr>
              </a:p>
              <a:p>
                <a:pPr>
                  <a:lnSpc>
                    <a:spcPct val="150000"/>
                  </a:lnSpc>
                </a:pPr>
                <a:r>
                  <a:rPr lang="en-US" dirty="0">
                    <a:latin typeface="Calibri" panose="020F0502020204030204" pitchFamily="34" charset="0"/>
                    <a:cs typeface="Calibri" panose="020F0502020204030204" pitchFamily="34" charset="0"/>
                  </a:rPr>
                  <a:t>The exact solution is not known, and approximate one can be obtained numerically. Onsager employed a one-parameter variational Ansatz:</a:t>
                </a:r>
              </a:p>
            </p:txBody>
          </p:sp>
        </mc:Choice>
        <mc:Fallback xmlns="">
          <p:sp>
            <p:nvSpPr>
              <p:cNvPr id="6" name="CaixaDeTexto 5">
                <a:extLst>
                  <a:ext uri="{FF2B5EF4-FFF2-40B4-BE49-F238E27FC236}">
                    <a16:creationId xmlns:a16="http://schemas.microsoft.com/office/drawing/2014/main" id="{247D0AB1-58DA-47E9-92DD-EC5D0DF6F737}"/>
                  </a:ext>
                </a:extLst>
              </p:cNvPr>
              <p:cNvSpPr txBox="1">
                <a:spLocks noRot="1" noChangeAspect="1" noMove="1" noResize="1" noEditPoints="1" noAdjustHandles="1" noChangeArrowheads="1" noChangeShapeType="1" noTextEdit="1"/>
              </p:cNvSpPr>
              <p:nvPr/>
            </p:nvSpPr>
            <p:spPr>
              <a:xfrm>
                <a:off x="197768" y="152400"/>
                <a:ext cx="8838728" cy="2134943"/>
              </a:xfrm>
              <a:prstGeom prst="rect">
                <a:avLst/>
              </a:prstGeom>
              <a:blipFill>
                <a:blip r:embed="rId3"/>
                <a:stretch>
                  <a:fillRect l="-552" t="-1429" r="-828"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ixaDeTexto 6">
                <a:extLst>
                  <a:ext uri="{FF2B5EF4-FFF2-40B4-BE49-F238E27FC236}">
                    <a16:creationId xmlns:a16="http://schemas.microsoft.com/office/drawing/2014/main" id="{47A4CBFD-9BEB-443A-A14E-7806B0C75F53}"/>
                  </a:ext>
                </a:extLst>
              </p:cNvPr>
              <p:cNvSpPr txBox="1"/>
              <p:nvPr/>
            </p:nvSpPr>
            <p:spPr>
              <a:xfrm>
                <a:off x="2113914" y="2636912"/>
                <a:ext cx="4916171" cy="4743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𝑂𝑛𝑠</m:t>
                          </m:r>
                        </m:sub>
                      </m:sSub>
                      <m:d>
                        <m:dPr>
                          <m:ctrlPr>
                            <a:rPr lang="en-US" b="0" i="1" smtClean="0">
                              <a:latin typeface="Cambria Math" panose="02040503050406030204" pitchFamily="18" charset="0"/>
                            </a:rPr>
                          </m:ctrlPr>
                        </m:dPr>
                        <m:e>
                          <m:r>
                            <a:rPr lang="en-US" b="1" i="1" smtClean="0">
                              <a:latin typeface="Cambria Math" panose="02040503050406030204" pitchFamily="18" charset="0"/>
                            </a:rPr>
                            <m:t>𝒘</m:t>
                          </m:r>
                          <m:r>
                            <a:rPr lang="en-US" b="0" i="1" smtClean="0">
                              <a:latin typeface="Cambria Math" panose="02040503050406030204" pitchFamily="18" charset="0"/>
                            </a:rPr>
                            <m:t>,</m:t>
                          </m:r>
                          <m:r>
                            <a:rPr lang="en-US" b="0" i="1" smtClean="0">
                              <a:latin typeface="Cambria Math" panose="02040503050406030204" pitchFamily="18" charset="0"/>
                            </a:rPr>
                            <m:t>𝛼</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𝛼</m:t>
                          </m:r>
                        </m:num>
                        <m:den>
                          <m:r>
                            <a:rPr lang="en-US" b="0" i="1" smtClean="0">
                              <a:latin typeface="Cambria Math" panose="02040503050406030204" pitchFamily="18" charset="0"/>
                            </a:rPr>
                            <m:t>4</m:t>
                          </m:r>
                          <m:r>
                            <a:rPr lang="en-US" b="0" i="1" smtClean="0">
                              <a:latin typeface="Cambria Math" panose="02040503050406030204" pitchFamily="18" charset="0"/>
                            </a:rPr>
                            <m:t>𝜋</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sinh</m:t>
                              </m:r>
                            </m:fName>
                            <m:e>
                              <m:r>
                                <a:rPr lang="en-US" b="0" i="1" smtClean="0">
                                  <a:latin typeface="Cambria Math" panose="02040503050406030204" pitchFamily="18" charset="0"/>
                                </a:rPr>
                                <m:t>𝛼</m:t>
                              </m:r>
                            </m:e>
                          </m:func>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cosh</m:t>
                          </m:r>
                          <m:r>
                            <a:rPr lang="en-US" b="0" i="1" smtClean="0">
                              <a:latin typeface="Cambria Math" panose="02040503050406030204" pitchFamily="18" charset="0"/>
                            </a:rPr>
                            <m:t>(</m:t>
                          </m:r>
                        </m:fName>
                        <m:e>
                          <m:r>
                            <a:rPr lang="en-US" b="0" i="1" smtClean="0">
                              <a:latin typeface="Cambria Math" panose="02040503050406030204" pitchFamily="18" charset="0"/>
                            </a:rPr>
                            <m:t>𝛼</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𝜃</m:t>
                              </m:r>
                            </m:e>
                          </m:func>
                          <m:r>
                            <a:rPr lang="en-US" b="0" i="1" smtClean="0">
                              <a:latin typeface="Cambria Math" panose="02040503050406030204" pitchFamily="18" charset="0"/>
                            </a:rPr>
                            <m:t>)</m:t>
                          </m:r>
                        </m:e>
                      </m:func>
                    </m:oMath>
                  </m:oMathPara>
                </a14:m>
                <a:endParaRPr lang="en-US" dirty="0"/>
              </a:p>
            </p:txBody>
          </p:sp>
        </mc:Choice>
        <mc:Fallback xmlns="">
          <p:sp>
            <p:nvSpPr>
              <p:cNvPr id="7" name="CaixaDeTexto 6">
                <a:extLst>
                  <a:ext uri="{FF2B5EF4-FFF2-40B4-BE49-F238E27FC236}">
                    <a16:creationId xmlns:a16="http://schemas.microsoft.com/office/drawing/2014/main" id="{47A4CBFD-9BEB-443A-A14E-7806B0C75F53}"/>
                  </a:ext>
                </a:extLst>
              </p:cNvPr>
              <p:cNvSpPr txBox="1">
                <a:spLocks noRot="1" noChangeAspect="1" noMove="1" noResize="1" noEditPoints="1" noAdjustHandles="1" noChangeArrowheads="1" noChangeShapeType="1" noTextEdit="1"/>
              </p:cNvSpPr>
              <p:nvPr/>
            </p:nvSpPr>
            <p:spPr>
              <a:xfrm>
                <a:off x="2113914" y="2636912"/>
                <a:ext cx="4916171" cy="474361"/>
              </a:xfrm>
              <a:prstGeom prst="rect">
                <a:avLst/>
              </a:prstGeom>
              <a:blipFill>
                <a:blip r:embed="rId4"/>
                <a:stretch>
                  <a:fillRect/>
                </a:stretch>
              </a:blipFill>
            </p:spPr>
            <p:txBody>
              <a:bodyPr/>
              <a:lstStyle/>
              <a:p>
                <a:r>
                  <a:rPr lang="en-US">
                    <a:noFill/>
                  </a:rPr>
                  <a:t> </a:t>
                </a:r>
              </a:p>
            </p:txBody>
          </p:sp>
        </mc:Fallback>
      </mc:AlternateContent>
      <p:pic>
        <p:nvPicPr>
          <p:cNvPr id="9" name="Imagem 8">
            <a:extLst>
              <a:ext uri="{FF2B5EF4-FFF2-40B4-BE49-F238E27FC236}">
                <a16:creationId xmlns:a16="http://schemas.microsoft.com/office/drawing/2014/main" id="{FD9F1B1A-310A-4F69-AD95-DDB672819F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3914" y="3441624"/>
            <a:ext cx="4464496" cy="3263976"/>
          </a:xfrm>
          <a:prstGeom prst="rect">
            <a:avLst/>
          </a:prstGeom>
        </p:spPr>
      </p:pic>
    </p:spTree>
    <p:extLst>
      <p:ext uri="{BB962C8B-B14F-4D97-AF65-F5344CB8AC3E}">
        <p14:creationId xmlns:p14="http://schemas.microsoft.com/office/powerpoint/2010/main" val="298440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3">
            <a:extLst>
              <a:ext uri="{28A0092B-C50C-407E-A947-70E740481C1C}">
                <a14:useLocalDpi xmlns:a14="http://schemas.microsoft.com/office/drawing/2010/main" val="0"/>
              </a:ext>
            </a:extLst>
          </a:blip>
          <a:srcRect l="16524" t="16667" r="11719" b="30208"/>
          <a:stretch>
            <a:fillRect/>
          </a:stretch>
        </p:blipFill>
        <p:spPr bwMode="auto">
          <a:xfrm>
            <a:off x="20751" y="-2588"/>
            <a:ext cx="918051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3"/>
          <p:cNvSpPr>
            <a:spLocks noChangeArrowheads="1"/>
          </p:cNvSpPr>
          <p:nvPr/>
        </p:nvSpPr>
        <p:spPr bwMode="auto">
          <a:xfrm>
            <a:off x="3886200" y="990600"/>
            <a:ext cx="304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de-DE" sz="1800" b="1">
                <a:solidFill>
                  <a:srgbClr val="000000"/>
                </a:solidFill>
              </a:rPr>
              <a:t>Orientational Entropy is the Packing Entropy</a:t>
            </a:r>
            <a:endParaRPr lang="en-US" altLang="de-DE" sz="1800">
              <a:solidFill>
                <a:srgbClr val="000000"/>
              </a:solidFill>
            </a:endParaRPr>
          </a:p>
        </p:txBody>
      </p:sp>
      <p:grpSp>
        <p:nvGrpSpPr>
          <p:cNvPr id="30723" name="Group 5"/>
          <p:cNvGrpSpPr>
            <a:grpSpLocks/>
          </p:cNvGrpSpPr>
          <p:nvPr/>
        </p:nvGrpSpPr>
        <p:grpSpPr bwMode="auto">
          <a:xfrm>
            <a:off x="5562600" y="4514850"/>
            <a:ext cx="2819400" cy="2343150"/>
            <a:chOff x="473075" y="1720850"/>
            <a:chExt cx="3929063" cy="4432300"/>
          </a:xfrm>
        </p:grpSpPr>
        <p:grpSp>
          <p:nvGrpSpPr>
            <p:cNvPr id="30726" name="Group 6"/>
            <p:cNvGrpSpPr>
              <a:grpSpLocks/>
            </p:cNvGrpSpPr>
            <p:nvPr/>
          </p:nvGrpSpPr>
          <p:grpSpPr bwMode="auto">
            <a:xfrm>
              <a:off x="473075" y="1720852"/>
              <a:ext cx="2960691" cy="4432304"/>
              <a:chOff x="424" y="1084"/>
              <a:chExt cx="1865" cy="2792"/>
            </a:xfrm>
          </p:grpSpPr>
          <p:sp>
            <p:nvSpPr>
              <p:cNvPr id="30746" name="AutoShape 4"/>
              <p:cNvSpPr>
                <a:spLocks noChangeArrowheads="1"/>
              </p:cNvSpPr>
              <p:nvPr/>
            </p:nvSpPr>
            <p:spPr bwMode="auto">
              <a:xfrm rot="340382">
                <a:off x="531" y="1210"/>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47" name="AutoShape 5"/>
              <p:cNvSpPr>
                <a:spLocks noChangeArrowheads="1"/>
              </p:cNvSpPr>
              <p:nvPr/>
            </p:nvSpPr>
            <p:spPr bwMode="auto">
              <a:xfrm rot="395614">
                <a:off x="856" y="1396"/>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48" name="AutoShape 6"/>
              <p:cNvSpPr>
                <a:spLocks noChangeArrowheads="1"/>
              </p:cNvSpPr>
              <p:nvPr/>
            </p:nvSpPr>
            <p:spPr bwMode="auto">
              <a:xfrm rot="-584781">
                <a:off x="1253" y="1199"/>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49" name="AutoShape 7"/>
              <p:cNvSpPr>
                <a:spLocks noChangeArrowheads="1"/>
              </p:cNvSpPr>
              <p:nvPr/>
            </p:nvSpPr>
            <p:spPr bwMode="auto">
              <a:xfrm>
                <a:off x="1760" y="1084"/>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50" name="AutoShape 8"/>
              <p:cNvSpPr>
                <a:spLocks noChangeArrowheads="1"/>
              </p:cNvSpPr>
              <p:nvPr/>
            </p:nvSpPr>
            <p:spPr bwMode="auto">
              <a:xfrm rot="-426615">
                <a:off x="692" y="2064"/>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51" name="AutoShape 9"/>
              <p:cNvSpPr>
                <a:spLocks noChangeArrowheads="1"/>
              </p:cNvSpPr>
              <p:nvPr/>
            </p:nvSpPr>
            <p:spPr bwMode="auto">
              <a:xfrm rot="270300">
                <a:off x="1309" y="2380"/>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52" name="AutoShape 10"/>
              <p:cNvSpPr>
                <a:spLocks noChangeArrowheads="1"/>
              </p:cNvSpPr>
              <p:nvPr/>
            </p:nvSpPr>
            <p:spPr bwMode="auto">
              <a:xfrm rot="-564229">
                <a:off x="1057" y="1954"/>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53" name="AutoShape 11"/>
              <p:cNvSpPr>
                <a:spLocks noChangeArrowheads="1"/>
              </p:cNvSpPr>
              <p:nvPr/>
            </p:nvSpPr>
            <p:spPr bwMode="auto">
              <a:xfrm>
                <a:off x="1491" y="1565"/>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54" name="AutoShape 12"/>
              <p:cNvSpPr>
                <a:spLocks noChangeArrowheads="1"/>
              </p:cNvSpPr>
              <p:nvPr/>
            </p:nvSpPr>
            <p:spPr bwMode="auto">
              <a:xfrm rot="317150">
                <a:off x="1835" y="2239"/>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55" name="AutoShape 13"/>
              <p:cNvSpPr>
                <a:spLocks noChangeArrowheads="1"/>
              </p:cNvSpPr>
              <p:nvPr/>
            </p:nvSpPr>
            <p:spPr bwMode="auto">
              <a:xfrm>
                <a:off x="2197" y="2070"/>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56" name="AutoShape 14"/>
              <p:cNvSpPr>
                <a:spLocks noChangeArrowheads="1"/>
              </p:cNvSpPr>
              <p:nvPr/>
            </p:nvSpPr>
            <p:spPr bwMode="auto">
              <a:xfrm rot="-378394">
                <a:off x="2028" y="1325"/>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57" name="AutoShape 15"/>
              <p:cNvSpPr>
                <a:spLocks noChangeArrowheads="1"/>
              </p:cNvSpPr>
              <p:nvPr/>
            </p:nvSpPr>
            <p:spPr bwMode="auto">
              <a:xfrm rot="360605">
                <a:off x="424" y="2454"/>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58" name="AutoShape 16"/>
              <p:cNvSpPr>
                <a:spLocks noChangeArrowheads="1"/>
              </p:cNvSpPr>
              <p:nvPr/>
            </p:nvSpPr>
            <p:spPr bwMode="auto">
              <a:xfrm>
                <a:off x="877" y="2541"/>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59" name="AutoShape 17"/>
              <p:cNvSpPr>
                <a:spLocks noChangeArrowheads="1"/>
              </p:cNvSpPr>
              <p:nvPr/>
            </p:nvSpPr>
            <p:spPr bwMode="auto">
              <a:xfrm rot="-495246">
                <a:off x="1576" y="2738"/>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60" name="AutoShape 18"/>
              <p:cNvSpPr>
                <a:spLocks noChangeArrowheads="1"/>
              </p:cNvSpPr>
              <p:nvPr/>
            </p:nvSpPr>
            <p:spPr bwMode="auto">
              <a:xfrm rot="-374061">
                <a:off x="2038" y="2880"/>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grpSp>
        <p:sp>
          <p:nvSpPr>
            <p:cNvPr id="30727" name="Line 19"/>
            <p:cNvSpPr>
              <a:spLocks noChangeShapeType="1"/>
            </p:cNvSpPr>
            <p:nvPr/>
          </p:nvSpPr>
          <p:spPr bwMode="auto">
            <a:xfrm flipV="1">
              <a:off x="3810000" y="3360737"/>
              <a:ext cx="0" cy="117475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wrap="none">
              <a:spAutoFit/>
            </a:bodyPr>
            <a:lstStyle/>
            <a:p>
              <a:pPr fontAlgn="base">
                <a:spcBef>
                  <a:spcPct val="0"/>
                </a:spcBef>
                <a:spcAft>
                  <a:spcPct val="0"/>
                </a:spcAft>
              </a:pPr>
              <a:endParaRPr lang="de-DE">
                <a:solidFill>
                  <a:srgbClr val="000000"/>
                </a:solidFill>
                <a:ea typeface="ＭＳ Ｐゴシック" pitchFamily="34" charset="-128"/>
              </a:endParaRPr>
            </a:p>
          </p:txBody>
        </p:sp>
        <p:sp>
          <p:nvSpPr>
            <p:cNvPr id="30728" name="Text Box 20"/>
            <p:cNvSpPr txBox="1">
              <a:spLocks noChangeArrowheads="1"/>
            </p:cNvSpPr>
            <p:nvPr/>
          </p:nvSpPr>
          <p:spPr bwMode="auto">
            <a:xfrm>
              <a:off x="3810000" y="3733800"/>
              <a:ext cx="4042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de-DE" sz="2800" b="1">
                  <a:solidFill>
                    <a:srgbClr val="000000"/>
                  </a:solidFill>
                </a:rPr>
                <a:t>n</a:t>
              </a:r>
            </a:p>
          </p:txBody>
        </p:sp>
        <p:sp>
          <p:nvSpPr>
            <p:cNvPr id="30729" name="Oval 9"/>
            <p:cNvSpPr>
              <a:spLocks noChangeArrowheads="1"/>
            </p:cNvSpPr>
            <p:nvPr/>
          </p:nvSpPr>
          <p:spPr bwMode="auto">
            <a:xfrm>
              <a:off x="639763" y="2627313"/>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30" name="Oval 10"/>
            <p:cNvSpPr>
              <a:spLocks noChangeArrowheads="1"/>
            </p:cNvSpPr>
            <p:nvPr/>
          </p:nvSpPr>
          <p:spPr bwMode="auto">
            <a:xfrm>
              <a:off x="1155700" y="2908300"/>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31" name="Oval 11"/>
            <p:cNvSpPr>
              <a:spLocks noChangeArrowheads="1"/>
            </p:cNvSpPr>
            <p:nvPr/>
          </p:nvSpPr>
          <p:spPr bwMode="auto">
            <a:xfrm>
              <a:off x="1787525" y="2622550"/>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32" name="Oval 12"/>
            <p:cNvSpPr>
              <a:spLocks noChangeArrowheads="1"/>
            </p:cNvSpPr>
            <p:nvPr/>
          </p:nvSpPr>
          <p:spPr bwMode="auto">
            <a:xfrm>
              <a:off x="2578100" y="2408238"/>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33" name="Oval 13"/>
            <p:cNvSpPr>
              <a:spLocks noChangeArrowheads="1"/>
            </p:cNvSpPr>
            <p:nvPr/>
          </p:nvSpPr>
          <p:spPr bwMode="auto">
            <a:xfrm>
              <a:off x="3019425" y="2832100"/>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34" name="Oval 14"/>
            <p:cNvSpPr>
              <a:spLocks noChangeArrowheads="1"/>
            </p:cNvSpPr>
            <p:nvPr/>
          </p:nvSpPr>
          <p:spPr bwMode="auto">
            <a:xfrm>
              <a:off x="3286125" y="4010025"/>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35" name="Oval 15"/>
            <p:cNvSpPr>
              <a:spLocks noChangeArrowheads="1"/>
            </p:cNvSpPr>
            <p:nvPr/>
          </p:nvSpPr>
          <p:spPr bwMode="auto">
            <a:xfrm>
              <a:off x="3030538" y="5216525"/>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36" name="Oval 16"/>
            <p:cNvSpPr>
              <a:spLocks noChangeArrowheads="1"/>
            </p:cNvSpPr>
            <p:nvPr/>
          </p:nvSpPr>
          <p:spPr bwMode="auto">
            <a:xfrm>
              <a:off x="2730500" y="4275138"/>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37" name="Oval 17"/>
            <p:cNvSpPr>
              <a:spLocks noChangeArrowheads="1"/>
            </p:cNvSpPr>
            <p:nvPr/>
          </p:nvSpPr>
          <p:spPr bwMode="auto">
            <a:xfrm>
              <a:off x="2168525" y="3203575"/>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38" name="Oval 18"/>
            <p:cNvSpPr>
              <a:spLocks noChangeArrowheads="1"/>
            </p:cNvSpPr>
            <p:nvPr/>
          </p:nvSpPr>
          <p:spPr bwMode="auto">
            <a:xfrm>
              <a:off x="474663" y="4584700"/>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39" name="Oval 19"/>
            <p:cNvSpPr>
              <a:spLocks noChangeArrowheads="1"/>
            </p:cNvSpPr>
            <p:nvPr/>
          </p:nvSpPr>
          <p:spPr bwMode="auto">
            <a:xfrm>
              <a:off x="900113" y="3946525"/>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40" name="Oval 20"/>
            <p:cNvSpPr>
              <a:spLocks noChangeArrowheads="1"/>
            </p:cNvSpPr>
            <p:nvPr/>
          </p:nvSpPr>
          <p:spPr bwMode="auto">
            <a:xfrm>
              <a:off x="1468438" y="3779838"/>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41" name="Oval 21"/>
            <p:cNvSpPr>
              <a:spLocks noChangeArrowheads="1"/>
            </p:cNvSpPr>
            <p:nvPr/>
          </p:nvSpPr>
          <p:spPr bwMode="auto">
            <a:xfrm>
              <a:off x="1881188" y="4440238"/>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42" name="Oval 22"/>
            <p:cNvSpPr>
              <a:spLocks noChangeArrowheads="1"/>
            </p:cNvSpPr>
            <p:nvPr/>
          </p:nvSpPr>
          <p:spPr bwMode="auto">
            <a:xfrm>
              <a:off x="2293938" y="5100638"/>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43" name="Oval 23"/>
            <p:cNvSpPr>
              <a:spLocks noChangeArrowheads="1"/>
            </p:cNvSpPr>
            <p:nvPr/>
          </p:nvSpPr>
          <p:spPr bwMode="auto">
            <a:xfrm>
              <a:off x="1182688" y="4787900"/>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30744" name="Text Box 51"/>
            <p:cNvSpPr txBox="1">
              <a:spLocks noChangeArrowheads="1"/>
            </p:cNvSpPr>
            <p:nvPr/>
          </p:nvSpPr>
          <p:spPr bwMode="auto">
            <a:xfrm>
              <a:off x="3200400" y="4876800"/>
              <a:ext cx="1201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de-DE" sz="1800">
                  <a:solidFill>
                    <a:srgbClr val="000000"/>
                  </a:solidFill>
                </a:rPr>
                <a:t>director</a:t>
              </a:r>
            </a:p>
          </p:txBody>
        </p:sp>
        <p:sp>
          <p:nvSpPr>
            <p:cNvPr id="30745" name="Line 19"/>
            <p:cNvSpPr>
              <a:spLocks noChangeShapeType="1"/>
            </p:cNvSpPr>
            <p:nvPr/>
          </p:nvSpPr>
          <p:spPr bwMode="auto">
            <a:xfrm>
              <a:off x="3810000" y="3533776"/>
              <a:ext cx="0" cy="119062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de-DE">
                <a:solidFill>
                  <a:srgbClr val="000000"/>
                </a:solidFill>
                <a:ea typeface="ＭＳ Ｐゴシック" pitchFamily="34" charset="-128"/>
              </a:endParaRPr>
            </a:p>
          </p:txBody>
        </p:sp>
      </p:grpSp>
      <p:sp>
        <p:nvSpPr>
          <p:cNvPr id="30724" name="Rectangle 41"/>
          <p:cNvSpPr>
            <a:spLocks noChangeArrowheads="1"/>
          </p:cNvSpPr>
          <p:nvPr/>
        </p:nvSpPr>
        <p:spPr bwMode="auto">
          <a:xfrm>
            <a:off x="0" y="5105400"/>
            <a:ext cx="5257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buFont typeface="Arial" pitchFamily="34" charset="0"/>
              <a:buAutoNum type="arabicPeriod"/>
            </a:pPr>
            <a:r>
              <a:rPr lang="en-US" altLang="de-DE" sz="1800" b="1" dirty="0">
                <a:solidFill>
                  <a:srgbClr val="000000"/>
                </a:solidFill>
              </a:rPr>
              <a:t>Minimized both translational and rotational parts of entropy of rods</a:t>
            </a:r>
          </a:p>
          <a:p>
            <a:pPr eaLnBrk="1" fontAlgn="base" hangingPunct="1">
              <a:spcBef>
                <a:spcPct val="0"/>
              </a:spcBef>
              <a:spcAft>
                <a:spcPct val="0"/>
              </a:spcAft>
              <a:buFont typeface="Arial" pitchFamily="34" charset="0"/>
              <a:buAutoNum type="arabicPeriod"/>
            </a:pPr>
            <a:r>
              <a:rPr lang="en-US" altLang="de-DE" sz="1800" b="1" dirty="0">
                <a:solidFill>
                  <a:srgbClr val="000000"/>
                </a:solidFill>
              </a:rPr>
              <a:t>Translational entropy favors nematic-like order (due to smaller excluded volume).</a:t>
            </a:r>
          </a:p>
          <a:p>
            <a:pPr eaLnBrk="1" fontAlgn="base" hangingPunct="1">
              <a:spcBef>
                <a:spcPct val="0"/>
              </a:spcBef>
              <a:spcAft>
                <a:spcPct val="0"/>
              </a:spcAft>
              <a:buFont typeface="Arial" pitchFamily="34" charset="0"/>
              <a:buAutoNum type="arabicPeriod"/>
            </a:pPr>
            <a:r>
              <a:rPr lang="en-US" altLang="de-DE" sz="1800" b="1" dirty="0">
                <a:solidFill>
                  <a:srgbClr val="000000"/>
                </a:solidFill>
              </a:rPr>
              <a:t>Obtained nematic order at some critical concentration of the rods</a:t>
            </a:r>
            <a:endParaRPr lang="en-US" altLang="de-DE" sz="1800" dirty="0">
              <a:solidFill>
                <a:srgbClr val="000000"/>
              </a:solidFill>
            </a:endParaRPr>
          </a:p>
        </p:txBody>
      </p:sp>
      <p:sp>
        <p:nvSpPr>
          <p:cNvPr id="30725" name="Rectangle 42"/>
          <p:cNvSpPr>
            <a:spLocks noChangeArrowheads="1"/>
          </p:cNvSpPr>
          <p:nvPr/>
        </p:nvSpPr>
        <p:spPr bwMode="auto">
          <a:xfrm>
            <a:off x="0" y="4800600"/>
            <a:ext cx="173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de-DE" sz="1800" b="1">
                <a:solidFill>
                  <a:srgbClr val="FF0000"/>
                </a:solidFill>
              </a:rPr>
              <a:t>Lars Onsager: </a:t>
            </a:r>
          </a:p>
        </p:txBody>
      </p:sp>
    </p:spTree>
    <p:extLst>
      <p:ext uri="{BB962C8B-B14F-4D97-AF65-F5344CB8AC3E}">
        <p14:creationId xmlns:p14="http://schemas.microsoft.com/office/powerpoint/2010/main" val="1095942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7F9B5402-53C9-4DEA-8BA3-4315644487B9}"/>
              </a:ext>
            </a:extLst>
          </p:cNvPr>
          <p:cNvSpPr txBox="1"/>
          <p:nvPr/>
        </p:nvSpPr>
        <p:spPr>
          <a:xfrm>
            <a:off x="251520" y="2420888"/>
            <a:ext cx="849694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Landau-de </a:t>
            </a:r>
            <a:r>
              <a:rPr kumimoji="0" lang="en-US" sz="5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Gennes</a:t>
            </a:r>
            <a:r>
              <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Theory </a:t>
            </a:r>
          </a:p>
        </p:txBody>
      </p:sp>
    </p:spTree>
    <p:extLst>
      <p:ext uri="{BB962C8B-B14F-4D97-AF65-F5344CB8AC3E}">
        <p14:creationId xmlns:p14="http://schemas.microsoft.com/office/powerpoint/2010/main" val="417681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11">
                <a:extLst>
                  <a:ext uri="{FF2B5EF4-FFF2-40B4-BE49-F238E27FC236}">
                    <a16:creationId xmlns:a16="http://schemas.microsoft.com/office/drawing/2014/main" id="{AA2A6FE1-22A2-41CA-8084-EB3F06E71E1E}"/>
                  </a:ext>
                </a:extLst>
              </p:cNvPr>
              <p:cNvSpPr>
                <a:spLocks noChangeArrowheads="1"/>
              </p:cNvSpPr>
              <p:nvPr/>
            </p:nvSpPr>
            <p:spPr bwMode="auto">
              <a:xfrm>
                <a:off x="395536" y="188640"/>
                <a:ext cx="8748464" cy="55855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altLang="de-DE" sz="2800" dirty="0">
                    <a:solidFill>
                      <a:srgbClr val="000000"/>
                    </a:solidFill>
                    <a:latin typeface="Calibri" panose="020F0502020204030204" pitchFamily="34" charset="0"/>
                  </a:rPr>
                  <a:t>Free energy as a Taylor series in powers of  </a:t>
                </a:r>
                <a14:m>
                  <m:oMath xmlns:m="http://schemas.openxmlformats.org/officeDocument/2006/math">
                    <m:sSub>
                      <m:sSubPr>
                        <m:ctrlPr>
                          <a:rPr lang="en-US" altLang="de-DE" sz="2800" b="0" i="1" smtClean="0">
                            <a:solidFill>
                              <a:srgbClr val="000000"/>
                            </a:solidFill>
                            <a:latin typeface="Cambria Math" panose="02040503050406030204" pitchFamily="18" charset="0"/>
                          </a:rPr>
                        </m:ctrlPr>
                      </m:sSubPr>
                      <m:e>
                        <m:r>
                          <a:rPr lang="en-US" altLang="de-DE" sz="2800" b="0" i="1" smtClean="0">
                            <a:solidFill>
                              <a:srgbClr val="000000"/>
                            </a:solidFill>
                            <a:latin typeface="Cambria Math" panose="02040503050406030204" pitchFamily="18" charset="0"/>
                          </a:rPr>
                          <m:t>𝑄</m:t>
                        </m:r>
                      </m:e>
                      <m:sub>
                        <m:r>
                          <a:rPr lang="en-US" altLang="de-DE" sz="2800" b="0" i="1" smtClean="0">
                            <a:solidFill>
                              <a:srgbClr val="000000"/>
                            </a:solidFill>
                            <a:latin typeface="Cambria Math" panose="02040503050406030204" pitchFamily="18" charset="0"/>
                          </a:rPr>
                          <m:t>𝑖𝑗</m:t>
                        </m:r>
                      </m:sub>
                    </m:sSub>
                    <m:r>
                      <a:rPr lang="en-US" altLang="de-DE" sz="2800" b="0" i="1" smtClean="0">
                        <a:solidFill>
                          <a:srgbClr val="000000"/>
                        </a:solidFill>
                        <a:latin typeface="Cambria Math" panose="02040503050406030204" pitchFamily="18" charset="0"/>
                      </a:rPr>
                      <m:t>, </m:t>
                    </m:r>
                    <m:r>
                      <m:rPr>
                        <m:sty m:val="p"/>
                      </m:rPr>
                      <a:rPr lang="en-US" altLang="de-DE" sz="2800" b="0" i="0" smtClean="0">
                        <a:solidFill>
                          <a:srgbClr val="000000"/>
                        </a:solidFill>
                        <a:latin typeface="Cambria Math" panose="02040503050406030204" pitchFamily="18" charset="0"/>
                      </a:rPr>
                      <m:t>and</m:t>
                    </m:r>
                    <m:r>
                      <a:rPr lang="en-US" altLang="de-DE" sz="2800" b="0" i="1" smtClean="0">
                        <a:solidFill>
                          <a:srgbClr val="000000"/>
                        </a:solidFill>
                        <a:latin typeface="Cambria Math" panose="02040503050406030204" pitchFamily="18" charset="0"/>
                      </a:rPr>
                      <m:t> </m:t>
                    </m:r>
                    <m:sSub>
                      <m:sSubPr>
                        <m:ctrlPr>
                          <a:rPr lang="en-US" altLang="de-DE" sz="2800" b="0" i="1" smtClean="0">
                            <a:solidFill>
                              <a:srgbClr val="000000"/>
                            </a:solidFill>
                            <a:latin typeface="Cambria Math" panose="02040503050406030204" pitchFamily="18" charset="0"/>
                          </a:rPr>
                        </m:ctrlPr>
                      </m:sSubPr>
                      <m:e>
                        <m:r>
                          <a:rPr lang="en-US" altLang="de-DE" sz="2800" b="0" i="1" smtClean="0">
                            <a:solidFill>
                              <a:srgbClr val="000000"/>
                            </a:solidFill>
                            <a:latin typeface="Cambria Math" panose="02040503050406030204" pitchFamily="18" charset="0"/>
                          </a:rPr>
                          <m:t>𝜕</m:t>
                        </m:r>
                      </m:e>
                      <m:sub>
                        <m:r>
                          <a:rPr lang="en-US" altLang="de-DE" sz="2800" b="0" i="1" smtClean="0">
                            <a:solidFill>
                              <a:srgbClr val="000000"/>
                            </a:solidFill>
                            <a:latin typeface="Cambria Math" panose="02040503050406030204" pitchFamily="18" charset="0"/>
                          </a:rPr>
                          <m:t>𝑘</m:t>
                        </m:r>
                      </m:sub>
                    </m:sSub>
                    <m:sSub>
                      <m:sSubPr>
                        <m:ctrlPr>
                          <a:rPr lang="en-US" altLang="de-DE" sz="2800" b="0" i="1" smtClean="0">
                            <a:solidFill>
                              <a:srgbClr val="000000"/>
                            </a:solidFill>
                            <a:latin typeface="Cambria Math" panose="02040503050406030204" pitchFamily="18" charset="0"/>
                          </a:rPr>
                        </m:ctrlPr>
                      </m:sSubPr>
                      <m:e>
                        <m:r>
                          <a:rPr lang="en-US" altLang="de-DE" sz="2800" b="0" i="1" smtClean="0">
                            <a:solidFill>
                              <a:srgbClr val="000000"/>
                            </a:solidFill>
                            <a:latin typeface="Cambria Math" panose="02040503050406030204" pitchFamily="18" charset="0"/>
                          </a:rPr>
                          <m:t>𝑄</m:t>
                        </m:r>
                      </m:e>
                      <m:sub>
                        <m:r>
                          <a:rPr lang="en-US" altLang="de-DE" sz="2800" b="0" i="1" smtClean="0">
                            <a:solidFill>
                              <a:srgbClr val="000000"/>
                            </a:solidFill>
                            <a:latin typeface="Cambria Math" panose="02040503050406030204" pitchFamily="18" charset="0"/>
                          </a:rPr>
                          <m:t>𝑖𝑗</m:t>
                        </m:r>
                      </m:sub>
                    </m:sSub>
                  </m:oMath>
                </a14:m>
                <a:endParaRPr lang="en-US" altLang="de-DE" sz="2800" dirty="0">
                  <a:solidFill>
                    <a:srgbClr val="000000"/>
                  </a:solidFill>
                  <a:latin typeface="Calibri" panose="020F0502020204030204" pitchFamily="34" charset="0"/>
                </a:endParaRPr>
              </a:p>
            </p:txBody>
          </p:sp>
        </mc:Choice>
        <mc:Fallback xmlns="">
          <p:sp>
            <p:nvSpPr>
              <p:cNvPr id="3" name="Rectangle 11">
                <a:extLst>
                  <a:ext uri="{FF2B5EF4-FFF2-40B4-BE49-F238E27FC236}">
                    <a16:creationId xmlns:a16="http://schemas.microsoft.com/office/drawing/2014/main" id="{AA2A6FE1-22A2-41CA-8084-EB3F06E71E1E}"/>
                  </a:ext>
                </a:extLst>
              </p:cNvPr>
              <p:cNvSpPr>
                <a:spLocks noRot="1" noChangeAspect="1" noMove="1" noResize="1" noEditPoints="1" noAdjustHandles="1" noChangeArrowheads="1" noChangeShapeType="1" noTextEdit="1"/>
              </p:cNvSpPr>
              <p:nvPr/>
            </p:nvSpPr>
            <p:spPr bwMode="auto">
              <a:xfrm>
                <a:off x="395536" y="188640"/>
                <a:ext cx="8748464" cy="558552"/>
              </a:xfrm>
              <a:prstGeom prst="rect">
                <a:avLst/>
              </a:prstGeom>
              <a:blipFill>
                <a:blip r:embed="rId2"/>
                <a:stretch>
                  <a:fillRect l="-1463" t="-10870" b="-2391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CaixaDeTexto 4">
            <a:extLst>
              <a:ext uri="{FF2B5EF4-FFF2-40B4-BE49-F238E27FC236}">
                <a16:creationId xmlns:a16="http://schemas.microsoft.com/office/drawing/2014/main" id="{245B8F36-00C2-411F-B2AD-9730BEE9DC8D}"/>
              </a:ext>
            </a:extLst>
          </p:cNvPr>
          <p:cNvSpPr txBox="1"/>
          <p:nvPr/>
        </p:nvSpPr>
        <p:spPr>
          <a:xfrm>
            <a:off x="467544" y="1108973"/>
            <a:ext cx="8208912" cy="646331"/>
          </a:xfrm>
          <a:prstGeom prst="rect">
            <a:avLst/>
          </a:prstGeom>
          <a:noFill/>
        </p:spPr>
        <p:txBody>
          <a:bodyPr wrap="square">
            <a:spAutoFit/>
          </a:bodyPr>
          <a:lstStyle/>
          <a:p>
            <a:pPr>
              <a:lnSpc>
                <a:spcPct val="150000"/>
              </a:lnSpc>
            </a:pPr>
            <a:r>
              <a:rPr lang="en-US" dirty="0"/>
              <a:t>We employ here such a scaling that the scalar order parameter </a:t>
            </a:r>
            <a:r>
              <a:rPr lang="en-US" i="1" dirty="0"/>
              <a:t>S</a:t>
            </a:r>
            <a:r>
              <a:rPr lang="en-US" dirty="0"/>
              <a:t>(</a:t>
            </a:r>
            <a:r>
              <a:rPr lang="en-US" b="1" dirty="0"/>
              <a:t>r</a:t>
            </a:r>
            <a:r>
              <a:rPr lang="en-US" dirty="0"/>
              <a:t>) is the eigenvalue of </a:t>
            </a:r>
            <a:r>
              <a:rPr lang="en-US" b="1" i="1" dirty="0"/>
              <a:t>Q</a:t>
            </a:r>
            <a:r>
              <a:rPr lang="en-US" dirty="0"/>
              <a:t>(</a:t>
            </a:r>
            <a:r>
              <a:rPr lang="en-US" b="1" i="1" dirty="0"/>
              <a:t>r</a:t>
            </a:r>
            <a:r>
              <a:rPr lang="en-US" dirty="0"/>
              <a:t>) corresponding to the nematic director </a:t>
            </a:r>
            <a:r>
              <a:rPr lang="en-US" b="1" i="1" dirty="0"/>
              <a:t>n</a:t>
            </a:r>
            <a:r>
              <a:rPr lang="en-US" dirty="0"/>
              <a:t>(</a:t>
            </a:r>
            <a:r>
              <a:rPr lang="en-US" b="1" i="1" dirty="0"/>
              <a:t>r</a:t>
            </a:r>
            <a:r>
              <a:rPr lang="en-US" dirty="0"/>
              <a:t>):</a:t>
            </a:r>
          </a:p>
        </p:txBody>
      </p:sp>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2BCF9E9E-8C88-4F8E-B136-577EA3D0EBBA}"/>
                  </a:ext>
                </a:extLst>
              </p:cNvPr>
              <p:cNvSpPr txBox="1"/>
              <p:nvPr/>
            </p:nvSpPr>
            <p:spPr>
              <a:xfrm>
                <a:off x="2280571" y="2413169"/>
                <a:ext cx="4582857" cy="714363"/>
              </a:xfrm>
              <a:prstGeom prst="rect">
                <a:avLst/>
              </a:prstGeom>
              <a:noFill/>
              <a:ln>
                <a:solidFill>
                  <a:schemeClr val="bg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𝑄</m:t>
                          </m:r>
                        </m:e>
                        <m:sub>
                          <m:r>
                            <a:rPr lang="en-US" sz="2400" b="0" i="1" smtClean="0">
                              <a:latin typeface="Cambria Math" panose="02040503050406030204" pitchFamily="18" charset="0"/>
                            </a:rPr>
                            <m:t>𝑖𝑗</m:t>
                          </m:r>
                        </m:sub>
                      </m:sSub>
                      <m:d>
                        <m:dPr>
                          <m:ctrlPr>
                            <a:rPr lang="en-US" sz="2400" b="0" i="1" smtClean="0">
                              <a:latin typeface="Cambria Math" panose="02040503050406030204" pitchFamily="18" charset="0"/>
                            </a:rPr>
                          </m:ctrlPr>
                        </m:dPr>
                        <m:e>
                          <m:r>
                            <a:rPr lang="en-US" sz="2400" b="1" i="1" smtClean="0">
                              <a:latin typeface="Cambria Math" panose="02040503050406030204" pitchFamily="18" charset="0"/>
                            </a:rPr>
                            <m:t>𝒓</m:t>
                          </m:r>
                        </m:e>
                      </m:d>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𝑆</m:t>
                          </m:r>
                          <m:d>
                            <m:dPr>
                              <m:ctrlPr>
                                <a:rPr lang="en-US" sz="2400" b="0" i="1" smtClean="0">
                                  <a:latin typeface="Cambria Math" panose="02040503050406030204" pitchFamily="18" charset="0"/>
                                </a:rPr>
                              </m:ctrlPr>
                            </m:dPr>
                            <m:e>
                              <m:r>
                                <a:rPr lang="en-US" sz="2400" b="1" i="1" smtClean="0">
                                  <a:latin typeface="Cambria Math" panose="02040503050406030204" pitchFamily="18" charset="0"/>
                                </a:rPr>
                                <m:t>𝒓</m:t>
                              </m:r>
                            </m:e>
                          </m:d>
                        </m:num>
                        <m:den>
                          <m:r>
                            <a:rPr lang="en-US" sz="2400" b="0" i="1" smtClean="0">
                              <a:latin typeface="Cambria Math" panose="02040503050406030204" pitchFamily="18" charset="0"/>
                            </a:rPr>
                            <m:t>2</m:t>
                          </m:r>
                        </m:den>
                      </m:f>
                      <m:d>
                        <m:dPr>
                          <m:ctrlPr>
                            <a:rPr lang="en-US" sz="2400" b="0" i="1" smtClean="0">
                              <a:latin typeface="Cambria Math" panose="02040503050406030204" pitchFamily="18" charset="0"/>
                            </a:rPr>
                          </m:ctrlPr>
                        </m:dPr>
                        <m:e>
                          <m:sSub>
                            <m:sSubPr>
                              <m:ctrlPr>
                                <a:rPr lang="en-US" sz="2400" i="1">
                                  <a:solidFill>
                                    <a:srgbClr val="000000"/>
                                  </a:solidFill>
                                  <a:latin typeface="Cambria Math" panose="02040503050406030204" pitchFamily="18" charset="0"/>
                                </a:rPr>
                              </m:ctrlPr>
                            </m:sSubPr>
                            <m:e>
                              <m:r>
                                <a:rPr lang="en-US" sz="2400" b="0" i="1" smtClean="0">
                                  <a:solidFill>
                                    <a:srgbClr val="000000"/>
                                  </a:solidFill>
                                  <a:latin typeface="Cambria Math" panose="02040503050406030204" pitchFamily="18" charset="0"/>
                                </a:rPr>
                                <m:t>3 </m:t>
                              </m:r>
                              <m:r>
                                <a:rPr lang="en-US" sz="2400" i="1">
                                  <a:solidFill>
                                    <a:srgbClr val="000000"/>
                                  </a:solidFill>
                                  <a:latin typeface="Cambria Math" panose="02040503050406030204" pitchFamily="18" charset="0"/>
                                </a:rPr>
                                <m:t>𝑛</m:t>
                              </m:r>
                            </m:e>
                            <m:sub>
                              <m:r>
                                <a:rPr lang="en-US" sz="2400" i="1">
                                  <a:solidFill>
                                    <a:srgbClr val="000000"/>
                                  </a:solidFill>
                                  <a:latin typeface="Cambria Math" panose="02040503050406030204" pitchFamily="18" charset="0"/>
                                </a:rPr>
                                <m:t>𝑖</m:t>
                              </m:r>
                            </m:sub>
                          </m:sSub>
                          <m:d>
                            <m:dPr>
                              <m:ctrlPr>
                                <a:rPr lang="en-US" sz="2400" i="1">
                                  <a:solidFill>
                                    <a:srgbClr val="000000"/>
                                  </a:solidFill>
                                  <a:latin typeface="Cambria Math" panose="02040503050406030204" pitchFamily="18" charset="0"/>
                                </a:rPr>
                              </m:ctrlPr>
                            </m:dPr>
                            <m:e>
                              <m:r>
                                <a:rPr lang="en-US" sz="2400" b="1" i="1">
                                  <a:solidFill>
                                    <a:srgbClr val="000000"/>
                                  </a:solidFill>
                                  <a:latin typeface="Cambria Math" panose="02040503050406030204" pitchFamily="18" charset="0"/>
                                </a:rPr>
                                <m:t>𝒓</m:t>
                              </m:r>
                            </m:e>
                          </m:d>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𝑛</m:t>
                              </m:r>
                            </m:e>
                            <m:sub>
                              <m:r>
                                <a:rPr lang="en-US" sz="2400" i="1">
                                  <a:solidFill>
                                    <a:srgbClr val="000000"/>
                                  </a:solidFill>
                                  <a:latin typeface="Cambria Math" panose="02040503050406030204" pitchFamily="18" charset="0"/>
                                </a:rPr>
                                <m:t>𝑗</m:t>
                              </m:r>
                            </m:sub>
                          </m:sSub>
                          <m:d>
                            <m:dPr>
                              <m:ctrlPr>
                                <a:rPr lang="en-US" sz="2400" i="1">
                                  <a:solidFill>
                                    <a:srgbClr val="000000"/>
                                  </a:solidFill>
                                  <a:latin typeface="Cambria Math" panose="02040503050406030204" pitchFamily="18" charset="0"/>
                                </a:rPr>
                              </m:ctrlPr>
                            </m:dPr>
                            <m:e>
                              <m:r>
                                <a:rPr lang="en-US" sz="2400" b="1" i="1">
                                  <a:solidFill>
                                    <a:srgbClr val="000000"/>
                                  </a:solidFill>
                                  <a:latin typeface="Cambria Math" panose="02040503050406030204" pitchFamily="18" charset="0"/>
                                </a:rPr>
                                <m:t>𝒓</m:t>
                              </m:r>
                            </m:e>
                          </m:d>
                          <m:r>
                            <a:rPr lang="en-US" sz="2400">
                              <a:solidFill>
                                <a:srgbClr val="000000"/>
                              </a:solidFill>
                              <a:latin typeface="Cambria Math" panose="02040503050406030204" pitchFamily="18" charset="0"/>
                            </a:rPr>
                            <m:t>−</m:t>
                          </m:r>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𝛿</m:t>
                              </m:r>
                            </m:e>
                            <m:sub>
                              <m:r>
                                <a:rPr lang="en-US" sz="2400" i="1">
                                  <a:solidFill>
                                    <a:srgbClr val="000000"/>
                                  </a:solidFill>
                                  <a:latin typeface="Cambria Math" panose="02040503050406030204" pitchFamily="18" charset="0"/>
                                </a:rPr>
                                <m:t>𝑖𝑗</m:t>
                              </m:r>
                            </m:sub>
                          </m:sSub>
                        </m:e>
                      </m:d>
                    </m:oMath>
                  </m:oMathPara>
                </a14:m>
                <a:endParaRPr lang="en-US" sz="2400" dirty="0"/>
              </a:p>
            </p:txBody>
          </p:sp>
        </mc:Choice>
        <mc:Fallback xmlns="">
          <p:sp>
            <p:nvSpPr>
              <p:cNvPr id="6" name="CaixaDeTexto 5">
                <a:extLst>
                  <a:ext uri="{FF2B5EF4-FFF2-40B4-BE49-F238E27FC236}">
                    <a16:creationId xmlns:a16="http://schemas.microsoft.com/office/drawing/2014/main" id="{2BCF9E9E-8C88-4F8E-B136-577EA3D0EBBA}"/>
                  </a:ext>
                </a:extLst>
              </p:cNvPr>
              <p:cNvSpPr txBox="1">
                <a:spLocks noRot="1" noChangeAspect="1" noMove="1" noResize="1" noEditPoints="1" noAdjustHandles="1" noChangeArrowheads="1" noChangeShapeType="1" noTextEdit="1"/>
              </p:cNvSpPr>
              <p:nvPr/>
            </p:nvSpPr>
            <p:spPr>
              <a:xfrm>
                <a:off x="2280571" y="2413169"/>
                <a:ext cx="4582857" cy="714363"/>
              </a:xfrm>
              <a:prstGeom prst="rect">
                <a:avLst/>
              </a:prstGeom>
              <a:blipFill>
                <a:blip r:embed="rId3"/>
                <a:stretch>
                  <a:fillRect/>
                </a:stretch>
              </a:blipFill>
              <a:ln>
                <a:solidFill>
                  <a:schemeClr val="bg1"/>
                </a:solidFill>
              </a:ln>
            </p:spPr>
            <p:txBody>
              <a:bodyPr/>
              <a:lstStyle/>
              <a:p>
                <a:r>
                  <a:rPr lang="en-US">
                    <a:noFill/>
                  </a:rPr>
                  <a:t> </a:t>
                </a:r>
              </a:p>
            </p:txBody>
          </p:sp>
        </mc:Fallback>
      </mc:AlternateContent>
      <p:sp>
        <p:nvSpPr>
          <p:cNvPr id="8" name="CaixaDeTexto 7">
            <a:extLst>
              <a:ext uri="{FF2B5EF4-FFF2-40B4-BE49-F238E27FC236}">
                <a16:creationId xmlns:a16="http://schemas.microsoft.com/office/drawing/2014/main" id="{A0F0BEC7-8F02-43B6-940F-1234689F875B}"/>
              </a:ext>
            </a:extLst>
          </p:cNvPr>
          <p:cNvSpPr txBox="1"/>
          <p:nvPr/>
        </p:nvSpPr>
        <p:spPr>
          <a:xfrm>
            <a:off x="485594" y="3573016"/>
            <a:ext cx="8424936" cy="923330"/>
          </a:xfrm>
          <a:prstGeom prst="rect">
            <a:avLst/>
          </a:prstGeom>
          <a:noFill/>
        </p:spPr>
        <p:txBody>
          <a:bodyPr wrap="square">
            <a:spAutoFit/>
          </a:bodyPr>
          <a:lstStyle/>
          <a:p>
            <a:r>
              <a:rPr lang="en-US" dirty="0"/>
              <a:t>In the spirit of phenomenological Landau approach to the phase transitions of second order, a free energy functional of a liquid crystalline system is postulated in the form:</a:t>
            </a:r>
          </a:p>
        </p:txBody>
      </p:sp>
      <p:pic>
        <p:nvPicPr>
          <p:cNvPr id="10" name="Imagem 9" descr="Uma imagem com texto&#10;&#10;Descrição gerada automaticamente">
            <a:extLst>
              <a:ext uri="{FF2B5EF4-FFF2-40B4-BE49-F238E27FC236}">
                <a16:creationId xmlns:a16="http://schemas.microsoft.com/office/drawing/2014/main" id="{38B183A6-B94D-4463-993F-45222D90B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4549714"/>
            <a:ext cx="7226660" cy="1069921"/>
          </a:xfrm>
          <a:prstGeom prst="rect">
            <a:avLst/>
          </a:prstGeom>
        </p:spPr>
      </p:pic>
      <p:sp>
        <p:nvSpPr>
          <p:cNvPr id="12" name="CaixaDeTexto 11">
            <a:extLst>
              <a:ext uri="{FF2B5EF4-FFF2-40B4-BE49-F238E27FC236}">
                <a16:creationId xmlns:a16="http://schemas.microsoft.com/office/drawing/2014/main" id="{9AC38859-B2AA-4E87-8CD3-2AA34D265CD4}"/>
              </a:ext>
            </a:extLst>
          </p:cNvPr>
          <p:cNvSpPr txBox="1"/>
          <p:nvPr/>
        </p:nvSpPr>
        <p:spPr>
          <a:xfrm>
            <a:off x="544097" y="5918528"/>
            <a:ext cx="8599903" cy="646331"/>
          </a:xfrm>
          <a:prstGeom prst="rect">
            <a:avLst/>
          </a:prstGeom>
          <a:noFill/>
        </p:spPr>
        <p:txBody>
          <a:bodyPr wrap="square">
            <a:spAutoFit/>
          </a:bodyPr>
          <a:lstStyle/>
          <a:p>
            <a:r>
              <a:rPr lang="en-US" dirty="0"/>
              <a:t>The equilibrium </a:t>
            </a:r>
            <a:r>
              <a:rPr lang="en-US" b="1" i="1" dirty="0"/>
              <a:t>Q</a:t>
            </a:r>
            <a:r>
              <a:rPr lang="en-US" dirty="0"/>
              <a:t>(</a:t>
            </a:r>
            <a:r>
              <a:rPr lang="en-US" b="1" i="1" dirty="0"/>
              <a:t>r</a:t>
            </a:r>
            <a:r>
              <a:rPr lang="en-US" dirty="0"/>
              <a:t>) minimizes </a:t>
            </a:r>
            <a:r>
              <a:rPr lang="en-US" i="1" dirty="0"/>
              <a:t>F</a:t>
            </a:r>
            <a:r>
              <a:rPr lang="en-US" dirty="0"/>
              <a:t> [</a:t>
            </a:r>
            <a:r>
              <a:rPr lang="en-US" b="1" i="1" dirty="0"/>
              <a:t>Q</a:t>
            </a:r>
            <a:r>
              <a:rPr lang="en-US" dirty="0"/>
              <a:t>], and the corresponding minimum of </a:t>
            </a:r>
            <a:r>
              <a:rPr lang="en-US" i="1" dirty="0"/>
              <a:t>F</a:t>
            </a:r>
            <a:r>
              <a:rPr lang="en-US" dirty="0"/>
              <a:t> equals to the free energy of the system</a:t>
            </a:r>
          </a:p>
        </p:txBody>
      </p:sp>
    </p:spTree>
    <p:extLst>
      <p:ext uri="{BB962C8B-B14F-4D97-AF65-F5344CB8AC3E}">
        <p14:creationId xmlns:p14="http://schemas.microsoft.com/office/powerpoint/2010/main" val="275645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aixaDeTexto 3">
                <a:extLst>
                  <a:ext uri="{FF2B5EF4-FFF2-40B4-BE49-F238E27FC236}">
                    <a16:creationId xmlns:a16="http://schemas.microsoft.com/office/drawing/2014/main" id="{64222462-2673-4946-9D73-6F0DE3D961F4}"/>
                  </a:ext>
                </a:extLst>
              </p:cNvPr>
              <p:cNvSpPr txBox="1"/>
              <p:nvPr/>
            </p:nvSpPr>
            <p:spPr>
              <a:xfrm>
                <a:off x="683568" y="1073799"/>
                <a:ext cx="8568586" cy="1287532"/>
              </a:xfrm>
              <a:prstGeom prst="rect">
                <a:avLst/>
              </a:prstGeom>
              <a:noFill/>
            </p:spPr>
            <p:txBody>
              <a:bodyPr wrap="square">
                <a:spAutoFit/>
              </a:bodyPr>
              <a:lstStyle/>
              <a:p>
                <a:pPr>
                  <a:lnSpc>
                    <a:spcPct val="150000"/>
                  </a:lnSpc>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𝐿𝑑𝐺</m:t>
                        </m:r>
                      </m:sub>
                    </m:sSub>
                    <m:r>
                      <a:rPr lang="en-US" b="0" i="1" smtClean="0">
                        <a:latin typeface="Cambria Math" panose="02040503050406030204" pitchFamily="18" charset="0"/>
                      </a:rPr>
                      <m:t>(</m:t>
                    </m:r>
                    <m:r>
                      <a:rPr lang="en-US" b="1" i="1" smtClean="0">
                        <a:latin typeface="Cambria Math" panose="02040503050406030204" pitchFamily="18" charset="0"/>
                      </a:rPr>
                      <m:t>𝑸</m:t>
                    </m:r>
                    <m:r>
                      <a:rPr lang="en-US" b="0" i="1" smtClean="0">
                        <a:latin typeface="Cambria Math" panose="02040503050406030204" pitchFamily="18" charset="0"/>
                      </a:rPr>
                      <m:t>)</m:t>
                    </m:r>
                  </m:oMath>
                </a14:m>
                <a:r>
                  <a:rPr lang="en-US" dirty="0">
                    <a:latin typeface="Calibri" panose="020F0502020204030204" pitchFamily="34" charset="0"/>
                    <a:cs typeface="Calibri" panose="020F0502020204030204" pitchFamily="34" charset="0"/>
                  </a:rPr>
                  <a:t> describes the nematic-isotropic phase transition in a spatially uniform system without external fields. According to the Landau phenomenological approach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𝐿𝑑𝐺</m:t>
                        </m:r>
                      </m:sub>
                    </m:sSub>
                    <m:r>
                      <a:rPr lang="en-US" i="1">
                        <a:latin typeface="Cambria Math" panose="02040503050406030204" pitchFamily="18" charset="0"/>
                      </a:rPr>
                      <m:t> </m:t>
                    </m:r>
                  </m:oMath>
                </a14:m>
                <a:r>
                  <a:rPr lang="en-US" dirty="0">
                    <a:latin typeface="Calibri" panose="020F0502020204030204" pitchFamily="34" charset="0"/>
                    <a:cs typeface="Calibri" panose="020F0502020204030204" pitchFamily="34" charset="0"/>
                  </a:rPr>
                  <a:t>is presented as a Taylor expansion in the scalar order parameter </a:t>
                </a:r>
                <a:r>
                  <a:rPr lang="en-US" i="1" dirty="0">
                    <a:latin typeface="Calibri" panose="020F0502020204030204" pitchFamily="34" charset="0"/>
                    <a:cs typeface="Calibri" panose="020F0502020204030204" pitchFamily="34" charset="0"/>
                  </a:rPr>
                  <a:t>S.</a:t>
                </a:r>
                <a:endParaRPr lang="en-US" dirty="0">
                  <a:latin typeface="Calibri" panose="020F0502020204030204" pitchFamily="34" charset="0"/>
                  <a:cs typeface="Calibri" panose="020F0502020204030204" pitchFamily="34" charset="0"/>
                </a:endParaRPr>
              </a:p>
            </p:txBody>
          </p:sp>
        </mc:Choice>
        <mc:Fallback xmlns="">
          <p:sp>
            <p:nvSpPr>
              <p:cNvPr id="4" name="CaixaDeTexto 3">
                <a:extLst>
                  <a:ext uri="{FF2B5EF4-FFF2-40B4-BE49-F238E27FC236}">
                    <a16:creationId xmlns:a16="http://schemas.microsoft.com/office/drawing/2014/main" id="{64222462-2673-4946-9D73-6F0DE3D961F4}"/>
                  </a:ext>
                </a:extLst>
              </p:cNvPr>
              <p:cNvSpPr txBox="1">
                <a:spLocks noRot="1" noChangeAspect="1" noMove="1" noResize="1" noEditPoints="1" noAdjustHandles="1" noChangeArrowheads="1" noChangeShapeType="1" noTextEdit="1"/>
              </p:cNvSpPr>
              <p:nvPr/>
            </p:nvSpPr>
            <p:spPr>
              <a:xfrm>
                <a:off x="683568" y="1073799"/>
                <a:ext cx="8568586" cy="1287532"/>
              </a:xfrm>
              <a:prstGeom prst="rect">
                <a:avLst/>
              </a:prstGeom>
              <a:blipFill>
                <a:blip r:embed="rId2"/>
                <a:stretch>
                  <a:fillRect l="-569" b="-7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1E9C14C8-7A1A-403F-B3E4-ACDD303B5302}"/>
                  </a:ext>
                </a:extLst>
              </p:cNvPr>
              <p:cNvSpPr txBox="1"/>
              <p:nvPr/>
            </p:nvSpPr>
            <p:spPr>
              <a:xfrm>
                <a:off x="753738" y="2785266"/>
                <a:ext cx="8208911" cy="1287468"/>
              </a:xfrm>
              <a:prstGeom prst="rect">
                <a:avLst/>
              </a:prstGeom>
              <a:noFill/>
            </p:spPr>
            <p:txBody>
              <a:bodyPr wrap="square">
                <a:spAutoFit/>
              </a:bodyPr>
              <a:lstStyle/>
              <a:p>
                <a:pPr>
                  <a:lnSpc>
                    <a:spcPct val="150000"/>
                  </a:lnSpc>
                </a:pPr>
                <a:r>
                  <a:rPr lang="en-US" dirty="0">
                    <a:latin typeface="Calibri" panose="020F0502020204030204" pitchFamily="34" charset="0"/>
                    <a:cs typeface="Calibri" panose="020F0502020204030204" pitchFamily="34" charset="0"/>
                  </a:rPr>
                  <a:t>Because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𝐿𝑑𝐺</m:t>
                        </m:r>
                      </m:sub>
                    </m:sSub>
                  </m:oMath>
                </a14:m>
                <a:r>
                  <a:rPr lang="en-US" dirty="0">
                    <a:latin typeface="Calibri" panose="020F0502020204030204" pitchFamily="34" charset="0"/>
                    <a:cs typeface="Calibri" panose="020F0502020204030204" pitchFamily="34" charset="0"/>
                  </a:rPr>
                  <a:t> is a scalar quantity, and </a:t>
                </a:r>
                <a:r>
                  <a:rPr lang="en-US" b="1" i="1" dirty="0">
                    <a:latin typeface="Calibri" panose="020F0502020204030204" pitchFamily="34" charset="0"/>
                    <a:cs typeface="Calibri" panose="020F0502020204030204" pitchFamily="34" charset="0"/>
                  </a:rPr>
                  <a:t>Q</a:t>
                </a:r>
                <a:r>
                  <a:rPr lang="en-US" dirty="0">
                    <a:latin typeface="Calibri" panose="020F0502020204030204" pitchFamily="34" charset="0"/>
                    <a:cs typeface="Calibri" panose="020F0502020204030204" pitchFamily="34" charset="0"/>
                  </a:rPr>
                  <a:t> is a second rank tensor with </a:t>
                </a:r>
                <a:r>
                  <a:rPr lang="en-US" dirty="0" err="1">
                    <a:latin typeface="Calibri" panose="020F0502020204030204" pitchFamily="34" charset="0"/>
                    <a:cs typeface="Calibri" panose="020F0502020204030204" pitchFamily="34" charset="0"/>
                  </a:rPr>
                  <a:t>Tr</a:t>
                </a:r>
                <a:r>
                  <a:rPr lang="en-US" b="1" i="1" dirty="0" err="1">
                    <a:latin typeface="Calibri" panose="020F0502020204030204" pitchFamily="34" charset="0"/>
                    <a:cs typeface="Calibri" panose="020F0502020204030204" pitchFamily="34" charset="0"/>
                  </a:rPr>
                  <a:t>Q</a:t>
                </a:r>
                <a:r>
                  <a:rPr lang="en-US" dirty="0">
                    <a:latin typeface="Calibri" panose="020F0502020204030204" pitchFamily="34" charset="0"/>
                    <a:cs typeface="Calibri" panose="020F0502020204030204" pitchFamily="34" charset="0"/>
                  </a:rPr>
                  <a:t> = 0,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𝐿𝑑𝐺</m:t>
                        </m:r>
                      </m:sub>
                    </m:sSub>
                  </m:oMath>
                </a14:m>
                <a:r>
                  <a:rPr lang="en-US" dirty="0">
                    <a:latin typeface="Calibri" panose="020F0502020204030204" pitchFamily="34" charset="0"/>
                    <a:cs typeface="Calibri" panose="020F0502020204030204" pitchFamily="34" charset="0"/>
                  </a:rPr>
                  <a:t> must contain only scalar combinations of the order tensor: </a:t>
                </a:r>
                <a14:m>
                  <m:oMath xmlns:m="http://schemas.openxmlformats.org/officeDocument/2006/math">
                    <m:r>
                      <a:rPr lang="en-US" b="0" i="1" smtClean="0">
                        <a:latin typeface="Cambria Math" panose="02040503050406030204" pitchFamily="18" charset="0"/>
                      </a:rPr>
                      <m:t>𝑇𝑟</m:t>
                    </m:r>
                    <m:sSup>
                      <m:sSupPr>
                        <m:ctrlPr>
                          <a:rPr lang="en-US" b="0" i="1" smtClean="0">
                            <a:latin typeface="Cambria Math" panose="02040503050406030204" pitchFamily="18" charset="0"/>
                          </a:rPr>
                        </m:ctrlPr>
                      </m:sSupPr>
                      <m:e>
                        <m:r>
                          <a:rPr lang="en-US" b="1" i="1" smtClean="0">
                            <a:latin typeface="Cambria Math" panose="02040503050406030204" pitchFamily="18" charset="0"/>
                          </a:rPr>
                          <m:t>𝑸</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0" smtClean="0">
                            <a:latin typeface="Cambria Math" panose="02040503050406030204" pitchFamily="18" charset="0"/>
                          </a:rPr>
                          <m:t>2</m:t>
                        </m:r>
                      </m:sup>
                    </m:sSup>
                  </m:oMath>
                </a14:m>
                <a:r>
                  <a:rPr lang="en-US" dirty="0">
                    <a:latin typeface="Calibri" panose="020F0502020204030204" pitchFamily="34" charset="0"/>
                    <a:cs typeface="Calibri" panose="020F0502020204030204" pitchFamily="34" charset="0"/>
                  </a:rPr>
                  <a:t> and </a:t>
                </a:r>
                <a:endParaRPr lang="en-US" i="1" dirty="0">
                  <a:solidFill>
                    <a:srgbClr val="000000"/>
                  </a:solidFill>
                  <a:latin typeface="Cambria Math" panose="02040503050406030204" pitchFamily="18" charset="0"/>
                </a:endParaRPr>
              </a:p>
              <a:p>
                <a:pPr>
                  <a:lnSpc>
                    <a:spcPct val="150000"/>
                  </a:lnSpc>
                </a:pPr>
                <a14:m>
                  <m:oMath xmlns:m="http://schemas.openxmlformats.org/officeDocument/2006/math">
                    <m:r>
                      <a:rPr lang="en-US" i="1">
                        <a:solidFill>
                          <a:srgbClr val="000000"/>
                        </a:solidFill>
                        <a:latin typeface="Cambria Math" panose="02040503050406030204" pitchFamily="18" charset="0"/>
                      </a:rPr>
                      <m:t>𝑇𝑟</m:t>
                    </m:r>
                    <m:sSup>
                      <m:sSupPr>
                        <m:ctrlPr>
                          <a:rPr lang="en-US" i="1">
                            <a:solidFill>
                              <a:srgbClr val="000000"/>
                            </a:solidFill>
                            <a:latin typeface="Cambria Math" panose="02040503050406030204" pitchFamily="18" charset="0"/>
                          </a:rPr>
                        </m:ctrlPr>
                      </m:sSupPr>
                      <m:e>
                        <m:r>
                          <a:rPr lang="en-US" b="1" i="1">
                            <a:solidFill>
                              <a:srgbClr val="000000"/>
                            </a:solidFill>
                            <a:latin typeface="Cambria Math" panose="02040503050406030204" pitchFamily="18" charset="0"/>
                          </a:rPr>
                          <m:t>𝑸</m:t>
                        </m:r>
                      </m:e>
                      <m:sup>
                        <m:r>
                          <a:rPr lang="en-US" b="0" i="1" smtClean="0">
                            <a:solidFill>
                              <a:srgbClr val="000000"/>
                            </a:solidFill>
                            <a:latin typeface="Cambria Math" panose="02040503050406030204" pitchFamily="18" charset="0"/>
                          </a:rPr>
                          <m:t>3</m:t>
                        </m:r>
                      </m:sup>
                    </m:sSup>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𝑆</m:t>
                        </m:r>
                      </m:e>
                      <m:sup>
                        <m:r>
                          <a:rPr lang="en-US" b="0" i="0" smtClean="0">
                            <a:solidFill>
                              <a:srgbClr val="000000"/>
                            </a:solidFill>
                            <a:latin typeface="Cambria Math" panose="02040503050406030204" pitchFamily="18" charset="0"/>
                          </a:rPr>
                          <m:t>3</m:t>
                        </m:r>
                      </m:sup>
                    </m:sSup>
                  </m:oMath>
                </a14:m>
                <a:r>
                  <a:rPr lang="en-US" dirty="0">
                    <a:latin typeface="Calibri" panose="020F0502020204030204" pitchFamily="34" charset="0"/>
                    <a:cs typeface="Calibri" panose="020F0502020204030204" pitchFamily="34" charset="0"/>
                  </a:rPr>
                  <a:t>:</a:t>
                </a:r>
              </a:p>
            </p:txBody>
          </p:sp>
        </mc:Choice>
        <mc:Fallback xmlns="">
          <p:sp>
            <p:nvSpPr>
              <p:cNvPr id="6" name="CaixaDeTexto 5">
                <a:extLst>
                  <a:ext uri="{FF2B5EF4-FFF2-40B4-BE49-F238E27FC236}">
                    <a16:creationId xmlns:a16="http://schemas.microsoft.com/office/drawing/2014/main" id="{1E9C14C8-7A1A-403F-B3E4-ACDD303B5302}"/>
                  </a:ext>
                </a:extLst>
              </p:cNvPr>
              <p:cNvSpPr txBox="1">
                <a:spLocks noRot="1" noChangeAspect="1" noMove="1" noResize="1" noEditPoints="1" noAdjustHandles="1" noChangeArrowheads="1" noChangeShapeType="1" noTextEdit="1"/>
              </p:cNvSpPr>
              <p:nvPr/>
            </p:nvSpPr>
            <p:spPr>
              <a:xfrm>
                <a:off x="753738" y="2785266"/>
                <a:ext cx="8208911" cy="1287468"/>
              </a:xfrm>
              <a:prstGeom prst="rect">
                <a:avLst/>
              </a:prstGeom>
              <a:blipFill>
                <a:blip r:embed="rId3"/>
                <a:stretch>
                  <a:fillRect l="-669" b="-7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ixaDeTexto 6">
                <a:extLst>
                  <a:ext uri="{FF2B5EF4-FFF2-40B4-BE49-F238E27FC236}">
                    <a16:creationId xmlns:a16="http://schemas.microsoft.com/office/drawing/2014/main" id="{022D405A-D99B-4747-BF73-D10B8EDAF4C6}"/>
                  </a:ext>
                </a:extLst>
              </p:cNvPr>
              <p:cNvSpPr txBox="1"/>
              <p:nvPr/>
            </p:nvSpPr>
            <p:spPr>
              <a:xfrm>
                <a:off x="1344932" y="4456429"/>
                <a:ext cx="6840760" cy="338554"/>
              </a:xfrm>
              <a:prstGeom prst="rect">
                <a:avLst/>
              </a:prstGeom>
              <a:noFill/>
            </p:spPr>
            <p:txBody>
              <a:bodyPr wrap="square" lIns="0" tIns="0" rIns="0" bIns="0" rtlCol="0">
                <a:spAutoFit/>
              </a:bodyPr>
              <a:lstStyle/>
              <a:p>
                <a14:m>
                  <m:oMath xmlns:m="http://schemas.openxmlformats.org/officeDocument/2006/math">
                    <m:sSub>
                      <m:sSubPr>
                        <m:ctrlPr>
                          <a:rPr lang="en-US" sz="2200" i="1" smtClean="0">
                            <a:latin typeface="Cambria Math" panose="02040503050406030204" pitchFamily="18" charset="0"/>
                          </a:rPr>
                        </m:ctrlPr>
                      </m:sSubPr>
                      <m:e>
                        <m:r>
                          <a:rPr lang="en-US" sz="2200" i="1">
                            <a:latin typeface="Cambria Math" panose="02040503050406030204" pitchFamily="18" charset="0"/>
                          </a:rPr>
                          <m:t>𝑓</m:t>
                        </m:r>
                      </m:e>
                      <m:sub>
                        <m:r>
                          <a:rPr lang="en-US" sz="2200" i="1">
                            <a:latin typeface="Cambria Math" panose="02040503050406030204" pitchFamily="18" charset="0"/>
                          </a:rPr>
                          <m:t>𝐿𝑑𝐺</m:t>
                        </m:r>
                      </m:sub>
                    </m:sSub>
                    <m:d>
                      <m:dPr>
                        <m:ctrlPr>
                          <a:rPr lang="en-US" sz="2200" i="1">
                            <a:latin typeface="Cambria Math" panose="02040503050406030204" pitchFamily="18" charset="0"/>
                          </a:rPr>
                        </m:ctrlPr>
                      </m:dPr>
                      <m:e>
                        <m:r>
                          <a:rPr lang="en-US" sz="2200" b="1" i="1">
                            <a:latin typeface="Cambria Math" panose="02040503050406030204" pitchFamily="18" charset="0"/>
                          </a:rPr>
                          <m:t>𝑸</m:t>
                        </m:r>
                      </m:e>
                    </m:d>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𝑓</m:t>
                        </m:r>
                      </m:e>
                      <m:sub>
                        <m:r>
                          <a:rPr lang="en-US" sz="2200" b="0" i="1" smtClean="0">
                            <a:latin typeface="Cambria Math" panose="02040503050406030204" pitchFamily="18" charset="0"/>
                          </a:rPr>
                          <m:t>0</m:t>
                        </m:r>
                      </m:sub>
                    </m:sSub>
                    <m:r>
                      <a:rPr lang="en-US" sz="2200" b="0" i="1" smtClean="0">
                        <a:latin typeface="Cambria Math" panose="02040503050406030204" pitchFamily="18" charset="0"/>
                      </a:rPr>
                      <m:t>+</m:t>
                    </m:r>
                    <m:r>
                      <a:rPr lang="en-US" sz="2200" b="0" i="1" smtClean="0">
                        <a:latin typeface="Cambria Math" panose="02040503050406030204" pitchFamily="18" charset="0"/>
                      </a:rPr>
                      <m:t>𝑎</m:t>
                    </m:r>
                    <m:r>
                      <a:rPr lang="en-US" sz="2200" b="0" i="1" smtClean="0">
                        <a:latin typeface="Cambria Math" panose="02040503050406030204" pitchFamily="18" charset="0"/>
                      </a:rPr>
                      <m:t>(</m:t>
                    </m:r>
                    <m:r>
                      <a:rPr lang="en-US" sz="2200" b="0" i="1" smtClean="0">
                        <a:latin typeface="Cambria Math" panose="02040503050406030204" pitchFamily="18" charset="0"/>
                      </a:rPr>
                      <m:t>𝑇</m:t>
                    </m:r>
                    <m:r>
                      <a:rPr lang="en-US" sz="2200" b="0" i="1" smtClean="0">
                        <a:latin typeface="Cambria Math" panose="02040503050406030204" pitchFamily="18" charset="0"/>
                      </a:rPr>
                      <m:t>)</m:t>
                    </m:r>
                  </m:oMath>
                </a14:m>
                <a:r>
                  <a:rPr lang="en-US" sz="2200" dirty="0"/>
                  <a:t> </a:t>
                </a:r>
                <a14:m>
                  <m:oMath xmlns:m="http://schemas.openxmlformats.org/officeDocument/2006/math">
                    <m:r>
                      <a:rPr lang="en-US" sz="2200" i="1">
                        <a:latin typeface="Cambria Math" panose="02040503050406030204" pitchFamily="18" charset="0"/>
                      </a:rPr>
                      <m:t>𝑇𝑟</m:t>
                    </m:r>
                    <m:sSup>
                      <m:sSupPr>
                        <m:ctrlPr>
                          <a:rPr lang="en-US" sz="2200" i="1">
                            <a:latin typeface="Cambria Math" panose="02040503050406030204" pitchFamily="18" charset="0"/>
                          </a:rPr>
                        </m:ctrlPr>
                      </m:sSupPr>
                      <m:e>
                        <m:r>
                          <a:rPr lang="en-US" sz="2200" b="1" i="1">
                            <a:latin typeface="Cambria Math" panose="02040503050406030204" pitchFamily="18" charset="0"/>
                          </a:rPr>
                          <m:t>𝑸</m:t>
                        </m:r>
                      </m:e>
                      <m:sup>
                        <m:r>
                          <a:rPr lang="en-US" sz="2200" i="1">
                            <a:latin typeface="Cambria Math" panose="02040503050406030204" pitchFamily="18" charset="0"/>
                          </a:rPr>
                          <m:t>2</m:t>
                        </m:r>
                      </m:sup>
                    </m:sSup>
                    <m:r>
                      <a:rPr lang="en-US" sz="2200" b="0" i="1" smtClean="0">
                        <a:latin typeface="Cambria Math" panose="02040503050406030204" pitchFamily="18" charset="0"/>
                      </a:rPr>
                      <m:t>−</m:t>
                    </m:r>
                    <m:r>
                      <a:rPr lang="en-US" sz="2200" b="0" i="1" smtClean="0">
                        <a:latin typeface="Cambria Math" panose="02040503050406030204" pitchFamily="18" charset="0"/>
                      </a:rPr>
                      <m:t>𝑏</m:t>
                    </m:r>
                    <m:r>
                      <a:rPr lang="en-US" sz="2200" b="0" i="1" smtClean="0">
                        <a:latin typeface="Cambria Math" panose="02040503050406030204" pitchFamily="18" charset="0"/>
                      </a:rPr>
                      <m:t> </m:t>
                    </m:r>
                    <m:r>
                      <a:rPr lang="en-US" sz="2200" i="1">
                        <a:latin typeface="Cambria Math" panose="02040503050406030204" pitchFamily="18" charset="0"/>
                      </a:rPr>
                      <m:t>𝑇𝑟</m:t>
                    </m:r>
                    <m:sSup>
                      <m:sSupPr>
                        <m:ctrlPr>
                          <a:rPr lang="en-US" sz="2200" i="1">
                            <a:latin typeface="Cambria Math" panose="02040503050406030204" pitchFamily="18" charset="0"/>
                          </a:rPr>
                        </m:ctrlPr>
                      </m:sSupPr>
                      <m:e>
                        <m:r>
                          <a:rPr lang="en-US" sz="2200" b="1" i="1">
                            <a:latin typeface="Cambria Math" panose="02040503050406030204" pitchFamily="18" charset="0"/>
                          </a:rPr>
                          <m:t>𝑸</m:t>
                        </m:r>
                      </m:e>
                      <m:sup>
                        <m:r>
                          <a:rPr lang="en-US" sz="2200" b="0" i="1" smtClean="0">
                            <a:latin typeface="Cambria Math" panose="02040503050406030204" pitchFamily="18" charset="0"/>
                          </a:rPr>
                          <m:t>3</m:t>
                        </m:r>
                      </m:sup>
                    </m:sSup>
                    <m:r>
                      <a:rPr lang="en-US" sz="2200" b="0" i="1" smtClean="0">
                        <a:latin typeface="Cambria Math" panose="02040503050406030204" pitchFamily="18" charset="0"/>
                      </a:rPr>
                      <m:t>+</m:t>
                    </m:r>
                    <m:r>
                      <a:rPr lang="en-US" sz="2200" b="0" i="1" smtClean="0">
                        <a:latin typeface="Cambria Math" panose="02040503050406030204" pitchFamily="18" charset="0"/>
                      </a:rPr>
                      <m:t>𝑐</m:t>
                    </m:r>
                    <m:r>
                      <a:rPr lang="en-US" sz="2200" b="0" i="1" smtClean="0">
                        <a:latin typeface="Cambria Math" panose="02040503050406030204" pitchFamily="18" charset="0"/>
                      </a:rPr>
                      <m:t> </m:t>
                    </m:r>
                    <m:sSup>
                      <m:sSupPr>
                        <m:ctrlPr>
                          <a:rPr lang="en-US" sz="2200" b="0" i="1" smtClean="0">
                            <a:latin typeface="Cambria Math" panose="02040503050406030204" pitchFamily="18" charset="0"/>
                          </a:rPr>
                        </m:ctrlPr>
                      </m:sSupPr>
                      <m:e>
                        <m:d>
                          <m:dPr>
                            <m:ctrlPr>
                              <a:rPr lang="en-US" sz="2200" b="0" i="1" smtClean="0">
                                <a:latin typeface="Cambria Math" panose="02040503050406030204" pitchFamily="18" charset="0"/>
                              </a:rPr>
                            </m:ctrlPr>
                          </m:dPr>
                          <m:e>
                            <m:r>
                              <a:rPr lang="en-US" sz="2200" i="1">
                                <a:latin typeface="Cambria Math" panose="02040503050406030204" pitchFamily="18" charset="0"/>
                              </a:rPr>
                              <m:t>𝑇𝑟</m:t>
                            </m:r>
                            <m:sSup>
                              <m:sSupPr>
                                <m:ctrlPr>
                                  <a:rPr lang="en-US" sz="2200" i="1">
                                    <a:latin typeface="Cambria Math" panose="02040503050406030204" pitchFamily="18" charset="0"/>
                                  </a:rPr>
                                </m:ctrlPr>
                              </m:sSupPr>
                              <m:e>
                                <m:r>
                                  <a:rPr lang="en-US" sz="2200" b="1" i="1">
                                    <a:latin typeface="Cambria Math" panose="02040503050406030204" pitchFamily="18" charset="0"/>
                                  </a:rPr>
                                  <m:t>𝑸</m:t>
                                </m:r>
                              </m:e>
                              <m:sup>
                                <m:r>
                                  <a:rPr lang="en-US" sz="2200" i="1">
                                    <a:latin typeface="Cambria Math" panose="02040503050406030204" pitchFamily="18" charset="0"/>
                                  </a:rPr>
                                  <m:t>2</m:t>
                                </m:r>
                              </m:sup>
                            </m:sSup>
                          </m:e>
                        </m:d>
                      </m:e>
                      <m:sup>
                        <m:r>
                          <a:rPr lang="en-US" sz="2200" b="0" i="1" smtClean="0">
                            <a:latin typeface="Cambria Math" panose="02040503050406030204" pitchFamily="18" charset="0"/>
                          </a:rPr>
                          <m:t>2</m:t>
                        </m:r>
                      </m:sup>
                    </m:sSup>
                    <m:r>
                      <a:rPr lang="en-US" sz="2200" b="0" i="1" smtClean="0">
                        <a:latin typeface="Cambria Math" panose="02040503050406030204" pitchFamily="18" charset="0"/>
                      </a:rPr>
                      <m:t>, </m:t>
                    </m:r>
                  </m:oMath>
                </a14:m>
                <a:endParaRPr lang="en-US" sz="2200" dirty="0"/>
              </a:p>
            </p:txBody>
          </p:sp>
        </mc:Choice>
        <mc:Fallback xmlns="">
          <p:sp>
            <p:nvSpPr>
              <p:cNvPr id="7" name="CaixaDeTexto 6">
                <a:extLst>
                  <a:ext uri="{FF2B5EF4-FFF2-40B4-BE49-F238E27FC236}">
                    <a16:creationId xmlns:a16="http://schemas.microsoft.com/office/drawing/2014/main" id="{022D405A-D99B-4747-BF73-D10B8EDAF4C6}"/>
                  </a:ext>
                </a:extLst>
              </p:cNvPr>
              <p:cNvSpPr txBox="1">
                <a:spLocks noRot="1" noChangeAspect="1" noMove="1" noResize="1" noEditPoints="1" noAdjustHandles="1" noChangeArrowheads="1" noChangeShapeType="1" noTextEdit="1"/>
              </p:cNvSpPr>
              <p:nvPr/>
            </p:nvSpPr>
            <p:spPr>
              <a:xfrm>
                <a:off x="1344932" y="4456429"/>
                <a:ext cx="6840760" cy="338554"/>
              </a:xfrm>
              <a:prstGeom prst="rect">
                <a:avLst/>
              </a:prstGeom>
              <a:blipFill>
                <a:blip r:embed="rId4"/>
                <a:stretch>
                  <a:fillRect l="-1961" b="-3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aixaDeTexto 10">
                <a:extLst>
                  <a:ext uri="{FF2B5EF4-FFF2-40B4-BE49-F238E27FC236}">
                    <a16:creationId xmlns:a16="http://schemas.microsoft.com/office/drawing/2014/main" id="{60964D37-E5D3-47CC-B124-57B6DEF45F24}"/>
                  </a:ext>
                </a:extLst>
              </p:cNvPr>
              <p:cNvSpPr txBox="1"/>
              <p:nvPr/>
            </p:nvSpPr>
            <p:spPr>
              <a:xfrm>
                <a:off x="549458" y="5392262"/>
                <a:ext cx="8431708" cy="1295868"/>
              </a:xfrm>
              <a:prstGeom prst="rect">
                <a:avLst/>
              </a:prstGeom>
              <a:noFill/>
            </p:spPr>
            <p:txBody>
              <a:bodyPr wrap="square">
                <a:spAutoFit/>
              </a:bodyPr>
              <a:lstStyle/>
              <a:p>
                <a:pPr>
                  <a:lnSpc>
                    <a:spcPct val="150000"/>
                  </a:lnSpc>
                </a:pPr>
                <a:r>
                  <a:rPr lang="en-US" dirty="0">
                    <a:latin typeface="Calibri" panose="020F0502020204030204" pitchFamily="34" charset="0"/>
                    <a:cs typeface="Calibri" panose="020F0502020204030204" pitchFamily="34" charset="0"/>
                  </a:rPr>
                  <a:t>where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0</m:t>
                        </m:r>
                      </m:sub>
                    </m:sSub>
                  </m:oMath>
                </a14:m>
                <a:r>
                  <a:rPr lang="en-US" dirty="0">
                    <a:latin typeface="Calibri" panose="020F0502020204030204" pitchFamily="34" charset="0"/>
                    <a:cs typeface="Calibri" panose="020F0502020204030204" pitchFamily="34" charset="0"/>
                  </a:rPr>
                  <a:t> is the free energy density of the isotropic phase. The presence of the term </a:t>
                </a:r>
                <a:endParaRPr lang="en-US" b="0" i="1" dirty="0">
                  <a:latin typeface="Cambria Math" panose="02040503050406030204" pitchFamily="18" charset="0"/>
                </a:endParaRPr>
              </a:p>
              <a:p>
                <a:pPr>
                  <a:lnSpc>
                    <a:spcPct val="150000"/>
                  </a:lnSpc>
                </a:pPr>
                <a14:m>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3</m:t>
                        </m:r>
                      </m:sup>
                    </m:sSup>
                  </m:oMath>
                </a14:m>
                <a:r>
                  <a:rPr lang="en-US" dirty="0">
                    <a:latin typeface="Calibri" panose="020F0502020204030204" pitchFamily="34" charset="0"/>
                    <a:cs typeface="Calibri" panose="020F0502020204030204" pitchFamily="34" charset="0"/>
                  </a:rPr>
                  <a:t> reflects the fact that the nematic states described by </a:t>
                </a:r>
                <a:r>
                  <a:rPr lang="en-US" i="1" dirty="0">
                    <a:latin typeface="Calibri" panose="020F0502020204030204" pitchFamily="34" charset="0"/>
                    <a:cs typeface="Calibri" panose="020F0502020204030204" pitchFamily="34" charset="0"/>
                  </a:rPr>
                  <a:t>S</a:t>
                </a:r>
                <a:r>
                  <a:rPr lang="en-US" dirty="0">
                    <a:latin typeface="Calibri" panose="020F0502020204030204" pitchFamily="34" charset="0"/>
                    <a:cs typeface="Calibri" panose="020F0502020204030204" pitchFamily="34" charset="0"/>
                  </a:rPr>
                  <a:t> and </a:t>
                </a:r>
                <a:r>
                  <a:rPr lang="en-US" i="1" dirty="0">
                    <a:latin typeface="Calibri" panose="020F0502020204030204" pitchFamily="34" charset="0"/>
                    <a:cs typeface="Calibri" panose="020F0502020204030204" pitchFamily="34" charset="0"/>
                  </a:rPr>
                  <a:t>−S</a:t>
                </a:r>
                <a:r>
                  <a:rPr lang="en-US" dirty="0">
                    <a:latin typeface="Calibri" panose="020F0502020204030204" pitchFamily="34" charset="0"/>
                    <a:cs typeface="Calibri" panose="020F0502020204030204" pitchFamily="34" charset="0"/>
                  </a:rPr>
                  <a:t> are distinct, and therefore the free energy is </a:t>
                </a:r>
                <a:r>
                  <a:rPr lang="en-US" dirty="0" err="1">
                    <a:latin typeface="Calibri" panose="020F0502020204030204" pitchFamily="34" charset="0"/>
                    <a:cs typeface="Calibri" panose="020F0502020204030204" pitchFamily="34" charset="0"/>
                  </a:rPr>
                  <a:t>notsymmetric</a:t>
                </a:r>
                <a:r>
                  <a:rPr lang="en-US" dirty="0">
                    <a:latin typeface="Calibri" panose="020F0502020204030204" pitchFamily="34" charset="0"/>
                    <a:cs typeface="Calibri" panose="020F0502020204030204" pitchFamily="34" charset="0"/>
                  </a:rPr>
                  <a:t> with respect to the transformation S → −S</a:t>
                </a:r>
              </a:p>
            </p:txBody>
          </p:sp>
        </mc:Choice>
        <mc:Fallback xmlns="">
          <p:sp>
            <p:nvSpPr>
              <p:cNvPr id="11" name="CaixaDeTexto 10">
                <a:extLst>
                  <a:ext uri="{FF2B5EF4-FFF2-40B4-BE49-F238E27FC236}">
                    <a16:creationId xmlns:a16="http://schemas.microsoft.com/office/drawing/2014/main" id="{60964D37-E5D3-47CC-B124-57B6DEF45F24}"/>
                  </a:ext>
                </a:extLst>
              </p:cNvPr>
              <p:cNvSpPr txBox="1">
                <a:spLocks noRot="1" noChangeAspect="1" noMove="1" noResize="1" noEditPoints="1" noAdjustHandles="1" noChangeArrowheads="1" noChangeShapeType="1" noTextEdit="1"/>
              </p:cNvSpPr>
              <p:nvPr/>
            </p:nvSpPr>
            <p:spPr>
              <a:xfrm>
                <a:off x="549458" y="5392262"/>
                <a:ext cx="8431708" cy="1295868"/>
              </a:xfrm>
              <a:prstGeom prst="rect">
                <a:avLst/>
              </a:prstGeom>
              <a:blipFill>
                <a:blip r:embed="rId5"/>
                <a:stretch>
                  <a:fillRect l="-578" b="-7075"/>
                </a:stretch>
              </a:blipFill>
            </p:spPr>
            <p:txBody>
              <a:bodyPr/>
              <a:lstStyle/>
              <a:p>
                <a:r>
                  <a:rPr lang="en-US">
                    <a:noFill/>
                  </a:rPr>
                  <a:t> </a:t>
                </a:r>
              </a:p>
            </p:txBody>
          </p:sp>
        </mc:Fallback>
      </mc:AlternateContent>
      <p:sp>
        <p:nvSpPr>
          <p:cNvPr id="15" name="CaixaDeTexto 14">
            <a:extLst>
              <a:ext uri="{FF2B5EF4-FFF2-40B4-BE49-F238E27FC236}">
                <a16:creationId xmlns:a16="http://schemas.microsoft.com/office/drawing/2014/main" id="{ED5DD695-C83C-43C0-A3A3-C8C6ED2BA348}"/>
              </a:ext>
            </a:extLst>
          </p:cNvPr>
          <p:cNvSpPr txBox="1"/>
          <p:nvPr/>
        </p:nvSpPr>
        <p:spPr>
          <a:xfrm>
            <a:off x="2051720" y="169870"/>
            <a:ext cx="5688632" cy="584775"/>
          </a:xfrm>
          <a:prstGeom prst="rect">
            <a:avLst/>
          </a:prstGeom>
          <a:noFill/>
        </p:spPr>
        <p:txBody>
          <a:bodyPr wrap="square">
            <a:spAutoFit/>
          </a:bodyPr>
          <a:lstStyle/>
          <a:p>
            <a:r>
              <a:rPr lang="en-US" sz="3200" dirty="0">
                <a:latin typeface="Calibri" panose="020F0502020204030204" pitchFamily="34" charset="0"/>
                <a:cs typeface="Calibri" panose="020F0502020204030204" pitchFamily="34" charset="0"/>
              </a:rPr>
              <a:t> The local free energy density </a:t>
            </a:r>
          </a:p>
        </p:txBody>
      </p:sp>
    </p:spTree>
    <p:extLst>
      <p:ext uri="{BB962C8B-B14F-4D97-AF65-F5344CB8AC3E}">
        <p14:creationId xmlns:p14="http://schemas.microsoft.com/office/powerpoint/2010/main" val="3394892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aixaDeTexto 2">
                <a:extLst>
                  <a:ext uri="{FF2B5EF4-FFF2-40B4-BE49-F238E27FC236}">
                    <a16:creationId xmlns:a16="http://schemas.microsoft.com/office/drawing/2014/main" id="{128C7AC7-1D5A-488A-839B-D1260CDF9F44}"/>
                  </a:ext>
                </a:extLst>
              </p:cNvPr>
              <p:cNvSpPr txBox="1"/>
              <p:nvPr/>
            </p:nvSpPr>
            <p:spPr>
              <a:xfrm>
                <a:off x="669425" y="1340768"/>
                <a:ext cx="8136843" cy="895245"/>
              </a:xfrm>
              <a:prstGeom prst="rect">
                <a:avLst/>
              </a:prstGeom>
              <a:noFill/>
            </p:spPr>
            <p:txBody>
              <a:bodyPr wrap="square" lIns="0" tIns="0" rIns="0" bIns="0" rtlCol="0">
                <a:spAutoFit/>
              </a:bodyPr>
              <a:lstStyle/>
              <a:p>
                <a14:m>
                  <m:oMath xmlns:m="http://schemas.openxmlformats.org/officeDocument/2006/math">
                    <m:r>
                      <a:rPr lang="en-US" sz="2200" b="1" i="1" smtClean="0">
                        <a:latin typeface="Cambria Math" panose="02040503050406030204" pitchFamily="18" charset="0"/>
                      </a:rPr>
                      <m:t>𝑸</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𝑆</m:t>
                        </m:r>
                      </m:num>
                      <m:den>
                        <m:r>
                          <a:rPr lang="en-US" sz="2200" b="0" i="1" smtClean="0">
                            <a:latin typeface="Cambria Math" panose="02040503050406030204" pitchFamily="18" charset="0"/>
                          </a:rPr>
                          <m:t>2</m:t>
                        </m:r>
                      </m:den>
                    </m:f>
                    <m:d>
                      <m:dPr>
                        <m:begChr m:val="["/>
                        <m:endChr m:val="]"/>
                        <m:ctrlPr>
                          <a:rPr lang="en-US" sz="2200" i="1" smtClean="0">
                            <a:latin typeface="Cambria Math" panose="02040503050406030204" pitchFamily="18" charset="0"/>
                          </a:rPr>
                        </m:ctrlPr>
                      </m:dPr>
                      <m:e>
                        <m:m>
                          <m:mPr>
                            <m:mcs>
                              <m:mc>
                                <m:mcPr>
                                  <m:count m:val="3"/>
                                  <m:mcJc m:val="center"/>
                                </m:mcPr>
                              </m:mc>
                            </m:mcs>
                            <m:ctrlPr>
                              <a:rPr lang="en-US" sz="2200" i="1" smtClean="0">
                                <a:latin typeface="Cambria Math" panose="02040503050406030204" pitchFamily="18" charset="0"/>
                              </a:rPr>
                            </m:ctrlPr>
                          </m:mPr>
                          <m:mr>
                            <m:e>
                              <m:r>
                                <m:rPr>
                                  <m:brk m:alnAt="7"/>
                                </m:rPr>
                                <a:rPr lang="en-US" sz="2200" b="0" i="1" smtClean="0">
                                  <a:latin typeface="Cambria Math" panose="02040503050406030204" pitchFamily="18" charset="0"/>
                                </a:rPr>
                                <m:t>−</m:t>
                              </m:r>
                              <m:r>
                                <a:rPr lang="en-US" sz="2200" b="0" i="1" smtClean="0">
                                  <a:latin typeface="Cambria Math" panose="02040503050406030204" pitchFamily="18" charset="0"/>
                                </a:rPr>
                                <m:t>1</m:t>
                              </m:r>
                            </m:e>
                            <m:e>
                              <m:r>
                                <a:rPr lang="en-US" sz="2200" b="0" i="1" smtClean="0">
                                  <a:latin typeface="Cambria Math" panose="02040503050406030204" pitchFamily="18" charset="0"/>
                                </a:rPr>
                                <m:t>0</m:t>
                              </m:r>
                            </m:e>
                            <m:e>
                              <m:r>
                                <a:rPr lang="en-US" sz="2200" b="0" i="1" smtClean="0">
                                  <a:latin typeface="Cambria Math" panose="02040503050406030204" pitchFamily="18" charset="0"/>
                                </a:rPr>
                                <m:t>0</m:t>
                              </m:r>
                            </m:e>
                          </m:mr>
                          <m:mr>
                            <m:e>
                              <m:r>
                                <a:rPr lang="en-US" sz="2200" b="0" i="1" smtClean="0">
                                  <a:latin typeface="Cambria Math" panose="02040503050406030204" pitchFamily="18" charset="0"/>
                                </a:rPr>
                                <m:t>0</m:t>
                              </m:r>
                            </m:e>
                            <m:e>
                              <m:r>
                                <a:rPr lang="en-US" sz="2200" b="0" i="1" smtClean="0">
                                  <a:latin typeface="Cambria Math" panose="02040503050406030204" pitchFamily="18" charset="0"/>
                                </a:rPr>
                                <m:t>−1</m:t>
                              </m:r>
                            </m:e>
                            <m:e>
                              <m:r>
                                <a:rPr lang="en-US" sz="2200" b="0" i="1" smtClean="0">
                                  <a:latin typeface="Cambria Math" panose="02040503050406030204" pitchFamily="18" charset="0"/>
                                </a:rPr>
                                <m:t>0</m:t>
                              </m:r>
                            </m:e>
                          </m:mr>
                          <m:mr>
                            <m:e>
                              <m:r>
                                <a:rPr lang="en-US" sz="2200" b="0" i="1" smtClean="0">
                                  <a:latin typeface="Cambria Math" panose="02040503050406030204" pitchFamily="18" charset="0"/>
                                </a:rPr>
                                <m:t>0</m:t>
                              </m:r>
                            </m:e>
                            <m:e>
                              <m:r>
                                <a:rPr lang="en-US" sz="2200" b="0" i="1" smtClean="0">
                                  <a:latin typeface="Cambria Math" panose="02040503050406030204" pitchFamily="18" charset="0"/>
                                </a:rPr>
                                <m:t>0</m:t>
                              </m:r>
                            </m:e>
                            <m:e>
                              <m:r>
                                <a:rPr lang="en-US" sz="2200" b="0" i="1" smtClean="0">
                                  <a:latin typeface="Cambria Math" panose="02040503050406030204" pitchFamily="18" charset="0"/>
                                </a:rPr>
                                <m:t>2</m:t>
                              </m:r>
                            </m:e>
                          </m:mr>
                        </m:m>
                      </m:e>
                    </m:d>
                    <m:r>
                      <a:rPr lang="en-US" sz="2200" b="0" i="1" smtClean="0">
                        <a:latin typeface="Cambria Math" panose="02040503050406030204" pitchFamily="18" charset="0"/>
                      </a:rPr>
                      <m:t>   →</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  </m:t>
                        </m:r>
                        <m:r>
                          <a:rPr lang="en-US" sz="2200" b="0" i="1" smtClean="0">
                            <a:latin typeface="Cambria Math" panose="02040503050406030204" pitchFamily="18" charset="0"/>
                          </a:rPr>
                          <m:t>𝑓</m:t>
                        </m:r>
                      </m:e>
                      <m:sub>
                        <m:r>
                          <a:rPr lang="en-US" sz="2200" b="0" i="1" smtClean="0">
                            <a:latin typeface="Cambria Math" panose="02040503050406030204" pitchFamily="18" charset="0"/>
                          </a:rPr>
                          <m:t>𝐿𝑑𝐺</m:t>
                        </m:r>
                      </m:sub>
                    </m:sSub>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𝑆</m:t>
                        </m:r>
                      </m:e>
                    </m:d>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𝑓</m:t>
                        </m:r>
                      </m:e>
                      <m:sub>
                        <m:r>
                          <a:rPr lang="en-US" sz="2200" b="0" i="1" smtClean="0">
                            <a:latin typeface="Cambria Math" panose="02040503050406030204" pitchFamily="18" charset="0"/>
                          </a:rPr>
                          <m:t>0</m:t>
                        </m:r>
                      </m:sub>
                    </m:sSub>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num>
                      <m:den>
                        <m:r>
                          <a:rPr lang="en-US" sz="2200" b="0" i="1" smtClean="0">
                            <a:latin typeface="Cambria Math" panose="02040503050406030204" pitchFamily="18" charset="0"/>
                          </a:rPr>
                          <m:t>2</m:t>
                        </m:r>
                      </m:den>
                    </m:f>
                    <m:r>
                      <a:rPr lang="en-US" sz="2200" b="0" i="1" smtClean="0">
                        <a:latin typeface="Cambria Math" panose="02040503050406030204" pitchFamily="18" charset="0"/>
                      </a:rPr>
                      <m:t>𝑎</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𝑇</m:t>
                        </m:r>
                      </m:e>
                    </m:d>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𝑆</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num>
                      <m:den>
                        <m:r>
                          <a:rPr lang="en-US" sz="2200" b="0" i="1" smtClean="0">
                            <a:latin typeface="Cambria Math" panose="02040503050406030204" pitchFamily="18" charset="0"/>
                          </a:rPr>
                          <m:t>4</m:t>
                        </m:r>
                      </m:den>
                    </m:f>
                    <m:r>
                      <a:rPr lang="en-US" sz="2200" b="0" i="1" smtClean="0">
                        <a:latin typeface="Cambria Math" panose="02040503050406030204" pitchFamily="18" charset="0"/>
                      </a:rPr>
                      <m:t>𝑏</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𝑆</m:t>
                        </m:r>
                      </m:e>
                      <m:sup>
                        <m:r>
                          <a:rPr lang="en-US" sz="2200" b="0" i="1" smtClean="0">
                            <a:latin typeface="Cambria Math" panose="02040503050406030204" pitchFamily="18" charset="0"/>
                          </a:rPr>
                          <m:t>3</m:t>
                        </m:r>
                      </m:sup>
                    </m:sSup>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9</m:t>
                        </m:r>
                      </m:num>
                      <m:den>
                        <m:r>
                          <a:rPr lang="en-US" sz="2200" b="0" i="1" smtClean="0">
                            <a:latin typeface="Cambria Math" panose="02040503050406030204" pitchFamily="18" charset="0"/>
                          </a:rPr>
                          <m:t>4</m:t>
                        </m:r>
                      </m:den>
                    </m:f>
                    <m:r>
                      <a:rPr lang="en-US" sz="2200" b="0" i="1" smtClean="0">
                        <a:latin typeface="Cambria Math" panose="02040503050406030204" pitchFamily="18" charset="0"/>
                      </a:rPr>
                      <m:t>𝑐</m:t>
                    </m:r>
                    <m:r>
                      <a:rPr lang="en-US" sz="2200" b="0" i="1" smtClean="0">
                        <a:latin typeface="Cambria Math" panose="02040503050406030204" pitchFamily="18" charset="0"/>
                      </a:rPr>
                      <m:t> </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𝑆</m:t>
                        </m:r>
                      </m:e>
                      <m:sup>
                        <m:r>
                          <a:rPr lang="en-US" sz="2200" b="0" i="1" smtClean="0">
                            <a:latin typeface="Cambria Math" panose="02040503050406030204" pitchFamily="18" charset="0"/>
                          </a:rPr>
                          <m:t>4</m:t>
                        </m:r>
                      </m:sup>
                    </m:sSup>
                  </m:oMath>
                </a14:m>
                <a:r>
                  <a:rPr lang="en-US" sz="2200" dirty="0"/>
                  <a:t> </a:t>
                </a:r>
              </a:p>
            </p:txBody>
          </p:sp>
        </mc:Choice>
        <mc:Fallback xmlns="">
          <p:sp>
            <p:nvSpPr>
              <p:cNvPr id="3" name="CaixaDeTexto 2">
                <a:extLst>
                  <a:ext uri="{FF2B5EF4-FFF2-40B4-BE49-F238E27FC236}">
                    <a16:creationId xmlns:a16="http://schemas.microsoft.com/office/drawing/2014/main" id="{128C7AC7-1D5A-488A-839B-D1260CDF9F44}"/>
                  </a:ext>
                </a:extLst>
              </p:cNvPr>
              <p:cNvSpPr txBox="1">
                <a:spLocks noRot="1" noChangeAspect="1" noMove="1" noResize="1" noEditPoints="1" noAdjustHandles="1" noChangeArrowheads="1" noChangeShapeType="1" noTextEdit="1"/>
              </p:cNvSpPr>
              <p:nvPr/>
            </p:nvSpPr>
            <p:spPr>
              <a:xfrm>
                <a:off x="669425" y="1340768"/>
                <a:ext cx="8136843" cy="89524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aixaDeTexto 3">
                <a:extLst>
                  <a:ext uri="{FF2B5EF4-FFF2-40B4-BE49-F238E27FC236}">
                    <a16:creationId xmlns:a16="http://schemas.microsoft.com/office/drawing/2014/main" id="{2DB77DA4-DA3B-442D-9D2B-D9EF3110DE94}"/>
                  </a:ext>
                </a:extLst>
              </p:cNvPr>
              <p:cNvSpPr txBox="1"/>
              <p:nvPr/>
            </p:nvSpPr>
            <p:spPr>
              <a:xfrm>
                <a:off x="421532" y="476672"/>
                <a:ext cx="7776741"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For spatially uniform systems </a:t>
                </a:r>
                <a:r>
                  <a:rPr lang="en-US" i="1" dirty="0">
                    <a:latin typeface="Calibri" panose="020F0502020204030204" pitchFamily="34" charset="0"/>
                    <a:cs typeface="Calibri" panose="020F0502020204030204" pitchFamily="34" charset="0"/>
                  </a:rPr>
                  <a:t>S=const </a:t>
                </a:r>
                <a:r>
                  <a:rPr lang="en-US" dirty="0">
                    <a:latin typeface="Calibri" panose="020F0502020204030204" pitchFamily="34" charset="0"/>
                    <a:cs typeface="Calibri" panose="020F0502020204030204" pitchFamily="34" charset="0"/>
                  </a:rPr>
                  <a:t>and </a:t>
                </a:r>
                <a14:m>
                  <m:oMath xmlns:m="http://schemas.openxmlformats.org/officeDocument/2006/math">
                    <m:r>
                      <a:rPr lang="en-US" b="1" i="1" smtClean="0">
                        <a:latin typeface="Cambria Math" panose="02040503050406030204" pitchFamily="18" charset="0"/>
                        <a:cs typeface="Calibri" panose="020F0502020204030204" pitchFamily="34" charset="0"/>
                      </a:rPr>
                      <m:t>𝒏</m:t>
                    </m:r>
                    <m:r>
                      <a:rPr lang="en-US" b="0" i="1" smtClean="0">
                        <a:latin typeface="Cambria Math" panose="02040503050406030204" pitchFamily="18" charset="0"/>
                        <a:cs typeface="Calibri" panose="020F0502020204030204" pitchFamily="34" charset="0"/>
                      </a:rPr>
                      <m:t>=</m:t>
                    </m:r>
                    <m:acc>
                      <m:accPr>
                        <m:chr m:val="̂"/>
                        <m:ctrlPr>
                          <a:rPr lang="en-US" b="1" i="1" smtClean="0">
                            <a:latin typeface="Cambria Math" panose="02040503050406030204" pitchFamily="18" charset="0"/>
                            <a:cs typeface="Calibri" panose="020F0502020204030204" pitchFamily="34" charset="0"/>
                          </a:rPr>
                        </m:ctrlPr>
                      </m:accPr>
                      <m:e>
                        <m:r>
                          <a:rPr lang="en-US" b="1" i="1" smtClean="0">
                            <a:latin typeface="Cambria Math" panose="02040503050406030204" pitchFamily="18" charset="0"/>
                            <a:cs typeface="Calibri" panose="020F0502020204030204" pitchFamily="34" charset="0"/>
                          </a:rPr>
                          <m:t>𝒛</m:t>
                        </m:r>
                      </m:e>
                    </m:acc>
                    <m:r>
                      <a:rPr lang="en-US" b="1" i="1" smtClean="0">
                        <a:latin typeface="Cambria Math" panose="02040503050406030204" pitchFamily="18" charset="0"/>
                        <a:cs typeface="Calibri" panose="020F0502020204030204" pitchFamily="34" charset="0"/>
                      </a:rPr>
                      <m:t> </m:t>
                    </m:r>
                  </m:oMath>
                </a14:m>
                <a:r>
                  <a:rPr lang="en-US" dirty="0">
                    <a:latin typeface="Calibri" panose="020F0502020204030204" pitchFamily="34" charset="0"/>
                    <a:cs typeface="Calibri" panose="020F0502020204030204" pitchFamily="34" charset="0"/>
                  </a:rPr>
                  <a:t>we get:</a:t>
                </a:r>
              </a:p>
            </p:txBody>
          </p:sp>
        </mc:Choice>
        <mc:Fallback xmlns="">
          <p:sp>
            <p:nvSpPr>
              <p:cNvPr id="4" name="CaixaDeTexto 3">
                <a:extLst>
                  <a:ext uri="{FF2B5EF4-FFF2-40B4-BE49-F238E27FC236}">
                    <a16:creationId xmlns:a16="http://schemas.microsoft.com/office/drawing/2014/main" id="{2DB77DA4-DA3B-442D-9D2B-D9EF3110DE94}"/>
                  </a:ext>
                </a:extLst>
              </p:cNvPr>
              <p:cNvSpPr txBox="1">
                <a:spLocks noRot="1" noChangeAspect="1" noMove="1" noResize="1" noEditPoints="1" noAdjustHandles="1" noChangeArrowheads="1" noChangeShapeType="1" noTextEdit="1"/>
              </p:cNvSpPr>
              <p:nvPr/>
            </p:nvSpPr>
            <p:spPr>
              <a:xfrm>
                <a:off x="421532" y="476672"/>
                <a:ext cx="7776741" cy="369332"/>
              </a:xfrm>
              <a:prstGeom prst="rect">
                <a:avLst/>
              </a:prstGeom>
              <a:blipFill>
                <a:blip r:embed="rId3"/>
                <a:stretch>
                  <a:fillRect l="-627"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C6042F9A-3765-4F6D-9B79-EDC310D6FFAC}"/>
                  </a:ext>
                </a:extLst>
              </p:cNvPr>
              <p:cNvSpPr txBox="1"/>
              <p:nvPr/>
            </p:nvSpPr>
            <p:spPr>
              <a:xfrm>
                <a:off x="421532" y="2636912"/>
                <a:ext cx="8727111" cy="1075231"/>
              </a:xfrm>
              <a:prstGeom prst="rect">
                <a:avLst/>
              </a:prstGeom>
              <a:noFill/>
            </p:spPr>
            <p:txBody>
              <a:bodyPr wrap="square">
                <a:spAutoFit/>
              </a:bodyPr>
              <a:lstStyle/>
              <a:p>
                <a:pPr>
                  <a:lnSpc>
                    <a:spcPct val="150000"/>
                  </a:lnSpc>
                </a:pPr>
                <a:r>
                  <a:rPr lang="en-US" dirty="0">
                    <a:latin typeface="Calibri" panose="020F0502020204030204" pitchFamily="34" charset="0"/>
                    <a:cs typeface="Calibri" panose="020F0502020204030204" pitchFamily="34" charset="0"/>
                  </a:rPr>
                  <a:t>which should be minimized with respect to S. It is convenient to define the dimensionless temperature </a:t>
                </a:r>
                <a14:m>
                  <m:oMath xmlns:m="http://schemas.openxmlformats.org/officeDocument/2006/math">
                    <m:r>
                      <a:rPr lang="en-US" b="0" i="1" smtClean="0">
                        <a:latin typeface="Cambria Math" panose="02040503050406030204" pitchFamily="18" charset="0"/>
                        <a:cs typeface="Calibri" panose="020F0502020204030204" pitchFamily="34" charset="0"/>
                      </a:rPr>
                      <m:t>𝜏</m:t>
                    </m:r>
                    <m:r>
                      <a:rPr lang="en-US" b="0" i="1" smtClean="0">
                        <a:latin typeface="Cambria Math" panose="02040503050406030204" pitchFamily="18" charset="0"/>
                        <a:cs typeface="Calibri" panose="020F0502020204030204" pitchFamily="34" charset="0"/>
                      </a:rPr>
                      <m:t>=</m:t>
                    </m:r>
                    <m:f>
                      <m:fPr>
                        <m:ctrlPr>
                          <a:rPr lang="en-US" b="0" i="1" smtClean="0">
                            <a:latin typeface="Cambria Math" panose="02040503050406030204" pitchFamily="18" charset="0"/>
                            <a:cs typeface="Calibri" panose="020F0502020204030204" pitchFamily="34" charset="0"/>
                          </a:rPr>
                        </m:ctrlPr>
                      </m:fPr>
                      <m:num>
                        <m:r>
                          <a:rPr lang="en-US" b="0" i="1" smtClean="0">
                            <a:latin typeface="Cambria Math" panose="02040503050406030204" pitchFamily="18" charset="0"/>
                            <a:cs typeface="Calibri" panose="020F0502020204030204" pitchFamily="34" charset="0"/>
                          </a:rPr>
                          <m:t>24</m:t>
                        </m:r>
                        <m:r>
                          <a:rPr lang="en-US" b="0" i="1" smtClean="0">
                            <a:latin typeface="Cambria Math" panose="02040503050406030204" pitchFamily="18" charset="0"/>
                            <a:cs typeface="Calibri" panose="020F0502020204030204" pitchFamily="34" charset="0"/>
                          </a:rPr>
                          <m:t>𝑎</m:t>
                        </m:r>
                        <m:d>
                          <m:dPr>
                            <m:ctrlPr>
                              <a:rPr lang="en-US" b="0" i="1" smtClean="0">
                                <a:latin typeface="Cambria Math" panose="02040503050406030204" pitchFamily="18" charset="0"/>
                                <a:cs typeface="Calibri" panose="020F0502020204030204" pitchFamily="34" charset="0"/>
                              </a:rPr>
                            </m:ctrlPr>
                          </m:dPr>
                          <m:e>
                            <m:r>
                              <a:rPr lang="en-US" b="0" i="1" smtClean="0">
                                <a:latin typeface="Cambria Math" panose="02040503050406030204" pitchFamily="18" charset="0"/>
                                <a:cs typeface="Calibri" panose="020F0502020204030204" pitchFamily="34" charset="0"/>
                              </a:rPr>
                              <m:t>𝑇</m:t>
                            </m:r>
                          </m:e>
                        </m:d>
                        <m:r>
                          <a:rPr lang="en-US" b="0" i="1" smtClean="0">
                            <a:latin typeface="Cambria Math" panose="02040503050406030204" pitchFamily="18" charset="0"/>
                            <a:cs typeface="Calibri" panose="020F0502020204030204" pitchFamily="34" charset="0"/>
                          </a:rPr>
                          <m:t>𝑐</m:t>
                        </m:r>
                      </m:num>
                      <m:den>
                        <m:sSup>
                          <m:sSupPr>
                            <m:ctrlPr>
                              <a:rPr lang="en-US" b="0" i="1" smtClean="0">
                                <a:latin typeface="Cambria Math" panose="02040503050406030204" pitchFamily="18" charset="0"/>
                                <a:cs typeface="Calibri" panose="020F0502020204030204" pitchFamily="34" charset="0"/>
                              </a:rPr>
                            </m:ctrlPr>
                          </m:sSupPr>
                          <m:e>
                            <m:r>
                              <a:rPr lang="en-US" b="0" i="1" smtClean="0">
                                <a:latin typeface="Cambria Math" panose="02040503050406030204" pitchFamily="18" charset="0"/>
                                <a:cs typeface="Calibri" panose="020F0502020204030204" pitchFamily="34" charset="0"/>
                              </a:rPr>
                              <m:t>𝑏</m:t>
                            </m:r>
                          </m:e>
                          <m:sup>
                            <m:r>
                              <a:rPr lang="en-US" b="0" i="1" smtClean="0">
                                <a:latin typeface="Cambria Math" panose="02040503050406030204" pitchFamily="18" charset="0"/>
                                <a:cs typeface="Calibri" panose="020F0502020204030204" pitchFamily="34" charset="0"/>
                              </a:rPr>
                              <m:t>2</m:t>
                            </m:r>
                          </m:sup>
                        </m:sSup>
                      </m:den>
                    </m:f>
                  </m:oMath>
                </a14:m>
                <a:r>
                  <a:rPr lang="en-US" dirty="0">
                    <a:latin typeface="Calibri" panose="020F0502020204030204" pitchFamily="34" charset="0"/>
                    <a:cs typeface="Calibri" panose="020F0502020204030204" pitchFamily="34" charset="0"/>
                  </a:rPr>
                  <a:t>. The equation </a:t>
                </a:r>
                <a14:m>
                  <m:oMath xmlns:m="http://schemas.openxmlformats.org/officeDocument/2006/math">
                    <m:f>
                      <m:fPr>
                        <m:ctrlPr>
                          <a:rPr lang="en-US" b="0" i="1" smtClean="0">
                            <a:latin typeface="Cambria Math" panose="02040503050406030204" pitchFamily="18" charset="0"/>
                            <a:cs typeface="Calibri" panose="020F0502020204030204" pitchFamily="34" charset="0"/>
                          </a:rPr>
                        </m:ctrlPr>
                      </m:fPr>
                      <m:num>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𝑓</m:t>
                            </m:r>
                          </m:e>
                          <m:sub>
                            <m:r>
                              <a:rPr lang="en-US" b="0" i="1" smtClean="0">
                                <a:latin typeface="Cambria Math" panose="02040503050406030204" pitchFamily="18" charset="0"/>
                                <a:cs typeface="Calibri" panose="020F0502020204030204" pitchFamily="34" charset="0"/>
                              </a:rPr>
                              <m:t>𝐿𝑑𝐺</m:t>
                            </m:r>
                          </m:sub>
                        </m:sSub>
                      </m:num>
                      <m:den>
                        <m:r>
                          <a:rPr lang="en-US" b="0" i="1" smtClean="0">
                            <a:latin typeface="Cambria Math" panose="02040503050406030204" pitchFamily="18" charset="0"/>
                            <a:cs typeface="Calibri" panose="020F0502020204030204" pitchFamily="34" charset="0"/>
                          </a:rPr>
                          <m:t>𝜕</m:t>
                        </m:r>
                        <m:r>
                          <a:rPr lang="en-US" b="0" i="1" smtClean="0">
                            <a:latin typeface="Cambria Math" panose="02040503050406030204" pitchFamily="18" charset="0"/>
                            <a:cs typeface="Calibri" panose="020F0502020204030204" pitchFamily="34" charset="0"/>
                          </a:rPr>
                          <m:t>𝑆</m:t>
                        </m:r>
                      </m:den>
                    </m:f>
                    <m:r>
                      <a:rPr lang="en-US" b="0" i="1" smtClean="0">
                        <a:latin typeface="Cambria Math" panose="02040503050406030204" pitchFamily="18" charset="0"/>
                        <a:cs typeface="Calibri" panose="020F0502020204030204" pitchFamily="34" charset="0"/>
                      </a:rPr>
                      <m:t>=0 </m:t>
                    </m:r>
                  </m:oMath>
                </a14:m>
                <a:r>
                  <a:rPr lang="en-US" dirty="0">
                    <a:latin typeface="Calibri" panose="020F0502020204030204" pitchFamily="34" charset="0"/>
                    <a:cs typeface="Calibri" panose="020F0502020204030204" pitchFamily="34" charset="0"/>
                  </a:rPr>
                  <a:t>has three solutions:</a:t>
                </a:r>
              </a:p>
            </p:txBody>
          </p:sp>
        </mc:Choice>
        <mc:Fallback xmlns="">
          <p:sp>
            <p:nvSpPr>
              <p:cNvPr id="6" name="CaixaDeTexto 5">
                <a:extLst>
                  <a:ext uri="{FF2B5EF4-FFF2-40B4-BE49-F238E27FC236}">
                    <a16:creationId xmlns:a16="http://schemas.microsoft.com/office/drawing/2014/main" id="{C6042F9A-3765-4F6D-9B79-EDC310D6FFAC}"/>
                  </a:ext>
                </a:extLst>
              </p:cNvPr>
              <p:cNvSpPr txBox="1">
                <a:spLocks noRot="1" noChangeAspect="1" noMove="1" noResize="1" noEditPoints="1" noAdjustHandles="1" noChangeArrowheads="1" noChangeShapeType="1" noTextEdit="1"/>
              </p:cNvSpPr>
              <p:nvPr/>
            </p:nvSpPr>
            <p:spPr>
              <a:xfrm>
                <a:off x="421532" y="2636912"/>
                <a:ext cx="8727111" cy="1075231"/>
              </a:xfrm>
              <a:prstGeom prst="rect">
                <a:avLst/>
              </a:prstGeom>
              <a:blipFill>
                <a:blip r:embed="rId4"/>
                <a:stretch>
                  <a:fillRect l="-559" b="-34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ixaDeTexto 6">
                <a:extLst>
                  <a:ext uri="{FF2B5EF4-FFF2-40B4-BE49-F238E27FC236}">
                    <a16:creationId xmlns:a16="http://schemas.microsoft.com/office/drawing/2014/main" id="{0FF9A3EE-C64E-4F10-80A8-E4764239A0E0}"/>
                  </a:ext>
                </a:extLst>
              </p:cNvPr>
              <p:cNvSpPr txBox="1"/>
              <p:nvPr/>
            </p:nvSpPr>
            <p:spPr>
              <a:xfrm>
                <a:off x="1029058" y="4025215"/>
                <a:ext cx="3020122" cy="369332"/>
              </a:xfrm>
              <a:prstGeom prst="rect">
                <a:avLst/>
              </a:prstGeom>
              <a:noFill/>
            </p:spPr>
            <p:txBody>
              <a:bodyPr wrap="none" lIns="0" tIns="0" rIns="0" bIns="0" rtlCol="0">
                <a:spAutoFit/>
              </a:bodyPr>
              <a:lstStyle/>
              <a:p>
                <a14:m>
                  <m:oMath xmlns:m="http://schemas.openxmlformats.org/officeDocument/2006/math">
                    <m:r>
                      <a:rPr lang="en-US" sz="2400" b="0" i="1" smtClean="0">
                        <a:latin typeface="Cambria Math" panose="02040503050406030204" pitchFamily="18" charset="0"/>
                      </a:rPr>
                      <m:t>1: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𝑆</m:t>
                        </m:r>
                      </m:e>
                      <m:sub>
                        <m:r>
                          <a:rPr lang="en-US" sz="2400" b="0" i="1" smtClean="0">
                            <a:latin typeface="Cambria Math" panose="02040503050406030204" pitchFamily="18" charset="0"/>
                          </a:rPr>
                          <m:t>𝐼</m:t>
                        </m:r>
                      </m:sub>
                    </m:sSub>
                    <m:r>
                      <a:rPr lang="en-US" sz="2400" b="0" i="1" smtClean="0">
                        <a:latin typeface="Cambria Math" panose="02040503050406030204" pitchFamily="18" charset="0"/>
                      </a:rPr>
                      <m:t>=0 </m:t>
                    </m:r>
                  </m:oMath>
                </a14:m>
                <a:r>
                  <a:rPr lang="en-US" sz="2400" dirty="0"/>
                  <a:t>, </a:t>
                </a:r>
                <a:r>
                  <a:rPr lang="en-US" sz="2000" dirty="0">
                    <a:latin typeface="Calibri" panose="020F0502020204030204" pitchFamily="34" charset="0"/>
                    <a:cs typeface="Calibri" panose="020F0502020204030204" pitchFamily="34" charset="0"/>
                  </a:rPr>
                  <a:t>isotropic phase</a:t>
                </a:r>
              </a:p>
            </p:txBody>
          </p:sp>
        </mc:Choice>
        <mc:Fallback xmlns="">
          <p:sp>
            <p:nvSpPr>
              <p:cNvPr id="7" name="CaixaDeTexto 6">
                <a:extLst>
                  <a:ext uri="{FF2B5EF4-FFF2-40B4-BE49-F238E27FC236}">
                    <a16:creationId xmlns:a16="http://schemas.microsoft.com/office/drawing/2014/main" id="{0FF9A3EE-C64E-4F10-80A8-E4764239A0E0}"/>
                  </a:ext>
                </a:extLst>
              </p:cNvPr>
              <p:cNvSpPr txBox="1">
                <a:spLocks noRot="1" noChangeAspect="1" noMove="1" noResize="1" noEditPoints="1" noAdjustHandles="1" noChangeArrowheads="1" noChangeShapeType="1" noTextEdit="1"/>
              </p:cNvSpPr>
              <p:nvPr/>
            </p:nvSpPr>
            <p:spPr>
              <a:xfrm>
                <a:off x="1029058" y="4025215"/>
                <a:ext cx="3020122" cy="369332"/>
              </a:xfrm>
              <a:prstGeom prst="rect">
                <a:avLst/>
              </a:prstGeom>
              <a:blipFill>
                <a:blip r:embed="rId5"/>
                <a:stretch>
                  <a:fillRect l="-3636" t="-22951" r="-4242" b="-508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aixaDeTexto 7">
                <a:extLst>
                  <a:ext uri="{FF2B5EF4-FFF2-40B4-BE49-F238E27FC236}">
                    <a16:creationId xmlns:a16="http://schemas.microsoft.com/office/drawing/2014/main" id="{79291367-D318-428C-ADF9-E484DEE89CF5}"/>
                  </a:ext>
                </a:extLst>
              </p:cNvPr>
              <p:cNvSpPr txBox="1"/>
              <p:nvPr/>
            </p:nvSpPr>
            <p:spPr>
              <a:xfrm>
                <a:off x="1056806" y="5760991"/>
                <a:ext cx="7846187" cy="829843"/>
              </a:xfrm>
              <a:prstGeom prst="rect">
                <a:avLst/>
              </a:prstGeom>
              <a:noFill/>
            </p:spPr>
            <p:txBody>
              <a:bodyPr wrap="none" lIns="0" tIns="0" rIns="0" bIns="0" rtlCol="0">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3: </m:t>
                        </m:r>
                        <m:r>
                          <a:rPr lang="en-US" sz="2400" b="0" i="1" smtClean="0">
                            <a:latin typeface="Cambria Math" panose="02040503050406030204" pitchFamily="18" charset="0"/>
                          </a:rPr>
                          <m:t>𝑆</m:t>
                        </m:r>
                      </m:e>
                      <m:sub>
                        <m:r>
                          <a:rPr lang="en-US" sz="2400" b="0" i="1" smtClean="0">
                            <a:latin typeface="Cambria Math" panose="02040503050406030204" pitchFamily="18" charset="0"/>
                          </a:rPr>
                          <m:t>3</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𝑏</m:t>
                        </m:r>
                      </m:num>
                      <m:den>
                        <m:r>
                          <a:rPr lang="en-US" sz="2400" b="0" i="1" smtClean="0">
                            <a:latin typeface="Cambria Math" panose="02040503050406030204" pitchFamily="18" charset="0"/>
                          </a:rPr>
                          <m:t>8</m:t>
                        </m:r>
                        <m:r>
                          <a:rPr lang="en-US" sz="2400" b="0" i="1" smtClean="0">
                            <a:latin typeface="Cambria Math" panose="02040503050406030204" pitchFamily="18" charset="0"/>
                          </a:rPr>
                          <m:t>𝑐</m:t>
                        </m:r>
                      </m:den>
                    </m:f>
                    <m:d>
                      <m:dPr>
                        <m:ctrlPr>
                          <a:rPr lang="en-US" sz="2400" b="0" i="1" smtClean="0">
                            <a:latin typeface="Cambria Math" panose="02040503050406030204" pitchFamily="18" charset="0"/>
                          </a:rPr>
                        </m:ctrlPr>
                      </m:dPr>
                      <m:e>
                        <m:r>
                          <a:rPr lang="en-US" sz="2400" b="0" i="1" smtClean="0">
                            <a:latin typeface="Cambria Math" panose="02040503050406030204" pitchFamily="18" charset="0"/>
                          </a:rPr>
                          <m:t>1−</m:t>
                        </m:r>
                        <m:rad>
                          <m:radPr>
                            <m:degHide m:val="on"/>
                            <m:ctrlPr>
                              <a:rPr lang="en-US" sz="2400" b="0" i="1" smtClean="0">
                                <a:latin typeface="Cambria Math" panose="02040503050406030204" pitchFamily="18" charset="0"/>
                              </a:rPr>
                            </m:ctrlPr>
                          </m:radPr>
                          <m:deg/>
                          <m:e>
                            <m:r>
                              <a:rPr lang="en-US" sz="2400" b="0" i="1" smtClean="0">
                                <a:latin typeface="Cambria Math" panose="02040503050406030204" pitchFamily="18" charset="0"/>
                              </a:rPr>
                              <m:t>1−</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8</m:t>
                                </m:r>
                                <m:r>
                                  <a:rPr lang="en-US" sz="2400" b="0" i="1" smtClean="0">
                                    <a:latin typeface="Cambria Math" panose="02040503050406030204" pitchFamily="18" charset="0"/>
                                  </a:rPr>
                                  <m:t>𝜏</m:t>
                                </m:r>
                              </m:num>
                              <m:den>
                                <m:r>
                                  <a:rPr lang="en-US" sz="2400" b="0" i="1" smtClean="0">
                                    <a:latin typeface="Cambria Math" panose="02040503050406030204" pitchFamily="18" charset="0"/>
                                  </a:rPr>
                                  <m:t>9</m:t>
                                </m:r>
                              </m:den>
                            </m:f>
                          </m:e>
                        </m:rad>
                      </m:e>
                    </m:d>
                  </m:oMath>
                </a14:m>
                <a:r>
                  <a:rPr lang="en-US" sz="2400" dirty="0"/>
                  <a:t>, </a:t>
                </a:r>
                <a:r>
                  <a:rPr lang="en-US" sz="2000" dirty="0">
                    <a:latin typeface="Calibri" panose="020F0502020204030204" pitchFamily="34" charset="0"/>
                    <a:cs typeface="Calibri" panose="020F0502020204030204" pitchFamily="34" charset="0"/>
                  </a:rPr>
                  <a:t>either maximum or a metastable minimum</a:t>
                </a:r>
              </a:p>
            </p:txBody>
          </p:sp>
        </mc:Choice>
        <mc:Fallback xmlns="">
          <p:sp>
            <p:nvSpPr>
              <p:cNvPr id="8" name="CaixaDeTexto 7">
                <a:extLst>
                  <a:ext uri="{FF2B5EF4-FFF2-40B4-BE49-F238E27FC236}">
                    <a16:creationId xmlns:a16="http://schemas.microsoft.com/office/drawing/2014/main" id="{79291367-D318-428C-ADF9-E484DEE89CF5}"/>
                  </a:ext>
                </a:extLst>
              </p:cNvPr>
              <p:cNvSpPr txBox="1">
                <a:spLocks noRot="1" noChangeAspect="1" noMove="1" noResize="1" noEditPoints="1" noAdjustHandles="1" noChangeArrowheads="1" noChangeShapeType="1" noTextEdit="1"/>
              </p:cNvSpPr>
              <p:nvPr/>
            </p:nvSpPr>
            <p:spPr>
              <a:xfrm>
                <a:off x="1056806" y="5760991"/>
                <a:ext cx="7846187" cy="829843"/>
              </a:xfrm>
              <a:prstGeom prst="rect">
                <a:avLst/>
              </a:prstGeom>
              <a:blipFill>
                <a:blip r:embed="rId6"/>
                <a:stretch>
                  <a:fillRect r="-2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aixaDeTexto 8">
                <a:extLst>
                  <a:ext uri="{FF2B5EF4-FFF2-40B4-BE49-F238E27FC236}">
                    <a16:creationId xmlns:a16="http://schemas.microsoft.com/office/drawing/2014/main" id="{4D4B22C1-EE7B-40D4-858B-ECC1C00E63D8}"/>
                  </a:ext>
                </a:extLst>
              </p:cNvPr>
              <p:cNvSpPr txBox="1"/>
              <p:nvPr/>
            </p:nvSpPr>
            <p:spPr>
              <a:xfrm>
                <a:off x="971600" y="4665772"/>
                <a:ext cx="5008615" cy="829843"/>
              </a:xfrm>
              <a:prstGeom prst="rect">
                <a:avLst/>
              </a:prstGeom>
              <a:noFill/>
            </p:spPr>
            <p:txBody>
              <a:bodyPr wrap="none" lIns="0" tIns="0" rIns="0" bIns="0" rtlCol="0">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2: </m:t>
                        </m:r>
                        <m:r>
                          <a:rPr lang="en-US" sz="2400" b="0" i="1" smtClean="0">
                            <a:latin typeface="Cambria Math" panose="02040503050406030204" pitchFamily="18" charset="0"/>
                          </a:rPr>
                          <m:t>𝑆</m:t>
                        </m:r>
                      </m:e>
                      <m:sub>
                        <m:r>
                          <a:rPr lang="en-US" sz="2400" b="0" i="1" smtClean="0">
                            <a:latin typeface="Cambria Math" panose="02040503050406030204" pitchFamily="18" charset="0"/>
                          </a:rPr>
                          <m:t>𝑁</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𝑏</m:t>
                        </m:r>
                      </m:num>
                      <m:den>
                        <m:r>
                          <a:rPr lang="en-US" sz="2400" b="0" i="1" smtClean="0">
                            <a:latin typeface="Cambria Math" panose="02040503050406030204" pitchFamily="18" charset="0"/>
                          </a:rPr>
                          <m:t>8</m:t>
                        </m:r>
                        <m:r>
                          <a:rPr lang="en-US" sz="2400" b="0" i="1" smtClean="0">
                            <a:latin typeface="Cambria Math" panose="02040503050406030204" pitchFamily="18" charset="0"/>
                          </a:rPr>
                          <m:t>𝑐</m:t>
                        </m:r>
                      </m:den>
                    </m:f>
                    <m:d>
                      <m:dPr>
                        <m:ctrlPr>
                          <a:rPr lang="en-US" sz="2400" b="0" i="1" smtClean="0">
                            <a:latin typeface="Cambria Math" panose="02040503050406030204" pitchFamily="18" charset="0"/>
                          </a:rPr>
                        </m:ctrlPr>
                      </m:dPr>
                      <m:e>
                        <m:r>
                          <a:rPr lang="en-US" sz="2400" b="0" i="1" smtClean="0">
                            <a:latin typeface="Cambria Math" panose="02040503050406030204" pitchFamily="18" charset="0"/>
                          </a:rPr>
                          <m:t>1+</m:t>
                        </m:r>
                        <m:rad>
                          <m:radPr>
                            <m:degHide m:val="on"/>
                            <m:ctrlPr>
                              <a:rPr lang="en-US" sz="2400" b="0" i="1" smtClean="0">
                                <a:latin typeface="Cambria Math" panose="02040503050406030204" pitchFamily="18" charset="0"/>
                              </a:rPr>
                            </m:ctrlPr>
                          </m:radPr>
                          <m:deg/>
                          <m:e>
                            <m:r>
                              <a:rPr lang="en-US" sz="2400" b="0" i="1" smtClean="0">
                                <a:latin typeface="Cambria Math" panose="02040503050406030204" pitchFamily="18" charset="0"/>
                              </a:rPr>
                              <m:t>1−</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8</m:t>
                                </m:r>
                                <m:r>
                                  <a:rPr lang="en-US" sz="2400" b="0" i="1" smtClean="0">
                                    <a:latin typeface="Cambria Math" panose="02040503050406030204" pitchFamily="18" charset="0"/>
                                  </a:rPr>
                                  <m:t>𝜏</m:t>
                                </m:r>
                              </m:num>
                              <m:den>
                                <m:r>
                                  <a:rPr lang="en-US" sz="2400" b="0" i="1" smtClean="0">
                                    <a:latin typeface="Cambria Math" panose="02040503050406030204" pitchFamily="18" charset="0"/>
                                  </a:rPr>
                                  <m:t>9</m:t>
                                </m:r>
                              </m:den>
                            </m:f>
                          </m:e>
                        </m:rad>
                      </m:e>
                    </m:d>
                  </m:oMath>
                </a14:m>
                <a:r>
                  <a:rPr lang="en-US" sz="2400" dirty="0"/>
                  <a:t>, </a:t>
                </a:r>
                <a:r>
                  <a:rPr lang="en-US" sz="2000" dirty="0">
                    <a:latin typeface="Calibri" panose="020F0502020204030204" pitchFamily="34" charset="0"/>
                    <a:cs typeface="Calibri" panose="020F0502020204030204" pitchFamily="34" charset="0"/>
                  </a:rPr>
                  <a:t>nematic phase</a:t>
                </a:r>
              </a:p>
            </p:txBody>
          </p:sp>
        </mc:Choice>
        <mc:Fallback xmlns="">
          <p:sp>
            <p:nvSpPr>
              <p:cNvPr id="9" name="CaixaDeTexto 8">
                <a:extLst>
                  <a:ext uri="{FF2B5EF4-FFF2-40B4-BE49-F238E27FC236}">
                    <a16:creationId xmlns:a16="http://schemas.microsoft.com/office/drawing/2014/main" id="{4D4B22C1-EE7B-40D4-858B-ECC1C00E63D8}"/>
                  </a:ext>
                </a:extLst>
              </p:cNvPr>
              <p:cNvSpPr txBox="1">
                <a:spLocks noRot="1" noChangeAspect="1" noMove="1" noResize="1" noEditPoints="1" noAdjustHandles="1" noChangeArrowheads="1" noChangeShapeType="1" noTextEdit="1"/>
              </p:cNvSpPr>
              <p:nvPr/>
            </p:nvSpPr>
            <p:spPr>
              <a:xfrm>
                <a:off x="971600" y="4665772"/>
                <a:ext cx="5008615" cy="829843"/>
              </a:xfrm>
              <a:prstGeom prst="rect">
                <a:avLst/>
              </a:prstGeom>
              <a:blipFill>
                <a:blip r:embed="rId7"/>
                <a:stretch>
                  <a:fillRect r="-2190"/>
                </a:stretch>
              </a:blipFill>
            </p:spPr>
            <p:txBody>
              <a:bodyPr/>
              <a:lstStyle/>
              <a:p>
                <a:r>
                  <a:rPr lang="en-US">
                    <a:noFill/>
                  </a:rPr>
                  <a:t> </a:t>
                </a:r>
              </a:p>
            </p:txBody>
          </p:sp>
        </mc:Fallback>
      </mc:AlternateContent>
    </p:spTree>
    <p:extLst>
      <p:ext uri="{BB962C8B-B14F-4D97-AF65-F5344CB8AC3E}">
        <p14:creationId xmlns:p14="http://schemas.microsoft.com/office/powerpoint/2010/main" val="1491639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aixaDeTexto 3">
                <a:extLst>
                  <a:ext uri="{FF2B5EF4-FFF2-40B4-BE49-F238E27FC236}">
                    <a16:creationId xmlns:a16="http://schemas.microsoft.com/office/drawing/2014/main" id="{B5043019-15B2-4DC3-9863-A717FCAD02B0}"/>
                  </a:ext>
                </a:extLst>
              </p:cNvPr>
              <p:cNvSpPr txBox="1"/>
              <p:nvPr/>
            </p:nvSpPr>
            <p:spPr>
              <a:xfrm>
                <a:off x="359532" y="116632"/>
                <a:ext cx="8424936" cy="1295163"/>
              </a:xfrm>
              <a:prstGeom prst="rect">
                <a:avLst/>
              </a:prstGeom>
              <a:noFill/>
            </p:spPr>
            <p:txBody>
              <a:bodyPr wrap="square">
                <a:spAutoFit/>
              </a:bodyPr>
              <a:lstStyle/>
              <a:p>
                <a:pPr>
                  <a:lnSpc>
                    <a:spcPct val="150000"/>
                  </a:lnSpc>
                </a:pPr>
                <a:r>
                  <a:rPr lang="en-US" dirty="0">
                    <a:latin typeface="Calibri" panose="020F0502020204030204" pitchFamily="34" charset="0"/>
                    <a:cs typeface="Calibri" panose="020F0502020204030204" pitchFamily="34" charset="0"/>
                  </a:rPr>
                  <a:t>The transition temperature </a:t>
                </a:r>
                <a14:m>
                  <m:oMath xmlns:m="http://schemas.openxmlformats.org/officeDocument/2006/math">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𝑇</m:t>
                        </m:r>
                      </m:e>
                      <m:sub>
                        <m:r>
                          <a:rPr lang="en-US" b="0" i="1" smtClean="0">
                            <a:latin typeface="Cambria Math" panose="02040503050406030204" pitchFamily="18" charset="0"/>
                            <a:cs typeface="Calibri" panose="020F0502020204030204" pitchFamily="34" charset="0"/>
                          </a:rPr>
                          <m:t>𝑁𝐼</m:t>
                        </m:r>
                      </m:sub>
                    </m:sSub>
                  </m:oMath>
                </a14:m>
                <a:r>
                  <a:rPr lang="en-US" dirty="0">
                    <a:latin typeface="Calibri" panose="020F0502020204030204" pitchFamily="34" charset="0"/>
                    <a:cs typeface="Calibri" panose="020F0502020204030204" pitchFamily="34" charset="0"/>
                  </a:rPr>
                  <a:t> and the corresponding value </a:t>
                </a:r>
                <a14:m>
                  <m:oMath xmlns:m="http://schemas.openxmlformats.org/officeDocument/2006/math">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𝑆</m:t>
                        </m:r>
                      </m:e>
                      <m:sub>
                        <m:r>
                          <a:rPr lang="en-US" b="0" i="1" smtClean="0">
                            <a:latin typeface="Cambria Math" panose="02040503050406030204" pitchFamily="18" charset="0"/>
                            <a:cs typeface="Calibri" panose="020F0502020204030204" pitchFamily="34" charset="0"/>
                          </a:rPr>
                          <m:t>𝑁𝐼</m:t>
                        </m:r>
                      </m:sub>
                    </m:sSub>
                    <m:r>
                      <a:rPr lang="en-US" b="0" i="1" smtClean="0">
                        <a:latin typeface="Cambria Math" panose="02040503050406030204" pitchFamily="18" charset="0"/>
                        <a:cs typeface="Calibri" panose="020F0502020204030204" pitchFamily="34" charset="0"/>
                      </a:rPr>
                      <m:t> </m:t>
                    </m:r>
                  </m:oMath>
                </a14:m>
                <a:r>
                  <a:rPr lang="en-US" dirty="0">
                    <a:latin typeface="Calibri" panose="020F0502020204030204" pitchFamily="34" charset="0"/>
                    <a:cs typeface="Calibri" panose="020F0502020204030204" pitchFamily="34" charset="0"/>
                  </a:rPr>
                  <a:t>of the order parameter are defined from the condition that the free energy densities of the two phases are equal </a:t>
                </a:r>
                <a14:m>
                  <m:oMath xmlns:m="http://schemas.openxmlformats.org/officeDocument/2006/math">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𝑓</m:t>
                        </m:r>
                      </m:e>
                      <m:sub>
                        <m:r>
                          <a:rPr lang="en-US" b="0" i="1" smtClean="0">
                            <a:latin typeface="Cambria Math" panose="02040503050406030204" pitchFamily="18" charset="0"/>
                            <a:cs typeface="Calibri" panose="020F0502020204030204" pitchFamily="34" charset="0"/>
                          </a:rPr>
                          <m:t>𝐿𝑑𝐺</m:t>
                        </m:r>
                      </m:sub>
                    </m:sSub>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𝑆</m:t>
                        </m:r>
                      </m:e>
                      <m:sub>
                        <m:r>
                          <a:rPr lang="en-US" b="0" i="1" smtClean="0">
                            <a:latin typeface="Cambria Math" panose="02040503050406030204" pitchFamily="18" charset="0"/>
                            <a:cs typeface="Calibri" panose="020F0502020204030204" pitchFamily="34" charset="0"/>
                          </a:rPr>
                          <m:t>𝑁𝐼</m:t>
                        </m:r>
                      </m:sub>
                    </m:sSub>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𝑓</m:t>
                        </m:r>
                      </m:e>
                      <m:sub>
                        <m:r>
                          <a:rPr lang="en-US" b="0" i="1" smtClean="0">
                            <a:latin typeface="Cambria Math" panose="02040503050406030204" pitchFamily="18" charset="0"/>
                            <a:cs typeface="Calibri" panose="020F0502020204030204" pitchFamily="34" charset="0"/>
                          </a:rPr>
                          <m:t>0</m:t>
                        </m:r>
                      </m:sub>
                    </m:sSub>
                    <m:r>
                      <a:rPr lang="en-US" b="0" i="1" smtClean="0">
                        <a:latin typeface="Cambria Math" panose="02040503050406030204" pitchFamily="18" charset="0"/>
                        <a:cs typeface="Calibri" panose="020F0502020204030204" pitchFamily="34" charset="0"/>
                      </a:rPr>
                      <m:t> </m:t>
                    </m:r>
                  </m:oMath>
                </a14:m>
                <a:r>
                  <a:rPr lang="en-US" dirty="0">
                    <a:latin typeface="Calibri" panose="020F0502020204030204" pitchFamily="34" charset="0"/>
                    <a:cs typeface="Calibri" panose="020F0502020204030204" pitchFamily="34" charset="0"/>
                  </a:rPr>
                  <a:t>which gives</a:t>
                </a:r>
              </a:p>
            </p:txBody>
          </p:sp>
        </mc:Choice>
        <mc:Fallback xmlns="">
          <p:sp>
            <p:nvSpPr>
              <p:cNvPr id="4" name="CaixaDeTexto 3">
                <a:extLst>
                  <a:ext uri="{FF2B5EF4-FFF2-40B4-BE49-F238E27FC236}">
                    <a16:creationId xmlns:a16="http://schemas.microsoft.com/office/drawing/2014/main" id="{B5043019-15B2-4DC3-9863-A717FCAD02B0}"/>
                  </a:ext>
                </a:extLst>
              </p:cNvPr>
              <p:cNvSpPr txBox="1">
                <a:spLocks noRot="1" noChangeAspect="1" noMove="1" noResize="1" noEditPoints="1" noAdjustHandles="1" noChangeArrowheads="1" noChangeShapeType="1" noTextEdit="1"/>
              </p:cNvSpPr>
              <p:nvPr/>
            </p:nvSpPr>
            <p:spPr>
              <a:xfrm>
                <a:off x="359532" y="116632"/>
                <a:ext cx="8424936" cy="1295163"/>
              </a:xfrm>
              <a:prstGeom prst="rect">
                <a:avLst/>
              </a:prstGeom>
              <a:blipFill>
                <a:blip r:embed="rId2"/>
                <a:stretch>
                  <a:fillRect l="-651" r="-217" b="-65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aixaDeTexto 4">
                <a:extLst>
                  <a:ext uri="{FF2B5EF4-FFF2-40B4-BE49-F238E27FC236}">
                    <a16:creationId xmlns:a16="http://schemas.microsoft.com/office/drawing/2014/main" id="{26379D41-AFA1-40F7-96AE-B6E7993E0A90}"/>
                  </a:ext>
                </a:extLst>
              </p:cNvPr>
              <p:cNvSpPr txBox="1"/>
              <p:nvPr/>
            </p:nvSpPr>
            <p:spPr>
              <a:xfrm>
                <a:off x="3059832" y="981036"/>
                <a:ext cx="3600400" cy="86151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𝜏</m:t>
                          </m:r>
                        </m:e>
                        <m:sub>
                          <m:r>
                            <a:rPr lang="en-US" sz="2000" b="0" i="1" smtClean="0">
                              <a:latin typeface="Cambria Math" panose="02040503050406030204" pitchFamily="18" charset="0"/>
                            </a:rPr>
                            <m:t>𝑁𝐼</m:t>
                          </m:r>
                        </m:sub>
                      </m:sSub>
                      <m:r>
                        <a:rPr lang="en-US" sz="2000" b="0" i="1" smtClean="0">
                          <a:latin typeface="Cambria Math" panose="02040503050406030204" pitchFamily="18" charset="0"/>
                        </a:rPr>
                        <m:t>=1,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 </m:t>
                          </m:r>
                          <m:r>
                            <a:rPr lang="en-US" sz="2000" b="0" i="1" smtClean="0">
                              <a:latin typeface="Cambria Math" panose="02040503050406030204" pitchFamily="18" charset="0"/>
                            </a:rPr>
                            <m:t>𝑆</m:t>
                          </m:r>
                        </m:e>
                        <m:sub>
                          <m:r>
                            <a:rPr lang="en-US" sz="2000" b="0" i="1" smtClean="0">
                              <a:latin typeface="Cambria Math" panose="02040503050406030204" pitchFamily="18" charset="0"/>
                            </a:rPr>
                            <m:t>𝑁𝐼</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𝑏</m:t>
                          </m:r>
                        </m:num>
                        <m:den>
                          <m:r>
                            <a:rPr lang="en-US" sz="2000" b="0" i="1" smtClean="0">
                              <a:latin typeface="Cambria Math" panose="02040503050406030204" pitchFamily="18" charset="0"/>
                            </a:rPr>
                            <m:t>6</m:t>
                          </m:r>
                          <m:r>
                            <a:rPr lang="en-US" sz="2000" b="0" i="1" smtClean="0">
                              <a:latin typeface="Cambria Math" panose="02040503050406030204" pitchFamily="18" charset="0"/>
                            </a:rPr>
                            <m:t>𝑐</m:t>
                          </m:r>
                        </m:den>
                      </m:f>
                      <m:r>
                        <a:rPr lang="en-US" sz="2000" b="0" i="1" smtClean="0">
                          <a:latin typeface="Cambria Math" panose="02040503050406030204" pitchFamily="18" charset="0"/>
                        </a:rPr>
                        <m:t>.</m:t>
                      </m:r>
                    </m:oMath>
                  </m:oMathPara>
                </a14:m>
                <a:endParaRPr lang="en-US" sz="2000" b="0" dirty="0"/>
              </a:p>
              <a:p>
                <a:endParaRPr lang="en-US" dirty="0"/>
              </a:p>
            </p:txBody>
          </p:sp>
        </mc:Choice>
        <mc:Fallback xmlns="">
          <p:sp>
            <p:nvSpPr>
              <p:cNvPr id="5" name="CaixaDeTexto 4">
                <a:extLst>
                  <a:ext uri="{FF2B5EF4-FFF2-40B4-BE49-F238E27FC236}">
                    <a16:creationId xmlns:a16="http://schemas.microsoft.com/office/drawing/2014/main" id="{26379D41-AFA1-40F7-96AE-B6E7993E0A90}"/>
                  </a:ext>
                </a:extLst>
              </p:cNvPr>
              <p:cNvSpPr txBox="1">
                <a:spLocks noRot="1" noChangeAspect="1" noMove="1" noResize="1" noEditPoints="1" noAdjustHandles="1" noChangeArrowheads="1" noChangeShapeType="1" noTextEdit="1"/>
              </p:cNvSpPr>
              <p:nvPr/>
            </p:nvSpPr>
            <p:spPr>
              <a:xfrm>
                <a:off x="3059832" y="981036"/>
                <a:ext cx="3600400" cy="861518"/>
              </a:xfrm>
              <a:prstGeom prst="rect">
                <a:avLst/>
              </a:prstGeom>
              <a:blipFill>
                <a:blip r:embed="rId3"/>
                <a:stretch>
                  <a:fillRect/>
                </a:stretch>
              </a:blipFill>
            </p:spPr>
            <p:txBody>
              <a:bodyPr/>
              <a:lstStyle/>
              <a:p>
                <a:r>
                  <a:rPr lang="en-US">
                    <a:noFill/>
                  </a:rPr>
                  <a:t> </a:t>
                </a:r>
              </a:p>
            </p:txBody>
          </p:sp>
        </mc:Fallback>
      </mc:AlternateContent>
      <p:pic>
        <p:nvPicPr>
          <p:cNvPr id="6" name="Grafik 1">
            <a:extLst>
              <a:ext uri="{FF2B5EF4-FFF2-40B4-BE49-F238E27FC236}">
                <a16:creationId xmlns:a16="http://schemas.microsoft.com/office/drawing/2014/main" id="{ED52D3CF-569C-4301-B52C-39F8B098C9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1762883"/>
            <a:ext cx="6508485" cy="4978485"/>
          </a:xfrm>
          <a:prstGeom prst="rect">
            <a:avLst/>
          </a:prstGeom>
        </p:spPr>
      </p:pic>
    </p:spTree>
    <p:extLst>
      <p:ext uri="{BB962C8B-B14F-4D97-AF65-F5344CB8AC3E}">
        <p14:creationId xmlns:p14="http://schemas.microsoft.com/office/powerpoint/2010/main" val="4250006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ixaDeTexto 14">
            <a:extLst>
              <a:ext uri="{FF2B5EF4-FFF2-40B4-BE49-F238E27FC236}">
                <a16:creationId xmlns:a16="http://schemas.microsoft.com/office/drawing/2014/main" id="{ED5DD695-C83C-43C0-A3A3-C8C6ED2BA348}"/>
              </a:ext>
            </a:extLst>
          </p:cNvPr>
          <p:cNvSpPr txBox="1"/>
          <p:nvPr/>
        </p:nvSpPr>
        <p:spPr>
          <a:xfrm>
            <a:off x="1835696" y="188640"/>
            <a:ext cx="568863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elastic free energy density</a:t>
            </a:r>
          </a:p>
        </p:txBody>
      </p:sp>
      <mc:AlternateContent xmlns:mc="http://schemas.openxmlformats.org/markup-compatibility/2006" xmlns:a14="http://schemas.microsoft.com/office/drawing/2010/main">
        <mc:Choice Requires="a14">
          <p:sp>
            <p:nvSpPr>
              <p:cNvPr id="2" name="CaixaDeTexto 1">
                <a:extLst>
                  <a:ext uri="{FF2B5EF4-FFF2-40B4-BE49-F238E27FC236}">
                    <a16:creationId xmlns:a16="http://schemas.microsoft.com/office/drawing/2014/main" id="{4952DC87-F400-4241-9BCB-74E3D0889661}"/>
                  </a:ext>
                </a:extLst>
              </p:cNvPr>
              <p:cNvSpPr txBox="1"/>
              <p:nvPr/>
            </p:nvSpPr>
            <p:spPr>
              <a:xfrm>
                <a:off x="605027" y="4908976"/>
                <a:ext cx="7461402" cy="365678"/>
              </a:xfrm>
              <a:prstGeom prst="rect">
                <a:avLst/>
              </a:prstGeom>
              <a:noFill/>
            </p:spPr>
            <p:txBody>
              <a:bodyPr wrap="none" lIns="0" tIns="0" rIns="0" bIns="0" rtlCol="0">
                <a:spAutoFit/>
              </a:bodyPr>
              <a:lstStyle/>
              <a:p>
                <a14:m>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𝑓</m:t>
                        </m:r>
                      </m:e>
                      <m:sub>
                        <m:r>
                          <a:rPr lang="en-US" sz="2200" b="0" i="1" smtClean="0">
                            <a:latin typeface="Cambria Math" panose="02040503050406030204" pitchFamily="18" charset="0"/>
                          </a:rPr>
                          <m:t>𝑒𝑙</m:t>
                        </m:r>
                      </m:sub>
                    </m:sSub>
                    <m:d>
                      <m:dPr>
                        <m:ctrlPr>
                          <a:rPr lang="en-US" sz="2200" b="0" i="1" smtClean="0">
                            <a:latin typeface="Cambria Math" panose="02040503050406030204" pitchFamily="18" charset="0"/>
                          </a:rPr>
                        </m:ctrlPr>
                      </m:dPr>
                      <m:e>
                        <m:r>
                          <m:rPr>
                            <m:sty m:val="p"/>
                          </m:rPr>
                          <a:rPr lang="en-US" sz="2200" b="0" i="0" smtClean="0">
                            <a:latin typeface="Cambria Math" panose="02040503050406030204" pitchFamily="18" charset="0"/>
                          </a:rPr>
                          <m:t>∇</m:t>
                        </m:r>
                        <m:r>
                          <a:rPr lang="en-US" sz="2200" b="1" i="1" smtClean="0">
                            <a:latin typeface="Cambria Math" panose="02040503050406030204" pitchFamily="18" charset="0"/>
                          </a:rPr>
                          <m:t>𝑸</m:t>
                        </m:r>
                      </m:e>
                    </m:d>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𝐿</m:t>
                        </m:r>
                      </m:e>
                      <m:sub>
                        <m:r>
                          <a:rPr lang="en-US" sz="2200" b="0" i="1" smtClean="0">
                            <a:latin typeface="Cambria Math" panose="02040503050406030204" pitchFamily="18" charset="0"/>
                          </a:rPr>
                          <m:t>1</m:t>
                        </m:r>
                      </m:sub>
                    </m:s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m:t>
                        </m:r>
                      </m:e>
                      <m:sub>
                        <m:r>
                          <a:rPr lang="en-US" sz="2200" b="0" i="1" smtClean="0">
                            <a:latin typeface="Cambria Math" panose="02040503050406030204" pitchFamily="18" charset="0"/>
                          </a:rPr>
                          <m:t>𝑘</m:t>
                        </m:r>
                      </m:sub>
                    </m:s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𝑄</m:t>
                        </m:r>
                      </m:e>
                      <m:sub>
                        <m:r>
                          <a:rPr lang="en-US" sz="2200" b="0" i="1" smtClean="0">
                            <a:latin typeface="Cambria Math" panose="02040503050406030204" pitchFamily="18" charset="0"/>
                          </a:rPr>
                          <m:t>𝑖𝑗</m:t>
                        </m:r>
                      </m:sub>
                    </m:s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m:t>
                        </m:r>
                      </m:e>
                      <m:sub>
                        <m:r>
                          <a:rPr lang="en-US" sz="2200" b="0" i="1" smtClean="0">
                            <a:latin typeface="Cambria Math" panose="02040503050406030204" pitchFamily="18" charset="0"/>
                          </a:rPr>
                          <m:t>𝑘</m:t>
                        </m:r>
                      </m:sub>
                    </m:s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𝑄</m:t>
                        </m:r>
                      </m:e>
                      <m:sub>
                        <m:r>
                          <a:rPr lang="en-US" sz="2200" b="0" i="1" smtClean="0">
                            <a:latin typeface="Cambria Math" panose="02040503050406030204" pitchFamily="18" charset="0"/>
                          </a:rPr>
                          <m:t>𝑖𝑗</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𝐿</m:t>
                        </m:r>
                      </m:e>
                      <m:sub>
                        <m:r>
                          <a:rPr lang="en-US" sz="2200" b="0" i="1" smtClean="0">
                            <a:latin typeface="Cambria Math" panose="02040503050406030204" pitchFamily="18" charset="0"/>
                          </a:rPr>
                          <m:t>2</m:t>
                        </m:r>
                      </m:sub>
                    </m:s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m:t>
                        </m:r>
                      </m:e>
                      <m:sub>
                        <m:r>
                          <a:rPr lang="en-US" sz="2200" b="0" i="1" smtClean="0">
                            <a:latin typeface="Cambria Math" panose="02040503050406030204" pitchFamily="18" charset="0"/>
                          </a:rPr>
                          <m:t>𝑗</m:t>
                        </m:r>
                      </m:sub>
                    </m:s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𝑄</m:t>
                        </m:r>
                      </m:e>
                      <m:sub>
                        <m:r>
                          <a:rPr lang="en-US" sz="2200" b="0" i="1" smtClean="0">
                            <a:latin typeface="Cambria Math" panose="02040503050406030204" pitchFamily="18" charset="0"/>
                          </a:rPr>
                          <m:t>𝑖𝑗</m:t>
                        </m:r>
                      </m:sub>
                    </m:s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m:t>
                        </m:r>
                      </m:e>
                      <m:sub>
                        <m:r>
                          <a:rPr lang="en-US" sz="2200" b="0" i="1" smtClean="0">
                            <a:latin typeface="Cambria Math" panose="02040503050406030204" pitchFamily="18" charset="0"/>
                          </a:rPr>
                          <m:t>𝑘</m:t>
                        </m:r>
                      </m:sub>
                    </m:s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𝑄</m:t>
                        </m:r>
                      </m:e>
                      <m:sub>
                        <m:r>
                          <a:rPr lang="en-US" sz="2200" b="0" i="1" smtClean="0">
                            <a:latin typeface="Cambria Math" panose="02040503050406030204" pitchFamily="18" charset="0"/>
                          </a:rPr>
                          <m:t>𝑖𝑘</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𝐿</m:t>
                        </m:r>
                      </m:e>
                      <m:sub>
                        <m:r>
                          <a:rPr lang="en-US" sz="2200" b="0" i="1" smtClean="0">
                            <a:latin typeface="Cambria Math" panose="02040503050406030204" pitchFamily="18" charset="0"/>
                          </a:rPr>
                          <m:t>3</m:t>
                        </m:r>
                      </m:sub>
                    </m:s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m:t>
                        </m:r>
                      </m:e>
                      <m:sub>
                        <m:r>
                          <a:rPr lang="en-US" sz="2200" b="0" i="1" smtClean="0">
                            <a:latin typeface="Cambria Math" panose="02040503050406030204" pitchFamily="18" charset="0"/>
                          </a:rPr>
                          <m:t>𝑘</m:t>
                        </m:r>
                      </m:sub>
                    </m:s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𝑄</m:t>
                        </m:r>
                      </m:e>
                      <m:sub>
                        <m:r>
                          <a:rPr lang="en-US" sz="2200" b="0" i="1" smtClean="0">
                            <a:latin typeface="Cambria Math" panose="02040503050406030204" pitchFamily="18" charset="0"/>
                          </a:rPr>
                          <m:t>𝑖𝑗</m:t>
                        </m:r>
                      </m:sub>
                    </m:s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m:t>
                        </m:r>
                      </m:e>
                      <m:sub>
                        <m:r>
                          <a:rPr lang="en-US" sz="2200" b="0" i="1" smtClean="0">
                            <a:latin typeface="Cambria Math" panose="02040503050406030204" pitchFamily="18" charset="0"/>
                          </a:rPr>
                          <m:t>𝑗</m:t>
                        </m:r>
                      </m:sub>
                    </m:s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𝑄</m:t>
                        </m:r>
                      </m:e>
                      <m:sub>
                        <m:r>
                          <a:rPr lang="en-US" sz="2200" b="0" i="1" smtClean="0">
                            <a:latin typeface="Cambria Math" panose="02040503050406030204" pitchFamily="18" charset="0"/>
                          </a:rPr>
                          <m:t>𝑖𝑘</m:t>
                        </m:r>
                      </m:sub>
                    </m:sSub>
                    <m:r>
                      <a:rPr lang="en-US" sz="2200" b="0" i="1" smtClean="0">
                        <a:latin typeface="Cambria Math" panose="02040503050406030204" pitchFamily="18" charset="0"/>
                      </a:rPr>
                      <m:t>+…</m:t>
                    </m:r>
                  </m:oMath>
                </a14:m>
                <a:r>
                  <a:rPr lang="en-US" sz="2200" dirty="0"/>
                  <a:t> </a:t>
                </a:r>
              </a:p>
            </p:txBody>
          </p:sp>
        </mc:Choice>
        <mc:Fallback xmlns="">
          <p:sp>
            <p:nvSpPr>
              <p:cNvPr id="2" name="CaixaDeTexto 1">
                <a:extLst>
                  <a:ext uri="{FF2B5EF4-FFF2-40B4-BE49-F238E27FC236}">
                    <a16:creationId xmlns:a16="http://schemas.microsoft.com/office/drawing/2014/main" id="{4952DC87-F400-4241-9BCB-74E3D0889661}"/>
                  </a:ext>
                </a:extLst>
              </p:cNvPr>
              <p:cNvSpPr txBox="1">
                <a:spLocks noRot="1" noChangeAspect="1" noMove="1" noResize="1" noEditPoints="1" noAdjustHandles="1" noChangeArrowheads="1" noChangeShapeType="1" noTextEdit="1"/>
              </p:cNvSpPr>
              <p:nvPr/>
            </p:nvSpPr>
            <p:spPr>
              <a:xfrm>
                <a:off x="605027" y="4908976"/>
                <a:ext cx="7461402" cy="365678"/>
              </a:xfrm>
              <a:prstGeom prst="rect">
                <a:avLst/>
              </a:prstGeom>
              <a:blipFill>
                <a:blip r:embed="rId2"/>
                <a:stretch>
                  <a:fillRect l="-1716" b="-26667"/>
                </a:stretch>
              </a:blipFill>
            </p:spPr>
            <p:txBody>
              <a:bodyPr/>
              <a:lstStyle/>
              <a:p>
                <a:r>
                  <a:rPr lang="en-US">
                    <a:noFill/>
                  </a:rPr>
                  <a:t> </a:t>
                </a:r>
              </a:p>
            </p:txBody>
          </p:sp>
        </mc:Fallback>
      </mc:AlternateContent>
      <p:sp>
        <p:nvSpPr>
          <p:cNvPr id="9" name="CaixaDeTexto 8">
            <a:extLst>
              <a:ext uri="{FF2B5EF4-FFF2-40B4-BE49-F238E27FC236}">
                <a16:creationId xmlns:a16="http://schemas.microsoft.com/office/drawing/2014/main" id="{799CFC6A-A637-4625-8D04-18F9D73761A5}"/>
              </a:ext>
            </a:extLst>
          </p:cNvPr>
          <p:cNvSpPr txBox="1"/>
          <p:nvPr/>
        </p:nvSpPr>
        <p:spPr>
          <a:xfrm>
            <a:off x="467544" y="1052736"/>
            <a:ext cx="8109474" cy="1711366"/>
          </a:xfrm>
          <a:prstGeom prst="rect">
            <a:avLst/>
          </a:prstGeom>
          <a:noFill/>
        </p:spPr>
        <p:txBody>
          <a:bodyPr wrap="square">
            <a:spAutoFit/>
          </a:bodyPr>
          <a:lstStyle/>
          <a:p>
            <a:pPr>
              <a:lnSpc>
                <a:spcPct val="150000"/>
              </a:lnSpc>
            </a:pPr>
            <a:r>
              <a:rPr lang="en-US" dirty="0">
                <a:latin typeface="Calibri" panose="020F0502020204030204" pitchFamily="34" charset="0"/>
                <a:cs typeface="Calibri" panose="020F0502020204030204" pitchFamily="34" charset="0"/>
              </a:rPr>
              <a:t>The order tensor </a:t>
            </a:r>
            <a:r>
              <a:rPr lang="en-US" b="1" i="1" dirty="0">
                <a:latin typeface="Calibri" panose="020F0502020204030204" pitchFamily="34" charset="0"/>
                <a:cs typeface="Calibri" panose="020F0502020204030204" pitchFamily="34" charset="0"/>
              </a:rPr>
              <a:t>Q</a:t>
            </a:r>
            <a:r>
              <a:rPr lang="en-US" dirty="0">
                <a:latin typeface="Calibri" panose="020F0502020204030204" pitchFamily="34" charset="0"/>
                <a:cs typeface="Calibri" panose="020F0502020204030204" pitchFamily="34" charset="0"/>
              </a:rPr>
              <a:t> can depend on the spatial coordinates, which means that either the director </a:t>
            </a:r>
            <a:r>
              <a:rPr lang="en-US" b="1" i="1" dirty="0">
                <a:latin typeface="Calibri" panose="020F0502020204030204" pitchFamily="34" charset="0"/>
                <a:cs typeface="Calibri" panose="020F0502020204030204" pitchFamily="34" charset="0"/>
              </a:rPr>
              <a:t>n</a:t>
            </a:r>
            <a:r>
              <a:rPr lang="en-US" dirty="0">
                <a:latin typeface="Calibri" panose="020F0502020204030204" pitchFamily="34" charset="0"/>
                <a:cs typeface="Calibri" panose="020F0502020204030204" pitchFamily="34" charset="0"/>
              </a:rPr>
              <a:t> or the order parameter </a:t>
            </a:r>
            <a:r>
              <a:rPr lang="en-US" i="1" dirty="0">
                <a:latin typeface="Calibri" panose="020F0502020204030204" pitchFamily="34" charset="0"/>
                <a:cs typeface="Calibri" panose="020F0502020204030204" pitchFamily="34" charset="0"/>
              </a:rPr>
              <a:t>S</a:t>
            </a:r>
            <a:r>
              <a:rPr lang="en-US" dirty="0">
                <a:latin typeface="Calibri" panose="020F0502020204030204" pitchFamily="34" charset="0"/>
                <a:cs typeface="Calibri" panose="020F0502020204030204" pitchFamily="34" charset="0"/>
              </a:rPr>
              <a:t> (or all together) vary from place to place. This variation can be due to external forces imposed on the system, thermal fluctuations, or boundary conditions.</a:t>
            </a:r>
          </a:p>
        </p:txBody>
      </p:sp>
      <p:sp>
        <p:nvSpPr>
          <p:cNvPr id="12" name="CaixaDeTexto 11">
            <a:extLst>
              <a:ext uri="{FF2B5EF4-FFF2-40B4-BE49-F238E27FC236}">
                <a16:creationId xmlns:a16="http://schemas.microsoft.com/office/drawing/2014/main" id="{D2BABB11-694C-4F13-B170-6F88F5A07147}"/>
              </a:ext>
            </a:extLst>
          </p:cNvPr>
          <p:cNvSpPr txBox="1"/>
          <p:nvPr/>
        </p:nvSpPr>
        <p:spPr>
          <a:xfrm>
            <a:off x="448093" y="3140656"/>
            <a:ext cx="7654988" cy="1615827"/>
          </a:xfrm>
          <a:prstGeom prst="rect">
            <a:avLst/>
          </a:prstGeom>
          <a:noFill/>
        </p:spPr>
        <p:txBody>
          <a:bodyPr wrap="square">
            <a:spAutoFit/>
          </a:bodyPr>
          <a:lstStyle/>
          <a:p>
            <a:pPr>
              <a:lnSpc>
                <a:spcPct val="150000"/>
              </a:lnSpc>
            </a:pPr>
            <a:r>
              <a:rPr lang="en-US" dirty="0">
                <a:latin typeface="Calibri" panose="020F0502020204030204" pitchFamily="34" charset="0"/>
                <a:cs typeface="Calibri" panose="020F0502020204030204" pitchFamily="34" charset="0"/>
              </a:rPr>
              <a:t>Assuming these deformations to vary slowly  in space relative to the molecular distance scale, it is possible to describe the response of the liquid crystal using continuum elastic theory. Then the elastic free energy density can be written as</a:t>
            </a:r>
          </a:p>
          <a:p>
            <a:r>
              <a:rPr lang="en-US" dirty="0"/>
              <a:t> </a:t>
            </a:r>
          </a:p>
        </p:txBody>
      </p:sp>
      <mc:AlternateContent xmlns:mc="http://schemas.openxmlformats.org/markup-compatibility/2006" xmlns:a14="http://schemas.microsoft.com/office/drawing/2010/main">
        <mc:Choice Requires="a14">
          <p:sp>
            <p:nvSpPr>
              <p:cNvPr id="13" name="CaixaDeTexto 12">
                <a:extLst>
                  <a:ext uri="{FF2B5EF4-FFF2-40B4-BE49-F238E27FC236}">
                    <a16:creationId xmlns:a16="http://schemas.microsoft.com/office/drawing/2014/main" id="{B7EA221C-805D-40CE-8E61-28E2263121A6}"/>
                  </a:ext>
                </a:extLst>
              </p:cNvPr>
              <p:cNvSpPr txBox="1"/>
              <p:nvPr/>
            </p:nvSpPr>
            <p:spPr>
              <a:xfrm>
                <a:off x="448093" y="5661248"/>
                <a:ext cx="8109474" cy="898644"/>
              </a:xfrm>
              <a:prstGeom prst="rect">
                <a:avLst/>
              </a:prstGeom>
              <a:noFill/>
            </p:spPr>
            <p:txBody>
              <a:bodyPr wrap="square">
                <a:spAutoFit/>
              </a:bodyPr>
              <a:lstStyle/>
              <a:p>
                <a:pPr>
                  <a:lnSpc>
                    <a:spcPct val="150000"/>
                  </a:lnSpc>
                </a:pPr>
                <a:r>
                  <a:rPr lang="en-US" dirty="0">
                    <a:latin typeface="Calibri" panose="020F0502020204030204" pitchFamily="34" charset="0"/>
                    <a:cs typeface="Calibri" panose="020F0502020204030204" pitchFamily="34" charset="0"/>
                  </a:rPr>
                  <a:t>where </a:t>
                </a:r>
                <a14:m>
                  <m:oMath xmlns:m="http://schemas.openxmlformats.org/officeDocument/2006/math">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𝐿</m:t>
                        </m:r>
                      </m:e>
                      <m:sub>
                        <m:r>
                          <a:rPr lang="en-US" b="0" i="1" smtClean="0">
                            <a:latin typeface="Cambria Math" panose="02040503050406030204" pitchFamily="18" charset="0"/>
                            <a:cs typeface="Calibri" panose="020F0502020204030204" pitchFamily="34" charset="0"/>
                          </a:rPr>
                          <m:t>1</m:t>
                        </m:r>
                      </m:sub>
                    </m:sSub>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𝐿</m:t>
                        </m:r>
                      </m:e>
                      <m:sub>
                        <m:r>
                          <a:rPr lang="en-US" b="0" i="1" smtClean="0">
                            <a:latin typeface="Cambria Math" panose="02040503050406030204" pitchFamily="18" charset="0"/>
                            <a:cs typeface="Calibri" panose="020F0502020204030204" pitchFamily="34" charset="0"/>
                          </a:rPr>
                          <m:t>2</m:t>
                        </m:r>
                      </m:sub>
                    </m:sSub>
                    <m:r>
                      <a:rPr lang="en-US" b="0" i="1" smtClean="0">
                        <a:latin typeface="Cambria Math" panose="02040503050406030204" pitchFamily="18" charset="0"/>
                        <a:cs typeface="Calibri" panose="020F0502020204030204" pitchFamily="34" charset="0"/>
                      </a:rPr>
                      <m:t>, </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𝐿</m:t>
                        </m:r>
                      </m:e>
                      <m:sub>
                        <m:r>
                          <a:rPr lang="en-US" b="0" i="1" smtClean="0">
                            <a:latin typeface="Cambria Math" panose="02040503050406030204" pitchFamily="18" charset="0"/>
                            <a:cs typeface="Calibri" panose="020F0502020204030204" pitchFamily="34" charset="0"/>
                          </a:rPr>
                          <m:t>3</m:t>
                        </m:r>
                      </m:sub>
                    </m:sSub>
                  </m:oMath>
                </a14:m>
                <a:r>
                  <a:rPr lang="en-US" dirty="0">
                    <a:latin typeface="Calibri" panose="020F0502020204030204" pitchFamily="34" charset="0"/>
                    <a:cs typeface="Calibri" panose="020F0502020204030204" pitchFamily="34" charset="0"/>
                  </a:rPr>
                  <a:t> are the phenomenological constant parameters and the summation convention is assumed.</a:t>
                </a:r>
              </a:p>
            </p:txBody>
          </p:sp>
        </mc:Choice>
        <mc:Fallback xmlns="">
          <p:sp>
            <p:nvSpPr>
              <p:cNvPr id="13" name="CaixaDeTexto 12">
                <a:extLst>
                  <a:ext uri="{FF2B5EF4-FFF2-40B4-BE49-F238E27FC236}">
                    <a16:creationId xmlns:a16="http://schemas.microsoft.com/office/drawing/2014/main" id="{B7EA221C-805D-40CE-8E61-28E2263121A6}"/>
                  </a:ext>
                </a:extLst>
              </p:cNvPr>
              <p:cNvSpPr txBox="1">
                <a:spLocks noRot="1" noChangeAspect="1" noMove="1" noResize="1" noEditPoints="1" noAdjustHandles="1" noChangeArrowheads="1" noChangeShapeType="1" noTextEdit="1"/>
              </p:cNvSpPr>
              <p:nvPr/>
            </p:nvSpPr>
            <p:spPr>
              <a:xfrm>
                <a:off x="448093" y="5661248"/>
                <a:ext cx="8109474" cy="898644"/>
              </a:xfrm>
              <a:prstGeom prst="rect">
                <a:avLst/>
              </a:prstGeom>
              <a:blipFill>
                <a:blip r:embed="rId3"/>
                <a:stretch>
                  <a:fillRect l="-677" r="-75" b="-8163"/>
                </a:stretch>
              </a:blipFill>
            </p:spPr>
            <p:txBody>
              <a:bodyPr/>
              <a:lstStyle/>
              <a:p>
                <a:r>
                  <a:rPr lang="en-US">
                    <a:noFill/>
                  </a:rPr>
                  <a:t> </a:t>
                </a:r>
              </a:p>
            </p:txBody>
          </p:sp>
        </mc:Fallback>
      </mc:AlternateContent>
    </p:spTree>
    <p:extLst>
      <p:ext uri="{BB962C8B-B14F-4D97-AF65-F5344CB8AC3E}">
        <p14:creationId xmlns:p14="http://schemas.microsoft.com/office/powerpoint/2010/main" val="570681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0"/>
            <a:ext cx="8229600" cy="548680"/>
          </a:xfrm>
        </p:spPr>
        <p:txBody>
          <a:bodyPr>
            <a:normAutofit fontScale="90000"/>
          </a:bodyPr>
          <a:lstStyle/>
          <a:p>
            <a:r>
              <a:rPr lang="en-US" sz="3600" dirty="0"/>
              <a:t>What are liquid crystals (LCs)?</a:t>
            </a:r>
          </a:p>
        </p:txBody>
      </p:sp>
      <p:sp>
        <p:nvSpPr>
          <p:cNvPr id="3" name="Rechteck 2"/>
          <p:cNvSpPr/>
          <p:nvPr/>
        </p:nvSpPr>
        <p:spPr>
          <a:xfrm>
            <a:off x="369876" y="692696"/>
            <a:ext cx="8712968" cy="5970865"/>
          </a:xfrm>
          <a:prstGeom prst="rect">
            <a:avLst/>
          </a:prstGeom>
        </p:spPr>
        <p:txBody>
          <a:bodyPr wrap="square">
            <a:spAutoFit/>
          </a:bodyPr>
          <a:lstStyle/>
          <a:p>
            <a:r>
              <a:rPr lang="en-US" sz="2000" dirty="0"/>
              <a:t>The name suggests that it is a state of a matter in between the</a:t>
            </a:r>
          </a:p>
          <a:p>
            <a:r>
              <a:rPr lang="de-DE" sz="2000" dirty="0"/>
              <a:t>liquid </a:t>
            </a:r>
            <a:r>
              <a:rPr lang="de-DE" sz="2000" dirty="0" err="1"/>
              <a:t>and</a:t>
            </a:r>
            <a:r>
              <a:rPr lang="de-DE" sz="2000" dirty="0"/>
              <a:t> </a:t>
            </a:r>
            <a:r>
              <a:rPr lang="de-DE" sz="2000" dirty="0" err="1"/>
              <a:t>the</a:t>
            </a:r>
            <a:r>
              <a:rPr lang="de-DE" sz="2000" dirty="0"/>
              <a:t> </a:t>
            </a:r>
            <a:r>
              <a:rPr lang="de-DE" sz="2000" dirty="0" err="1"/>
              <a:t>crystal</a:t>
            </a:r>
            <a:r>
              <a:rPr lang="de-DE" sz="2000" dirty="0"/>
              <a:t> </a:t>
            </a:r>
          </a:p>
          <a:p>
            <a:endParaRPr lang="de-DE" sz="2000" dirty="0"/>
          </a:p>
          <a:p>
            <a:r>
              <a:rPr lang="de-DE" sz="2000" dirty="0"/>
              <a:t> </a:t>
            </a:r>
            <a:r>
              <a:rPr lang="de-DE" sz="2000" u="sng" dirty="0"/>
              <a:t>Liquid</a:t>
            </a:r>
          </a:p>
          <a:p>
            <a:pPr marL="800100" lvl="1" indent="-342900">
              <a:buFont typeface="Arial" panose="020B0604020202020204" pitchFamily="34" charset="0"/>
              <a:buChar char="•"/>
            </a:pPr>
            <a:r>
              <a:rPr lang="de-DE" sz="2000" dirty="0" err="1"/>
              <a:t>Fluidity</a:t>
            </a:r>
            <a:endParaRPr lang="de-DE" sz="2000" dirty="0"/>
          </a:p>
          <a:p>
            <a:pPr marL="800100" lvl="1" indent="-342900">
              <a:buFont typeface="Arial" panose="020B0604020202020204" pitchFamily="34" charset="0"/>
              <a:buChar char="•"/>
            </a:pPr>
            <a:r>
              <a:rPr lang="de-DE" sz="2000" dirty="0" err="1"/>
              <a:t>Inability</a:t>
            </a:r>
            <a:r>
              <a:rPr lang="de-DE" sz="2000" dirty="0"/>
              <a:t> </a:t>
            </a:r>
            <a:r>
              <a:rPr lang="de-DE" sz="2000" dirty="0" err="1"/>
              <a:t>to</a:t>
            </a:r>
            <a:r>
              <a:rPr lang="de-DE" sz="2000" dirty="0"/>
              <a:t> </a:t>
            </a:r>
            <a:r>
              <a:rPr lang="de-DE" sz="2000" dirty="0" err="1"/>
              <a:t>support</a:t>
            </a:r>
            <a:r>
              <a:rPr lang="de-DE" sz="2000" dirty="0"/>
              <a:t> </a:t>
            </a:r>
            <a:r>
              <a:rPr lang="de-DE" sz="2000" dirty="0" err="1"/>
              <a:t>shear</a:t>
            </a:r>
            <a:endParaRPr lang="de-DE" sz="2000" dirty="0"/>
          </a:p>
          <a:p>
            <a:pPr marL="800100" lvl="1" indent="-342900">
              <a:buFont typeface="Arial" panose="020B0604020202020204" pitchFamily="34" charset="0"/>
              <a:buChar char="•"/>
            </a:pPr>
            <a:r>
              <a:rPr lang="en-US" sz="2000" dirty="0"/>
              <a:t>Formation and coalescence of droplets</a:t>
            </a:r>
          </a:p>
          <a:p>
            <a:endParaRPr lang="de-DE" sz="2000" dirty="0"/>
          </a:p>
          <a:p>
            <a:r>
              <a:rPr lang="de-DE" sz="2000" u="sng" dirty="0"/>
              <a:t>Crystal</a:t>
            </a:r>
          </a:p>
          <a:p>
            <a:pPr marL="800100" lvl="1" indent="-342900">
              <a:buFont typeface="Arial" panose="020B0604020202020204" pitchFamily="34" charset="0"/>
              <a:buChar char="•"/>
            </a:pPr>
            <a:r>
              <a:rPr lang="en-US" sz="2000" dirty="0"/>
              <a:t>Anisotropy in optical, electrical, and magnetic properties</a:t>
            </a:r>
          </a:p>
          <a:p>
            <a:pPr marL="800100" lvl="1" indent="-342900">
              <a:buFont typeface="Arial" panose="020B0604020202020204" pitchFamily="34" charset="0"/>
              <a:buChar char="•"/>
            </a:pPr>
            <a:r>
              <a:rPr lang="en-US" sz="2000" dirty="0"/>
              <a:t> Periodic arrangement of molecules in one spatial direction</a:t>
            </a:r>
          </a:p>
          <a:p>
            <a:pPr lvl="1"/>
            <a:endParaRPr lang="en-US" sz="2000" dirty="0"/>
          </a:p>
          <a:p>
            <a:r>
              <a:rPr lang="en-US" sz="2000" u="sng" dirty="0"/>
              <a:t>LCs</a:t>
            </a:r>
            <a:r>
              <a:rPr lang="en-US" sz="2000" dirty="0"/>
              <a:t> are composed of molecules (called “</a:t>
            </a:r>
            <a:r>
              <a:rPr lang="en-US" sz="2000" dirty="0" err="1"/>
              <a:t>mesogens</a:t>
            </a:r>
            <a:r>
              <a:rPr lang="en-US" sz="2000" dirty="0"/>
              <a:t>”) with the non-spherical shape: rods, discs, etc.</a:t>
            </a:r>
          </a:p>
          <a:p>
            <a:endParaRPr lang="en-US" sz="2000" u="sng" dirty="0"/>
          </a:p>
          <a:p>
            <a:r>
              <a:rPr lang="en-US" sz="2000" u="sng" dirty="0"/>
              <a:t>Thermotropic LCs</a:t>
            </a:r>
            <a:r>
              <a:rPr lang="en-US" sz="2000" dirty="0"/>
              <a:t> obtained by melting a crystalline solid  (temperature)</a:t>
            </a:r>
          </a:p>
          <a:p>
            <a:r>
              <a:rPr lang="en-US" sz="2000" u="sng" dirty="0"/>
              <a:t>Lyotropic LCs</a:t>
            </a:r>
            <a:r>
              <a:rPr lang="en-US" sz="2000" dirty="0"/>
              <a:t> are build from self-assembled surfactant molecules dissolved in water (concentration)</a:t>
            </a:r>
            <a:endParaRPr lang="en-US" sz="2200" dirty="0"/>
          </a:p>
        </p:txBody>
      </p:sp>
    </p:spTree>
    <p:extLst>
      <p:ext uri="{BB962C8B-B14F-4D97-AF65-F5344CB8AC3E}">
        <p14:creationId xmlns:p14="http://schemas.microsoft.com/office/powerpoint/2010/main" val="341167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4FC2668E-D2DC-403A-AA1B-24292E0E5522}"/>
              </a:ext>
            </a:extLst>
          </p:cNvPr>
          <p:cNvSpPr txBox="1"/>
          <p:nvPr/>
        </p:nvSpPr>
        <p:spPr>
          <a:xfrm>
            <a:off x="1403648" y="0"/>
            <a:ext cx="694877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Frank-</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Oseen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elastic free energy density</a:t>
            </a:r>
          </a:p>
        </p:txBody>
      </p:sp>
      <p:sp>
        <p:nvSpPr>
          <p:cNvPr id="5" name="CaixaDeTexto 4">
            <a:extLst>
              <a:ext uri="{FF2B5EF4-FFF2-40B4-BE49-F238E27FC236}">
                <a16:creationId xmlns:a16="http://schemas.microsoft.com/office/drawing/2014/main" id="{A817FBB3-06EB-458F-88AF-800546F8CA70}"/>
              </a:ext>
            </a:extLst>
          </p:cNvPr>
          <p:cNvSpPr txBox="1"/>
          <p:nvPr/>
        </p:nvSpPr>
        <p:spPr>
          <a:xfrm>
            <a:off x="321047" y="836712"/>
            <a:ext cx="8046894" cy="646331"/>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In the case where the scalar order parameter </a:t>
            </a:r>
            <a:r>
              <a:rPr lang="en-US" i="1" dirty="0">
                <a:latin typeface="Calibri" panose="020F0502020204030204" pitchFamily="34" charset="0"/>
                <a:cs typeface="Calibri" panose="020F0502020204030204" pitchFamily="34" charset="0"/>
              </a:rPr>
              <a:t>S</a:t>
            </a:r>
            <a:r>
              <a:rPr lang="en-US" dirty="0">
                <a:latin typeface="Calibri" panose="020F0502020204030204" pitchFamily="34" charset="0"/>
                <a:cs typeface="Calibri" panose="020F0502020204030204" pitchFamily="34" charset="0"/>
              </a:rPr>
              <a:t> is constant, an expansion in terms of the director </a:t>
            </a:r>
            <a:r>
              <a:rPr lang="en-US" b="1" i="1" dirty="0">
                <a:latin typeface="Calibri" panose="020F0502020204030204" pitchFamily="34" charset="0"/>
                <a:cs typeface="Calibri" panose="020F0502020204030204" pitchFamily="34" charset="0"/>
              </a:rPr>
              <a:t>n</a:t>
            </a:r>
            <a:r>
              <a:rPr lang="en-US" dirty="0">
                <a:latin typeface="Calibri" panose="020F0502020204030204" pitchFamily="34" charset="0"/>
                <a:cs typeface="Calibri" panose="020F0502020204030204" pitchFamily="34" charset="0"/>
              </a:rPr>
              <a:t> is normally used to calculate elastic free energy density.</a:t>
            </a:r>
          </a:p>
        </p:txBody>
      </p:sp>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A842FC7B-9257-42E4-8A16-A405FF5E939E}"/>
                  </a:ext>
                </a:extLst>
              </p:cNvPr>
              <p:cNvSpPr txBox="1"/>
              <p:nvPr/>
            </p:nvSpPr>
            <p:spPr>
              <a:xfrm>
                <a:off x="1592656" y="2957739"/>
                <a:ext cx="6775285" cy="266035"/>
              </a:xfrm>
              <a:prstGeom prst="rect">
                <a:avLst/>
              </a:prstGeom>
              <a:noFill/>
            </p:spPr>
            <p:txBody>
              <a:bodyPr wrap="square" lIns="0" tIns="0" rIns="0" bIns="0" rtlCol="0">
                <a:spAutoFit/>
              </a:bodyPr>
              <a:lstStyle/>
              <a:p>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𝑓</m:t>
                        </m:r>
                      </m:e>
                      <m:sub>
                        <m:r>
                          <a:rPr lang="en-US" sz="1600" b="0" i="1" smtClean="0">
                            <a:latin typeface="Cambria Math" panose="02040503050406030204" pitchFamily="18" charset="0"/>
                          </a:rPr>
                          <m:t>𝑒𝑙</m:t>
                        </m:r>
                      </m:sub>
                    </m:sSub>
                    <m:d>
                      <m:dPr>
                        <m:ctrlPr>
                          <a:rPr lang="en-US" sz="1600" b="0" i="1" smtClean="0">
                            <a:latin typeface="Cambria Math" panose="02040503050406030204" pitchFamily="18" charset="0"/>
                          </a:rPr>
                        </m:ctrlPr>
                      </m:dPr>
                      <m:e>
                        <m:r>
                          <m:rPr>
                            <m:sty m:val="p"/>
                          </m:rPr>
                          <a:rPr lang="en-US" sz="1600" b="0" i="0" smtClean="0">
                            <a:latin typeface="Cambria Math" panose="02040503050406030204" pitchFamily="18" charset="0"/>
                          </a:rPr>
                          <m:t>∇</m:t>
                        </m:r>
                        <m:r>
                          <a:rPr lang="en-US" sz="1600" b="1" i="1" smtClean="0">
                            <a:latin typeface="Cambria Math" panose="02040503050406030204" pitchFamily="18" charset="0"/>
                          </a:rPr>
                          <m:t>𝑸</m:t>
                        </m:r>
                      </m:e>
                    </m:d>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𝐿</m:t>
                        </m:r>
                      </m:e>
                      <m:sub>
                        <m:r>
                          <a:rPr lang="en-US" sz="1600" b="0" i="1" smtClean="0">
                            <a:latin typeface="Cambria Math" panose="02040503050406030204" pitchFamily="18" charset="0"/>
                          </a:rPr>
                          <m:t>1</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m:t>
                        </m:r>
                      </m:e>
                      <m:sub>
                        <m:r>
                          <a:rPr lang="en-US" sz="1600" b="0" i="1" smtClean="0">
                            <a:latin typeface="Cambria Math" panose="02040503050406030204" pitchFamily="18" charset="0"/>
                          </a:rPr>
                          <m:t>𝑘</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𝑄</m:t>
                        </m:r>
                      </m:e>
                      <m:sub>
                        <m:r>
                          <a:rPr lang="en-US" sz="1600" b="0" i="1" smtClean="0">
                            <a:latin typeface="Cambria Math" panose="02040503050406030204" pitchFamily="18" charset="0"/>
                          </a:rPr>
                          <m:t>𝑖𝑗</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m:t>
                        </m:r>
                      </m:e>
                      <m:sub>
                        <m:r>
                          <a:rPr lang="en-US" sz="1600" b="0" i="1" smtClean="0">
                            <a:latin typeface="Cambria Math" panose="02040503050406030204" pitchFamily="18" charset="0"/>
                          </a:rPr>
                          <m:t>𝑘</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𝑄</m:t>
                        </m:r>
                      </m:e>
                      <m:sub>
                        <m:r>
                          <a:rPr lang="en-US" sz="1600" b="0" i="1" smtClean="0">
                            <a:latin typeface="Cambria Math" panose="02040503050406030204" pitchFamily="18" charset="0"/>
                          </a:rPr>
                          <m:t>𝑖𝑗</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𝐿</m:t>
                        </m:r>
                      </m:e>
                      <m:sub>
                        <m:r>
                          <a:rPr lang="en-US" sz="1600" b="0" i="1" smtClean="0">
                            <a:latin typeface="Cambria Math" panose="02040503050406030204" pitchFamily="18" charset="0"/>
                          </a:rPr>
                          <m:t>2</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m:t>
                        </m:r>
                      </m:e>
                      <m:sub>
                        <m:r>
                          <a:rPr lang="en-US" sz="1600" b="0" i="1" smtClean="0">
                            <a:latin typeface="Cambria Math" panose="02040503050406030204" pitchFamily="18" charset="0"/>
                          </a:rPr>
                          <m:t>𝑗</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𝑄</m:t>
                        </m:r>
                      </m:e>
                      <m:sub>
                        <m:r>
                          <a:rPr lang="en-US" sz="1600" b="0" i="1" smtClean="0">
                            <a:latin typeface="Cambria Math" panose="02040503050406030204" pitchFamily="18" charset="0"/>
                          </a:rPr>
                          <m:t>𝑖𝑗</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m:t>
                        </m:r>
                      </m:e>
                      <m:sub>
                        <m:r>
                          <a:rPr lang="en-US" sz="1600" b="0" i="1" smtClean="0">
                            <a:latin typeface="Cambria Math" panose="02040503050406030204" pitchFamily="18" charset="0"/>
                          </a:rPr>
                          <m:t>𝑘</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𝑄</m:t>
                        </m:r>
                      </m:e>
                      <m:sub>
                        <m:r>
                          <a:rPr lang="en-US" sz="1600" b="0" i="1" smtClean="0">
                            <a:latin typeface="Cambria Math" panose="02040503050406030204" pitchFamily="18" charset="0"/>
                          </a:rPr>
                          <m:t>𝑖𝑘</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𝐿</m:t>
                        </m:r>
                      </m:e>
                      <m:sub>
                        <m:r>
                          <a:rPr lang="en-US" sz="1600" b="0" i="1" smtClean="0">
                            <a:latin typeface="Cambria Math" panose="02040503050406030204" pitchFamily="18" charset="0"/>
                          </a:rPr>
                          <m:t>3</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m:t>
                        </m:r>
                      </m:e>
                      <m:sub>
                        <m:r>
                          <a:rPr lang="en-US" sz="1600" b="0" i="1" smtClean="0">
                            <a:latin typeface="Cambria Math" panose="02040503050406030204" pitchFamily="18" charset="0"/>
                          </a:rPr>
                          <m:t>𝑘</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𝑄</m:t>
                        </m:r>
                      </m:e>
                      <m:sub>
                        <m:r>
                          <a:rPr lang="en-US" sz="1600" b="0" i="1" smtClean="0">
                            <a:latin typeface="Cambria Math" panose="02040503050406030204" pitchFamily="18" charset="0"/>
                          </a:rPr>
                          <m:t>𝑖𝑗</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m:t>
                        </m:r>
                      </m:e>
                      <m:sub>
                        <m:r>
                          <a:rPr lang="en-US" sz="1600" b="0" i="1" smtClean="0">
                            <a:latin typeface="Cambria Math" panose="02040503050406030204" pitchFamily="18" charset="0"/>
                          </a:rPr>
                          <m:t>𝑗</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𝑄</m:t>
                        </m:r>
                      </m:e>
                      <m:sub>
                        <m:r>
                          <a:rPr lang="en-US" sz="1600" b="0" i="1" smtClean="0">
                            <a:latin typeface="Cambria Math" panose="02040503050406030204" pitchFamily="18" charset="0"/>
                          </a:rPr>
                          <m:t>𝑖𝑘</m:t>
                        </m:r>
                      </m:sub>
                    </m:sSub>
                    <m:r>
                      <a:rPr lang="en-US" sz="1600" b="0" i="1" smtClean="0">
                        <a:latin typeface="Cambria Math" panose="02040503050406030204" pitchFamily="18" charset="0"/>
                      </a:rPr>
                      <m:t>+…</m:t>
                    </m:r>
                  </m:oMath>
                </a14:m>
                <a:r>
                  <a:rPr lang="en-US" sz="1600" dirty="0"/>
                  <a:t> </a:t>
                </a:r>
              </a:p>
            </p:txBody>
          </p:sp>
        </mc:Choice>
        <mc:Fallback xmlns="">
          <p:sp>
            <p:nvSpPr>
              <p:cNvPr id="6" name="CaixaDeTexto 5">
                <a:extLst>
                  <a:ext uri="{FF2B5EF4-FFF2-40B4-BE49-F238E27FC236}">
                    <a16:creationId xmlns:a16="http://schemas.microsoft.com/office/drawing/2014/main" id="{A842FC7B-9257-42E4-8A16-A405FF5E939E}"/>
                  </a:ext>
                </a:extLst>
              </p:cNvPr>
              <p:cNvSpPr txBox="1">
                <a:spLocks noRot="1" noChangeAspect="1" noMove="1" noResize="1" noEditPoints="1" noAdjustHandles="1" noChangeArrowheads="1" noChangeShapeType="1" noTextEdit="1"/>
              </p:cNvSpPr>
              <p:nvPr/>
            </p:nvSpPr>
            <p:spPr>
              <a:xfrm>
                <a:off x="1592656" y="2957739"/>
                <a:ext cx="6775285" cy="266035"/>
              </a:xfrm>
              <a:prstGeom prst="rect">
                <a:avLst/>
              </a:prstGeom>
              <a:blipFill>
                <a:blip r:embed="rId2"/>
                <a:stretch>
                  <a:fillRect l="-1349"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ixaDeTexto 6">
                <a:extLst>
                  <a:ext uri="{FF2B5EF4-FFF2-40B4-BE49-F238E27FC236}">
                    <a16:creationId xmlns:a16="http://schemas.microsoft.com/office/drawing/2014/main" id="{4CFEAE0A-E6F3-4AAC-97CD-9439F4B2AE1A}"/>
                  </a:ext>
                </a:extLst>
              </p:cNvPr>
              <p:cNvSpPr txBox="1"/>
              <p:nvPr/>
            </p:nvSpPr>
            <p:spPr>
              <a:xfrm>
                <a:off x="2451444" y="1734980"/>
                <a:ext cx="3786100" cy="595291"/>
              </a:xfrm>
              <a:prstGeom prst="rect">
                <a:avLst/>
              </a:prstGeom>
              <a:noFill/>
              <a:ln>
                <a:solidFill>
                  <a:schemeClr val="bg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𝑸</m:t>
                      </m:r>
                      <m:d>
                        <m:dPr>
                          <m:ctrlPr>
                            <a:rPr lang="en-US" sz="2000" b="0" i="1" smtClean="0">
                              <a:latin typeface="Cambria Math" panose="02040503050406030204" pitchFamily="18" charset="0"/>
                            </a:rPr>
                          </m:ctrlPr>
                        </m:dPr>
                        <m:e>
                          <m:r>
                            <a:rPr lang="en-US" sz="2000" b="1" i="1" smtClean="0">
                              <a:latin typeface="Cambria Math" panose="02040503050406030204" pitchFamily="18" charset="0"/>
                            </a:rPr>
                            <m:t>𝒓</m:t>
                          </m:r>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𝑆</m:t>
                          </m:r>
                          <m:d>
                            <m:dPr>
                              <m:ctrlPr>
                                <a:rPr lang="en-US" sz="2000" b="0" i="1" smtClean="0">
                                  <a:latin typeface="Cambria Math" panose="02040503050406030204" pitchFamily="18" charset="0"/>
                                </a:rPr>
                              </m:ctrlPr>
                            </m:dPr>
                            <m:e>
                              <m:r>
                                <a:rPr lang="en-US" sz="2000" b="1" i="1" smtClean="0">
                                  <a:latin typeface="Cambria Math" panose="02040503050406030204" pitchFamily="18" charset="0"/>
                                </a:rPr>
                                <m:t>𝒓</m:t>
                              </m:r>
                            </m:e>
                          </m:d>
                        </m:num>
                        <m:den>
                          <m:r>
                            <a:rPr lang="en-US" sz="2000" b="0" i="1" smtClean="0">
                              <a:latin typeface="Cambria Math" panose="02040503050406030204" pitchFamily="18" charset="0"/>
                            </a:rPr>
                            <m:t>2</m:t>
                          </m:r>
                        </m:den>
                      </m:f>
                      <m:d>
                        <m:dPr>
                          <m:ctrlPr>
                            <a:rPr lang="en-US" sz="2000" b="0" i="1" smtClean="0">
                              <a:latin typeface="Cambria Math" panose="02040503050406030204" pitchFamily="18" charset="0"/>
                            </a:rPr>
                          </m:ctrlPr>
                        </m:dPr>
                        <m:e>
                          <m:r>
                            <a:rPr lang="en-US" sz="2000" b="0" i="1" smtClean="0">
                              <a:latin typeface="Cambria Math" panose="02040503050406030204" pitchFamily="18" charset="0"/>
                            </a:rPr>
                            <m:t>3 </m:t>
                          </m:r>
                          <m:r>
                            <a:rPr lang="en-US" sz="2000" b="1" i="1" smtClean="0">
                              <a:latin typeface="Cambria Math" panose="02040503050406030204" pitchFamily="18" charset="0"/>
                            </a:rPr>
                            <m:t> </m:t>
                          </m:r>
                          <m:r>
                            <a:rPr lang="en-US" sz="2000" b="1" i="1" smtClean="0">
                              <a:latin typeface="Cambria Math" panose="02040503050406030204" pitchFamily="18" charset="0"/>
                            </a:rPr>
                            <m:t>𝒏</m:t>
                          </m:r>
                          <m:d>
                            <m:dPr>
                              <m:ctrlPr>
                                <a:rPr lang="en-US" sz="2000" i="1">
                                  <a:solidFill>
                                    <a:srgbClr val="000000"/>
                                  </a:solidFill>
                                  <a:latin typeface="Cambria Math" panose="02040503050406030204" pitchFamily="18" charset="0"/>
                                </a:rPr>
                              </m:ctrlPr>
                            </m:dPr>
                            <m:e>
                              <m:r>
                                <a:rPr lang="en-US" sz="2000" b="1" i="1">
                                  <a:solidFill>
                                    <a:srgbClr val="000000"/>
                                  </a:solidFill>
                                  <a:latin typeface="Cambria Math" panose="02040503050406030204" pitchFamily="18" charset="0"/>
                                </a:rPr>
                                <m:t>𝒓</m:t>
                              </m:r>
                            </m:e>
                          </m:d>
                          <m:r>
                            <a:rPr lang="en-US" sz="2000" b="1" i="1" smtClean="0">
                              <a:solidFill>
                                <a:srgbClr val="000000"/>
                              </a:solidFill>
                              <a:latin typeface="Cambria Math" panose="02040503050406030204" pitchFamily="18" charset="0"/>
                              <a:ea typeface="Cambria Math" panose="02040503050406030204" pitchFamily="18" charset="0"/>
                            </a:rPr>
                            <m:t>⊗</m:t>
                          </m:r>
                          <m:r>
                            <a:rPr lang="en-US" sz="2000" b="1" i="1">
                              <a:latin typeface="Cambria Math" panose="02040503050406030204" pitchFamily="18" charset="0"/>
                            </a:rPr>
                            <m:t>𝒏</m:t>
                          </m:r>
                          <m:d>
                            <m:dPr>
                              <m:ctrlPr>
                                <a:rPr lang="en-US" sz="2000" i="1">
                                  <a:solidFill>
                                    <a:srgbClr val="000000"/>
                                  </a:solidFill>
                                  <a:latin typeface="Cambria Math" panose="02040503050406030204" pitchFamily="18" charset="0"/>
                                </a:rPr>
                              </m:ctrlPr>
                            </m:dPr>
                            <m:e>
                              <m:r>
                                <a:rPr lang="en-US" sz="2000" b="1" i="1">
                                  <a:solidFill>
                                    <a:srgbClr val="000000"/>
                                  </a:solidFill>
                                  <a:latin typeface="Cambria Math" panose="02040503050406030204" pitchFamily="18" charset="0"/>
                                </a:rPr>
                                <m:t>𝒓</m:t>
                              </m:r>
                            </m:e>
                          </m:d>
                          <m:r>
                            <a:rPr lang="en-US" sz="2000">
                              <a:solidFill>
                                <a:srgbClr val="000000"/>
                              </a:solidFill>
                              <a:latin typeface="Cambria Math" panose="02040503050406030204" pitchFamily="18" charset="0"/>
                            </a:rPr>
                            <m:t>−</m:t>
                          </m:r>
                          <m:acc>
                            <m:accPr>
                              <m:chr m:val="̂"/>
                              <m:ctrlPr>
                                <a:rPr lang="en-US" sz="2000" b="0" i="1" smtClean="0">
                                  <a:solidFill>
                                    <a:srgbClr val="000000"/>
                                  </a:solidFill>
                                  <a:latin typeface="Cambria Math" panose="02040503050406030204" pitchFamily="18" charset="0"/>
                                </a:rPr>
                              </m:ctrlPr>
                            </m:accPr>
                            <m:e>
                              <m:r>
                                <a:rPr lang="en-US" sz="2000" b="1" i="1" smtClean="0">
                                  <a:solidFill>
                                    <a:srgbClr val="000000"/>
                                  </a:solidFill>
                                  <a:latin typeface="Cambria Math" panose="02040503050406030204" pitchFamily="18" charset="0"/>
                                </a:rPr>
                                <m:t>𝑰</m:t>
                              </m:r>
                            </m:e>
                          </m:acc>
                        </m:e>
                      </m:d>
                    </m:oMath>
                  </m:oMathPara>
                </a14:m>
                <a:endParaRPr lang="en-US" sz="2000" dirty="0"/>
              </a:p>
            </p:txBody>
          </p:sp>
        </mc:Choice>
        <mc:Fallback xmlns="">
          <p:sp>
            <p:nvSpPr>
              <p:cNvPr id="7" name="CaixaDeTexto 6">
                <a:extLst>
                  <a:ext uri="{FF2B5EF4-FFF2-40B4-BE49-F238E27FC236}">
                    <a16:creationId xmlns:a16="http://schemas.microsoft.com/office/drawing/2014/main" id="{4CFEAE0A-E6F3-4AAC-97CD-9439F4B2AE1A}"/>
                  </a:ext>
                </a:extLst>
              </p:cNvPr>
              <p:cNvSpPr txBox="1">
                <a:spLocks noRot="1" noChangeAspect="1" noMove="1" noResize="1" noEditPoints="1" noAdjustHandles="1" noChangeArrowheads="1" noChangeShapeType="1" noTextEdit="1"/>
              </p:cNvSpPr>
              <p:nvPr/>
            </p:nvSpPr>
            <p:spPr>
              <a:xfrm>
                <a:off x="2451444" y="1734980"/>
                <a:ext cx="3786100" cy="595291"/>
              </a:xfrm>
              <a:prstGeom prst="rect">
                <a:avLst/>
              </a:prstGeom>
              <a:blipFill>
                <a:blip r:embed="rId3"/>
                <a:stretch>
                  <a:fillRect/>
                </a:stretch>
              </a:blipFill>
              <a:ln>
                <a:solidFill>
                  <a:schemeClr val="bg1"/>
                </a:solidFill>
              </a:ln>
            </p:spPr>
            <p:txBody>
              <a:bodyPr/>
              <a:lstStyle/>
              <a:p>
                <a:r>
                  <a:rPr lang="en-US">
                    <a:noFill/>
                  </a:rPr>
                  <a:t> </a:t>
                </a:r>
              </a:p>
            </p:txBody>
          </p:sp>
        </mc:Fallback>
      </mc:AlternateContent>
      <p:sp>
        <p:nvSpPr>
          <p:cNvPr id="10" name="Seta: Para Baixo 9">
            <a:extLst>
              <a:ext uri="{FF2B5EF4-FFF2-40B4-BE49-F238E27FC236}">
                <a16:creationId xmlns:a16="http://schemas.microsoft.com/office/drawing/2014/main" id="{61697222-BE22-41A7-9E10-C644ACFC3A36}"/>
              </a:ext>
            </a:extLst>
          </p:cNvPr>
          <p:cNvSpPr/>
          <p:nvPr/>
        </p:nvSpPr>
        <p:spPr>
          <a:xfrm>
            <a:off x="4283968" y="2330271"/>
            <a:ext cx="216024" cy="450657"/>
          </a:xfrm>
          <a:prstGeom prst="downArrow">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1" name="Seta: Para Baixo 10">
            <a:extLst>
              <a:ext uri="{FF2B5EF4-FFF2-40B4-BE49-F238E27FC236}">
                <a16:creationId xmlns:a16="http://schemas.microsoft.com/office/drawing/2014/main" id="{0FF49882-CB56-4C81-84B6-39C439EEB20F}"/>
              </a:ext>
            </a:extLst>
          </p:cNvPr>
          <p:cNvSpPr/>
          <p:nvPr/>
        </p:nvSpPr>
        <p:spPr>
          <a:xfrm>
            <a:off x="4283968" y="3429000"/>
            <a:ext cx="216024" cy="450657"/>
          </a:xfrm>
          <a:prstGeom prst="downArrow">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pic>
        <p:nvPicPr>
          <p:cNvPr id="13" name="Imagem 12" descr="Uma imagem com texto&#10;&#10;Descrição gerada automaticamente">
            <a:extLst>
              <a:ext uri="{FF2B5EF4-FFF2-40B4-BE49-F238E27FC236}">
                <a16:creationId xmlns:a16="http://schemas.microsoft.com/office/drawing/2014/main" id="{07A1185D-639B-4C4F-A0FE-3643CDC032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374" y="4226405"/>
            <a:ext cx="7945235" cy="1046399"/>
          </a:xfrm>
          <a:prstGeom prst="rect">
            <a:avLst/>
          </a:prstGeom>
        </p:spPr>
      </p:pic>
      <p:sp>
        <p:nvSpPr>
          <p:cNvPr id="15" name="CaixaDeTexto 14">
            <a:extLst>
              <a:ext uri="{FF2B5EF4-FFF2-40B4-BE49-F238E27FC236}">
                <a16:creationId xmlns:a16="http://schemas.microsoft.com/office/drawing/2014/main" id="{ADBF8B62-CC66-48A5-B792-D501033781E8}"/>
              </a:ext>
            </a:extLst>
          </p:cNvPr>
          <p:cNvSpPr txBox="1"/>
          <p:nvPr/>
        </p:nvSpPr>
        <p:spPr>
          <a:xfrm>
            <a:off x="389449" y="5698122"/>
            <a:ext cx="8556190" cy="646331"/>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The second line represents the famous Frank-</a:t>
            </a:r>
            <a:r>
              <a:rPr lang="en-US" dirty="0" err="1">
                <a:latin typeface="Calibri" panose="020F0502020204030204" pitchFamily="34" charset="0"/>
                <a:cs typeface="Calibri" panose="020F0502020204030204" pitchFamily="34" charset="0"/>
              </a:rPr>
              <a:t>Oseen</a:t>
            </a:r>
            <a:r>
              <a:rPr lang="en-US" dirty="0">
                <a:latin typeface="Calibri" panose="020F0502020204030204" pitchFamily="34" charset="0"/>
                <a:cs typeface="Calibri" panose="020F0502020204030204" pitchFamily="34" charset="0"/>
              </a:rPr>
              <a:t> elastic free energy density for </a:t>
            </a:r>
            <a:r>
              <a:rPr lang="en-US" dirty="0" err="1">
                <a:latin typeface="Calibri" panose="020F0502020204030204" pitchFamily="34" charset="0"/>
                <a:cs typeface="Calibri" panose="020F0502020204030204" pitchFamily="34" charset="0"/>
              </a:rPr>
              <a:t>nematics</a:t>
            </a:r>
            <a:r>
              <a:rPr lang="en-US" dirty="0">
                <a:latin typeface="Calibri" panose="020F0502020204030204" pitchFamily="34" charset="0"/>
                <a:cs typeface="Calibri" panose="020F0502020204030204" pitchFamily="34" charset="0"/>
              </a:rPr>
              <a:t> with the </a:t>
            </a:r>
            <a:r>
              <a:rPr lang="en-US" b="1" dirty="0">
                <a:latin typeface="Calibri" panose="020F0502020204030204" pitchFamily="34" charset="0"/>
                <a:cs typeface="Calibri" panose="020F0502020204030204" pitchFamily="34" charset="0"/>
              </a:rPr>
              <a:t>splay </a:t>
            </a:r>
            <a:r>
              <a:rPr lang="en-US" i="1" dirty="0">
                <a:latin typeface="Calibri" panose="020F0502020204030204" pitchFamily="34" charset="0"/>
                <a:cs typeface="Calibri" panose="020F0502020204030204" pitchFamily="34" charset="0"/>
              </a:rPr>
              <a:t>K1</a:t>
            </a:r>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twist</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K2</a:t>
            </a:r>
            <a:r>
              <a:rPr lang="en-US" dirty="0">
                <a:latin typeface="Calibri" panose="020F0502020204030204" pitchFamily="34" charset="0"/>
                <a:cs typeface="Calibri" panose="020F0502020204030204" pitchFamily="34" charset="0"/>
              </a:rPr>
              <a:t> and </a:t>
            </a:r>
            <a:r>
              <a:rPr lang="en-US" b="1" dirty="0">
                <a:latin typeface="Calibri" panose="020F0502020204030204" pitchFamily="34" charset="0"/>
                <a:cs typeface="Calibri" panose="020F0502020204030204" pitchFamily="34" charset="0"/>
              </a:rPr>
              <a:t>bend</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K3</a:t>
            </a:r>
            <a:r>
              <a:rPr lang="en-US" dirty="0">
                <a:latin typeface="Calibri" panose="020F0502020204030204" pitchFamily="34" charset="0"/>
                <a:cs typeface="Calibri" panose="020F0502020204030204" pitchFamily="34" charset="0"/>
              </a:rPr>
              <a:t> elastic constants</a:t>
            </a:r>
          </a:p>
        </p:txBody>
      </p:sp>
    </p:spTree>
    <p:extLst>
      <p:ext uri="{BB962C8B-B14F-4D97-AF65-F5344CB8AC3E}">
        <p14:creationId xmlns:p14="http://schemas.microsoft.com/office/powerpoint/2010/main" val="56087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P spid="11"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aixaDeTexto 2">
                <a:extLst>
                  <a:ext uri="{FF2B5EF4-FFF2-40B4-BE49-F238E27FC236}">
                    <a16:creationId xmlns:a16="http://schemas.microsoft.com/office/drawing/2014/main" id="{84D71992-9ED2-4CED-B2E4-269AE1C537DE}"/>
                  </a:ext>
                </a:extLst>
              </p:cNvPr>
              <p:cNvSpPr txBox="1"/>
              <p:nvPr/>
            </p:nvSpPr>
            <p:spPr>
              <a:xfrm>
                <a:off x="4554876" y="1928182"/>
                <a:ext cx="3462217" cy="535724"/>
              </a:xfrm>
              <a:prstGeom prst="rect">
                <a:avLst/>
              </a:prstGeom>
              <a:noFill/>
              <a:ln>
                <a:solidFill>
                  <a:schemeClr val="bg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𝑖𝑗</m:t>
                          </m:r>
                        </m:sub>
                      </m:sSub>
                      <m:d>
                        <m:dPr>
                          <m:ctrlPr>
                            <a:rPr lang="en-US" b="0" i="1" smtClean="0">
                              <a:latin typeface="Cambria Math" panose="02040503050406030204" pitchFamily="18" charset="0"/>
                            </a:rPr>
                          </m:ctrlPr>
                        </m:dPr>
                        <m:e>
                          <m:r>
                            <a:rPr lang="en-US" b="1" i="1" smtClean="0">
                              <a:latin typeface="Cambria Math" panose="02040503050406030204" pitchFamily="18" charset="0"/>
                            </a:rPr>
                            <m:t>𝒓</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𝑆</m:t>
                          </m:r>
                          <m:d>
                            <m:dPr>
                              <m:ctrlPr>
                                <a:rPr lang="en-US" b="0" i="1" smtClean="0">
                                  <a:latin typeface="Cambria Math" panose="02040503050406030204" pitchFamily="18" charset="0"/>
                                </a:rPr>
                              </m:ctrlPr>
                            </m:dPr>
                            <m:e>
                              <m:r>
                                <a:rPr lang="en-US" b="1" i="1" smtClean="0">
                                  <a:latin typeface="Cambria Math" panose="02040503050406030204" pitchFamily="18" charset="0"/>
                                </a:rPr>
                                <m:t>𝒓</m:t>
                              </m:r>
                            </m:e>
                          </m:d>
                        </m:num>
                        <m:den>
                          <m:r>
                            <a:rPr lang="en-US" b="0" i="1" smtClean="0">
                              <a:latin typeface="Cambria Math" panose="02040503050406030204" pitchFamily="18" charset="0"/>
                            </a:rPr>
                            <m:t>2</m:t>
                          </m:r>
                        </m:den>
                      </m:f>
                      <m:d>
                        <m:dPr>
                          <m:ctrlPr>
                            <a:rPr lang="en-US" b="0" i="1" smtClean="0">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3 </m:t>
                              </m:r>
                              <m:r>
                                <a:rPr lang="en-US" i="1">
                                  <a:solidFill>
                                    <a:srgbClr val="000000"/>
                                  </a:solidFill>
                                  <a:latin typeface="Cambria Math" panose="02040503050406030204" pitchFamily="18" charset="0"/>
                                </a:rPr>
                                <m:t>𝑛</m:t>
                              </m:r>
                            </m:e>
                            <m:sub>
                              <m:r>
                                <a:rPr lang="en-US" i="1">
                                  <a:solidFill>
                                    <a:srgbClr val="000000"/>
                                  </a:solidFill>
                                  <a:latin typeface="Cambria Math" panose="02040503050406030204" pitchFamily="18" charset="0"/>
                                </a:rPr>
                                <m:t>𝑖</m:t>
                              </m:r>
                            </m:sub>
                          </m:sSub>
                          <m:d>
                            <m:dPr>
                              <m:ctrlPr>
                                <a:rPr lang="en-US" i="1">
                                  <a:solidFill>
                                    <a:srgbClr val="000000"/>
                                  </a:solidFill>
                                  <a:latin typeface="Cambria Math" panose="02040503050406030204" pitchFamily="18" charset="0"/>
                                </a:rPr>
                              </m:ctrlPr>
                            </m:dPr>
                            <m:e>
                              <m:r>
                                <a:rPr lang="en-US" b="1" i="1">
                                  <a:solidFill>
                                    <a:srgbClr val="000000"/>
                                  </a:solidFill>
                                  <a:latin typeface="Cambria Math" panose="02040503050406030204" pitchFamily="18" charset="0"/>
                                </a:rPr>
                                <m:t>𝒓</m:t>
                              </m:r>
                            </m:e>
                          </m:d>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𝑛</m:t>
                              </m:r>
                            </m:e>
                            <m:sub>
                              <m:r>
                                <a:rPr lang="en-US" i="1">
                                  <a:solidFill>
                                    <a:srgbClr val="000000"/>
                                  </a:solidFill>
                                  <a:latin typeface="Cambria Math" panose="02040503050406030204" pitchFamily="18" charset="0"/>
                                </a:rPr>
                                <m:t>𝑗</m:t>
                              </m:r>
                            </m:sub>
                          </m:sSub>
                          <m:d>
                            <m:dPr>
                              <m:ctrlPr>
                                <a:rPr lang="en-US" i="1">
                                  <a:solidFill>
                                    <a:srgbClr val="000000"/>
                                  </a:solidFill>
                                  <a:latin typeface="Cambria Math" panose="02040503050406030204" pitchFamily="18" charset="0"/>
                                </a:rPr>
                              </m:ctrlPr>
                            </m:dPr>
                            <m:e>
                              <m:r>
                                <a:rPr lang="en-US" b="1" i="1">
                                  <a:solidFill>
                                    <a:srgbClr val="000000"/>
                                  </a:solidFill>
                                  <a:latin typeface="Cambria Math" panose="02040503050406030204" pitchFamily="18" charset="0"/>
                                </a:rPr>
                                <m:t>𝒓</m:t>
                              </m:r>
                            </m:e>
                          </m:d>
                          <m:r>
                            <a:rPr lang="en-US">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𝛿</m:t>
                              </m:r>
                            </m:e>
                            <m:sub>
                              <m:r>
                                <a:rPr lang="en-US" i="1">
                                  <a:solidFill>
                                    <a:srgbClr val="000000"/>
                                  </a:solidFill>
                                  <a:latin typeface="Cambria Math" panose="02040503050406030204" pitchFamily="18" charset="0"/>
                                </a:rPr>
                                <m:t>𝑖𝑗</m:t>
                              </m:r>
                            </m:sub>
                          </m:sSub>
                        </m:e>
                      </m:d>
                    </m:oMath>
                  </m:oMathPara>
                </a14:m>
                <a:endParaRPr lang="en-US" dirty="0"/>
              </a:p>
            </p:txBody>
          </p:sp>
        </mc:Choice>
        <mc:Fallback xmlns="">
          <p:sp>
            <p:nvSpPr>
              <p:cNvPr id="3" name="CaixaDeTexto 2">
                <a:extLst>
                  <a:ext uri="{FF2B5EF4-FFF2-40B4-BE49-F238E27FC236}">
                    <a16:creationId xmlns:a16="http://schemas.microsoft.com/office/drawing/2014/main" id="{84D71992-9ED2-4CED-B2E4-269AE1C537DE}"/>
                  </a:ext>
                </a:extLst>
              </p:cNvPr>
              <p:cNvSpPr txBox="1">
                <a:spLocks noRot="1" noChangeAspect="1" noMove="1" noResize="1" noEditPoints="1" noAdjustHandles="1" noChangeArrowheads="1" noChangeShapeType="1" noTextEdit="1"/>
              </p:cNvSpPr>
              <p:nvPr/>
            </p:nvSpPr>
            <p:spPr>
              <a:xfrm>
                <a:off x="4554876" y="1928182"/>
                <a:ext cx="3462217" cy="535724"/>
              </a:xfrm>
              <a:prstGeom prst="rect">
                <a:avLst/>
              </a:prstGeom>
              <a:blipFill>
                <a:blip r:embed="rId2"/>
                <a:stretch>
                  <a:fillRect/>
                </a:stretch>
              </a:blipFill>
              <a:ln>
                <a:solidFill>
                  <a:schemeClr val="bg1"/>
                </a:solidFill>
              </a:ln>
            </p:spPr>
            <p:txBody>
              <a:bodyPr/>
              <a:lstStyle/>
              <a:p>
                <a:r>
                  <a:rPr lang="en-US">
                    <a:noFill/>
                  </a:rPr>
                  <a:t> </a:t>
                </a:r>
              </a:p>
            </p:txBody>
          </p:sp>
        </mc:Fallback>
      </mc:AlternateContent>
      <p:pic>
        <p:nvPicPr>
          <p:cNvPr id="4" name="Imagem 3" descr="Uma imagem com texto&#10;&#10;Descrição gerada automaticamente">
            <a:extLst>
              <a:ext uri="{FF2B5EF4-FFF2-40B4-BE49-F238E27FC236}">
                <a16:creationId xmlns:a16="http://schemas.microsoft.com/office/drawing/2014/main" id="{CB460DC4-6858-4C05-AA48-E06E1361A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983" y="3156063"/>
            <a:ext cx="6480720" cy="959483"/>
          </a:xfrm>
          <a:prstGeom prst="rect">
            <a:avLst/>
          </a:prstGeom>
        </p:spPr>
      </p:pic>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C33E80ED-D0DF-4FAF-93A2-FDF4833C20A0}"/>
                  </a:ext>
                </a:extLst>
              </p:cNvPr>
              <p:cNvSpPr txBox="1"/>
              <p:nvPr/>
            </p:nvSpPr>
            <p:spPr>
              <a:xfrm>
                <a:off x="4572000" y="1340123"/>
                <a:ext cx="3307703" cy="483466"/>
              </a:xfrm>
              <a:prstGeom prst="rect">
                <a:avLst/>
              </a:prstGeom>
              <a:noFill/>
            </p:spPr>
            <p:txBody>
              <a:bodyPr wrap="square">
                <a:spAutoFit/>
              </a:bodyPr>
              <a:lstStyle/>
              <a:p>
                <a14:m>
                  <m:oMath xmlns:m="http://schemas.openxmlformats.org/officeDocument/2006/math">
                    <m:r>
                      <a:rPr lang="en-US" b="0" i="1" smtClean="0">
                        <a:solidFill>
                          <a:srgbClr val="FF0000"/>
                        </a:solidFill>
                        <a:latin typeface="Cambria Math" panose="02040503050406030204" pitchFamily="18" charset="0"/>
                      </a:rPr>
                      <m:t>𝑆</m:t>
                    </m:r>
                    <m:r>
                      <a:rPr lang="en-US" b="0"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𝒓</m:t>
                    </m:r>
                    <m:r>
                      <a:rPr lang="en-US" b="0" i="1" smtClean="0">
                        <a:solidFill>
                          <a:srgbClr val="FF0000"/>
                        </a:solidFill>
                        <a:latin typeface="Cambria Math" panose="02040503050406030204" pitchFamily="18" charset="0"/>
                      </a:rPr>
                      <m:t>)</m:t>
                    </m:r>
                  </m:oMath>
                </a14:m>
                <a:r>
                  <a:rPr lang="en-US" dirty="0">
                    <a:solidFill>
                      <a:srgbClr val="FF0000"/>
                    </a:solidFill>
                  </a:rPr>
                  <a:t>= </a:t>
                </a:r>
                <a14:m>
                  <m:oMath xmlns:m="http://schemas.openxmlformats.org/officeDocument/2006/math">
                    <m:f>
                      <m:fPr>
                        <m:ctrlPr>
                          <a:rPr lang="en-US"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1</m:t>
                        </m:r>
                      </m:num>
                      <m:den>
                        <m:r>
                          <a:rPr lang="en-US" i="1">
                            <a:solidFill>
                              <a:srgbClr val="FF0000"/>
                            </a:solidFill>
                            <a:latin typeface="Cambria Math" panose="02040503050406030204" pitchFamily="18" charset="0"/>
                          </a:rPr>
                          <m:t>2</m:t>
                        </m:r>
                      </m:den>
                    </m:f>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3 </m:t>
                        </m:r>
                        <m:sSub>
                          <m:sSubPr>
                            <m:ctrlPr>
                              <a:rPr lang="en-US" i="1">
                                <a:solidFill>
                                  <a:srgbClr val="FF0000"/>
                                </a:solidFill>
                                <a:latin typeface="Cambria Math" panose="02040503050406030204" pitchFamily="18" charset="0"/>
                              </a:rPr>
                            </m:ctrlPr>
                          </m:sSubPr>
                          <m:e>
                            <m:d>
                              <m:dPr>
                                <m:begChr m:val="⟨"/>
                                <m:endChr m:val="⟩"/>
                                <m:ctrlPr>
                                  <a:rPr lang="en-US" i="1">
                                    <a:solidFill>
                                      <a:srgbClr val="FF0000"/>
                                    </a:solidFill>
                                    <a:latin typeface="Cambria Math" panose="02040503050406030204" pitchFamily="18" charset="0"/>
                                  </a:rPr>
                                </m:ctrlPr>
                              </m:dPr>
                              <m:e>
                                <m:func>
                                  <m:funcPr>
                                    <m:ctrlPr>
                                      <a:rPr lang="en-US" i="1">
                                        <a:solidFill>
                                          <a:srgbClr val="FF0000"/>
                                        </a:solidFill>
                                        <a:latin typeface="Cambria Math" panose="02040503050406030204" pitchFamily="18" charset="0"/>
                                      </a:rPr>
                                    </m:ctrlPr>
                                  </m:funcPr>
                                  <m:fName>
                                    <m:sSup>
                                      <m:sSupPr>
                                        <m:ctrlPr>
                                          <a:rPr lang="en-US" i="1">
                                            <a:solidFill>
                                              <a:srgbClr val="FF0000"/>
                                            </a:solidFill>
                                            <a:latin typeface="Cambria Math" panose="02040503050406030204" pitchFamily="18" charset="0"/>
                                          </a:rPr>
                                        </m:ctrlPr>
                                      </m:sSupPr>
                                      <m:e>
                                        <m:r>
                                          <m:rPr>
                                            <m:sty m:val="p"/>
                                          </m:rPr>
                                          <a:rPr lang="en-US">
                                            <a:solidFill>
                                              <a:srgbClr val="FF0000"/>
                                            </a:solidFill>
                                            <a:latin typeface="Cambria Math" panose="02040503050406030204" pitchFamily="18" charset="0"/>
                                          </a:rPr>
                                          <m:t>cos</m:t>
                                        </m:r>
                                      </m:e>
                                      <m:sup>
                                        <m:r>
                                          <a:rPr lang="en-US" i="1">
                                            <a:solidFill>
                                              <a:srgbClr val="FF0000"/>
                                            </a:solidFill>
                                            <a:latin typeface="Cambria Math" panose="02040503050406030204" pitchFamily="18" charset="0"/>
                                          </a:rPr>
                                          <m:t>2</m:t>
                                        </m:r>
                                      </m:sup>
                                    </m:sSup>
                                  </m:fName>
                                  <m:e>
                                    <m:r>
                                      <a:rPr lang="en-US" i="1">
                                        <a:solidFill>
                                          <a:srgbClr val="FF0000"/>
                                        </a:solidFill>
                                        <a:latin typeface="Cambria Math" panose="02040503050406030204" pitchFamily="18" charset="0"/>
                                      </a:rPr>
                                      <m:t>𝜃</m:t>
                                    </m:r>
                                  </m:e>
                                </m:func>
                              </m:e>
                            </m:d>
                          </m:e>
                          <m:sub>
                            <m:r>
                              <a:rPr lang="en-US" i="1">
                                <a:solidFill>
                                  <a:srgbClr val="FF0000"/>
                                </a:solidFill>
                                <a:latin typeface="Cambria Math" panose="02040503050406030204" pitchFamily="18" charset="0"/>
                              </a:rPr>
                              <m:t>𝜃</m:t>
                            </m:r>
                          </m:sub>
                        </m:sSub>
                        <m:r>
                          <a:rPr lang="en-US" i="1">
                            <a:solidFill>
                              <a:srgbClr val="FF0000"/>
                            </a:solidFill>
                            <a:latin typeface="Cambria Math" panose="02040503050406030204" pitchFamily="18" charset="0"/>
                          </a:rPr>
                          <m:t>−1</m:t>
                        </m:r>
                      </m:e>
                    </m:d>
                  </m:oMath>
                </a14:m>
                <a:endParaRPr lang="en-US" dirty="0"/>
              </a:p>
            </p:txBody>
          </p:sp>
        </mc:Choice>
        <mc:Fallback xmlns="">
          <p:sp>
            <p:nvSpPr>
              <p:cNvPr id="6" name="CaixaDeTexto 5">
                <a:extLst>
                  <a:ext uri="{FF2B5EF4-FFF2-40B4-BE49-F238E27FC236}">
                    <a16:creationId xmlns:a16="http://schemas.microsoft.com/office/drawing/2014/main" id="{C33E80ED-D0DF-4FAF-93A2-FDF4833C20A0}"/>
                  </a:ext>
                </a:extLst>
              </p:cNvPr>
              <p:cNvSpPr txBox="1">
                <a:spLocks noRot="1" noChangeAspect="1" noMove="1" noResize="1" noEditPoints="1" noAdjustHandles="1" noChangeArrowheads="1" noChangeShapeType="1" noTextEdit="1"/>
              </p:cNvSpPr>
              <p:nvPr/>
            </p:nvSpPr>
            <p:spPr>
              <a:xfrm>
                <a:off x="4572000" y="1340123"/>
                <a:ext cx="3307703" cy="483466"/>
              </a:xfrm>
              <a:prstGeom prst="rect">
                <a:avLst/>
              </a:prstGeom>
              <a:blipFill>
                <a:blip r:embed="rId4"/>
                <a:stretch>
                  <a:fillRect b="-7595"/>
                </a:stretch>
              </a:blipFill>
            </p:spPr>
            <p:txBody>
              <a:bodyPr/>
              <a:lstStyle/>
              <a:p>
                <a:r>
                  <a:rPr lang="en-US">
                    <a:noFill/>
                  </a:rPr>
                  <a:t> </a:t>
                </a:r>
              </a:p>
            </p:txBody>
          </p:sp>
        </mc:Fallback>
      </mc:AlternateContent>
      <p:grpSp>
        <p:nvGrpSpPr>
          <p:cNvPr id="7" name="Agrupar 6">
            <a:extLst>
              <a:ext uri="{FF2B5EF4-FFF2-40B4-BE49-F238E27FC236}">
                <a16:creationId xmlns:a16="http://schemas.microsoft.com/office/drawing/2014/main" id="{EFDD04CF-CF45-4672-81E3-43E9EC8E61F4}"/>
              </a:ext>
            </a:extLst>
          </p:cNvPr>
          <p:cNvGrpSpPr/>
          <p:nvPr/>
        </p:nvGrpSpPr>
        <p:grpSpPr>
          <a:xfrm>
            <a:off x="827584" y="351443"/>
            <a:ext cx="1786652" cy="1925429"/>
            <a:chOff x="369989" y="409784"/>
            <a:chExt cx="1786652" cy="1925429"/>
          </a:xfrm>
        </p:grpSpPr>
        <p:sp>
          <p:nvSpPr>
            <p:cNvPr id="8" name="Line 5">
              <a:extLst>
                <a:ext uri="{FF2B5EF4-FFF2-40B4-BE49-F238E27FC236}">
                  <a16:creationId xmlns:a16="http://schemas.microsoft.com/office/drawing/2014/main" id="{7A8B373D-4786-4942-9D23-2D425A894AAD}"/>
                </a:ext>
              </a:extLst>
            </p:cNvPr>
            <p:cNvSpPr>
              <a:spLocks noChangeShapeType="1"/>
            </p:cNvSpPr>
            <p:nvPr/>
          </p:nvSpPr>
          <p:spPr bwMode="auto">
            <a:xfrm flipV="1">
              <a:off x="850900" y="649288"/>
              <a:ext cx="0" cy="1685925"/>
            </a:xfrm>
            <a:prstGeom prst="line">
              <a:avLst/>
            </a:prstGeom>
            <a:noFill/>
            <a:ln w="50800">
              <a:solidFill>
                <a:srgbClr val="FF0000"/>
              </a:solidFill>
              <a:round/>
              <a:headEnd type="none" w="sm" len="sm"/>
              <a:tailEnd type="stealth" w="med" len="lg"/>
            </a:ln>
            <a:scene3d>
              <a:camera prst="legacyObliqueTopRight"/>
              <a:lightRig rig="legacyFlat3" dir="b"/>
            </a:scene3d>
            <a:sp3d extrusionH="100000" prstMaterial="legacyMatte">
              <a:bevelT w="13500" h="13500" prst="angle"/>
              <a:bevelB w="13500" h="13500" prst="angle"/>
              <a:extrusionClr>
                <a:srgbClr val="FF0000"/>
              </a:extrusionClr>
            </a:sp3d>
            <a:extLst>
              <a:ext uri="{909E8E84-426E-40DD-AFC4-6F175D3DCCD1}">
                <a14:hiddenFill xmlns:a14="http://schemas.microsoft.com/office/drawing/2010/main">
                  <a:noFill/>
                </a14:hiddenFill>
              </a:ext>
            </a:extLst>
          </p:spPr>
          <p:txBody>
            <a:bodyPr wrap="none" anchor="ctr">
              <a:flatTx/>
            </a:bodyPr>
            <a:lstStyle/>
            <a:p>
              <a:pPr fontAlgn="base">
                <a:spcBef>
                  <a:spcPct val="0"/>
                </a:spcBef>
                <a:spcAft>
                  <a:spcPct val="0"/>
                </a:spcAft>
              </a:pPr>
              <a:endParaRPr lang="de-DE">
                <a:solidFill>
                  <a:srgbClr val="000000"/>
                </a:solidFill>
                <a:ea typeface="ＭＳ Ｐゴシック" pitchFamily="34" charset="-128"/>
              </a:endParaRPr>
            </a:p>
          </p:txBody>
        </p:sp>
        <p:sp>
          <p:nvSpPr>
            <p:cNvPr id="9" name="AutoShape 6">
              <a:extLst>
                <a:ext uri="{FF2B5EF4-FFF2-40B4-BE49-F238E27FC236}">
                  <a16:creationId xmlns:a16="http://schemas.microsoft.com/office/drawing/2014/main" id="{C2D5A8EC-610A-4511-8D3C-8A06691E9801}"/>
                </a:ext>
              </a:extLst>
            </p:cNvPr>
            <p:cNvSpPr>
              <a:spLocks noChangeArrowheads="1"/>
            </p:cNvSpPr>
            <p:nvPr/>
          </p:nvSpPr>
          <p:spPr bwMode="auto">
            <a:xfrm rot="2700000">
              <a:off x="774484" y="1569261"/>
              <a:ext cx="182563" cy="704850"/>
            </a:xfrm>
            <a:prstGeom prst="octagon">
              <a:avLst>
                <a:gd name="adj" fmla="val 29282"/>
              </a:avLst>
            </a:prstGeom>
            <a:solidFill>
              <a:srgbClr val="FAFD00"/>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10" name="Line 7">
              <a:extLst>
                <a:ext uri="{FF2B5EF4-FFF2-40B4-BE49-F238E27FC236}">
                  <a16:creationId xmlns:a16="http://schemas.microsoft.com/office/drawing/2014/main" id="{A5EE4AA3-CBCD-486C-A963-7F643972B9FA}"/>
                </a:ext>
              </a:extLst>
            </p:cNvPr>
            <p:cNvSpPr>
              <a:spLocks noChangeShapeType="1"/>
            </p:cNvSpPr>
            <p:nvPr/>
          </p:nvSpPr>
          <p:spPr bwMode="auto">
            <a:xfrm flipV="1">
              <a:off x="1179513" y="906463"/>
              <a:ext cx="633412" cy="685800"/>
            </a:xfrm>
            <a:prstGeom prst="line">
              <a:avLst/>
            </a:prstGeom>
            <a:noFill/>
            <a:ln w="50800">
              <a:solidFill>
                <a:srgbClr val="FF0000"/>
              </a:solidFill>
              <a:round/>
              <a:headEnd type="none" w="sm" len="sm"/>
              <a:tailEnd type="stealth" w="med" len="lg"/>
            </a:ln>
            <a:scene3d>
              <a:camera prst="legacyObliqueTopRight"/>
              <a:lightRig rig="legacyFlat3" dir="b"/>
            </a:scene3d>
            <a:sp3d extrusionH="100000" prstMaterial="legacyMatte">
              <a:bevelT w="13500" h="13500" prst="angle"/>
              <a:bevelB w="13500" h="13500" prst="angle"/>
              <a:extrusionClr>
                <a:srgbClr val="FF0000"/>
              </a:extrusionClr>
            </a:sp3d>
            <a:extLst>
              <a:ext uri="{909E8E84-426E-40DD-AFC4-6F175D3DCCD1}">
                <a14:hiddenFill xmlns:a14="http://schemas.microsoft.com/office/drawing/2010/main">
                  <a:noFill/>
                </a14:hiddenFill>
              </a:ext>
            </a:extLst>
          </p:spPr>
          <p:txBody>
            <a:bodyPr wrap="none" anchor="ctr">
              <a:flatTx/>
            </a:bodyPr>
            <a:lstStyle/>
            <a:p>
              <a:pPr fontAlgn="base">
                <a:spcBef>
                  <a:spcPct val="0"/>
                </a:spcBef>
                <a:spcAft>
                  <a:spcPct val="0"/>
                </a:spcAft>
              </a:pPr>
              <a:endParaRPr lang="de-DE">
                <a:solidFill>
                  <a:srgbClr val="000000"/>
                </a:solidFill>
                <a:ea typeface="ＭＳ Ｐゴシック" pitchFamily="34" charset="-128"/>
              </a:endParaRPr>
            </a:p>
          </p:txBody>
        </p:sp>
        <p:sp>
          <p:nvSpPr>
            <p:cNvPr id="11" name="Rectangle 8">
              <a:extLst>
                <a:ext uri="{FF2B5EF4-FFF2-40B4-BE49-F238E27FC236}">
                  <a16:creationId xmlns:a16="http://schemas.microsoft.com/office/drawing/2014/main" id="{FEB06834-2396-47C7-8D57-FAC74A15AD3A}"/>
                </a:ext>
              </a:extLst>
            </p:cNvPr>
            <p:cNvSpPr>
              <a:spLocks noChangeArrowheads="1"/>
            </p:cNvSpPr>
            <p:nvPr/>
          </p:nvSpPr>
          <p:spPr bwMode="auto">
            <a:xfrm>
              <a:off x="914400" y="1020763"/>
              <a:ext cx="3810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850" tIns="34925" rIns="69850" bIns="34925">
              <a:spAutoFit/>
            </a:bodyPr>
            <a:lstStyle>
              <a:lvl1pPr defTabSz="514350" eaLnBrk="0" hangingPunct="0">
                <a:defRPr sz="2400">
                  <a:solidFill>
                    <a:schemeClr val="tx1"/>
                  </a:solidFill>
                  <a:latin typeface="Arial" pitchFamily="34" charset="0"/>
                  <a:ea typeface="ＭＳ Ｐゴシック" pitchFamily="34" charset="-128"/>
                </a:defRPr>
              </a:lvl1pPr>
              <a:lvl2pPr marL="742950" indent="-285750" defTabSz="514350" eaLnBrk="0" hangingPunct="0">
                <a:defRPr sz="2400">
                  <a:solidFill>
                    <a:schemeClr val="tx1"/>
                  </a:solidFill>
                  <a:latin typeface="Arial" pitchFamily="34" charset="0"/>
                  <a:ea typeface="ＭＳ Ｐゴシック" pitchFamily="34" charset="-128"/>
                </a:defRPr>
              </a:lvl2pPr>
              <a:lvl3pPr marL="1143000" indent="-228600" defTabSz="514350" eaLnBrk="0" hangingPunct="0">
                <a:defRPr sz="2400">
                  <a:solidFill>
                    <a:schemeClr val="tx1"/>
                  </a:solidFill>
                  <a:latin typeface="Arial" pitchFamily="34" charset="0"/>
                  <a:ea typeface="ＭＳ Ｐゴシック" pitchFamily="34" charset="-128"/>
                </a:defRPr>
              </a:lvl3pPr>
              <a:lvl4pPr marL="1600200" indent="-228600" defTabSz="514350" eaLnBrk="0" hangingPunct="0">
                <a:defRPr sz="2400">
                  <a:solidFill>
                    <a:schemeClr val="tx1"/>
                  </a:solidFill>
                  <a:latin typeface="Arial" pitchFamily="34" charset="0"/>
                  <a:ea typeface="ＭＳ Ｐゴシック" pitchFamily="34" charset="-128"/>
                </a:defRPr>
              </a:lvl4pPr>
              <a:lvl5pPr marL="2057400" indent="-228600" defTabSz="514350" eaLnBrk="0" hangingPunct="0">
                <a:defRPr sz="2400">
                  <a:solidFill>
                    <a:schemeClr val="tx1"/>
                  </a:solidFill>
                  <a:latin typeface="Arial" pitchFamily="34" charset="0"/>
                  <a:ea typeface="ＭＳ Ｐゴシック" pitchFamily="34" charset="-128"/>
                </a:defRPr>
              </a:lvl5pPr>
              <a:lvl6pPr marL="25146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altLang="de-DE" sz="3000" b="1" dirty="0">
                  <a:solidFill>
                    <a:srgbClr val="000000"/>
                  </a:solidFill>
                  <a:latin typeface="Symbol" pitchFamily="18" charset="2"/>
                </a:rPr>
                <a:t>q</a:t>
              </a:r>
            </a:p>
          </p:txBody>
        </p:sp>
        <p:sp>
          <p:nvSpPr>
            <p:cNvPr id="12" name="Arc 9">
              <a:extLst>
                <a:ext uri="{FF2B5EF4-FFF2-40B4-BE49-F238E27FC236}">
                  <a16:creationId xmlns:a16="http://schemas.microsoft.com/office/drawing/2014/main" id="{4DA6CED4-A50D-483B-BF81-F5F7950CE774}"/>
                </a:ext>
              </a:extLst>
            </p:cNvPr>
            <p:cNvSpPr>
              <a:spLocks/>
            </p:cNvSpPr>
            <p:nvPr/>
          </p:nvSpPr>
          <p:spPr bwMode="auto">
            <a:xfrm>
              <a:off x="941388" y="965200"/>
              <a:ext cx="407987" cy="3714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a typeface="ＭＳ Ｐゴシック" pitchFamily="34" charset="-128"/>
              </a:endParaRPr>
            </a:p>
          </p:txBody>
        </p:sp>
        <mc:AlternateContent xmlns:mc="http://schemas.openxmlformats.org/markup-compatibility/2006" xmlns:a14="http://schemas.microsoft.com/office/drawing/2010/main">
          <mc:Choice Requires="a14">
            <p:graphicFrame>
              <p:nvGraphicFramePr>
                <p:cNvPr id="13" name="Object 72">
                  <a:extLst>
                    <a:ext uri="{FF2B5EF4-FFF2-40B4-BE49-F238E27FC236}">
                      <a16:creationId xmlns:a16="http://schemas.microsoft.com/office/drawing/2014/main" id="{218FF838-BEAD-4167-8900-1945C465873B}"/>
                    </a:ext>
                  </a:extLst>
                </p:cNvPr>
                <p:cNvGraphicFramePr>
                  <a:graphicFrameLocks noChangeAspect="1"/>
                </p:cNvGraphicFramePr>
                <p:nvPr>
                  <p:extLst>
                    <p:ext uri="{D42A27DB-BD31-4B8C-83A1-F6EECF244321}">
                      <p14:modId xmlns:p14="http://schemas.microsoft.com/office/powerpoint/2010/main" val="713218881"/>
                    </p:ext>
                  </p:extLst>
                </p:nvPr>
              </p:nvGraphicFramePr>
              <p:xfrm>
                <a:off x="369989" y="409784"/>
                <a:ext cx="449378" cy="627496"/>
              </p:xfrm>
              <a:graphic>
                <a:graphicData uri="http://schemas.openxmlformats.org/presentationml/2006/ole">
                  <mc:AlternateContent>
                    <mc:Choice xmlns:v="urn:schemas-microsoft-com:vml" Requires="v">
                      <p:oleObj name="Equation" r:id="rId5" imgW="126725" imgH="177415" progId="Equation.3">
                        <p:embed/>
                      </p:oleObj>
                    </mc:Choice>
                    <mc:Fallback>
                      <p:oleObj name="Equation" r:id="rId5" imgW="126725" imgH="177415" progId="Equation.3">
                        <p:embed/>
                        <p:pic>
                          <p:nvPicPr>
                            <p:cNvPr id="60" name="Object 72">
                              <a:extLst>
                                <a:ext uri="{FF2B5EF4-FFF2-40B4-BE49-F238E27FC236}">
                                  <a16:creationId xmlns:a16="http://schemas.microsoft.com/office/drawing/2014/main" id="{482D846C-4017-46B8-A001-A94085EBFFB8}"/>
                                </a:ext>
                              </a:extLst>
                            </p:cNvPr>
                            <p:cNvPicPr>
                              <a:picLocks noChangeAspect="1" noChangeArrowheads="1"/>
                            </p:cNvPicPr>
                            <p:nvPr/>
                          </p:nvPicPr>
                          <p:blipFill>
                            <a:blip r:embed="rId6">
                              <a:extLst>
                                <a:ext uri="{28A0092B-C50C-407E-A947-70E740481C1C}">
                                  <a14:useLocalDpi val="0"/>
                                </a:ext>
                              </a:extLst>
                            </a:blip>
                            <a:srcRect/>
                            <a:stretch>
                              <a:fillRect/>
                            </a:stretch>
                          </p:blipFill>
                          <p:spPr bwMode="auto">
                            <a:xfrm>
                              <a:off x="369989" y="409784"/>
                              <a:ext cx="449378" cy="627496"/>
                            </a:xfrm>
                            <a:prstGeom prst="rect">
                              <a:avLst/>
                            </a:prstGeom>
                            <a:noFill/>
                            <a:ln>
                              <a:noFill/>
                            </a:ln>
                          </p:spPr>
                        </p:pic>
                      </p:oleObj>
                    </mc:Fallback>
                  </mc:AlternateContent>
                </a:graphicData>
              </a:graphic>
            </p:graphicFrame>
          </mc:Choice>
          <mc:Fallback xmlns="">
            <p:graphicFrame>
              <p:nvGraphicFramePr>
                <p:cNvPr id="60" name="Object 72">
                  <a:extLst>
                    <a:ext uri="{FF2B5EF4-FFF2-40B4-BE49-F238E27FC236}">
                      <a16:creationId xmlns:a16="http://schemas.microsoft.com/office/drawing/2014/main" id="{482D846C-4017-46B8-A001-A94085EBFFB8}"/>
                    </a:ext>
                  </a:extLst>
                </p:cNvPr>
                <p:cNvGraphicFramePr>
                  <a:graphicFrameLocks noChangeAspect="1"/>
                </p:cNvGraphicFramePr>
                <p:nvPr>
                  <p:extLst>
                    <p:ext uri="{D42A27DB-BD31-4B8C-83A1-F6EECF244321}">
                      <p14:modId xmlns:p14="http://schemas.microsoft.com/office/powerpoint/2010/main" val="2760257296"/>
                    </p:ext>
                  </p:extLst>
                </p:nvPr>
              </p:nvGraphicFramePr>
              <p:xfrm>
                <a:off x="369989" y="409784"/>
                <a:ext cx="449378" cy="627496"/>
              </p:xfrm>
              <a:graphic>
                <a:graphicData uri="http://schemas.openxmlformats.org/presentationml/2006/ole">
                  <mc:AlternateContent>
                    <mc:Choice xmlns:v="urn:schemas-microsoft-com:vml" Requires="v">
                      <p:oleObj name="Equation" r:id="rId7" imgW="126725" imgH="177415" progId="Equation.3">
                        <p:embed/>
                      </p:oleObj>
                    </mc:Choice>
                    <mc:Fallback>
                      <p:oleObj name="Equation" r:id="rId7" imgW="126725" imgH="177415" progId="Equation.3">
                        <p:embed/>
                        <p:pic>
                          <p:nvPicPr>
                            <p:cNvPr id="41017" name="Object 7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989" y="409784"/>
                              <a:ext cx="449378" cy="627496"/>
                            </a:xfrm>
                            <a:prstGeom prst="rect">
                              <a:avLst/>
                            </a:prstGeom>
                            <a:noFill/>
                            <a:ln>
                              <a:noFill/>
                            </a:ln>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14" name="Rectangle 8">
                  <a:extLst>
                    <a:ext uri="{FF2B5EF4-FFF2-40B4-BE49-F238E27FC236}">
                      <a16:creationId xmlns:a16="http://schemas.microsoft.com/office/drawing/2014/main" id="{CB987CFC-590C-436F-8EAA-353A8336C042}"/>
                    </a:ext>
                  </a:extLst>
                </p:cNvPr>
                <p:cNvSpPr>
                  <a:spLocks noChangeArrowheads="1"/>
                </p:cNvSpPr>
                <p:nvPr/>
              </p:nvSpPr>
              <p:spPr bwMode="auto">
                <a:xfrm>
                  <a:off x="1529144" y="1018189"/>
                  <a:ext cx="627497" cy="53219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69850" tIns="34925" rIns="69850" bIns="34925">
                  <a:spAutoFit/>
                </a:bodyPr>
                <a:lstStyle>
                  <a:lvl1pPr defTabSz="514350" eaLnBrk="0" hangingPunct="0">
                    <a:defRPr sz="2400">
                      <a:solidFill>
                        <a:schemeClr val="tx1"/>
                      </a:solidFill>
                      <a:latin typeface="Arial" pitchFamily="34" charset="0"/>
                      <a:ea typeface="ＭＳ Ｐゴシック" pitchFamily="34" charset="-128"/>
                    </a:defRPr>
                  </a:lvl1pPr>
                  <a:lvl2pPr marL="742950" indent="-285750" defTabSz="514350" eaLnBrk="0" hangingPunct="0">
                    <a:defRPr sz="2400">
                      <a:solidFill>
                        <a:schemeClr val="tx1"/>
                      </a:solidFill>
                      <a:latin typeface="Arial" pitchFamily="34" charset="0"/>
                      <a:ea typeface="ＭＳ Ｐゴシック" pitchFamily="34" charset="-128"/>
                    </a:defRPr>
                  </a:lvl2pPr>
                  <a:lvl3pPr marL="1143000" indent="-228600" defTabSz="514350" eaLnBrk="0" hangingPunct="0">
                    <a:defRPr sz="2400">
                      <a:solidFill>
                        <a:schemeClr val="tx1"/>
                      </a:solidFill>
                      <a:latin typeface="Arial" pitchFamily="34" charset="0"/>
                      <a:ea typeface="ＭＳ Ｐゴシック" pitchFamily="34" charset="-128"/>
                    </a:defRPr>
                  </a:lvl3pPr>
                  <a:lvl4pPr marL="1600200" indent="-228600" defTabSz="514350" eaLnBrk="0" hangingPunct="0">
                    <a:defRPr sz="2400">
                      <a:solidFill>
                        <a:schemeClr val="tx1"/>
                      </a:solidFill>
                      <a:latin typeface="Arial" pitchFamily="34" charset="0"/>
                      <a:ea typeface="ＭＳ Ｐゴシック" pitchFamily="34" charset="-128"/>
                    </a:defRPr>
                  </a:lvl4pPr>
                  <a:lvl5pPr marL="2057400" indent="-228600" defTabSz="514350" eaLnBrk="0" hangingPunct="0">
                    <a:defRPr sz="2400">
                      <a:solidFill>
                        <a:schemeClr val="tx1"/>
                      </a:solidFill>
                      <a:latin typeface="Arial" pitchFamily="34" charset="0"/>
                      <a:ea typeface="ＭＳ Ｐゴシック" pitchFamily="34" charset="-128"/>
                    </a:defRPr>
                  </a:lvl5pPr>
                  <a:lvl6pPr marL="25146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altLang="de-DE" sz="3000" b="1" i="1" smtClean="0">
                                <a:solidFill>
                                  <a:srgbClr val="000000"/>
                                </a:solidFill>
                                <a:latin typeface="Cambria Math" panose="02040503050406030204" pitchFamily="18" charset="0"/>
                              </a:rPr>
                            </m:ctrlPr>
                          </m:sSubPr>
                          <m:e>
                            <m:r>
                              <a:rPr lang="en-US" altLang="de-DE" sz="3000" b="1" i="1" smtClean="0">
                                <a:solidFill>
                                  <a:srgbClr val="000000"/>
                                </a:solidFill>
                                <a:latin typeface="Cambria Math" panose="02040503050406030204" pitchFamily="18" charset="0"/>
                              </a:rPr>
                              <m:t>𝒘</m:t>
                            </m:r>
                          </m:e>
                          <m:sub>
                            <m:r>
                              <a:rPr lang="en-US" altLang="de-DE" sz="3000" b="1" i="1" smtClean="0">
                                <a:solidFill>
                                  <a:srgbClr val="000000"/>
                                </a:solidFill>
                                <a:latin typeface="Cambria Math" panose="02040503050406030204" pitchFamily="18" charset="0"/>
                              </a:rPr>
                              <m:t>𝒊</m:t>
                            </m:r>
                          </m:sub>
                        </m:sSub>
                      </m:oMath>
                    </m:oMathPara>
                  </a14:m>
                  <a:endParaRPr lang="en-US" altLang="de-DE" sz="3000" b="1" dirty="0">
                    <a:solidFill>
                      <a:srgbClr val="000000"/>
                    </a:solidFill>
                    <a:latin typeface="+mj-lt"/>
                  </a:endParaRPr>
                </a:p>
              </p:txBody>
            </p:sp>
          </mc:Choice>
          <mc:Fallback xmlns="">
            <p:sp>
              <p:nvSpPr>
                <p:cNvPr id="63" name="Rectangle 8">
                  <a:extLst>
                    <a:ext uri="{FF2B5EF4-FFF2-40B4-BE49-F238E27FC236}">
                      <a16:creationId xmlns:a16="http://schemas.microsoft.com/office/drawing/2014/main" id="{922512B9-4102-4E13-B97E-9A8B6FE69895}"/>
                    </a:ext>
                  </a:extLst>
                </p:cNvPr>
                <p:cNvSpPr>
                  <a:spLocks noRot="1" noChangeAspect="1" noMove="1" noResize="1" noEditPoints="1" noAdjustHandles="1" noChangeArrowheads="1" noChangeShapeType="1" noTextEdit="1"/>
                </p:cNvSpPr>
                <p:nvPr/>
              </p:nvSpPr>
              <p:spPr bwMode="auto">
                <a:xfrm>
                  <a:off x="1529144" y="1018189"/>
                  <a:ext cx="627497" cy="532197"/>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8">
                  <a:extLst>
                    <a:ext uri="{FF2B5EF4-FFF2-40B4-BE49-F238E27FC236}">
                      <a16:creationId xmlns:a16="http://schemas.microsoft.com/office/drawing/2014/main" id="{1A03E3F4-0E00-493C-AF5E-1799381DCC8E}"/>
                    </a:ext>
                  </a:extLst>
                </p:cNvPr>
                <p:cNvSpPr>
                  <a:spLocks noChangeArrowheads="1"/>
                </p:cNvSpPr>
                <p:nvPr/>
              </p:nvSpPr>
              <p:spPr bwMode="auto">
                <a:xfrm>
                  <a:off x="831632" y="1722188"/>
                  <a:ext cx="627497" cy="53219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69850" tIns="34925" rIns="69850" bIns="34925">
                  <a:spAutoFit/>
                </a:bodyPr>
                <a:lstStyle>
                  <a:lvl1pPr defTabSz="514350" eaLnBrk="0" hangingPunct="0">
                    <a:defRPr sz="2400">
                      <a:solidFill>
                        <a:schemeClr val="tx1"/>
                      </a:solidFill>
                      <a:latin typeface="Arial" pitchFamily="34" charset="0"/>
                      <a:ea typeface="ＭＳ Ｐゴシック" pitchFamily="34" charset="-128"/>
                    </a:defRPr>
                  </a:lvl1pPr>
                  <a:lvl2pPr marL="742950" indent="-285750" defTabSz="514350" eaLnBrk="0" hangingPunct="0">
                    <a:defRPr sz="2400">
                      <a:solidFill>
                        <a:schemeClr val="tx1"/>
                      </a:solidFill>
                      <a:latin typeface="Arial" pitchFamily="34" charset="0"/>
                      <a:ea typeface="ＭＳ Ｐゴシック" pitchFamily="34" charset="-128"/>
                    </a:defRPr>
                  </a:lvl2pPr>
                  <a:lvl3pPr marL="1143000" indent="-228600" defTabSz="514350" eaLnBrk="0" hangingPunct="0">
                    <a:defRPr sz="2400">
                      <a:solidFill>
                        <a:schemeClr val="tx1"/>
                      </a:solidFill>
                      <a:latin typeface="Arial" pitchFamily="34" charset="0"/>
                      <a:ea typeface="ＭＳ Ｐゴシック" pitchFamily="34" charset="-128"/>
                    </a:defRPr>
                  </a:lvl3pPr>
                  <a:lvl4pPr marL="1600200" indent="-228600" defTabSz="514350" eaLnBrk="0" hangingPunct="0">
                    <a:defRPr sz="2400">
                      <a:solidFill>
                        <a:schemeClr val="tx1"/>
                      </a:solidFill>
                      <a:latin typeface="Arial" pitchFamily="34" charset="0"/>
                      <a:ea typeface="ＭＳ Ｐゴシック" pitchFamily="34" charset="-128"/>
                    </a:defRPr>
                  </a:lvl4pPr>
                  <a:lvl5pPr marL="2057400" indent="-228600" defTabSz="514350" eaLnBrk="0" hangingPunct="0">
                    <a:defRPr sz="2400">
                      <a:solidFill>
                        <a:schemeClr val="tx1"/>
                      </a:solidFill>
                      <a:latin typeface="Arial" pitchFamily="34" charset="0"/>
                      <a:ea typeface="ＭＳ Ｐゴシック" pitchFamily="34" charset="-128"/>
                    </a:defRPr>
                  </a:lvl5pPr>
                  <a:lvl6pPr marL="25146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altLang="de-DE" sz="3000" b="1" i="1" smtClean="0">
                                <a:solidFill>
                                  <a:srgbClr val="000000"/>
                                </a:solidFill>
                                <a:latin typeface="Cambria Math" panose="02040503050406030204" pitchFamily="18" charset="0"/>
                              </a:rPr>
                            </m:ctrlPr>
                          </m:sSubPr>
                          <m:e>
                            <m:r>
                              <a:rPr lang="en-US" altLang="de-DE" sz="3000" b="1" i="1" smtClean="0">
                                <a:solidFill>
                                  <a:srgbClr val="000000"/>
                                </a:solidFill>
                                <a:latin typeface="Cambria Math" panose="02040503050406030204" pitchFamily="18" charset="0"/>
                              </a:rPr>
                              <m:t>𝒓</m:t>
                            </m:r>
                          </m:e>
                          <m:sub>
                            <m:r>
                              <a:rPr lang="en-US" altLang="de-DE" sz="3000" b="1" i="1" smtClean="0">
                                <a:solidFill>
                                  <a:srgbClr val="000000"/>
                                </a:solidFill>
                                <a:latin typeface="Cambria Math" panose="02040503050406030204" pitchFamily="18" charset="0"/>
                              </a:rPr>
                              <m:t>𝒊</m:t>
                            </m:r>
                          </m:sub>
                        </m:sSub>
                      </m:oMath>
                    </m:oMathPara>
                  </a14:m>
                  <a:endParaRPr lang="en-US" altLang="de-DE" sz="3000" b="1" dirty="0">
                    <a:solidFill>
                      <a:srgbClr val="000000"/>
                    </a:solidFill>
                    <a:latin typeface="+mj-lt"/>
                  </a:endParaRPr>
                </a:p>
              </p:txBody>
            </p:sp>
          </mc:Choice>
          <mc:Fallback xmlns="">
            <p:sp>
              <p:nvSpPr>
                <p:cNvPr id="64" name="Rectangle 8">
                  <a:extLst>
                    <a:ext uri="{FF2B5EF4-FFF2-40B4-BE49-F238E27FC236}">
                      <a16:creationId xmlns:a16="http://schemas.microsoft.com/office/drawing/2014/main" id="{F45BA313-A67B-47BE-A185-EF834881C018}"/>
                    </a:ext>
                  </a:extLst>
                </p:cNvPr>
                <p:cNvSpPr>
                  <a:spLocks noRot="1" noChangeAspect="1" noMove="1" noResize="1" noEditPoints="1" noAdjustHandles="1" noChangeArrowheads="1" noChangeShapeType="1" noTextEdit="1"/>
                </p:cNvSpPr>
                <p:nvPr/>
              </p:nvSpPr>
              <p:spPr bwMode="auto">
                <a:xfrm>
                  <a:off x="831632" y="1722188"/>
                  <a:ext cx="627497" cy="532197"/>
                </a:xfrm>
                <a:prstGeom prst="rect">
                  <a:avLst/>
                </a:prstGeom>
                <a:blipFill>
                  <a:blip r:embed="rId1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6" name="Oval 21">
              <a:extLst>
                <a:ext uri="{FF2B5EF4-FFF2-40B4-BE49-F238E27FC236}">
                  <a16:creationId xmlns:a16="http://schemas.microsoft.com/office/drawing/2014/main" id="{1BE2C908-F38F-42D4-A8A2-F21B1909C4F7}"/>
                </a:ext>
              </a:extLst>
            </p:cNvPr>
            <p:cNvSpPr>
              <a:spLocks noChangeArrowheads="1"/>
            </p:cNvSpPr>
            <p:nvPr/>
          </p:nvSpPr>
          <p:spPr bwMode="auto">
            <a:xfrm>
              <a:off x="819367" y="1848595"/>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grpSp>
      <p:grpSp>
        <p:nvGrpSpPr>
          <p:cNvPr id="17" name="Agrupar 16">
            <a:extLst>
              <a:ext uri="{FF2B5EF4-FFF2-40B4-BE49-F238E27FC236}">
                <a16:creationId xmlns:a16="http://schemas.microsoft.com/office/drawing/2014/main" id="{8380AD00-FFE4-4FC9-80DF-E09CC14DBAD4}"/>
              </a:ext>
            </a:extLst>
          </p:cNvPr>
          <p:cNvGrpSpPr/>
          <p:nvPr/>
        </p:nvGrpSpPr>
        <p:grpSpPr>
          <a:xfrm>
            <a:off x="2847980" y="394355"/>
            <a:ext cx="6395555" cy="584584"/>
            <a:chOff x="366469" y="5524843"/>
            <a:chExt cx="6395555" cy="584584"/>
          </a:xfrm>
        </p:grpSpPr>
        <p:sp>
          <p:nvSpPr>
            <p:cNvPr id="18" name="CaixaDeTexto 17">
              <a:extLst>
                <a:ext uri="{FF2B5EF4-FFF2-40B4-BE49-F238E27FC236}">
                  <a16:creationId xmlns:a16="http://schemas.microsoft.com/office/drawing/2014/main" id="{61742111-2B26-4245-949F-B208D76015D9}"/>
                </a:ext>
              </a:extLst>
            </p:cNvPr>
            <p:cNvSpPr txBox="1"/>
            <p:nvPr/>
          </p:nvSpPr>
          <p:spPr>
            <a:xfrm>
              <a:off x="366469" y="5652186"/>
              <a:ext cx="6395555" cy="400110"/>
            </a:xfrm>
            <a:prstGeom prst="rect">
              <a:avLst/>
            </a:prstGeom>
            <a:noFill/>
          </p:spPr>
          <p:txBody>
            <a:bodyPr wrap="square" rtlCol="0">
              <a:spAutoFit/>
            </a:bodyPr>
            <a:lstStyle/>
            <a:p>
              <a:r>
                <a:rPr lang="en-US" dirty="0"/>
                <a:t>1-body angular distribution function</a:t>
              </a:r>
              <a:r>
                <a:rPr lang="en-US" sz="2000" dirty="0"/>
                <a:t>:</a:t>
              </a:r>
            </a:p>
          </p:txBody>
        </p:sp>
        <mc:AlternateContent xmlns:mc="http://schemas.openxmlformats.org/markup-compatibility/2006" xmlns:a14="http://schemas.microsoft.com/office/drawing/2010/main">
          <mc:Choice Requires="a14">
            <p:sp>
              <p:nvSpPr>
                <p:cNvPr id="19" name="CaixaDeTexto 18">
                  <a:extLst>
                    <a:ext uri="{FF2B5EF4-FFF2-40B4-BE49-F238E27FC236}">
                      <a16:creationId xmlns:a16="http://schemas.microsoft.com/office/drawing/2014/main" id="{6613E240-CF8F-4CD5-A09F-B09FCBDD0051}"/>
                    </a:ext>
                  </a:extLst>
                </p:cNvPr>
                <p:cNvSpPr txBox="1"/>
                <p:nvPr/>
              </p:nvSpPr>
              <p:spPr>
                <a:xfrm>
                  <a:off x="4048255" y="5524843"/>
                  <a:ext cx="2288259" cy="58458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b="1" i="1">
                                <a:solidFill>
                                  <a:srgbClr val="000000"/>
                                </a:solidFill>
                                <a:latin typeface="Cambria Math" panose="02040503050406030204" pitchFamily="18" charset="0"/>
                              </a:rPr>
                            </m:ctrlPr>
                          </m:dPr>
                          <m:e>
                            <m:r>
                              <a:rPr lang="en-US" b="1" i="1">
                                <a:solidFill>
                                  <a:srgbClr val="000000"/>
                                </a:solidFill>
                                <a:latin typeface="Cambria Math" panose="02040503050406030204" pitchFamily="18" charset="0"/>
                              </a:rPr>
                              <m:t>𝒓</m:t>
                            </m:r>
                            <m:r>
                              <a:rPr lang="en-US" b="1" i="1">
                                <a:solidFill>
                                  <a:srgbClr val="000000"/>
                                </a:solidFill>
                                <a:latin typeface="Cambria Math" panose="02040503050406030204" pitchFamily="18" charset="0"/>
                              </a:rPr>
                              <m:t>,</m:t>
                            </m:r>
                            <m:r>
                              <a:rPr lang="en-US" b="1" i="1">
                                <a:solidFill>
                                  <a:srgbClr val="000000"/>
                                </a:solidFill>
                                <a:latin typeface="Cambria Math" panose="02040503050406030204" pitchFamily="18" charset="0"/>
                              </a:rPr>
                              <m:t>𝒘</m:t>
                            </m:r>
                          </m:e>
                        </m:d>
                        <m:r>
                          <a:rPr lang="en-US" b="1" i="1" smtClean="0">
                            <a:solidFill>
                              <a:srgbClr val="000000"/>
                            </a:solidFill>
                            <a:latin typeface="Cambria Math" panose="02040503050406030204" pitchFamily="18" charset="0"/>
                          </a:rPr>
                          <m:t>≔</m:t>
                        </m:r>
                        <m:f>
                          <m:fPr>
                            <m:ctrlPr>
                              <a:rPr lang="en-US" b="1" i="1" smtClean="0">
                                <a:latin typeface="Cambria Math" panose="02040503050406030204" pitchFamily="18" charset="0"/>
                              </a:rPr>
                            </m:ctrlPr>
                          </m:fPr>
                          <m:num>
                            <m:r>
                              <a:rPr lang="en-US" i="1">
                                <a:solidFill>
                                  <a:srgbClr val="000000"/>
                                </a:solidFill>
                                <a:latin typeface="Cambria Math" panose="02040503050406030204" pitchFamily="18" charset="0"/>
                              </a:rPr>
                              <m:t>𝜌</m:t>
                            </m:r>
                            <m:d>
                              <m:dPr>
                                <m:ctrlPr>
                                  <a:rPr lang="en-US" b="1" i="1">
                                    <a:solidFill>
                                      <a:srgbClr val="000000"/>
                                    </a:solidFill>
                                    <a:latin typeface="Cambria Math" panose="02040503050406030204" pitchFamily="18" charset="0"/>
                                  </a:rPr>
                                </m:ctrlPr>
                              </m:dPr>
                              <m:e>
                                <m:r>
                                  <a:rPr lang="en-US" b="1" i="1">
                                    <a:solidFill>
                                      <a:srgbClr val="000000"/>
                                    </a:solidFill>
                                    <a:latin typeface="Cambria Math" panose="02040503050406030204" pitchFamily="18" charset="0"/>
                                  </a:rPr>
                                  <m:t>𝒓</m:t>
                                </m:r>
                                <m:r>
                                  <a:rPr lang="en-US" b="1" i="1">
                                    <a:solidFill>
                                      <a:srgbClr val="000000"/>
                                    </a:solidFill>
                                    <a:latin typeface="Cambria Math" panose="02040503050406030204" pitchFamily="18" charset="0"/>
                                  </a:rPr>
                                  <m:t>,</m:t>
                                </m:r>
                                <m:r>
                                  <a:rPr lang="en-US" b="1" i="1">
                                    <a:solidFill>
                                      <a:srgbClr val="000000"/>
                                    </a:solidFill>
                                    <a:latin typeface="Cambria Math" panose="02040503050406030204" pitchFamily="18" charset="0"/>
                                  </a:rPr>
                                  <m:t>𝒘</m:t>
                                </m:r>
                              </m:e>
                            </m:d>
                          </m:num>
                          <m:den>
                            <m:sSub>
                              <m:sSubPr>
                                <m:ctrlPr>
                                  <a:rPr lang="en-US" b="0" i="1" smtClean="0">
                                    <a:latin typeface="Cambria Math" panose="02040503050406030204" pitchFamily="18" charset="0"/>
                                  </a:rPr>
                                </m:ctrlPr>
                              </m:sSubPr>
                              <m:e>
                                <m:r>
                                  <a:rPr lang="en-US" i="1">
                                    <a:latin typeface="Cambria Math" panose="02040503050406030204" pitchFamily="18" charset="0"/>
                                  </a:rPr>
                                  <m:t>𝜌</m:t>
                                </m:r>
                              </m:e>
                              <m:sub>
                                <m:r>
                                  <a:rPr lang="en-US" b="0" i="1" smtClean="0">
                                    <a:latin typeface="Cambria Math" panose="02040503050406030204" pitchFamily="18" charset="0"/>
                                  </a:rPr>
                                  <m:t>0</m:t>
                                </m:r>
                              </m:sub>
                            </m:sSub>
                            <m:d>
                              <m:dPr>
                                <m:ctrlPr>
                                  <a:rPr lang="en-US" b="1" i="1">
                                    <a:latin typeface="Cambria Math" panose="02040503050406030204" pitchFamily="18" charset="0"/>
                                  </a:rPr>
                                </m:ctrlPr>
                              </m:dPr>
                              <m:e>
                                <m:r>
                                  <a:rPr lang="en-US" b="1" i="1">
                                    <a:latin typeface="Cambria Math" panose="02040503050406030204" pitchFamily="18" charset="0"/>
                                  </a:rPr>
                                  <m:t>𝒓</m:t>
                                </m:r>
                              </m:e>
                            </m:d>
                          </m:den>
                        </m:f>
                      </m:oMath>
                    </m:oMathPara>
                  </a14:m>
                  <a:endParaRPr lang="en-US" dirty="0"/>
                </a:p>
              </p:txBody>
            </p:sp>
          </mc:Choice>
          <mc:Fallback xmlns="">
            <p:sp>
              <p:nvSpPr>
                <p:cNvPr id="19" name="CaixaDeTexto 18">
                  <a:extLst>
                    <a:ext uri="{FF2B5EF4-FFF2-40B4-BE49-F238E27FC236}">
                      <a16:creationId xmlns:a16="http://schemas.microsoft.com/office/drawing/2014/main" id="{6613E240-CF8F-4CD5-A09F-B09FCBDD0051}"/>
                    </a:ext>
                  </a:extLst>
                </p:cNvPr>
                <p:cNvSpPr txBox="1">
                  <a:spLocks noRot="1" noChangeAspect="1" noMove="1" noResize="1" noEditPoints="1" noAdjustHandles="1" noChangeArrowheads="1" noChangeShapeType="1" noTextEdit="1"/>
                </p:cNvSpPr>
                <p:nvPr/>
              </p:nvSpPr>
              <p:spPr>
                <a:xfrm>
                  <a:off x="4048255" y="5524843"/>
                  <a:ext cx="2288259" cy="584584"/>
                </a:xfrm>
                <a:prstGeom prst="rect">
                  <a:avLst/>
                </a:prstGeom>
                <a:blipFill>
                  <a:blip r:embed="rId11"/>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0" name="CaixaDeTexto 19">
                <a:extLst>
                  <a:ext uri="{FF2B5EF4-FFF2-40B4-BE49-F238E27FC236}">
                    <a16:creationId xmlns:a16="http://schemas.microsoft.com/office/drawing/2014/main" id="{470D9BD5-E956-4DB3-933C-FD9FACAA9449}"/>
                  </a:ext>
                </a:extLst>
              </p:cNvPr>
              <p:cNvSpPr txBox="1"/>
              <p:nvPr/>
            </p:nvSpPr>
            <p:spPr>
              <a:xfrm>
                <a:off x="1637108" y="4695005"/>
                <a:ext cx="6840760" cy="338554"/>
              </a:xfrm>
              <a:prstGeom prst="rect">
                <a:avLst/>
              </a:prstGeom>
              <a:noFill/>
            </p:spPr>
            <p:txBody>
              <a:bodyPr wrap="square" lIns="0" tIns="0" rIns="0" bIns="0" rtlCol="0">
                <a:spAutoFit/>
              </a:bodyPr>
              <a:lstStyle/>
              <a:p>
                <a14:m>
                  <m:oMath xmlns:m="http://schemas.openxmlformats.org/officeDocument/2006/math">
                    <m:sSub>
                      <m:sSubPr>
                        <m:ctrlPr>
                          <a:rPr lang="en-US" sz="2200" i="1" smtClean="0">
                            <a:latin typeface="Cambria Math" panose="02040503050406030204" pitchFamily="18" charset="0"/>
                          </a:rPr>
                        </m:ctrlPr>
                      </m:sSubPr>
                      <m:e>
                        <m:r>
                          <a:rPr lang="en-US" sz="2200" i="1">
                            <a:latin typeface="Cambria Math" panose="02040503050406030204" pitchFamily="18" charset="0"/>
                          </a:rPr>
                          <m:t>𝑓</m:t>
                        </m:r>
                      </m:e>
                      <m:sub>
                        <m:r>
                          <a:rPr lang="en-US" sz="2200" i="1">
                            <a:latin typeface="Cambria Math" panose="02040503050406030204" pitchFamily="18" charset="0"/>
                          </a:rPr>
                          <m:t>𝐿𝑑𝐺</m:t>
                        </m:r>
                      </m:sub>
                    </m:sSub>
                    <m:d>
                      <m:dPr>
                        <m:ctrlPr>
                          <a:rPr lang="en-US" sz="2200" i="1">
                            <a:latin typeface="Cambria Math" panose="02040503050406030204" pitchFamily="18" charset="0"/>
                          </a:rPr>
                        </m:ctrlPr>
                      </m:dPr>
                      <m:e>
                        <m:r>
                          <a:rPr lang="en-US" sz="2200" b="1" i="1">
                            <a:latin typeface="Cambria Math" panose="02040503050406030204" pitchFamily="18" charset="0"/>
                          </a:rPr>
                          <m:t>𝑸</m:t>
                        </m:r>
                      </m:e>
                    </m:d>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𝑓</m:t>
                        </m:r>
                      </m:e>
                      <m:sub>
                        <m:r>
                          <a:rPr lang="en-US" sz="2200" b="0" i="1" smtClean="0">
                            <a:latin typeface="Cambria Math" panose="02040503050406030204" pitchFamily="18" charset="0"/>
                          </a:rPr>
                          <m:t>0</m:t>
                        </m:r>
                      </m:sub>
                    </m:sSub>
                    <m:r>
                      <a:rPr lang="en-US" sz="2200" b="0" i="1" smtClean="0">
                        <a:latin typeface="Cambria Math" panose="02040503050406030204" pitchFamily="18" charset="0"/>
                      </a:rPr>
                      <m:t>+</m:t>
                    </m:r>
                    <m:r>
                      <a:rPr lang="en-US" sz="2200" b="0" i="1" smtClean="0">
                        <a:latin typeface="Cambria Math" panose="02040503050406030204" pitchFamily="18" charset="0"/>
                      </a:rPr>
                      <m:t>𝑎</m:t>
                    </m:r>
                    <m:r>
                      <a:rPr lang="en-US" sz="2200" b="0" i="1" smtClean="0">
                        <a:latin typeface="Cambria Math" panose="02040503050406030204" pitchFamily="18" charset="0"/>
                      </a:rPr>
                      <m:t>(</m:t>
                    </m:r>
                    <m:r>
                      <a:rPr lang="en-US" sz="2200" b="0" i="1" smtClean="0">
                        <a:latin typeface="Cambria Math" panose="02040503050406030204" pitchFamily="18" charset="0"/>
                      </a:rPr>
                      <m:t>𝑇</m:t>
                    </m:r>
                    <m:r>
                      <a:rPr lang="en-US" sz="2200" b="0" i="1" smtClean="0">
                        <a:latin typeface="Cambria Math" panose="02040503050406030204" pitchFamily="18" charset="0"/>
                      </a:rPr>
                      <m:t>)</m:t>
                    </m:r>
                  </m:oMath>
                </a14:m>
                <a:r>
                  <a:rPr lang="en-US" sz="2200" dirty="0"/>
                  <a:t> </a:t>
                </a:r>
                <a14:m>
                  <m:oMath xmlns:m="http://schemas.openxmlformats.org/officeDocument/2006/math">
                    <m:r>
                      <a:rPr lang="en-US" sz="2200" i="1">
                        <a:latin typeface="Cambria Math" panose="02040503050406030204" pitchFamily="18" charset="0"/>
                      </a:rPr>
                      <m:t>𝑇𝑟</m:t>
                    </m:r>
                    <m:sSup>
                      <m:sSupPr>
                        <m:ctrlPr>
                          <a:rPr lang="en-US" sz="2200" i="1">
                            <a:latin typeface="Cambria Math" panose="02040503050406030204" pitchFamily="18" charset="0"/>
                          </a:rPr>
                        </m:ctrlPr>
                      </m:sSupPr>
                      <m:e>
                        <m:r>
                          <a:rPr lang="en-US" sz="2200" b="1" i="1">
                            <a:latin typeface="Cambria Math" panose="02040503050406030204" pitchFamily="18" charset="0"/>
                          </a:rPr>
                          <m:t>𝑸</m:t>
                        </m:r>
                      </m:e>
                      <m:sup>
                        <m:r>
                          <a:rPr lang="en-US" sz="2200" i="1">
                            <a:latin typeface="Cambria Math" panose="02040503050406030204" pitchFamily="18" charset="0"/>
                          </a:rPr>
                          <m:t>2</m:t>
                        </m:r>
                      </m:sup>
                    </m:sSup>
                    <m:r>
                      <a:rPr lang="en-US" sz="2200" b="0" i="1" smtClean="0">
                        <a:latin typeface="Cambria Math" panose="02040503050406030204" pitchFamily="18" charset="0"/>
                      </a:rPr>
                      <m:t>−</m:t>
                    </m:r>
                    <m:r>
                      <a:rPr lang="en-US" sz="2200" b="0" i="1" smtClean="0">
                        <a:latin typeface="Cambria Math" panose="02040503050406030204" pitchFamily="18" charset="0"/>
                      </a:rPr>
                      <m:t>𝑏</m:t>
                    </m:r>
                    <m:r>
                      <a:rPr lang="en-US" sz="2200" b="0" i="1" smtClean="0">
                        <a:latin typeface="Cambria Math" panose="02040503050406030204" pitchFamily="18" charset="0"/>
                      </a:rPr>
                      <m:t> </m:t>
                    </m:r>
                    <m:r>
                      <a:rPr lang="en-US" sz="2200" i="1">
                        <a:latin typeface="Cambria Math" panose="02040503050406030204" pitchFamily="18" charset="0"/>
                      </a:rPr>
                      <m:t>𝑇𝑟</m:t>
                    </m:r>
                    <m:sSup>
                      <m:sSupPr>
                        <m:ctrlPr>
                          <a:rPr lang="en-US" sz="2200" i="1">
                            <a:latin typeface="Cambria Math" panose="02040503050406030204" pitchFamily="18" charset="0"/>
                          </a:rPr>
                        </m:ctrlPr>
                      </m:sSupPr>
                      <m:e>
                        <m:r>
                          <a:rPr lang="en-US" sz="2200" b="1" i="1">
                            <a:latin typeface="Cambria Math" panose="02040503050406030204" pitchFamily="18" charset="0"/>
                          </a:rPr>
                          <m:t>𝑸</m:t>
                        </m:r>
                      </m:e>
                      <m:sup>
                        <m:r>
                          <a:rPr lang="en-US" sz="2200" b="0" i="1" smtClean="0">
                            <a:latin typeface="Cambria Math" panose="02040503050406030204" pitchFamily="18" charset="0"/>
                          </a:rPr>
                          <m:t>3</m:t>
                        </m:r>
                      </m:sup>
                    </m:sSup>
                    <m:r>
                      <a:rPr lang="en-US" sz="2200" b="0" i="1" smtClean="0">
                        <a:latin typeface="Cambria Math" panose="02040503050406030204" pitchFamily="18" charset="0"/>
                      </a:rPr>
                      <m:t>+</m:t>
                    </m:r>
                    <m:r>
                      <a:rPr lang="en-US" sz="2200" b="0" i="1" smtClean="0">
                        <a:latin typeface="Cambria Math" panose="02040503050406030204" pitchFamily="18" charset="0"/>
                      </a:rPr>
                      <m:t>𝑐</m:t>
                    </m:r>
                    <m:r>
                      <a:rPr lang="en-US" sz="2200" b="0" i="1" smtClean="0">
                        <a:latin typeface="Cambria Math" panose="02040503050406030204" pitchFamily="18" charset="0"/>
                      </a:rPr>
                      <m:t> </m:t>
                    </m:r>
                    <m:sSup>
                      <m:sSupPr>
                        <m:ctrlPr>
                          <a:rPr lang="en-US" sz="2200" b="0" i="1" smtClean="0">
                            <a:latin typeface="Cambria Math" panose="02040503050406030204" pitchFamily="18" charset="0"/>
                          </a:rPr>
                        </m:ctrlPr>
                      </m:sSupPr>
                      <m:e>
                        <m:d>
                          <m:dPr>
                            <m:ctrlPr>
                              <a:rPr lang="en-US" sz="2200" b="0" i="1" smtClean="0">
                                <a:latin typeface="Cambria Math" panose="02040503050406030204" pitchFamily="18" charset="0"/>
                              </a:rPr>
                            </m:ctrlPr>
                          </m:dPr>
                          <m:e>
                            <m:r>
                              <a:rPr lang="en-US" sz="2200" i="1">
                                <a:latin typeface="Cambria Math" panose="02040503050406030204" pitchFamily="18" charset="0"/>
                              </a:rPr>
                              <m:t>𝑇𝑟</m:t>
                            </m:r>
                            <m:sSup>
                              <m:sSupPr>
                                <m:ctrlPr>
                                  <a:rPr lang="en-US" sz="2200" i="1">
                                    <a:latin typeface="Cambria Math" panose="02040503050406030204" pitchFamily="18" charset="0"/>
                                  </a:rPr>
                                </m:ctrlPr>
                              </m:sSupPr>
                              <m:e>
                                <m:r>
                                  <a:rPr lang="en-US" sz="2200" b="1" i="1">
                                    <a:latin typeface="Cambria Math" panose="02040503050406030204" pitchFamily="18" charset="0"/>
                                  </a:rPr>
                                  <m:t>𝑸</m:t>
                                </m:r>
                              </m:e>
                              <m:sup>
                                <m:r>
                                  <a:rPr lang="en-US" sz="2200" i="1">
                                    <a:latin typeface="Cambria Math" panose="02040503050406030204" pitchFamily="18" charset="0"/>
                                  </a:rPr>
                                  <m:t>2</m:t>
                                </m:r>
                              </m:sup>
                            </m:sSup>
                          </m:e>
                        </m:d>
                      </m:e>
                      <m:sup>
                        <m:r>
                          <a:rPr lang="en-US" sz="2200" b="0" i="1" smtClean="0">
                            <a:latin typeface="Cambria Math" panose="02040503050406030204" pitchFamily="18" charset="0"/>
                          </a:rPr>
                          <m:t>2</m:t>
                        </m:r>
                      </m:sup>
                    </m:sSup>
                    <m:r>
                      <a:rPr lang="en-US" sz="2200" b="0" i="1" smtClean="0">
                        <a:latin typeface="Cambria Math" panose="02040503050406030204" pitchFamily="18" charset="0"/>
                      </a:rPr>
                      <m:t> </m:t>
                    </m:r>
                  </m:oMath>
                </a14:m>
                <a:endParaRPr lang="en-US" sz="2200" dirty="0"/>
              </a:p>
            </p:txBody>
          </p:sp>
        </mc:Choice>
        <mc:Fallback xmlns="">
          <p:sp>
            <p:nvSpPr>
              <p:cNvPr id="20" name="CaixaDeTexto 19">
                <a:extLst>
                  <a:ext uri="{FF2B5EF4-FFF2-40B4-BE49-F238E27FC236}">
                    <a16:creationId xmlns:a16="http://schemas.microsoft.com/office/drawing/2014/main" id="{470D9BD5-E956-4DB3-933C-FD9FACAA9449}"/>
                  </a:ext>
                </a:extLst>
              </p:cNvPr>
              <p:cNvSpPr txBox="1">
                <a:spLocks noRot="1" noChangeAspect="1" noMove="1" noResize="1" noEditPoints="1" noAdjustHandles="1" noChangeArrowheads="1" noChangeShapeType="1" noTextEdit="1"/>
              </p:cNvSpPr>
              <p:nvPr/>
            </p:nvSpPr>
            <p:spPr>
              <a:xfrm>
                <a:off x="1637108" y="4695005"/>
                <a:ext cx="6840760" cy="338554"/>
              </a:xfrm>
              <a:prstGeom prst="rect">
                <a:avLst/>
              </a:prstGeom>
              <a:blipFill>
                <a:blip r:embed="rId12"/>
                <a:stretch>
                  <a:fillRect l="-1961" b="-3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aixaDeTexto 20">
                <a:extLst>
                  <a:ext uri="{FF2B5EF4-FFF2-40B4-BE49-F238E27FC236}">
                    <a16:creationId xmlns:a16="http://schemas.microsoft.com/office/drawing/2014/main" id="{71AFF643-1B15-4BF8-8B42-6C72D345FD9F}"/>
                  </a:ext>
                </a:extLst>
              </p:cNvPr>
              <p:cNvSpPr txBox="1"/>
              <p:nvPr/>
            </p:nvSpPr>
            <p:spPr>
              <a:xfrm>
                <a:off x="1407137" y="5933506"/>
                <a:ext cx="6775285" cy="332463"/>
              </a:xfrm>
              <a:prstGeom prst="rect">
                <a:avLst/>
              </a:prstGeom>
              <a:noFill/>
            </p:spPr>
            <p:txBody>
              <a:bodyPr wrap="square" lIns="0" tIns="0" rIns="0" bIns="0" rtlCol="0">
                <a:spAutoFit/>
              </a:bodyPr>
              <a:lstStyle/>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𝑓</m:t>
                        </m:r>
                      </m:e>
                      <m:sub>
                        <m:r>
                          <a:rPr lang="en-US" sz="2000" b="0" i="1" smtClean="0">
                            <a:latin typeface="Cambria Math" panose="02040503050406030204" pitchFamily="18" charset="0"/>
                          </a:rPr>
                          <m:t>𝑒𝑙</m:t>
                        </m:r>
                      </m:sub>
                    </m:sSub>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m:t>
                        </m:r>
                        <m:r>
                          <a:rPr lang="en-US" sz="2000" b="1" i="1" smtClean="0">
                            <a:latin typeface="Cambria Math" panose="02040503050406030204" pitchFamily="18" charset="0"/>
                          </a:rPr>
                          <m:t>𝑸</m:t>
                        </m:r>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𝐿</m:t>
                        </m:r>
                      </m:e>
                      <m:sub>
                        <m:r>
                          <a:rPr lang="en-US" sz="2000" b="0" i="1" smtClean="0">
                            <a:latin typeface="Cambria Math" panose="02040503050406030204" pitchFamily="18" charset="0"/>
                          </a:rPr>
                          <m:t>1</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m:t>
                        </m:r>
                      </m:e>
                      <m:sub>
                        <m:r>
                          <a:rPr lang="en-US" sz="2000" b="0" i="1" smtClean="0">
                            <a:latin typeface="Cambria Math" panose="02040503050406030204" pitchFamily="18" charset="0"/>
                          </a:rPr>
                          <m:t>𝑘</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𝑄</m:t>
                        </m:r>
                      </m:e>
                      <m:sub>
                        <m:r>
                          <a:rPr lang="en-US" sz="2000" b="0" i="1" smtClean="0">
                            <a:latin typeface="Cambria Math" panose="02040503050406030204" pitchFamily="18" charset="0"/>
                          </a:rPr>
                          <m:t>𝑖𝑗</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m:t>
                        </m:r>
                      </m:e>
                      <m:sub>
                        <m:r>
                          <a:rPr lang="en-US" sz="2000" b="0" i="1" smtClean="0">
                            <a:latin typeface="Cambria Math" panose="02040503050406030204" pitchFamily="18" charset="0"/>
                          </a:rPr>
                          <m:t>𝑘</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𝑄</m:t>
                        </m:r>
                      </m:e>
                      <m:sub>
                        <m:r>
                          <a:rPr lang="en-US" sz="2000" b="0" i="1" smtClean="0">
                            <a:latin typeface="Cambria Math" panose="02040503050406030204" pitchFamily="18" charset="0"/>
                          </a:rPr>
                          <m:t>𝑖𝑗</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𝐿</m:t>
                        </m:r>
                      </m:e>
                      <m:sub>
                        <m:r>
                          <a:rPr lang="en-US" sz="2000" b="0" i="1" smtClean="0">
                            <a:latin typeface="Cambria Math" panose="02040503050406030204" pitchFamily="18" charset="0"/>
                          </a:rPr>
                          <m:t>2</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m:t>
                        </m:r>
                      </m:e>
                      <m:sub>
                        <m:r>
                          <a:rPr lang="en-US" sz="2000" b="0" i="1" smtClean="0">
                            <a:latin typeface="Cambria Math" panose="02040503050406030204" pitchFamily="18" charset="0"/>
                          </a:rPr>
                          <m:t>𝑗</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𝑄</m:t>
                        </m:r>
                      </m:e>
                      <m:sub>
                        <m:r>
                          <a:rPr lang="en-US" sz="2000" b="0" i="1" smtClean="0">
                            <a:latin typeface="Cambria Math" panose="02040503050406030204" pitchFamily="18" charset="0"/>
                          </a:rPr>
                          <m:t>𝑖𝑗</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m:t>
                        </m:r>
                      </m:e>
                      <m:sub>
                        <m:r>
                          <a:rPr lang="en-US" sz="2000" b="0" i="1" smtClean="0">
                            <a:latin typeface="Cambria Math" panose="02040503050406030204" pitchFamily="18" charset="0"/>
                          </a:rPr>
                          <m:t>𝑘</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𝑄</m:t>
                        </m:r>
                      </m:e>
                      <m:sub>
                        <m:r>
                          <a:rPr lang="en-US" sz="2000" b="0" i="1" smtClean="0">
                            <a:latin typeface="Cambria Math" panose="02040503050406030204" pitchFamily="18" charset="0"/>
                          </a:rPr>
                          <m:t>𝑖𝑘</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𝐿</m:t>
                        </m:r>
                      </m:e>
                      <m:sub>
                        <m:r>
                          <a:rPr lang="en-US" sz="2000" b="0" i="1" smtClean="0">
                            <a:latin typeface="Cambria Math" panose="02040503050406030204" pitchFamily="18" charset="0"/>
                          </a:rPr>
                          <m:t>3</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m:t>
                        </m:r>
                      </m:e>
                      <m:sub>
                        <m:r>
                          <a:rPr lang="en-US" sz="2000" b="0" i="1" smtClean="0">
                            <a:latin typeface="Cambria Math" panose="02040503050406030204" pitchFamily="18" charset="0"/>
                          </a:rPr>
                          <m:t>𝑘</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𝑄</m:t>
                        </m:r>
                      </m:e>
                      <m:sub>
                        <m:r>
                          <a:rPr lang="en-US" sz="2000" b="0" i="1" smtClean="0">
                            <a:latin typeface="Cambria Math" panose="02040503050406030204" pitchFamily="18" charset="0"/>
                          </a:rPr>
                          <m:t>𝑖𝑗</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m:t>
                        </m:r>
                      </m:e>
                      <m:sub>
                        <m:r>
                          <a:rPr lang="en-US" sz="2000" b="0" i="1" smtClean="0">
                            <a:latin typeface="Cambria Math" panose="02040503050406030204" pitchFamily="18" charset="0"/>
                          </a:rPr>
                          <m:t>𝑗</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𝑄</m:t>
                        </m:r>
                      </m:e>
                      <m:sub>
                        <m:r>
                          <a:rPr lang="en-US" sz="2000" b="0" i="1" smtClean="0">
                            <a:latin typeface="Cambria Math" panose="02040503050406030204" pitchFamily="18" charset="0"/>
                          </a:rPr>
                          <m:t>𝑖𝑘</m:t>
                        </m:r>
                      </m:sub>
                    </m:sSub>
                    <m:r>
                      <a:rPr lang="en-US" sz="2000" b="0" i="1" smtClean="0">
                        <a:latin typeface="Cambria Math" panose="02040503050406030204" pitchFamily="18" charset="0"/>
                      </a:rPr>
                      <m:t>+…</m:t>
                    </m:r>
                  </m:oMath>
                </a14:m>
                <a:r>
                  <a:rPr lang="en-US" sz="2000" dirty="0"/>
                  <a:t> </a:t>
                </a:r>
              </a:p>
            </p:txBody>
          </p:sp>
        </mc:Choice>
        <mc:Fallback xmlns="">
          <p:sp>
            <p:nvSpPr>
              <p:cNvPr id="21" name="CaixaDeTexto 20">
                <a:extLst>
                  <a:ext uri="{FF2B5EF4-FFF2-40B4-BE49-F238E27FC236}">
                    <a16:creationId xmlns:a16="http://schemas.microsoft.com/office/drawing/2014/main" id="{71AFF643-1B15-4BF8-8B42-6C72D345FD9F}"/>
                  </a:ext>
                </a:extLst>
              </p:cNvPr>
              <p:cNvSpPr txBox="1">
                <a:spLocks noRot="1" noChangeAspect="1" noMove="1" noResize="1" noEditPoints="1" noAdjustHandles="1" noChangeArrowheads="1" noChangeShapeType="1" noTextEdit="1"/>
              </p:cNvSpPr>
              <p:nvPr/>
            </p:nvSpPr>
            <p:spPr>
              <a:xfrm>
                <a:off x="1407137" y="5933506"/>
                <a:ext cx="6775285" cy="332463"/>
              </a:xfrm>
              <a:prstGeom prst="rect">
                <a:avLst/>
              </a:prstGeom>
              <a:blipFill>
                <a:blip r:embed="rId13"/>
                <a:stretch>
                  <a:fillRect l="-1800" b="-25455"/>
                </a:stretch>
              </a:blipFill>
            </p:spPr>
            <p:txBody>
              <a:bodyPr/>
              <a:lstStyle/>
              <a:p>
                <a:r>
                  <a:rPr lang="en-US">
                    <a:noFill/>
                  </a:rPr>
                  <a:t> </a:t>
                </a:r>
              </a:p>
            </p:txBody>
          </p:sp>
        </mc:Fallback>
      </mc:AlternateContent>
    </p:spTree>
    <p:extLst>
      <p:ext uri="{BB962C8B-B14F-4D97-AF65-F5344CB8AC3E}">
        <p14:creationId xmlns:p14="http://schemas.microsoft.com/office/powerpoint/2010/main" val="164450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20"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4FC2668E-D2DC-403A-AA1B-24292E0E5522}"/>
              </a:ext>
            </a:extLst>
          </p:cNvPr>
          <p:cNvSpPr txBox="1"/>
          <p:nvPr/>
        </p:nvSpPr>
        <p:spPr>
          <a:xfrm>
            <a:off x="1403648" y="0"/>
            <a:ext cx="694877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Frank-</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Oseen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elastic free energy density</a:t>
            </a:r>
          </a:p>
        </p:txBody>
      </p:sp>
      <mc:AlternateContent xmlns:mc="http://schemas.openxmlformats.org/markup-compatibility/2006" xmlns:a14="http://schemas.microsoft.com/office/drawing/2010/main">
        <mc:Choice Requires="a14">
          <p:sp>
            <p:nvSpPr>
              <p:cNvPr id="12" name="CaixaDeTexto 11">
                <a:extLst>
                  <a:ext uri="{FF2B5EF4-FFF2-40B4-BE49-F238E27FC236}">
                    <a16:creationId xmlns:a16="http://schemas.microsoft.com/office/drawing/2014/main" id="{578365AB-5FC9-4FB8-9A2D-6432B62659D3}"/>
                  </a:ext>
                </a:extLst>
              </p:cNvPr>
              <p:cNvSpPr txBox="1"/>
              <p:nvPr/>
            </p:nvSpPr>
            <p:spPr>
              <a:xfrm>
                <a:off x="431540" y="884954"/>
                <a:ext cx="8280920" cy="668645"/>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The characteristic dimensions of the deformations are large compared to molecular dimensions, and thus the spatial derivatives of the director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𝑗</m:t>
                        </m:r>
                      </m:sub>
                    </m:sSub>
                  </m:oMath>
                </a14:m>
                <a:r>
                  <a:rPr lang="en-US" dirty="0">
                    <a:latin typeface="Calibri" panose="020F0502020204030204" pitchFamily="34" charset="0"/>
                    <a:cs typeface="Calibri" panose="020F0502020204030204" pitchFamily="34" charset="0"/>
                  </a:rPr>
                  <a:t> are small quantities</a:t>
                </a:r>
              </a:p>
            </p:txBody>
          </p:sp>
        </mc:Choice>
        <mc:Fallback xmlns="">
          <p:sp>
            <p:nvSpPr>
              <p:cNvPr id="12" name="CaixaDeTexto 11">
                <a:extLst>
                  <a:ext uri="{FF2B5EF4-FFF2-40B4-BE49-F238E27FC236}">
                    <a16:creationId xmlns:a16="http://schemas.microsoft.com/office/drawing/2014/main" id="{578365AB-5FC9-4FB8-9A2D-6432B62659D3}"/>
                  </a:ext>
                </a:extLst>
              </p:cNvPr>
              <p:cNvSpPr txBox="1">
                <a:spLocks noRot="1" noChangeAspect="1" noMove="1" noResize="1" noEditPoints="1" noAdjustHandles="1" noChangeArrowheads="1" noChangeShapeType="1" noTextEdit="1"/>
              </p:cNvSpPr>
              <p:nvPr/>
            </p:nvSpPr>
            <p:spPr>
              <a:xfrm>
                <a:off x="431540" y="884954"/>
                <a:ext cx="8280920" cy="668645"/>
              </a:xfrm>
              <a:prstGeom prst="rect">
                <a:avLst/>
              </a:prstGeom>
              <a:blipFill>
                <a:blip r:embed="rId2"/>
                <a:stretch>
                  <a:fillRect l="-663" t="-4545"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aixaDeTexto 13">
                <a:extLst>
                  <a:ext uri="{FF2B5EF4-FFF2-40B4-BE49-F238E27FC236}">
                    <a16:creationId xmlns:a16="http://schemas.microsoft.com/office/drawing/2014/main" id="{5443A484-2018-4EFF-8767-4AE14AF3BD24}"/>
                  </a:ext>
                </a:extLst>
              </p:cNvPr>
              <p:cNvSpPr txBox="1"/>
              <p:nvPr/>
            </p:nvSpPr>
            <p:spPr>
              <a:xfrm>
                <a:off x="458318" y="1791509"/>
                <a:ext cx="8424936" cy="582147"/>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The expansion of the free energy density up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terms  </a:t>
                </a:r>
                <a14:m>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cs typeface="Calibri" panose="020F0502020204030204" pitchFamily="34" charset="0"/>
                      </a:rPr>
                      <m:t>∼</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cs typeface="Calibri" panose="020F0502020204030204" pitchFamily="34" charset="0"/>
                      </a:rPr>
                      <m:t>𝑂</m:t>
                    </m:r>
                    <m:d>
                      <m:d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cs typeface="Calibri" panose="020F0502020204030204" pitchFamily="34" charset="0"/>
                          </a:rPr>
                        </m:ctrlPr>
                      </m:dPr>
                      <m:e>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cs typeface="Calibri" panose="020F0502020204030204" pitchFamily="34" charset="0"/>
                              </a:rPr>
                            </m:ctrlPr>
                          </m:sSupPr>
                          <m:e>
                            <m:d>
                              <m:d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cs typeface="Calibri" panose="020F0502020204030204" pitchFamily="34" charset="0"/>
                                  </a:rPr>
                                </m:ctrlPr>
                              </m:dPr>
                              <m:e>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cs typeface="Calibri" panose="020F0502020204030204" pitchFamily="34" charset="0"/>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cs typeface="Calibri" panose="020F0502020204030204" pitchFamily="34" charset="0"/>
                                      </a:rPr>
                                      <m:t>𝜕</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cs typeface="Calibri" panose="020F0502020204030204" pitchFamily="34" charset="0"/>
                                      </a:rPr>
                                      <m:t>𝑖</m:t>
                                    </m:r>
                                  </m:sub>
                                </m:sSub>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cs typeface="Calibri" panose="020F0502020204030204" pitchFamily="34" charset="0"/>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cs typeface="Calibri" panose="020F0502020204030204" pitchFamily="34" charset="0"/>
                                      </a:rPr>
                                      <m:t>𝑛</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cs typeface="Calibri" panose="020F0502020204030204" pitchFamily="34" charset="0"/>
                                      </a:rPr>
                                      <m:t>𝑗</m:t>
                                    </m:r>
                                  </m:sub>
                                </m:sSub>
                              </m:e>
                            </m:d>
                          </m:e>
                          <m:sup>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cs typeface="Calibri" panose="020F0502020204030204" pitchFamily="34" charset="0"/>
                              </a:rPr>
                              <m:t>2</m:t>
                            </m:r>
                          </m:sup>
                        </m:sSup>
                      </m:e>
                    </m:d>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cs typeface="Calibri" panose="020F0502020204030204" pitchFamily="34" charset="0"/>
                      </a:rPr>
                      <m:t> </m:t>
                    </m:r>
                  </m:oMath>
                </a14:m>
                <a:r>
                  <a:rPr lang="en-US" dirty="0">
                    <a:latin typeface="Calibri" panose="020F0502020204030204" pitchFamily="34" charset="0"/>
                    <a:cs typeface="Calibri" panose="020F0502020204030204" pitchFamily="34" charset="0"/>
                  </a:rPr>
                  <a:t> is:</a:t>
                </a:r>
              </a:p>
            </p:txBody>
          </p:sp>
        </mc:Choice>
        <mc:Fallback xmlns="">
          <p:sp>
            <p:nvSpPr>
              <p:cNvPr id="14" name="CaixaDeTexto 13">
                <a:extLst>
                  <a:ext uri="{FF2B5EF4-FFF2-40B4-BE49-F238E27FC236}">
                    <a16:creationId xmlns:a16="http://schemas.microsoft.com/office/drawing/2014/main" id="{5443A484-2018-4EFF-8767-4AE14AF3BD24}"/>
                  </a:ext>
                </a:extLst>
              </p:cNvPr>
              <p:cNvSpPr txBox="1">
                <a:spLocks noRot="1" noChangeAspect="1" noMove="1" noResize="1" noEditPoints="1" noAdjustHandles="1" noChangeArrowheads="1" noChangeShapeType="1" noTextEdit="1"/>
              </p:cNvSpPr>
              <p:nvPr/>
            </p:nvSpPr>
            <p:spPr>
              <a:xfrm>
                <a:off x="458318" y="1791509"/>
                <a:ext cx="8424936" cy="582147"/>
              </a:xfrm>
              <a:prstGeom prst="rect">
                <a:avLst/>
              </a:prstGeom>
              <a:blipFill>
                <a:blip r:embed="rId3"/>
                <a:stretch>
                  <a:fillRect l="-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aixaDeTexto 7">
                <a:extLst>
                  <a:ext uri="{FF2B5EF4-FFF2-40B4-BE49-F238E27FC236}">
                    <a16:creationId xmlns:a16="http://schemas.microsoft.com/office/drawing/2014/main" id="{C78D3C42-F72A-4412-8EDB-DDAA97DD3E15}"/>
                  </a:ext>
                </a:extLst>
              </p:cNvPr>
              <p:cNvSpPr txBox="1"/>
              <p:nvPr/>
            </p:nvSpPr>
            <p:spPr>
              <a:xfrm>
                <a:off x="2189223" y="2669901"/>
                <a:ext cx="4963126" cy="342786"/>
              </a:xfrm>
              <a:prstGeom prst="rect">
                <a:avLst/>
              </a:prstGeom>
              <a:noFill/>
            </p:spPr>
            <p:txBody>
              <a:bodyPr wrap="squar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𝑒𝑙</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0</m:t>
                        </m:r>
                      </m:sub>
                    </m:sSub>
                    <m:r>
                      <a:rPr lang="en-US" b="0" i="1" smtClean="0">
                        <a:latin typeface="Cambria Math" panose="02040503050406030204" pitchFamily="18" charset="0"/>
                      </a:rPr>
                      <m:t>+</m:t>
                    </m:r>
                  </m:oMath>
                </a14:m>
                <a:r>
                  <a:rPr lang="en-US" dirty="0"/>
                  <a:t> </a:t>
                </a:r>
                <a14:m>
                  <m:oMath xmlns:m="http://schemas.openxmlformats.org/officeDocument/2006/math">
                    <m:nary>
                      <m:naryPr>
                        <m:chr m:val="∑"/>
                        <m:limLoc m:val="subSup"/>
                        <m:supHide m:val="on"/>
                        <m:ctrlPr>
                          <a:rPr lang="en-US" sz="2000" i="1">
                            <a:latin typeface="Cambria Math" panose="02040503050406030204" pitchFamily="18" charset="0"/>
                          </a:rPr>
                        </m:ctrlPr>
                      </m:naryPr>
                      <m:sub>
                        <m:r>
                          <m:rPr>
                            <m:brk m:alnAt="9"/>
                          </m:rPr>
                          <a:rPr lang="en-US" sz="2000" i="1">
                            <a:latin typeface="Cambria Math" panose="02040503050406030204" pitchFamily="18" charset="0"/>
                          </a:rPr>
                          <m:t>𝑖</m:t>
                        </m:r>
                        <m:r>
                          <a:rPr lang="en-US" sz="2000" i="1">
                            <a:latin typeface="Cambria Math" panose="02040503050406030204" pitchFamily="18" charset="0"/>
                          </a:rPr>
                          <m:t>,</m:t>
                        </m:r>
                        <m:r>
                          <a:rPr lang="en-US" sz="2000" i="1">
                            <a:latin typeface="Cambria Math" panose="02040503050406030204" pitchFamily="18" charset="0"/>
                          </a:rPr>
                          <m:t>𝑗</m:t>
                        </m:r>
                        <m:r>
                          <a:rPr lang="en-US" sz="2000" i="1">
                            <a:latin typeface="Cambria Math" panose="02040503050406030204" pitchFamily="18" charset="0"/>
                          </a:rPr>
                          <m:t>,</m:t>
                        </m:r>
                        <m:r>
                          <a:rPr lang="en-US" sz="2000" i="1">
                            <a:latin typeface="Cambria Math" panose="02040503050406030204" pitchFamily="18" charset="0"/>
                          </a:rPr>
                          <m:t>𝑘</m:t>
                        </m:r>
                        <m:r>
                          <a:rPr lang="en-US" sz="2000" i="1">
                            <a:latin typeface="Cambria Math" panose="02040503050406030204" pitchFamily="18" charset="0"/>
                          </a:rPr>
                          <m:t>,</m:t>
                        </m:r>
                        <m:r>
                          <a:rPr lang="en-US" sz="2000" i="1">
                            <a:latin typeface="Cambria Math" panose="02040503050406030204" pitchFamily="18" charset="0"/>
                          </a:rPr>
                          <m:t>𝑙</m:t>
                        </m:r>
                      </m:sub>
                      <m:sup/>
                      <m:e>
                        <m:sSub>
                          <m:sSubPr>
                            <m:ctrlPr>
                              <a:rPr lang="en-US" sz="2000" i="1">
                                <a:latin typeface="Cambria Math" panose="02040503050406030204" pitchFamily="18" charset="0"/>
                              </a:rPr>
                            </m:ctrlPr>
                          </m:sSubPr>
                          <m:e>
                            <m:r>
                              <a:rPr lang="en-US" sz="2000" i="1">
                                <a:latin typeface="Cambria Math" panose="02040503050406030204" pitchFamily="18" charset="0"/>
                              </a:rPr>
                              <m:t>𝐿</m:t>
                            </m:r>
                          </m:e>
                          <m:sub>
                            <m:r>
                              <a:rPr lang="en-US" sz="2000" i="1">
                                <a:latin typeface="Cambria Math" panose="02040503050406030204" pitchFamily="18" charset="0"/>
                              </a:rPr>
                              <m:t>𝑖𝑗𝑘𝑙</m:t>
                            </m:r>
                          </m:sub>
                        </m:sSub>
                        <m:d>
                          <m:dPr>
                            <m:ctrlPr>
                              <a:rPr lang="en-US" sz="2000" b="0" i="1" smtClean="0">
                                <a:latin typeface="Cambria Math" panose="02040503050406030204" pitchFamily="18" charset="0"/>
                              </a:rPr>
                            </m:ctrlPr>
                          </m:dPr>
                          <m:e>
                            <m:r>
                              <a:rPr lang="en-US" sz="2000" b="1" i="1" smtClean="0">
                                <a:latin typeface="Cambria Math" panose="02040503050406030204" pitchFamily="18" charset="0"/>
                              </a:rPr>
                              <m:t>𝒏</m:t>
                            </m:r>
                          </m:e>
                        </m:d>
                        <m:sSub>
                          <m:sSubPr>
                            <m:ctrlPr>
                              <a:rPr lang="en-US" sz="2000" i="1">
                                <a:latin typeface="Cambria Math" panose="02040503050406030204" pitchFamily="18" charset="0"/>
                              </a:rPr>
                            </m:ctrlPr>
                          </m:sSubPr>
                          <m:e>
                            <m:r>
                              <a:rPr lang="en-US" sz="2000" i="1">
                                <a:latin typeface="Cambria Math" panose="02040503050406030204" pitchFamily="18" charset="0"/>
                              </a:rPr>
                              <m:t>𝜕</m:t>
                            </m:r>
                          </m:e>
                          <m:sub>
                            <m:r>
                              <a:rPr lang="en-US" sz="2000" i="1">
                                <a:latin typeface="Cambria Math" panose="02040503050406030204" pitchFamily="18" charset="0"/>
                              </a:rPr>
                              <m:t>𝑖</m:t>
                            </m:r>
                          </m:sub>
                        </m:sSub>
                        <m:sSub>
                          <m:sSubPr>
                            <m:ctrlPr>
                              <a:rPr lang="en-US" sz="2000" i="1">
                                <a:latin typeface="Cambria Math" panose="02040503050406030204" pitchFamily="18" charset="0"/>
                              </a:rPr>
                            </m:ctrlPr>
                          </m:sSubPr>
                          <m:e>
                            <m:r>
                              <a:rPr lang="en-US" sz="2000" i="1">
                                <a:latin typeface="Cambria Math" panose="02040503050406030204" pitchFamily="18" charset="0"/>
                              </a:rPr>
                              <m:t>𝑛</m:t>
                            </m:r>
                          </m:e>
                          <m:sub>
                            <m:r>
                              <a:rPr lang="en-US" sz="2000" i="1">
                                <a:latin typeface="Cambria Math" panose="02040503050406030204" pitchFamily="18" charset="0"/>
                              </a:rPr>
                              <m:t>𝑗</m:t>
                            </m:r>
                          </m:sub>
                        </m:sSub>
                        <m:sSub>
                          <m:sSubPr>
                            <m:ctrlPr>
                              <a:rPr lang="en-US" sz="2000" i="1">
                                <a:latin typeface="Cambria Math" panose="02040503050406030204" pitchFamily="18" charset="0"/>
                              </a:rPr>
                            </m:ctrlPr>
                          </m:sSubPr>
                          <m:e>
                            <m:r>
                              <a:rPr lang="en-US" sz="2000" i="1">
                                <a:latin typeface="Cambria Math" panose="02040503050406030204" pitchFamily="18" charset="0"/>
                              </a:rPr>
                              <m:t>𝜕</m:t>
                            </m:r>
                          </m:e>
                          <m:sub>
                            <m:r>
                              <a:rPr lang="en-US" sz="2000" i="1">
                                <a:latin typeface="Cambria Math" panose="02040503050406030204" pitchFamily="18" charset="0"/>
                              </a:rPr>
                              <m:t>𝑘</m:t>
                            </m:r>
                          </m:sub>
                        </m:sSub>
                        <m:sSub>
                          <m:sSubPr>
                            <m:ctrlPr>
                              <a:rPr lang="en-US" sz="2000" i="1">
                                <a:latin typeface="Cambria Math" panose="02040503050406030204" pitchFamily="18" charset="0"/>
                              </a:rPr>
                            </m:ctrlPr>
                          </m:sSubPr>
                          <m:e>
                            <m:r>
                              <a:rPr lang="en-US" sz="2000" i="1">
                                <a:latin typeface="Cambria Math" panose="02040503050406030204" pitchFamily="18" charset="0"/>
                              </a:rPr>
                              <m:t>𝑛</m:t>
                            </m:r>
                          </m:e>
                          <m:sub>
                            <m:r>
                              <a:rPr lang="en-US" sz="2000" i="1">
                                <a:latin typeface="Cambria Math" panose="02040503050406030204" pitchFamily="18" charset="0"/>
                              </a:rPr>
                              <m:t>𝑙</m:t>
                            </m:r>
                          </m:sub>
                        </m:sSub>
                      </m:e>
                    </m:nary>
                    <m:r>
                      <a:rPr lang="en-US" sz="2000" b="0" i="0" smtClean="0">
                        <a:latin typeface="Cambria Math" panose="02040503050406030204" pitchFamily="18" charset="0"/>
                      </a:rPr>
                      <m:t>+…</m:t>
                    </m:r>
                  </m:oMath>
                </a14:m>
                <a:endParaRPr lang="en-US" sz="2000" dirty="0"/>
              </a:p>
            </p:txBody>
          </p:sp>
        </mc:Choice>
        <mc:Fallback xmlns="">
          <p:sp>
            <p:nvSpPr>
              <p:cNvPr id="8" name="CaixaDeTexto 7">
                <a:extLst>
                  <a:ext uri="{FF2B5EF4-FFF2-40B4-BE49-F238E27FC236}">
                    <a16:creationId xmlns:a16="http://schemas.microsoft.com/office/drawing/2014/main" id="{C78D3C42-F72A-4412-8EDB-DDAA97DD3E15}"/>
                  </a:ext>
                </a:extLst>
              </p:cNvPr>
              <p:cNvSpPr txBox="1">
                <a:spLocks noRot="1" noChangeAspect="1" noMove="1" noResize="1" noEditPoints="1" noAdjustHandles="1" noChangeArrowheads="1" noChangeShapeType="1" noTextEdit="1"/>
              </p:cNvSpPr>
              <p:nvPr/>
            </p:nvSpPr>
            <p:spPr>
              <a:xfrm>
                <a:off x="2189223" y="2669901"/>
                <a:ext cx="4963126" cy="342786"/>
              </a:xfrm>
              <a:prstGeom prst="rect">
                <a:avLst/>
              </a:prstGeom>
              <a:blipFill>
                <a:blip r:embed="rId4"/>
                <a:stretch>
                  <a:fillRect l="-2211" t="-157143" b="-2196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aixaDeTexto 8">
                <a:extLst>
                  <a:ext uri="{FF2B5EF4-FFF2-40B4-BE49-F238E27FC236}">
                    <a16:creationId xmlns:a16="http://schemas.microsoft.com/office/drawing/2014/main" id="{2D462389-77E2-4334-99C8-04CA946DAB00}"/>
                  </a:ext>
                </a:extLst>
              </p:cNvPr>
              <p:cNvSpPr txBox="1"/>
              <p:nvPr/>
            </p:nvSpPr>
            <p:spPr>
              <a:xfrm>
                <a:off x="467544" y="3255820"/>
                <a:ext cx="8244916" cy="1429622"/>
              </a:xfrm>
              <a:prstGeom prst="rect">
                <a:avLst/>
              </a:prstGeom>
              <a:noFill/>
            </p:spPr>
            <p:txBody>
              <a:bodyPr wrap="squar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𝑖𝑗𝑘𝑙</m:t>
                        </m:r>
                      </m:sub>
                    </m:sSub>
                    <m:d>
                      <m:dPr>
                        <m:ctrlPr>
                          <a:rPr lang="en-US" b="0" i="1" smtClean="0">
                            <a:latin typeface="Cambria Math" panose="02040503050406030204" pitchFamily="18" charset="0"/>
                          </a:rPr>
                        </m:ctrlPr>
                      </m:dPr>
                      <m:e>
                        <m:r>
                          <a:rPr lang="en-US" b="1" i="1" smtClean="0">
                            <a:latin typeface="Cambria Math" panose="02040503050406030204" pitchFamily="18" charset="0"/>
                          </a:rPr>
                          <m:t>𝒏</m:t>
                        </m:r>
                      </m:e>
                    </m:d>
                  </m:oMath>
                </a14:m>
                <a:r>
                  <a:rPr lang="en-US" dirty="0">
                    <a:latin typeface="Calibri" panose="020F0502020204030204" pitchFamily="34" charset="0"/>
                    <a:cs typeface="Calibri" panose="020F0502020204030204" pitchFamily="34" charset="0"/>
                  </a:rPr>
                  <a:t> are constructed based on the symmetry argument: the free energy density must be invariant under the transformations from the point group of the nematic phase</a:t>
                </a:r>
              </a:p>
              <a:p>
                <a14:m>
                  <m:oMath xmlns:m="http://schemas.openxmlformats.org/officeDocument/2006/math">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𝐷</m:t>
                        </m:r>
                      </m:e>
                      <m:sub>
                        <m:r>
                          <a:rPr lang="en-US" b="0" i="1" smtClean="0">
                            <a:latin typeface="Cambria Math" panose="02040503050406030204" pitchFamily="18" charset="0"/>
                            <a:cs typeface="Calibri" panose="020F0502020204030204" pitchFamily="34" charset="0"/>
                          </a:rPr>
                          <m:t>∞</m:t>
                        </m:r>
                        <m:r>
                          <m:rPr>
                            <m:sty m:val="p"/>
                          </m:rPr>
                          <a:rPr lang="en-US" b="0" i="1" smtClean="0">
                            <a:latin typeface="Cambria Math" panose="02040503050406030204" pitchFamily="18" charset="0"/>
                            <a:cs typeface="Calibri" panose="020F0502020204030204" pitchFamily="34" charset="0"/>
                          </a:rPr>
                          <m:t>h</m:t>
                        </m:r>
                      </m:sub>
                    </m:sSub>
                  </m:oMath>
                </a14:m>
                <a:r>
                  <a:rPr lang="en-US" dirty="0">
                    <a:latin typeface="Calibri" panose="020F0502020204030204" pitchFamily="34" charset="0"/>
                    <a:cs typeface="Calibri" panose="020F0502020204030204" pitchFamily="34" charset="0"/>
                  </a:rPr>
                  <a:t>, for example:</a:t>
                </a:r>
              </a:p>
              <a:p>
                <a:endParaRPr lang="en-US" dirty="0">
                  <a:latin typeface="Calibri" panose="020F0502020204030204" pitchFamily="34" charset="0"/>
                  <a:cs typeface="Calibri" panose="020F0502020204030204" pitchFamily="34" charset="0"/>
                </a:endParaRPr>
              </a:p>
              <a:p>
                <a14:m>
                  <m:oMath xmlns:m="http://schemas.openxmlformats.org/officeDocument/2006/math">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𝐿</m:t>
                        </m:r>
                      </m:e>
                      <m:sub>
                        <m:r>
                          <a:rPr lang="en-US" b="0" i="1" smtClean="0">
                            <a:latin typeface="Cambria Math" panose="02040503050406030204" pitchFamily="18" charset="0"/>
                            <a:cs typeface="Calibri" panose="020F0502020204030204" pitchFamily="34" charset="0"/>
                          </a:rPr>
                          <m:t>𝑖𝑗𝑘𝑙</m:t>
                        </m:r>
                      </m:sub>
                    </m:sSub>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𝛿</m:t>
                        </m:r>
                      </m:e>
                      <m:sub>
                        <m:r>
                          <a:rPr lang="en-US" b="0" i="1" smtClean="0">
                            <a:latin typeface="Cambria Math" panose="02040503050406030204" pitchFamily="18" charset="0"/>
                            <a:cs typeface="Calibri" panose="020F0502020204030204" pitchFamily="34" charset="0"/>
                          </a:rPr>
                          <m:t>𝑖𝑗</m:t>
                        </m:r>
                      </m:sub>
                    </m:sSub>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𝛿</m:t>
                        </m:r>
                      </m:e>
                      <m:sub>
                        <m:r>
                          <a:rPr lang="en-US" b="0" i="1" smtClean="0">
                            <a:latin typeface="Cambria Math" panose="02040503050406030204" pitchFamily="18" charset="0"/>
                            <a:cs typeface="Calibri" panose="020F0502020204030204" pitchFamily="34" charset="0"/>
                          </a:rPr>
                          <m:t>𝑘𝑙</m:t>
                        </m:r>
                      </m:sub>
                    </m:sSub>
                  </m:oMath>
                </a14:m>
                <a:r>
                  <a:rPr lang="en-US" dirty="0">
                    <a:latin typeface="Calibri" panose="020F0502020204030204" pitchFamily="34" charset="0"/>
                    <a:cs typeface="Calibri" panose="020F0502020204030204" pitchFamily="34" charset="0"/>
                  </a:rPr>
                  <a:t>, and </a:t>
                </a:r>
                <a14:m>
                  <m:oMath xmlns:m="http://schemas.openxmlformats.org/officeDocument/2006/math">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𝐿</m:t>
                        </m:r>
                      </m:e>
                      <m:sub>
                        <m:r>
                          <a:rPr lang="en-US" i="1">
                            <a:latin typeface="Cambria Math" panose="02040503050406030204" pitchFamily="18" charset="0"/>
                            <a:cs typeface="Calibri" panose="020F0502020204030204" pitchFamily="34" charset="0"/>
                          </a:rPr>
                          <m:t>𝑖𝑗𝑘𝑙</m:t>
                        </m:r>
                      </m:sub>
                    </m:sSub>
                    <m:r>
                      <a:rPr lang="en-US" i="1">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𝑛</m:t>
                        </m:r>
                      </m:e>
                      <m:sub>
                        <m:r>
                          <a:rPr lang="en-US" b="0" i="1" smtClean="0">
                            <a:latin typeface="Cambria Math" panose="02040503050406030204" pitchFamily="18" charset="0"/>
                            <a:cs typeface="Calibri" panose="020F0502020204030204" pitchFamily="34" charset="0"/>
                          </a:rPr>
                          <m:t>𝑖</m:t>
                        </m:r>
                      </m:sub>
                    </m:sSub>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𝑛</m:t>
                        </m:r>
                      </m:e>
                      <m:sub>
                        <m:r>
                          <a:rPr lang="en-US" b="0" i="1" smtClean="0">
                            <a:latin typeface="Cambria Math" panose="02040503050406030204" pitchFamily="18" charset="0"/>
                            <a:cs typeface="Calibri" panose="020F0502020204030204" pitchFamily="34" charset="0"/>
                          </a:rPr>
                          <m:t>𝑘</m:t>
                        </m:r>
                      </m:sub>
                    </m:sSub>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𝛿</m:t>
                        </m:r>
                      </m:e>
                      <m:sub>
                        <m:r>
                          <a:rPr lang="en-US" b="0" i="1" smtClean="0">
                            <a:latin typeface="Cambria Math" panose="02040503050406030204" pitchFamily="18" charset="0"/>
                            <a:cs typeface="Calibri" panose="020F0502020204030204" pitchFamily="34" charset="0"/>
                          </a:rPr>
                          <m:t>𝑗𝑙</m:t>
                        </m:r>
                      </m:sub>
                    </m:sSub>
                  </m:oMath>
                </a14:m>
                <a:endParaRPr lang="en-US" dirty="0">
                  <a:latin typeface="Calibri" panose="020F0502020204030204" pitchFamily="34" charset="0"/>
                  <a:cs typeface="Calibri" panose="020F0502020204030204" pitchFamily="34" charset="0"/>
                </a:endParaRPr>
              </a:p>
            </p:txBody>
          </p:sp>
        </mc:Choice>
        <mc:Fallback xmlns="">
          <p:sp>
            <p:nvSpPr>
              <p:cNvPr id="9" name="CaixaDeTexto 8">
                <a:extLst>
                  <a:ext uri="{FF2B5EF4-FFF2-40B4-BE49-F238E27FC236}">
                    <a16:creationId xmlns:a16="http://schemas.microsoft.com/office/drawing/2014/main" id="{2D462389-77E2-4334-99C8-04CA946DAB00}"/>
                  </a:ext>
                </a:extLst>
              </p:cNvPr>
              <p:cNvSpPr txBox="1">
                <a:spLocks noRot="1" noChangeAspect="1" noMove="1" noResize="1" noEditPoints="1" noAdjustHandles="1" noChangeArrowheads="1" noChangeShapeType="1" noTextEdit="1"/>
              </p:cNvSpPr>
              <p:nvPr/>
            </p:nvSpPr>
            <p:spPr>
              <a:xfrm>
                <a:off x="467544" y="3255820"/>
                <a:ext cx="8244916" cy="1429622"/>
              </a:xfrm>
              <a:prstGeom prst="rect">
                <a:avLst/>
              </a:prstGeom>
              <a:blipFill>
                <a:blip r:embed="rId5"/>
                <a:stretch>
                  <a:fillRect l="-1775" t="-5106" r="-592" b="-7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aixaDeTexto 16">
                <a:extLst>
                  <a:ext uri="{FF2B5EF4-FFF2-40B4-BE49-F238E27FC236}">
                    <a16:creationId xmlns:a16="http://schemas.microsoft.com/office/drawing/2014/main" id="{03882DCE-61EC-4213-82A2-1CD57BFC3A5A}"/>
                  </a:ext>
                </a:extLst>
              </p:cNvPr>
              <p:cNvSpPr txBox="1"/>
              <p:nvPr/>
            </p:nvSpPr>
            <p:spPr>
              <a:xfrm>
                <a:off x="367076" y="4978179"/>
                <a:ext cx="7956884" cy="646331"/>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For the purpose of qualitative calculations, it is useful to assume that </a:t>
                </a:r>
              </a:p>
              <a:p>
                <a14:m>
                  <m:oMath xmlns:m="http://schemas.openxmlformats.org/officeDocument/2006/math">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𝐾</m:t>
                        </m:r>
                      </m:e>
                      <m:sub>
                        <m:r>
                          <a:rPr lang="en-US" b="0" i="1" smtClean="0">
                            <a:latin typeface="Cambria Math" panose="02040503050406030204" pitchFamily="18" charset="0"/>
                            <a:cs typeface="Calibri" panose="020F0502020204030204" pitchFamily="34" charset="0"/>
                          </a:rPr>
                          <m:t>1</m:t>
                        </m:r>
                      </m:sub>
                    </m:sSub>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𝐾</m:t>
                        </m:r>
                      </m:e>
                      <m:sub>
                        <m:r>
                          <a:rPr lang="en-US" b="0" i="1" smtClean="0">
                            <a:latin typeface="Cambria Math" panose="02040503050406030204" pitchFamily="18" charset="0"/>
                            <a:cs typeface="Calibri" panose="020F0502020204030204" pitchFamily="34" charset="0"/>
                          </a:rPr>
                          <m:t>2</m:t>
                        </m:r>
                      </m:sub>
                    </m:sSub>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𝐾</m:t>
                        </m:r>
                      </m:e>
                      <m:sub>
                        <m:r>
                          <a:rPr lang="en-US" b="0" i="1" smtClean="0">
                            <a:latin typeface="Cambria Math" panose="02040503050406030204" pitchFamily="18" charset="0"/>
                            <a:cs typeface="Calibri" panose="020F0502020204030204" pitchFamily="34" charset="0"/>
                          </a:rPr>
                          <m:t>3</m:t>
                        </m:r>
                      </m:sub>
                    </m:sSub>
                    <m:r>
                      <a:rPr lang="en-US" b="0" i="1" smtClean="0">
                        <a:latin typeface="Cambria Math" panose="02040503050406030204" pitchFamily="18" charset="0"/>
                        <a:cs typeface="Calibri" panose="020F0502020204030204" pitchFamily="34" charset="0"/>
                      </a:rPr>
                      <m:t>=</m:t>
                    </m:r>
                    <m:r>
                      <a:rPr lang="en-US" b="0" i="1" smtClean="0">
                        <a:latin typeface="Cambria Math" panose="02040503050406030204" pitchFamily="18" charset="0"/>
                        <a:cs typeface="Calibri" panose="020F0502020204030204" pitchFamily="34" charset="0"/>
                      </a:rPr>
                      <m:t>𝐾</m:t>
                    </m:r>
                    <m:r>
                      <a:rPr lang="en-US" b="0" i="1" smtClean="0">
                        <a:latin typeface="Cambria Math" panose="02040503050406030204" pitchFamily="18" charset="0"/>
                        <a:cs typeface="Calibri" panose="020F0502020204030204" pitchFamily="34" charset="0"/>
                      </a:rPr>
                      <m:t>→ </m:t>
                    </m:r>
                  </m:oMath>
                </a14:m>
                <a:r>
                  <a:rPr lang="en-US" dirty="0">
                    <a:latin typeface="Calibri" panose="020F0502020204030204" pitchFamily="34" charset="0"/>
                    <a:cs typeface="Calibri" panose="020F0502020204030204" pitchFamily="34" charset="0"/>
                  </a:rPr>
                  <a:t> </a:t>
                </a:r>
              </a:p>
            </p:txBody>
          </p:sp>
        </mc:Choice>
        <mc:Fallback xmlns="">
          <p:sp>
            <p:nvSpPr>
              <p:cNvPr id="17" name="CaixaDeTexto 16">
                <a:extLst>
                  <a:ext uri="{FF2B5EF4-FFF2-40B4-BE49-F238E27FC236}">
                    <a16:creationId xmlns:a16="http://schemas.microsoft.com/office/drawing/2014/main" id="{03882DCE-61EC-4213-82A2-1CD57BFC3A5A}"/>
                  </a:ext>
                </a:extLst>
              </p:cNvPr>
              <p:cNvSpPr txBox="1">
                <a:spLocks noRot="1" noChangeAspect="1" noMove="1" noResize="1" noEditPoints="1" noAdjustHandles="1" noChangeArrowheads="1" noChangeShapeType="1" noTextEdit="1"/>
              </p:cNvSpPr>
              <p:nvPr/>
            </p:nvSpPr>
            <p:spPr>
              <a:xfrm>
                <a:off x="367076" y="4978179"/>
                <a:ext cx="7956884" cy="646331"/>
              </a:xfrm>
              <a:prstGeom prst="rect">
                <a:avLst/>
              </a:prstGeom>
              <a:blipFill>
                <a:blip r:embed="rId6"/>
                <a:stretch>
                  <a:fillRect l="-613" t="-5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CaixaDeTexto 17">
                <a:extLst>
                  <a:ext uri="{FF2B5EF4-FFF2-40B4-BE49-F238E27FC236}">
                    <a16:creationId xmlns:a16="http://schemas.microsoft.com/office/drawing/2014/main" id="{23758E5D-EA00-4736-9AA7-8BB6A6AF1DCE}"/>
                  </a:ext>
                </a:extLst>
              </p:cNvPr>
              <p:cNvSpPr txBox="1"/>
              <p:nvPr/>
            </p:nvSpPr>
            <p:spPr>
              <a:xfrm>
                <a:off x="2987824" y="5913782"/>
                <a:ext cx="3029547" cy="5167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𝑒𝑙</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𝐾</m:t>
                          </m:r>
                        </m:num>
                        <m:den>
                          <m:r>
                            <a:rPr lang="en-US" b="0" i="1" smtClean="0">
                              <a:latin typeface="Cambria Math" panose="02040503050406030204" pitchFamily="18" charset="0"/>
                            </a:rPr>
                            <m:t>2</m:t>
                          </m:r>
                        </m:den>
                      </m:f>
                      <m:d>
                        <m:dPr>
                          <m:ctrlPr>
                            <a:rPr lang="en-US" b="0" i="1" smtClean="0">
                              <a:latin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d>
                                <m:dPr>
                                  <m:ctrlPr>
                                    <a:rPr lang="en-US" b="1" i="1" smtClean="0">
                                      <a:latin typeface="Cambria Math" panose="02040503050406030204" pitchFamily="18" charset="0"/>
                                    </a:rPr>
                                  </m:ctrlPr>
                                </m:dPr>
                                <m:e>
                                  <m:r>
                                    <a:rPr lang="en-US" b="1" i="0" smtClean="0">
                                      <a:latin typeface="Cambria Math" panose="02040503050406030204" pitchFamily="18" charset="0"/>
                                    </a:rPr>
                                    <m:t>𝛁</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𝒏</m:t>
                                  </m:r>
                                </m:e>
                              </m:d>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d>
                                <m:dPr>
                                  <m:ctrlPr>
                                    <a:rPr lang="en-US" b="1" i="1" smtClean="0">
                                      <a:latin typeface="Cambria Math" panose="02040503050406030204" pitchFamily="18" charset="0"/>
                                      <a:ea typeface="Cambria Math" panose="02040503050406030204" pitchFamily="18" charset="0"/>
                                    </a:rPr>
                                  </m:ctrlPr>
                                </m:dPr>
                                <m:e>
                                  <m:r>
                                    <a:rPr lang="en-US" b="1" i="0"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𝒏</m:t>
                                  </m:r>
                                </m:e>
                              </m:d>
                            </m:e>
                            <m:sup>
                              <m:r>
                                <a:rPr lang="en-US" b="0" i="1" smtClean="0">
                                  <a:latin typeface="Cambria Math" panose="02040503050406030204" pitchFamily="18" charset="0"/>
                                  <a:ea typeface="Cambria Math" panose="02040503050406030204" pitchFamily="18" charset="0"/>
                                </a:rPr>
                                <m:t>2</m:t>
                              </m:r>
                            </m:sup>
                          </m:sSup>
                        </m:e>
                      </m:d>
                    </m:oMath>
                  </m:oMathPara>
                </a14:m>
                <a:endParaRPr lang="en-US" dirty="0"/>
              </a:p>
            </p:txBody>
          </p:sp>
        </mc:Choice>
        <mc:Fallback xmlns="">
          <p:sp>
            <p:nvSpPr>
              <p:cNvPr id="18" name="CaixaDeTexto 17">
                <a:extLst>
                  <a:ext uri="{FF2B5EF4-FFF2-40B4-BE49-F238E27FC236}">
                    <a16:creationId xmlns:a16="http://schemas.microsoft.com/office/drawing/2014/main" id="{23758E5D-EA00-4736-9AA7-8BB6A6AF1DCE}"/>
                  </a:ext>
                </a:extLst>
              </p:cNvPr>
              <p:cNvSpPr txBox="1">
                <a:spLocks noRot="1" noChangeAspect="1" noMove="1" noResize="1" noEditPoints="1" noAdjustHandles="1" noChangeArrowheads="1" noChangeShapeType="1" noTextEdit="1"/>
              </p:cNvSpPr>
              <p:nvPr/>
            </p:nvSpPr>
            <p:spPr>
              <a:xfrm>
                <a:off x="2987824" y="5913782"/>
                <a:ext cx="3029547" cy="51674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3651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2"/>
          <p:cNvSpPr txBox="1">
            <a:spLocks noChangeArrowheads="1"/>
          </p:cNvSpPr>
          <p:nvPr/>
        </p:nvSpPr>
        <p:spPr bwMode="auto">
          <a:xfrm>
            <a:off x="13498" y="43984"/>
            <a:ext cx="9324528" cy="45436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2800" kern="0" dirty="0">
                <a:solidFill>
                  <a:srgbClr val="000000"/>
                </a:solidFill>
                <a:latin typeface="Calibri" panose="020F0502020204030204" pitchFamily="34" charset="0"/>
                <a:ea typeface="ＭＳ Ｐゴシック" pitchFamily="34" charset="-128"/>
              </a:rPr>
              <a:t>Independent elastic modes in the Frank-</a:t>
            </a:r>
            <a:r>
              <a:rPr lang="en-US" sz="2800" kern="0" dirty="0" err="1">
                <a:solidFill>
                  <a:srgbClr val="000000"/>
                </a:solidFill>
                <a:latin typeface="Calibri" panose="020F0502020204030204" pitchFamily="34" charset="0"/>
                <a:ea typeface="ＭＳ Ｐゴシック" pitchFamily="34" charset="-128"/>
              </a:rPr>
              <a:t>Oseen</a:t>
            </a:r>
            <a:r>
              <a:rPr lang="en-US" sz="2800" kern="0" dirty="0">
                <a:solidFill>
                  <a:srgbClr val="000000"/>
                </a:solidFill>
                <a:latin typeface="Calibri" panose="020F0502020204030204" pitchFamily="34" charset="0"/>
                <a:ea typeface="ＭＳ Ｐゴシック" pitchFamily="34" charset="-128"/>
              </a:rPr>
              <a:t> theory</a:t>
            </a:r>
          </a:p>
        </p:txBody>
      </p:sp>
      <mc:AlternateContent xmlns:mc="http://schemas.openxmlformats.org/markup-compatibility/2006" xmlns:a14="http://schemas.microsoft.com/office/drawing/2010/main">
        <mc:Choice Requires="a14">
          <p:sp>
            <p:nvSpPr>
              <p:cNvPr id="3" name="CaixaDeTexto 2">
                <a:extLst>
                  <a:ext uri="{FF2B5EF4-FFF2-40B4-BE49-F238E27FC236}">
                    <a16:creationId xmlns:a16="http://schemas.microsoft.com/office/drawing/2014/main" id="{02C7524A-D6B6-484B-9394-3A15A54090B3}"/>
                  </a:ext>
                </a:extLst>
              </p:cNvPr>
              <p:cNvSpPr txBox="1"/>
              <p:nvPr/>
            </p:nvSpPr>
            <p:spPr>
              <a:xfrm>
                <a:off x="755576" y="5053881"/>
                <a:ext cx="1493935" cy="5153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𝐾</m:t>
                          </m:r>
                        </m:e>
                        <m:sub>
                          <m:r>
                            <a:rPr lang="en-US" sz="2400" b="0" i="1" smtClean="0">
                              <a:latin typeface="Cambria Math" panose="02040503050406030204" pitchFamily="18" charset="0"/>
                            </a:rPr>
                            <m:t>1</m:t>
                          </m:r>
                        </m:sub>
                      </m:sSub>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r>
                                <m:rPr>
                                  <m:sty m:val="p"/>
                                </m:rPr>
                                <a:rPr lang="en-US" sz="2400" b="0" i="0" smtClean="0">
                                  <a:latin typeface="Cambria Math" panose="02040503050406030204" pitchFamily="18" charset="0"/>
                                </a:rPr>
                                <m:t>∇</m:t>
                              </m:r>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𝒏</m:t>
                              </m:r>
                            </m:e>
                          </m:d>
                        </m:e>
                        <m:sup>
                          <m:r>
                            <a:rPr lang="en-US" sz="2400" b="0" i="1" smtClean="0">
                              <a:latin typeface="Cambria Math" panose="02040503050406030204" pitchFamily="18" charset="0"/>
                            </a:rPr>
                            <m:t>2</m:t>
                          </m:r>
                        </m:sup>
                      </m:sSup>
                    </m:oMath>
                  </m:oMathPara>
                </a14:m>
                <a:endParaRPr lang="en-US" sz="2400" dirty="0"/>
              </a:p>
            </p:txBody>
          </p:sp>
        </mc:Choice>
        <mc:Fallback xmlns="">
          <p:sp>
            <p:nvSpPr>
              <p:cNvPr id="3" name="CaixaDeTexto 2">
                <a:extLst>
                  <a:ext uri="{FF2B5EF4-FFF2-40B4-BE49-F238E27FC236}">
                    <a16:creationId xmlns:a16="http://schemas.microsoft.com/office/drawing/2014/main" id="{02C7524A-D6B6-484B-9394-3A15A54090B3}"/>
                  </a:ext>
                </a:extLst>
              </p:cNvPr>
              <p:cNvSpPr txBox="1">
                <a:spLocks noRot="1" noChangeAspect="1" noMove="1" noResize="1" noEditPoints="1" noAdjustHandles="1" noChangeArrowheads="1" noChangeShapeType="1" noTextEdit="1"/>
              </p:cNvSpPr>
              <p:nvPr/>
            </p:nvSpPr>
            <p:spPr>
              <a:xfrm>
                <a:off x="755576" y="5053881"/>
                <a:ext cx="1493935" cy="51539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aixaDeTexto 3">
                <a:extLst>
                  <a:ext uri="{FF2B5EF4-FFF2-40B4-BE49-F238E27FC236}">
                    <a16:creationId xmlns:a16="http://schemas.microsoft.com/office/drawing/2014/main" id="{7B244B2F-E9CF-4C97-9895-7DAE3BBE97B5}"/>
                  </a:ext>
                </a:extLst>
              </p:cNvPr>
              <p:cNvSpPr txBox="1"/>
              <p:nvPr/>
            </p:nvSpPr>
            <p:spPr>
              <a:xfrm>
                <a:off x="3358257" y="5053881"/>
                <a:ext cx="2265236" cy="4992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𝐾</m:t>
                          </m:r>
                        </m:e>
                        <m:sub>
                          <m:r>
                            <a:rPr lang="en-US" sz="2400" b="0" i="1" smtClean="0">
                              <a:latin typeface="Cambria Math" panose="02040503050406030204" pitchFamily="18" charset="0"/>
                            </a:rPr>
                            <m:t>2</m:t>
                          </m:r>
                        </m:sub>
                      </m:sSub>
                      <m:sSup>
                        <m:sSupPr>
                          <m:ctrlPr>
                            <a:rPr lang="en-US" sz="2400" b="1" i="1" smtClean="0">
                              <a:latin typeface="Cambria Math" panose="02040503050406030204" pitchFamily="18" charset="0"/>
                              <a:ea typeface="Cambria Math" panose="02040503050406030204" pitchFamily="18" charset="0"/>
                            </a:rPr>
                          </m:ctrlPr>
                        </m:sSupPr>
                        <m:e>
                          <m:d>
                            <m:dPr>
                              <m:ctrlPr>
                                <a:rPr lang="en-US" sz="2400" b="0" i="1" smtClean="0">
                                  <a:latin typeface="Cambria Math" panose="02040503050406030204" pitchFamily="18" charset="0"/>
                                </a:rPr>
                              </m:ctrlPr>
                            </m:dPr>
                            <m:e>
                              <m:r>
                                <a:rPr lang="en-US" sz="2400" b="1" i="1" smtClean="0">
                                  <a:latin typeface="Cambria Math" panose="02040503050406030204" pitchFamily="18" charset="0"/>
                                </a:rPr>
                                <m:t>𝒏</m:t>
                              </m:r>
                              <m:r>
                                <a:rPr lang="en-US" sz="2400" b="1" i="1" smtClean="0">
                                  <a:latin typeface="Cambria Math" panose="02040503050406030204" pitchFamily="18" charset="0"/>
                                  <a:ea typeface="Cambria Math" panose="02040503050406030204" pitchFamily="18" charset="0"/>
                                </a:rPr>
                                <m:t>⋅</m:t>
                              </m:r>
                              <m:d>
                                <m:dPr>
                                  <m:ctrlPr>
                                    <a:rPr lang="en-US" sz="2400" b="1" i="1" smtClean="0">
                                      <a:latin typeface="Cambria Math" panose="02040503050406030204" pitchFamily="18" charset="0"/>
                                      <a:ea typeface="Cambria Math" panose="02040503050406030204" pitchFamily="18" charset="0"/>
                                    </a:rPr>
                                  </m:ctrlPr>
                                </m:dPr>
                                <m:e>
                                  <m:r>
                                    <a:rPr lang="en-US" sz="2400" b="1" i="0"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𝒏</m:t>
                                  </m:r>
                                </m:e>
                              </m:d>
                            </m:e>
                          </m:d>
                        </m:e>
                        <m:sup>
                          <m:r>
                            <a:rPr lang="en-US" sz="2400" b="1" i="1" smtClean="0">
                              <a:latin typeface="Cambria Math" panose="02040503050406030204" pitchFamily="18" charset="0"/>
                              <a:ea typeface="Cambria Math" panose="02040503050406030204" pitchFamily="18" charset="0"/>
                            </a:rPr>
                            <m:t>𝟐</m:t>
                          </m:r>
                        </m:sup>
                      </m:sSup>
                    </m:oMath>
                  </m:oMathPara>
                </a14:m>
                <a:endParaRPr lang="en-US" sz="2400" b="1" dirty="0"/>
              </a:p>
            </p:txBody>
          </p:sp>
        </mc:Choice>
        <mc:Fallback xmlns="">
          <p:sp>
            <p:nvSpPr>
              <p:cNvPr id="4" name="CaixaDeTexto 3">
                <a:extLst>
                  <a:ext uri="{FF2B5EF4-FFF2-40B4-BE49-F238E27FC236}">
                    <a16:creationId xmlns:a16="http://schemas.microsoft.com/office/drawing/2014/main" id="{7B244B2F-E9CF-4C97-9895-7DAE3BBE97B5}"/>
                  </a:ext>
                </a:extLst>
              </p:cNvPr>
              <p:cNvSpPr txBox="1">
                <a:spLocks noRot="1" noChangeAspect="1" noMove="1" noResize="1" noEditPoints="1" noAdjustHandles="1" noChangeArrowheads="1" noChangeShapeType="1" noTextEdit="1"/>
              </p:cNvSpPr>
              <p:nvPr/>
            </p:nvSpPr>
            <p:spPr>
              <a:xfrm>
                <a:off x="3358257" y="5053881"/>
                <a:ext cx="2265236" cy="49923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D9C3B877-960F-484A-8E5A-319223A79ADC}"/>
                  </a:ext>
                </a:extLst>
              </p:cNvPr>
              <p:cNvSpPr txBox="1"/>
              <p:nvPr/>
            </p:nvSpPr>
            <p:spPr>
              <a:xfrm>
                <a:off x="6471186" y="5048976"/>
                <a:ext cx="2398285" cy="4992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𝐾</m:t>
                          </m:r>
                        </m:e>
                        <m:sub>
                          <m:r>
                            <a:rPr lang="en-US" sz="2400" b="0" i="1" smtClean="0">
                              <a:latin typeface="Cambria Math" panose="02040503050406030204" pitchFamily="18" charset="0"/>
                            </a:rPr>
                            <m:t>3</m:t>
                          </m:r>
                        </m:sub>
                      </m:sSub>
                      <m:sSup>
                        <m:sSupPr>
                          <m:ctrlPr>
                            <a:rPr lang="en-US" sz="2400" b="1" i="1" smtClean="0">
                              <a:latin typeface="Cambria Math" panose="02040503050406030204" pitchFamily="18" charset="0"/>
                              <a:ea typeface="Cambria Math" panose="02040503050406030204" pitchFamily="18" charset="0"/>
                            </a:rPr>
                          </m:ctrlPr>
                        </m:sSupPr>
                        <m:e>
                          <m:d>
                            <m:dPr>
                              <m:ctrlPr>
                                <a:rPr lang="en-US" sz="2400" b="0" i="1" smtClean="0">
                                  <a:latin typeface="Cambria Math" panose="02040503050406030204" pitchFamily="18" charset="0"/>
                                </a:rPr>
                              </m:ctrlPr>
                            </m:dPr>
                            <m:e>
                              <m:r>
                                <a:rPr lang="en-US" sz="2400" b="1" i="1" smtClean="0">
                                  <a:latin typeface="Cambria Math" panose="02040503050406030204" pitchFamily="18" charset="0"/>
                                </a:rPr>
                                <m:t>𝒏</m:t>
                              </m:r>
                              <m:r>
                                <a:rPr lang="en-US" sz="2400" b="1" i="1">
                                  <a:latin typeface="Cambria Math" panose="02040503050406030204" pitchFamily="18" charset="0"/>
                                  <a:ea typeface="Cambria Math" panose="02040503050406030204" pitchFamily="18" charset="0"/>
                                </a:rPr>
                                <m:t>×</m:t>
                              </m:r>
                              <m:d>
                                <m:dPr>
                                  <m:ctrlPr>
                                    <a:rPr lang="en-US" sz="2400" b="1" i="1" smtClean="0">
                                      <a:latin typeface="Cambria Math" panose="02040503050406030204" pitchFamily="18" charset="0"/>
                                      <a:ea typeface="Cambria Math" panose="02040503050406030204" pitchFamily="18" charset="0"/>
                                    </a:rPr>
                                  </m:ctrlPr>
                                </m:dPr>
                                <m:e>
                                  <m:r>
                                    <a:rPr lang="en-US" sz="2400" b="1" i="0"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𝒏</m:t>
                                  </m:r>
                                </m:e>
                              </m:d>
                            </m:e>
                          </m:d>
                        </m:e>
                        <m:sup>
                          <m:r>
                            <a:rPr lang="en-US" sz="2400" b="1" i="1" smtClean="0">
                              <a:latin typeface="Cambria Math" panose="02040503050406030204" pitchFamily="18" charset="0"/>
                              <a:ea typeface="Cambria Math" panose="02040503050406030204" pitchFamily="18" charset="0"/>
                            </a:rPr>
                            <m:t>𝟐</m:t>
                          </m:r>
                        </m:sup>
                      </m:sSup>
                    </m:oMath>
                  </m:oMathPara>
                </a14:m>
                <a:endParaRPr lang="en-US" sz="2400" b="1" dirty="0"/>
              </a:p>
            </p:txBody>
          </p:sp>
        </mc:Choice>
        <mc:Fallback xmlns="">
          <p:sp>
            <p:nvSpPr>
              <p:cNvPr id="6" name="CaixaDeTexto 5">
                <a:extLst>
                  <a:ext uri="{FF2B5EF4-FFF2-40B4-BE49-F238E27FC236}">
                    <a16:creationId xmlns:a16="http://schemas.microsoft.com/office/drawing/2014/main" id="{D9C3B877-960F-484A-8E5A-319223A79ADC}"/>
                  </a:ext>
                </a:extLst>
              </p:cNvPr>
              <p:cNvSpPr txBox="1">
                <a:spLocks noRot="1" noChangeAspect="1" noMove="1" noResize="1" noEditPoints="1" noAdjustHandles="1" noChangeArrowheads="1" noChangeShapeType="1" noTextEdit="1"/>
              </p:cNvSpPr>
              <p:nvPr/>
            </p:nvSpPr>
            <p:spPr>
              <a:xfrm>
                <a:off x="6471186" y="5048976"/>
                <a:ext cx="2398285" cy="499239"/>
              </a:xfrm>
              <a:prstGeom prst="rect">
                <a:avLst/>
              </a:prstGeom>
              <a:blipFill>
                <a:blip r:embed="rId5"/>
                <a:stretch>
                  <a:fillRect/>
                </a:stretch>
              </a:blipFill>
            </p:spPr>
            <p:txBody>
              <a:bodyPr/>
              <a:lstStyle/>
              <a:p>
                <a:r>
                  <a:rPr lang="en-US">
                    <a:noFill/>
                  </a:rPr>
                  <a:t> </a:t>
                </a:r>
              </a:p>
            </p:txBody>
          </p:sp>
        </mc:Fallback>
      </mc:AlternateContent>
      <p:sp>
        <p:nvSpPr>
          <p:cNvPr id="5" name="CaixaDeTexto 4">
            <a:extLst>
              <a:ext uri="{FF2B5EF4-FFF2-40B4-BE49-F238E27FC236}">
                <a16:creationId xmlns:a16="http://schemas.microsoft.com/office/drawing/2014/main" id="{8CD4AB99-0C38-4544-AB19-92BC1A930E33}"/>
              </a:ext>
            </a:extLst>
          </p:cNvPr>
          <p:cNvSpPr txBox="1"/>
          <p:nvPr/>
        </p:nvSpPr>
        <p:spPr>
          <a:xfrm>
            <a:off x="1358869" y="1037295"/>
            <a:ext cx="720080"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splay</a:t>
            </a:r>
          </a:p>
        </p:txBody>
      </p:sp>
      <p:sp>
        <p:nvSpPr>
          <p:cNvPr id="9" name="CaixaDeTexto 8">
            <a:extLst>
              <a:ext uri="{FF2B5EF4-FFF2-40B4-BE49-F238E27FC236}">
                <a16:creationId xmlns:a16="http://schemas.microsoft.com/office/drawing/2014/main" id="{4799E7DA-53BD-41F0-9223-B17DC648AAC5}"/>
              </a:ext>
            </a:extLst>
          </p:cNvPr>
          <p:cNvSpPr txBox="1"/>
          <p:nvPr/>
        </p:nvSpPr>
        <p:spPr>
          <a:xfrm>
            <a:off x="4227281" y="1048748"/>
            <a:ext cx="1872208"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twist</a:t>
            </a:r>
          </a:p>
        </p:txBody>
      </p:sp>
      <p:sp>
        <p:nvSpPr>
          <p:cNvPr id="10" name="CaixaDeTexto 9">
            <a:extLst>
              <a:ext uri="{FF2B5EF4-FFF2-40B4-BE49-F238E27FC236}">
                <a16:creationId xmlns:a16="http://schemas.microsoft.com/office/drawing/2014/main" id="{F6678AE4-B61D-4363-8EBF-8F9FB1E076EC}"/>
              </a:ext>
            </a:extLst>
          </p:cNvPr>
          <p:cNvSpPr txBox="1"/>
          <p:nvPr/>
        </p:nvSpPr>
        <p:spPr>
          <a:xfrm>
            <a:off x="7235575" y="1048748"/>
            <a:ext cx="1012245"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bend</a:t>
            </a:r>
          </a:p>
        </p:txBody>
      </p:sp>
      <mc:AlternateContent xmlns:mc="http://schemas.openxmlformats.org/markup-compatibility/2006" xmlns:a14="http://schemas.microsoft.com/office/drawing/2010/main">
        <mc:Choice Requires="a14">
          <p:sp>
            <p:nvSpPr>
              <p:cNvPr id="7" name="CaixaDeTexto 6">
                <a:extLst>
                  <a:ext uri="{FF2B5EF4-FFF2-40B4-BE49-F238E27FC236}">
                    <a16:creationId xmlns:a16="http://schemas.microsoft.com/office/drawing/2014/main" id="{BC6C03B4-129B-43D8-BC52-277B20DE02E6}"/>
                  </a:ext>
                </a:extLst>
              </p:cNvPr>
              <p:cNvSpPr txBox="1"/>
              <p:nvPr/>
            </p:nvSpPr>
            <p:spPr>
              <a:xfrm>
                <a:off x="3607877" y="6165304"/>
                <a:ext cx="176599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𝐾</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−11</m:t>
                          </m:r>
                        </m:sup>
                      </m:sSup>
                      <m:r>
                        <a:rPr lang="en-US" sz="2400" b="0" i="1" smtClean="0">
                          <a:latin typeface="Cambria Math" panose="02040503050406030204" pitchFamily="18" charset="0"/>
                        </a:rPr>
                        <m:t>𝑁</m:t>
                      </m:r>
                    </m:oMath>
                  </m:oMathPara>
                </a14:m>
                <a:endParaRPr lang="en-US" sz="2400" dirty="0"/>
              </a:p>
            </p:txBody>
          </p:sp>
        </mc:Choice>
        <mc:Fallback xmlns="">
          <p:sp>
            <p:nvSpPr>
              <p:cNvPr id="7" name="CaixaDeTexto 6">
                <a:extLst>
                  <a:ext uri="{FF2B5EF4-FFF2-40B4-BE49-F238E27FC236}">
                    <a16:creationId xmlns:a16="http://schemas.microsoft.com/office/drawing/2014/main" id="{BC6C03B4-129B-43D8-BC52-277B20DE02E6}"/>
                  </a:ext>
                </a:extLst>
              </p:cNvPr>
              <p:cNvSpPr txBox="1">
                <a:spLocks noRot="1" noChangeAspect="1" noMove="1" noResize="1" noEditPoints="1" noAdjustHandles="1" noChangeArrowheads="1" noChangeShapeType="1" noTextEdit="1"/>
              </p:cNvSpPr>
              <p:nvPr/>
            </p:nvSpPr>
            <p:spPr>
              <a:xfrm>
                <a:off x="3607877" y="6165304"/>
                <a:ext cx="1765996" cy="369332"/>
              </a:xfrm>
              <a:prstGeom prst="rect">
                <a:avLst/>
              </a:prstGeom>
              <a:blipFill>
                <a:blip r:embed="rId6"/>
                <a:stretch>
                  <a:fillRect l="-3448" r="-3103" b="-16393"/>
                </a:stretch>
              </a:blipFill>
            </p:spPr>
            <p:txBody>
              <a:bodyPr/>
              <a:lstStyle/>
              <a:p>
                <a:r>
                  <a:rPr lang="en-US">
                    <a:noFill/>
                  </a:rPr>
                  <a:t> </a:t>
                </a:r>
              </a:p>
            </p:txBody>
          </p:sp>
        </mc:Fallback>
      </mc:AlternateContent>
      <p:pic>
        <p:nvPicPr>
          <p:cNvPr id="13" name="Imagem 12">
            <a:extLst>
              <a:ext uri="{FF2B5EF4-FFF2-40B4-BE49-F238E27FC236}">
                <a16:creationId xmlns:a16="http://schemas.microsoft.com/office/drawing/2014/main" id="{33FF5537-CC56-430A-A184-10D55B1BAD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267" y="1466390"/>
            <a:ext cx="8675466" cy="1012721"/>
          </a:xfrm>
          <a:prstGeom prst="rect">
            <a:avLst/>
          </a:prstGeom>
        </p:spPr>
      </p:pic>
      <p:pic>
        <p:nvPicPr>
          <p:cNvPr id="15" name="Imagem 14" descr="Uma imagem com texto, mesa, mesa de trabalho&#10;&#10;Descrição gerada automaticamente">
            <a:extLst>
              <a:ext uri="{FF2B5EF4-FFF2-40B4-BE49-F238E27FC236}">
                <a16:creationId xmlns:a16="http://schemas.microsoft.com/office/drawing/2014/main" id="{CF26C358-14EE-4FA7-99C9-3D88439D6820}"/>
              </a:ext>
            </a:extLst>
          </p:cNvPr>
          <p:cNvPicPr>
            <a:picLocks noChangeAspect="1"/>
          </p:cNvPicPr>
          <p:nvPr/>
        </p:nvPicPr>
        <p:blipFill rotWithShape="1">
          <a:blip r:embed="rId8">
            <a:extLst>
              <a:ext uri="{28A0092B-C50C-407E-A947-70E740481C1C}">
                <a14:useLocalDpi xmlns:a14="http://schemas.microsoft.com/office/drawing/2010/main" val="0"/>
              </a:ext>
            </a:extLst>
          </a:blip>
          <a:srcRect l="4214" t="15576" r="914"/>
          <a:stretch/>
        </p:blipFill>
        <p:spPr>
          <a:xfrm>
            <a:off x="420712" y="3048982"/>
            <a:ext cx="8486820" cy="1561998"/>
          </a:xfrm>
          <a:prstGeom prst="rect">
            <a:avLst/>
          </a:prstGeom>
        </p:spPr>
      </p:pic>
    </p:spTree>
    <p:extLst>
      <p:ext uri="{BB962C8B-B14F-4D97-AF65-F5344CB8AC3E}">
        <p14:creationId xmlns:p14="http://schemas.microsoft.com/office/powerpoint/2010/main" val="4141652101"/>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aixaDeTexto 4">
                <a:extLst>
                  <a:ext uri="{FF2B5EF4-FFF2-40B4-BE49-F238E27FC236}">
                    <a16:creationId xmlns:a16="http://schemas.microsoft.com/office/drawing/2014/main" id="{D3F3EC24-807F-4C3C-B7DF-341FEAEEE9A6}"/>
                  </a:ext>
                </a:extLst>
              </p:cNvPr>
              <p:cNvSpPr txBox="1"/>
              <p:nvPr/>
            </p:nvSpPr>
            <p:spPr>
              <a:xfrm>
                <a:off x="5305711" y="1593191"/>
                <a:ext cx="2950096" cy="151137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rPr>
                        <m:t>𝒏</m:t>
                      </m:r>
                      <m:d>
                        <m:dPr>
                          <m:ctrlPr>
                            <a:rPr lang="en-US" sz="3200" b="1" i="1" smtClean="0">
                              <a:latin typeface="Cambria Math" panose="02040503050406030204" pitchFamily="18" charset="0"/>
                            </a:rPr>
                          </m:ctrlPr>
                        </m:dPr>
                        <m:e>
                          <m:r>
                            <a:rPr lang="en-US" sz="3200" b="1" i="1" smtClean="0">
                              <a:latin typeface="Cambria Math" panose="02040503050406030204" pitchFamily="18" charset="0"/>
                            </a:rPr>
                            <m:t>𝒓</m:t>
                          </m:r>
                        </m:e>
                      </m:d>
                      <m:r>
                        <a:rPr lang="en-US" sz="3200" b="0" i="1" smtClean="0">
                          <a:latin typeface="Cambria Math" panose="02040503050406030204" pitchFamily="18" charset="0"/>
                        </a:rPr>
                        <m:t>=</m:t>
                      </m:r>
                      <m:d>
                        <m:dPr>
                          <m:ctrlPr>
                            <a:rPr lang="en-US" sz="3200" b="0" i="1" smtClean="0">
                              <a:latin typeface="Cambria Math" panose="02040503050406030204" pitchFamily="18" charset="0"/>
                            </a:rPr>
                          </m:ctrlPr>
                        </m:dPr>
                        <m:e>
                          <m:m>
                            <m:mPr>
                              <m:mcs>
                                <m:mc>
                                  <m:mcPr>
                                    <m:count m:val="1"/>
                                    <m:mcJc m:val="center"/>
                                  </m:mcPr>
                                </m:mc>
                              </m:mcs>
                              <m:ctrlPr>
                                <a:rPr lang="en-US" sz="3200" b="0" i="1" smtClean="0">
                                  <a:latin typeface="Cambria Math" panose="02040503050406030204" pitchFamily="18" charset="0"/>
                                </a:rPr>
                              </m:ctrlPr>
                            </m:mPr>
                            <m:mr>
                              <m:e>
                                <m:r>
                                  <m:rPr>
                                    <m:brk m:alnAt="7"/>
                                  </m:rPr>
                                  <a:rPr lang="en-US" sz="3200" b="0" i="1" smtClean="0">
                                    <a:latin typeface="Cambria Math" panose="02040503050406030204" pitchFamily="18" charset="0"/>
                                  </a:rPr>
                                  <m:t>𝑥</m:t>
                                </m:r>
                              </m:e>
                            </m:mr>
                            <m:mr>
                              <m:e>
                                <m:r>
                                  <a:rPr lang="en-US" sz="3200" b="0" i="1" smtClean="0">
                                    <a:latin typeface="Cambria Math" panose="02040503050406030204" pitchFamily="18" charset="0"/>
                                  </a:rPr>
                                  <m:t>𝑦</m:t>
                                </m:r>
                              </m:e>
                            </m:mr>
                            <m:mr>
                              <m:e>
                                <m:r>
                                  <a:rPr lang="en-US" sz="3200" b="0" i="1" smtClean="0">
                                    <a:latin typeface="Cambria Math" panose="02040503050406030204" pitchFamily="18" charset="0"/>
                                  </a:rPr>
                                  <m:t>0</m:t>
                                </m:r>
                              </m:e>
                            </m:mr>
                          </m:m>
                        </m:e>
                      </m:d>
                    </m:oMath>
                  </m:oMathPara>
                </a14:m>
                <a:endParaRPr lang="en-US" dirty="0"/>
              </a:p>
              <a:p>
                <a:endParaRPr lang="en-US" dirty="0"/>
              </a:p>
            </p:txBody>
          </p:sp>
        </mc:Choice>
        <mc:Fallback xmlns="">
          <p:sp>
            <p:nvSpPr>
              <p:cNvPr id="5" name="CaixaDeTexto 4">
                <a:extLst>
                  <a:ext uri="{FF2B5EF4-FFF2-40B4-BE49-F238E27FC236}">
                    <a16:creationId xmlns:a16="http://schemas.microsoft.com/office/drawing/2014/main" id="{D3F3EC24-807F-4C3C-B7DF-341FEAEEE9A6}"/>
                  </a:ext>
                </a:extLst>
              </p:cNvPr>
              <p:cNvSpPr txBox="1">
                <a:spLocks noRot="1" noChangeAspect="1" noMove="1" noResize="1" noEditPoints="1" noAdjustHandles="1" noChangeArrowheads="1" noChangeShapeType="1" noTextEdit="1"/>
              </p:cNvSpPr>
              <p:nvPr/>
            </p:nvSpPr>
            <p:spPr>
              <a:xfrm>
                <a:off x="5305711" y="1593191"/>
                <a:ext cx="2950096" cy="151137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ixaDeTexto 6">
                <a:extLst>
                  <a:ext uri="{FF2B5EF4-FFF2-40B4-BE49-F238E27FC236}">
                    <a16:creationId xmlns:a16="http://schemas.microsoft.com/office/drawing/2014/main" id="{B2F1CA91-0EF3-4D30-BAB5-D195B0AAB68D}"/>
                  </a:ext>
                </a:extLst>
              </p:cNvPr>
              <p:cNvSpPr txBox="1"/>
              <p:nvPr/>
            </p:nvSpPr>
            <p:spPr>
              <a:xfrm>
                <a:off x="5305712" y="3209407"/>
                <a:ext cx="3411506" cy="2398798"/>
              </a:xfrm>
              <a:prstGeom prst="rect">
                <a:avLst/>
              </a:prstGeom>
              <a:noFill/>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d>
                        <m:dPr>
                          <m:ctrlPr>
                            <a:rPr lang="en-US" sz="2400" b="0" i="1" smtClean="0">
                              <a:latin typeface="Cambria Math" panose="02040503050406030204" pitchFamily="18" charset="0"/>
                            </a:rPr>
                          </m:ctrlPr>
                        </m:dPr>
                        <m:e>
                          <m:r>
                            <m:rPr>
                              <m:sty m:val="p"/>
                            </m:rPr>
                            <a:rPr lang="en-US" sz="2400" b="0" i="0" smtClean="0">
                              <a:latin typeface="Cambria Math" panose="02040503050406030204" pitchFamily="18" charset="0"/>
                            </a:rPr>
                            <m:t>∇</m:t>
                          </m:r>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𝒏</m:t>
                          </m:r>
                        </m:e>
                      </m:d>
                      <m:r>
                        <a:rPr lang="en-US" sz="2400" b="0" i="0"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b="0" i="0"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m:t>
                          </m:r>
                          <m:d>
                            <m:dPr>
                              <m:ctrlPr>
                                <a:rPr lang="en-US" sz="2400" b="0" i="1" smtClean="0">
                                  <a:latin typeface="Cambria Math" panose="02040503050406030204" pitchFamily="18" charset="0"/>
                                  <a:ea typeface="Cambria Math" panose="02040503050406030204" pitchFamily="18" charset="0"/>
                                </a:rPr>
                              </m:ctrlPr>
                            </m:dPr>
                            <m:e>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𝑥</m:t>
                                  </m:r>
                                </m:e>
                                <m:sup>
                                  <m:r>
                                    <a:rPr lang="en-US" sz="2400" b="0" i="1" smtClean="0">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𝑦</m:t>
                                  </m:r>
                                </m:e>
                                <m:sup>
                                  <m:r>
                                    <a:rPr lang="en-US" sz="2400" b="0" i="1" smtClean="0">
                                      <a:latin typeface="Cambria Math" panose="02040503050406030204" pitchFamily="18" charset="0"/>
                                      <a:ea typeface="Cambria Math" panose="02040503050406030204" pitchFamily="18" charset="0"/>
                                    </a:rPr>
                                    <m:t>2</m:t>
                                  </m:r>
                                </m:sup>
                              </m:sSup>
                            </m:e>
                          </m:d>
                          <m:r>
                            <a:rPr lang="en-US" sz="2400" b="0" i="1" smtClean="0">
                              <a:latin typeface="Cambria Math" panose="02040503050406030204" pitchFamily="18" charset="0"/>
                              <a:ea typeface="Cambria Math" panose="02040503050406030204" pitchFamily="18" charset="0"/>
                            </a:rPr>
                            <m:t> </m:t>
                          </m:r>
                        </m:den>
                      </m:f>
                      <m:r>
                        <a:rPr lang="en-US" sz="2400" b="0" i="0" smtClean="0">
                          <a:latin typeface="Cambria Math" panose="02040503050406030204" pitchFamily="18" charset="0"/>
                          <a:ea typeface="Cambria Math" panose="02040503050406030204" pitchFamily="18" charset="0"/>
                        </a:rPr>
                        <m:t> </m:t>
                      </m:r>
                    </m:oMath>
                  </m:oMathPara>
                </a14:m>
                <a:endParaRPr lang="en-US" sz="2400" b="0" i="0" dirty="0">
                  <a:latin typeface="Cambria Math" panose="02040503050406030204" pitchFamily="18" charset="0"/>
                  <a:ea typeface="Cambria Math" panose="02040503050406030204" pitchFamily="18" charset="0"/>
                </a:endParaRPr>
              </a:p>
              <a:p>
                <a:pPr>
                  <a:lnSpc>
                    <a:spcPct val="150000"/>
                  </a:lnSpc>
                </a:pPr>
                <a14:m>
                  <m:oMath xmlns:m="http://schemas.openxmlformats.org/officeDocument/2006/math">
                    <m:d>
                      <m:dPr>
                        <m:ctrlPr>
                          <a:rPr lang="en-US" sz="2400" i="1">
                            <a:latin typeface="Cambria Math" panose="02040503050406030204" pitchFamily="18" charset="0"/>
                          </a:rPr>
                        </m:ctrlPr>
                      </m:dPr>
                      <m:e>
                        <m:r>
                          <a:rPr lang="en-US" sz="2400" b="1" i="1">
                            <a:latin typeface="Cambria Math" panose="02040503050406030204" pitchFamily="18" charset="0"/>
                          </a:rPr>
                          <m:t>𝒏</m:t>
                        </m:r>
                        <m:r>
                          <a:rPr lang="en-US" sz="2400" b="1" i="1">
                            <a:latin typeface="Cambria Math" panose="02040503050406030204" pitchFamily="18" charset="0"/>
                            <a:ea typeface="Cambria Math" panose="02040503050406030204" pitchFamily="18" charset="0"/>
                          </a:rPr>
                          <m:t>⋅</m:t>
                        </m:r>
                        <m:d>
                          <m:dPr>
                            <m:ctrlPr>
                              <a:rPr lang="en-US" sz="2400" b="1" i="1">
                                <a:latin typeface="Cambria Math" panose="02040503050406030204" pitchFamily="18" charset="0"/>
                                <a:ea typeface="Cambria Math" panose="02040503050406030204" pitchFamily="18" charset="0"/>
                              </a:rPr>
                            </m:ctrlPr>
                          </m:dPr>
                          <m:e>
                            <m:r>
                              <a:rPr lang="en-US" sz="2400" b="1">
                                <a:latin typeface="Cambria Math" panose="02040503050406030204" pitchFamily="18" charset="0"/>
                                <a:ea typeface="Cambria Math" panose="02040503050406030204" pitchFamily="18" charset="0"/>
                              </a:rPr>
                              <m:t>𝛁</m:t>
                            </m:r>
                            <m:r>
                              <a:rPr lang="en-US" sz="2400" b="1" i="1">
                                <a:latin typeface="Cambria Math" panose="02040503050406030204" pitchFamily="18" charset="0"/>
                                <a:ea typeface="Cambria Math" panose="02040503050406030204" pitchFamily="18" charset="0"/>
                              </a:rPr>
                              <m:t>×</m:t>
                            </m:r>
                            <m:r>
                              <a:rPr lang="en-US" sz="2400" b="1" i="1">
                                <a:latin typeface="Cambria Math" panose="02040503050406030204" pitchFamily="18" charset="0"/>
                                <a:ea typeface="Cambria Math" panose="02040503050406030204" pitchFamily="18" charset="0"/>
                              </a:rPr>
                              <m:t>𝒏</m:t>
                            </m:r>
                          </m:e>
                        </m:d>
                      </m:e>
                    </m:d>
                  </m:oMath>
                </a14:m>
                <a:r>
                  <a:rPr lang="en-US" sz="2400" dirty="0"/>
                  <a:t> = 0 </a:t>
                </a:r>
              </a:p>
              <a:p>
                <a:pPr>
                  <a:lnSpc>
                    <a:spcPct val="150000"/>
                  </a:lnSpc>
                </a:pPr>
                <a:r>
                  <a:rPr lang="en-US" sz="2400" dirty="0"/>
                  <a:t> </a:t>
                </a:r>
                <a14:m>
                  <m:oMath xmlns:m="http://schemas.openxmlformats.org/officeDocument/2006/math">
                    <m:r>
                      <a:rPr lang="en-US" sz="2400" b="1" i="1">
                        <a:latin typeface="Cambria Math" panose="02040503050406030204" pitchFamily="18" charset="0"/>
                      </a:rPr>
                      <m:t>𝒏</m:t>
                    </m:r>
                    <m:r>
                      <a:rPr lang="en-US" sz="2400" b="1" i="1">
                        <a:latin typeface="Cambria Math" panose="02040503050406030204" pitchFamily="18" charset="0"/>
                        <a:ea typeface="Cambria Math" panose="02040503050406030204" pitchFamily="18" charset="0"/>
                      </a:rPr>
                      <m:t>×</m:t>
                    </m:r>
                    <m:d>
                      <m:dPr>
                        <m:ctrlPr>
                          <a:rPr lang="en-US" sz="2400" b="1" i="1">
                            <a:latin typeface="Cambria Math" panose="02040503050406030204" pitchFamily="18" charset="0"/>
                            <a:ea typeface="Cambria Math" panose="02040503050406030204" pitchFamily="18" charset="0"/>
                          </a:rPr>
                        </m:ctrlPr>
                      </m:dPr>
                      <m:e>
                        <m:r>
                          <a:rPr lang="en-US" sz="2400" b="1">
                            <a:latin typeface="Cambria Math" panose="02040503050406030204" pitchFamily="18" charset="0"/>
                            <a:ea typeface="Cambria Math" panose="02040503050406030204" pitchFamily="18" charset="0"/>
                          </a:rPr>
                          <m:t>𝛁</m:t>
                        </m:r>
                        <m:r>
                          <a:rPr lang="en-US" sz="2400" b="1" i="1">
                            <a:latin typeface="Cambria Math" panose="02040503050406030204" pitchFamily="18" charset="0"/>
                            <a:ea typeface="Cambria Math" panose="02040503050406030204" pitchFamily="18" charset="0"/>
                          </a:rPr>
                          <m:t>×</m:t>
                        </m:r>
                        <m:r>
                          <a:rPr lang="en-US" sz="2400" b="1" i="1">
                            <a:latin typeface="Cambria Math" panose="02040503050406030204" pitchFamily="18" charset="0"/>
                            <a:ea typeface="Cambria Math" panose="02040503050406030204" pitchFamily="18" charset="0"/>
                          </a:rPr>
                          <m:t>𝒏</m:t>
                        </m:r>
                      </m:e>
                    </m:d>
                  </m:oMath>
                </a14:m>
                <a:r>
                  <a:rPr lang="en-US" sz="2400" dirty="0"/>
                  <a:t> = </a:t>
                </a:r>
                <a:r>
                  <a:rPr lang="en-US" sz="2400" b="1" dirty="0"/>
                  <a:t>0</a:t>
                </a:r>
              </a:p>
            </p:txBody>
          </p:sp>
        </mc:Choice>
        <mc:Fallback xmlns="">
          <p:sp>
            <p:nvSpPr>
              <p:cNvPr id="7" name="CaixaDeTexto 6">
                <a:extLst>
                  <a:ext uri="{FF2B5EF4-FFF2-40B4-BE49-F238E27FC236}">
                    <a16:creationId xmlns:a16="http://schemas.microsoft.com/office/drawing/2014/main" id="{B2F1CA91-0EF3-4D30-BAB5-D195B0AAB68D}"/>
                  </a:ext>
                </a:extLst>
              </p:cNvPr>
              <p:cNvSpPr txBox="1">
                <a:spLocks noRot="1" noChangeAspect="1" noMove="1" noResize="1" noEditPoints="1" noAdjustHandles="1" noChangeArrowheads="1" noChangeShapeType="1" noTextEdit="1"/>
              </p:cNvSpPr>
              <p:nvPr/>
            </p:nvSpPr>
            <p:spPr>
              <a:xfrm>
                <a:off x="5305712" y="3209407"/>
                <a:ext cx="3411506" cy="2398798"/>
              </a:xfrm>
              <a:prstGeom prst="rect">
                <a:avLst/>
              </a:prstGeom>
              <a:blipFill>
                <a:blip r:embed="rId3"/>
                <a:stretch>
                  <a:fillRect b="-48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aixaDeTexto 7">
                <a:extLst>
                  <a:ext uri="{FF2B5EF4-FFF2-40B4-BE49-F238E27FC236}">
                    <a16:creationId xmlns:a16="http://schemas.microsoft.com/office/drawing/2014/main" id="{65692249-8F76-48ED-9C4A-8A0637A92B53}"/>
                  </a:ext>
                </a:extLst>
              </p:cNvPr>
              <p:cNvSpPr txBox="1"/>
              <p:nvPr/>
            </p:nvSpPr>
            <p:spPr>
              <a:xfrm>
                <a:off x="1402099" y="454972"/>
                <a:ext cx="3421775" cy="584775"/>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Splay:  </a:t>
                </a:r>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𝐾</m:t>
                        </m:r>
                      </m:e>
                      <m:sub>
                        <m:r>
                          <a:rPr lang="en-US" sz="3200" b="0" i="1" smtClean="0">
                            <a:latin typeface="Cambria Math" panose="02040503050406030204" pitchFamily="18" charset="0"/>
                          </a:rPr>
                          <m:t>1</m:t>
                        </m:r>
                      </m:sub>
                    </m:sSub>
                    <m:sSup>
                      <m:sSupPr>
                        <m:ctrlPr>
                          <a:rPr lang="en-US" sz="3200" b="0" i="1" smtClean="0">
                            <a:latin typeface="Cambria Math" panose="02040503050406030204" pitchFamily="18" charset="0"/>
                          </a:rPr>
                        </m:ctrlPr>
                      </m:sSupPr>
                      <m:e>
                        <m:d>
                          <m:dPr>
                            <m:ctrlPr>
                              <a:rPr lang="en-US" sz="3200" b="0" i="1" smtClean="0">
                                <a:latin typeface="Cambria Math" panose="02040503050406030204" pitchFamily="18" charset="0"/>
                              </a:rPr>
                            </m:ctrlPr>
                          </m:dPr>
                          <m:e>
                            <m:r>
                              <m:rPr>
                                <m:sty m:val="p"/>
                              </m:rPr>
                              <a:rPr lang="en-US" sz="3200" b="0" i="0" smtClean="0">
                                <a:latin typeface="Cambria Math" panose="02040503050406030204" pitchFamily="18" charset="0"/>
                              </a:rPr>
                              <m:t>∇</m:t>
                            </m:r>
                            <m:r>
                              <a:rPr lang="en-US" sz="3200" b="0" i="1" smtClean="0">
                                <a:latin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m:t>
                            </m:r>
                            <m:r>
                              <a:rPr lang="en-US" sz="3200" b="1" i="1" smtClean="0">
                                <a:latin typeface="Cambria Math" panose="02040503050406030204" pitchFamily="18" charset="0"/>
                                <a:ea typeface="Cambria Math" panose="02040503050406030204" pitchFamily="18" charset="0"/>
                              </a:rPr>
                              <m:t>𝒏</m:t>
                            </m:r>
                          </m:e>
                        </m:d>
                      </m:e>
                      <m:sup>
                        <m:r>
                          <a:rPr lang="en-US" sz="3200" b="0" i="1" smtClean="0">
                            <a:latin typeface="Cambria Math" panose="02040503050406030204" pitchFamily="18" charset="0"/>
                          </a:rPr>
                          <m:t>2</m:t>
                        </m:r>
                      </m:sup>
                    </m:sSup>
                  </m:oMath>
                </a14:m>
                <a:endParaRPr lang="en-US" sz="3200" dirty="0">
                  <a:latin typeface="Calibri" panose="020F0502020204030204" pitchFamily="34" charset="0"/>
                  <a:cs typeface="Calibri" panose="020F0502020204030204" pitchFamily="34" charset="0"/>
                </a:endParaRPr>
              </a:p>
            </p:txBody>
          </p:sp>
        </mc:Choice>
        <mc:Fallback xmlns="">
          <p:sp>
            <p:nvSpPr>
              <p:cNvPr id="8" name="CaixaDeTexto 7">
                <a:extLst>
                  <a:ext uri="{FF2B5EF4-FFF2-40B4-BE49-F238E27FC236}">
                    <a16:creationId xmlns:a16="http://schemas.microsoft.com/office/drawing/2014/main" id="{65692249-8F76-48ED-9C4A-8A0637A92B53}"/>
                  </a:ext>
                </a:extLst>
              </p:cNvPr>
              <p:cNvSpPr txBox="1">
                <a:spLocks noRot="1" noChangeAspect="1" noMove="1" noResize="1" noEditPoints="1" noAdjustHandles="1" noChangeArrowheads="1" noChangeShapeType="1" noTextEdit="1"/>
              </p:cNvSpPr>
              <p:nvPr/>
            </p:nvSpPr>
            <p:spPr>
              <a:xfrm>
                <a:off x="1402099" y="454972"/>
                <a:ext cx="3421775" cy="584775"/>
              </a:xfrm>
              <a:prstGeom prst="rect">
                <a:avLst/>
              </a:prstGeom>
              <a:blipFill>
                <a:blip r:embed="rId4"/>
                <a:stretch>
                  <a:fillRect l="-4456" t="-12500" b="-34375"/>
                </a:stretch>
              </a:blipFill>
            </p:spPr>
            <p:txBody>
              <a:bodyPr/>
              <a:lstStyle/>
              <a:p>
                <a:r>
                  <a:rPr lang="en-US">
                    <a:noFill/>
                  </a:rPr>
                  <a:t> </a:t>
                </a:r>
              </a:p>
            </p:txBody>
          </p:sp>
        </mc:Fallback>
      </mc:AlternateContent>
      <p:cxnSp>
        <p:nvCxnSpPr>
          <p:cNvPr id="10" name="Conexão reta unidirecional 9">
            <a:extLst>
              <a:ext uri="{FF2B5EF4-FFF2-40B4-BE49-F238E27FC236}">
                <a16:creationId xmlns:a16="http://schemas.microsoft.com/office/drawing/2014/main" id="{A24B4629-2FCF-4E26-8CD9-1F295D1524EA}"/>
              </a:ext>
            </a:extLst>
          </p:cNvPr>
          <p:cNvCxnSpPr/>
          <p:nvPr/>
        </p:nvCxnSpPr>
        <p:spPr bwMode="auto">
          <a:xfrm>
            <a:off x="611560" y="4149080"/>
            <a:ext cx="3744416"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Conexão reta unidirecional 11">
            <a:extLst>
              <a:ext uri="{FF2B5EF4-FFF2-40B4-BE49-F238E27FC236}">
                <a16:creationId xmlns:a16="http://schemas.microsoft.com/office/drawing/2014/main" id="{E52EC5AD-54A1-4287-9564-99850A5DF5B0}"/>
              </a:ext>
            </a:extLst>
          </p:cNvPr>
          <p:cNvCxnSpPr/>
          <p:nvPr/>
        </p:nvCxnSpPr>
        <p:spPr bwMode="auto">
          <a:xfrm flipV="1">
            <a:off x="2501062" y="2348880"/>
            <a:ext cx="0" cy="3600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3" name="Fluxograma: Conexão 12">
            <a:extLst>
              <a:ext uri="{FF2B5EF4-FFF2-40B4-BE49-F238E27FC236}">
                <a16:creationId xmlns:a16="http://schemas.microsoft.com/office/drawing/2014/main" id="{0FBF180A-3657-4A70-96A2-758F156EA482}"/>
              </a:ext>
            </a:extLst>
          </p:cNvPr>
          <p:cNvSpPr/>
          <p:nvPr/>
        </p:nvSpPr>
        <p:spPr bwMode="auto">
          <a:xfrm>
            <a:off x="2428502" y="4078354"/>
            <a:ext cx="145119" cy="141451"/>
          </a:xfrm>
          <a:prstGeom prst="flowChartConnector">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14" name="CaixaDeTexto 13">
                <a:extLst>
                  <a:ext uri="{FF2B5EF4-FFF2-40B4-BE49-F238E27FC236}">
                    <a16:creationId xmlns:a16="http://schemas.microsoft.com/office/drawing/2014/main" id="{14DD8079-373A-4D76-948D-143F096B4CD8}"/>
                  </a:ext>
                </a:extLst>
              </p:cNvPr>
              <p:cNvSpPr txBox="1"/>
              <p:nvPr/>
            </p:nvSpPr>
            <p:spPr>
              <a:xfrm>
                <a:off x="4334472" y="4078354"/>
                <a:ext cx="1881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4" name="CaixaDeTexto 13">
                <a:extLst>
                  <a:ext uri="{FF2B5EF4-FFF2-40B4-BE49-F238E27FC236}">
                    <a16:creationId xmlns:a16="http://schemas.microsoft.com/office/drawing/2014/main" id="{14DD8079-373A-4D76-948D-143F096B4CD8}"/>
                  </a:ext>
                </a:extLst>
              </p:cNvPr>
              <p:cNvSpPr txBox="1">
                <a:spLocks noRot="1" noChangeAspect="1" noMove="1" noResize="1" noEditPoints="1" noAdjustHandles="1" noChangeArrowheads="1" noChangeShapeType="1" noTextEdit="1"/>
              </p:cNvSpPr>
              <p:nvPr/>
            </p:nvSpPr>
            <p:spPr>
              <a:xfrm>
                <a:off x="4334472" y="4078354"/>
                <a:ext cx="188128" cy="276999"/>
              </a:xfrm>
              <a:prstGeom prst="rect">
                <a:avLst/>
              </a:prstGeom>
              <a:blipFill>
                <a:blip r:embed="rId5"/>
                <a:stretch>
                  <a:fillRect l="-16129" r="-12903" b="-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aixaDeTexto 14">
                <a:extLst>
                  <a:ext uri="{FF2B5EF4-FFF2-40B4-BE49-F238E27FC236}">
                    <a16:creationId xmlns:a16="http://schemas.microsoft.com/office/drawing/2014/main" id="{06C7CE83-ACDD-405A-AD02-522882EB6FF8}"/>
                  </a:ext>
                </a:extLst>
              </p:cNvPr>
              <p:cNvSpPr txBox="1"/>
              <p:nvPr/>
            </p:nvSpPr>
            <p:spPr>
              <a:xfrm>
                <a:off x="2699792" y="2210380"/>
                <a:ext cx="19152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5" name="CaixaDeTexto 14">
                <a:extLst>
                  <a:ext uri="{FF2B5EF4-FFF2-40B4-BE49-F238E27FC236}">
                    <a16:creationId xmlns:a16="http://schemas.microsoft.com/office/drawing/2014/main" id="{06C7CE83-ACDD-405A-AD02-522882EB6FF8}"/>
                  </a:ext>
                </a:extLst>
              </p:cNvPr>
              <p:cNvSpPr txBox="1">
                <a:spLocks noRot="1" noChangeAspect="1" noMove="1" noResize="1" noEditPoints="1" noAdjustHandles="1" noChangeArrowheads="1" noChangeShapeType="1" noTextEdit="1"/>
              </p:cNvSpPr>
              <p:nvPr/>
            </p:nvSpPr>
            <p:spPr>
              <a:xfrm>
                <a:off x="2699792" y="2210380"/>
                <a:ext cx="191526" cy="276999"/>
              </a:xfrm>
              <a:prstGeom prst="rect">
                <a:avLst/>
              </a:prstGeom>
              <a:blipFill>
                <a:blip r:embed="rId6"/>
                <a:stretch>
                  <a:fillRect l="-29032" r="-29032" b="-2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aixaDeTexto 15">
                <a:extLst>
                  <a:ext uri="{FF2B5EF4-FFF2-40B4-BE49-F238E27FC236}">
                    <a16:creationId xmlns:a16="http://schemas.microsoft.com/office/drawing/2014/main" id="{0E6F2E53-2359-4EFB-91E8-0B0938A6F090}"/>
                  </a:ext>
                </a:extLst>
              </p:cNvPr>
              <p:cNvSpPr txBox="1"/>
              <p:nvPr/>
            </p:nvSpPr>
            <p:spPr>
              <a:xfrm>
                <a:off x="2586038" y="4149079"/>
                <a:ext cx="17389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𝑧</m:t>
                      </m:r>
                    </m:oMath>
                  </m:oMathPara>
                </a14:m>
                <a:endParaRPr lang="en-US" dirty="0"/>
              </a:p>
            </p:txBody>
          </p:sp>
        </mc:Choice>
        <mc:Fallback xmlns="">
          <p:sp>
            <p:nvSpPr>
              <p:cNvPr id="16" name="CaixaDeTexto 15">
                <a:extLst>
                  <a:ext uri="{FF2B5EF4-FFF2-40B4-BE49-F238E27FC236}">
                    <a16:creationId xmlns:a16="http://schemas.microsoft.com/office/drawing/2014/main" id="{0E6F2E53-2359-4EFB-91E8-0B0938A6F090}"/>
                  </a:ext>
                </a:extLst>
              </p:cNvPr>
              <p:cNvSpPr txBox="1">
                <a:spLocks noRot="1" noChangeAspect="1" noMove="1" noResize="1" noEditPoints="1" noAdjustHandles="1" noChangeArrowheads="1" noChangeShapeType="1" noTextEdit="1"/>
              </p:cNvSpPr>
              <p:nvPr/>
            </p:nvSpPr>
            <p:spPr>
              <a:xfrm>
                <a:off x="2586038" y="4149079"/>
                <a:ext cx="173894" cy="276999"/>
              </a:xfrm>
              <a:prstGeom prst="rect">
                <a:avLst/>
              </a:prstGeom>
              <a:blipFill>
                <a:blip r:embed="rId7"/>
                <a:stretch>
                  <a:fillRect l="-17241" r="-13793" b="-2222"/>
                </a:stretch>
              </a:blipFill>
            </p:spPr>
            <p:txBody>
              <a:bodyPr/>
              <a:lstStyle/>
              <a:p>
                <a:r>
                  <a:rPr lang="en-US">
                    <a:noFill/>
                  </a:rPr>
                  <a:t> </a:t>
                </a:r>
              </a:p>
            </p:txBody>
          </p:sp>
        </mc:Fallback>
      </mc:AlternateContent>
      <p:cxnSp>
        <p:nvCxnSpPr>
          <p:cNvPr id="19" name="Conexão reta unidirecional 18">
            <a:extLst>
              <a:ext uri="{FF2B5EF4-FFF2-40B4-BE49-F238E27FC236}">
                <a16:creationId xmlns:a16="http://schemas.microsoft.com/office/drawing/2014/main" id="{A938BEFE-13C1-499D-98F1-ED1A224E0613}"/>
              </a:ext>
            </a:extLst>
          </p:cNvPr>
          <p:cNvCxnSpPr>
            <a:cxnSpLocks/>
            <a:stCxn id="13" idx="7"/>
          </p:cNvCxnSpPr>
          <p:nvPr/>
        </p:nvCxnSpPr>
        <p:spPr bwMode="auto">
          <a:xfrm flipV="1">
            <a:off x="2552369" y="3707446"/>
            <a:ext cx="891052" cy="391623"/>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cxnSp>
        <p:nvCxnSpPr>
          <p:cNvPr id="20" name="Conexão reta unidirecional 19">
            <a:extLst>
              <a:ext uri="{FF2B5EF4-FFF2-40B4-BE49-F238E27FC236}">
                <a16:creationId xmlns:a16="http://schemas.microsoft.com/office/drawing/2014/main" id="{670FF9E3-B995-4247-9850-BEDC45702C13}"/>
              </a:ext>
            </a:extLst>
          </p:cNvPr>
          <p:cNvCxnSpPr>
            <a:cxnSpLocks/>
          </p:cNvCxnSpPr>
          <p:nvPr/>
        </p:nvCxnSpPr>
        <p:spPr bwMode="auto">
          <a:xfrm flipV="1">
            <a:off x="2542983" y="3150554"/>
            <a:ext cx="372140" cy="929963"/>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cxnSp>
        <p:nvCxnSpPr>
          <p:cNvPr id="21" name="Conexão reta unidirecional 20">
            <a:extLst>
              <a:ext uri="{FF2B5EF4-FFF2-40B4-BE49-F238E27FC236}">
                <a16:creationId xmlns:a16="http://schemas.microsoft.com/office/drawing/2014/main" id="{4F2E3360-C4B9-4AB9-A9D6-752BB7A92CC5}"/>
              </a:ext>
            </a:extLst>
          </p:cNvPr>
          <p:cNvCxnSpPr>
            <a:cxnSpLocks/>
          </p:cNvCxnSpPr>
          <p:nvPr/>
        </p:nvCxnSpPr>
        <p:spPr bwMode="auto">
          <a:xfrm flipH="1" flipV="1">
            <a:off x="1999691" y="3130589"/>
            <a:ext cx="472330" cy="949575"/>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cxnSp>
        <p:nvCxnSpPr>
          <p:cNvPr id="22" name="Conexão reta unidirecional 21">
            <a:extLst>
              <a:ext uri="{FF2B5EF4-FFF2-40B4-BE49-F238E27FC236}">
                <a16:creationId xmlns:a16="http://schemas.microsoft.com/office/drawing/2014/main" id="{A4B13233-E8F8-45CE-A70F-B2566684ABE4}"/>
              </a:ext>
            </a:extLst>
          </p:cNvPr>
          <p:cNvCxnSpPr>
            <a:cxnSpLocks/>
          </p:cNvCxnSpPr>
          <p:nvPr/>
        </p:nvCxnSpPr>
        <p:spPr bwMode="auto">
          <a:xfrm flipH="1" flipV="1">
            <a:off x="1411640" y="3727411"/>
            <a:ext cx="1030087" cy="394259"/>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cxnSp>
        <p:nvCxnSpPr>
          <p:cNvPr id="23" name="Conexão reta unidirecional 22">
            <a:extLst>
              <a:ext uri="{FF2B5EF4-FFF2-40B4-BE49-F238E27FC236}">
                <a16:creationId xmlns:a16="http://schemas.microsoft.com/office/drawing/2014/main" id="{9252C29D-596F-41B0-B551-47C860F81BE0}"/>
              </a:ext>
            </a:extLst>
          </p:cNvPr>
          <p:cNvCxnSpPr>
            <a:cxnSpLocks/>
          </p:cNvCxnSpPr>
          <p:nvPr/>
        </p:nvCxnSpPr>
        <p:spPr bwMode="auto">
          <a:xfrm>
            <a:off x="2573621" y="4189173"/>
            <a:ext cx="896797" cy="40154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cxnSp>
        <p:nvCxnSpPr>
          <p:cNvPr id="24" name="Conexão reta unidirecional 23">
            <a:extLst>
              <a:ext uri="{FF2B5EF4-FFF2-40B4-BE49-F238E27FC236}">
                <a16:creationId xmlns:a16="http://schemas.microsoft.com/office/drawing/2014/main" id="{D031534A-9B36-4389-A610-7E2E98952597}"/>
              </a:ext>
            </a:extLst>
          </p:cNvPr>
          <p:cNvCxnSpPr>
            <a:cxnSpLocks/>
          </p:cNvCxnSpPr>
          <p:nvPr/>
        </p:nvCxnSpPr>
        <p:spPr bwMode="auto">
          <a:xfrm>
            <a:off x="2514285" y="4216606"/>
            <a:ext cx="400838" cy="950964"/>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cxnSp>
        <p:nvCxnSpPr>
          <p:cNvPr id="25" name="Conexão reta unidirecional 24">
            <a:extLst>
              <a:ext uri="{FF2B5EF4-FFF2-40B4-BE49-F238E27FC236}">
                <a16:creationId xmlns:a16="http://schemas.microsoft.com/office/drawing/2014/main" id="{C02F8FD1-42F8-43E7-9626-975553BC8943}"/>
              </a:ext>
            </a:extLst>
          </p:cNvPr>
          <p:cNvCxnSpPr>
            <a:cxnSpLocks/>
          </p:cNvCxnSpPr>
          <p:nvPr/>
        </p:nvCxnSpPr>
        <p:spPr bwMode="auto">
          <a:xfrm flipH="1">
            <a:off x="1444396" y="4199092"/>
            <a:ext cx="986986" cy="399491"/>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cxnSp>
        <p:nvCxnSpPr>
          <p:cNvPr id="26" name="Conexão reta unidirecional 25">
            <a:extLst>
              <a:ext uri="{FF2B5EF4-FFF2-40B4-BE49-F238E27FC236}">
                <a16:creationId xmlns:a16="http://schemas.microsoft.com/office/drawing/2014/main" id="{15756746-E04C-4034-9408-597E3A154BEF}"/>
              </a:ext>
            </a:extLst>
          </p:cNvPr>
          <p:cNvCxnSpPr>
            <a:cxnSpLocks/>
          </p:cNvCxnSpPr>
          <p:nvPr/>
        </p:nvCxnSpPr>
        <p:spPr bwMode="auto">
          <a:xfrm flipH="1">
            <a:off x="2042342" y="4208905"/>
            <a:ext cx="443970" cy="916274"/>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57" name="CaixaDeTexto 56">
                <a:extLst>
                  <a:ext uri="{FF2B5EF4-FFF2-40B4-BE49-F238E27FC236}">
                    <a16:creationId xmlns:a16="http://schemas.microsoft.com/office/drawing/2014/main" id="{1939DED5-A92A-4C53-90C4-151D03EAD43B}"/>
                  </a:ext>
                </a:extLst>
              </p:cNvPr>
              <p:cNvSpPr txBox="1"/>
              <p:nvPr/>
            </p:nvSpPr>
            <p:spPr>
              <a:xfrm>
                <a:off x="2795555" y="3050558"/>
                <a:ext cx="103008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𝒏</m:t>
                      </m:r>
                      <m:d>
                        <m:dPr>
                          <m:ctrlPr>
                            <a:rPr lang="en-US" b="1" i="1" smtClean="0">
                              <a:solidFill>
                                <a:srgbClr val="FF0000"/>
                              </a:solidFill>
                              <a:latin typeface="Cambria Math" panose="02040503050406030204" pitchFamily="18" charset="0"/>
                            </a:rPr>
                          </m:ctrlPr>
                        </m:dPr>
                        <m:e>
                          <m:r>
                            <a:rPr lang="en-US" b="1" i="1" smtClean="0">
                              <a:solidFill>
                                <a:srgbClr val="FF0000"/>
                              </a:solidFill>
                              <a:latin typeface="Cambria Math" panose="02040503050406030204" pitchFamily="18" charset="0"/>
                            </a:rPr>
                            <m:t>𝒓</m:t>
                          </m:r>
                        </m:e>
                      </m:d>
                    </m:oMath>
                  </m:oMathPara>
                </a14:m>
                <a:endParaRPr lang="en-US" dirty="0">
                  <a:solidFill>
                    <a:srgbClr val="FF0000"/>
                  </a:solidFill>
                </a:endParaRPr>
              </a:p>
            </p:txBody>
          </p:sp>
        </mc:Choice>
        <mc:Fallback xmlns="">
          <p:sp>
            <p:nvSpPr>
              <p:cNvPr id="57" name="CaixaDeTexto 56">
                <a:extLst>
                  <a:ext uri="{FF2B5EF4-FFF2-40B4-BE49-F238E27FC236}">
                    <a16:creationId xmlns:a16="http://schemas.microsoft.com/office/drawing/2014/main" id="{1939DED5-A92A-4C53-90C4-151D03EAD43B}"/>
                  </a:ext>
                </a:extLst>
              </p:cNvPr>
              <p:cNvSpPr txBox="1">
                <a:spLocks noRot="1" noChangeAspect="1" noMove="1" noResize="1" noEditPoints="1" noAdjustHandles="1" noChangeArrowheads="1" noChangeShapeType="1" noTextEdit="1"/>
              </p:cNvSpPr>
              <p:nvPr/>
            </p:nvSpPr>
            <p:spPr>
              <a:xfrm>
                <a:off x="2795555" y="3050558"/>
                <a:ext cx="1030087" cy="369332"/>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65216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aixaDeTexto 4">
                <a:extLst>
                  <a:ext uri="{FF2B5EF4-FFF2-40B4-BE49-F238E27FC236}">
                    <a16:creationId xmlns:a16="http://schemas.microsoft.com/office/drawing/2014/main" id="{D3F3EC24-807F-4C3C-B7DF-341FEAEEE9A6}"/>
                  </a:ext>
                </a:extLst>
              </p:cNvPr>
              <p:cNvSpPr txBox="1"/>
              <p:nvPr/>
            </p:nvSpPr>
            <p:spPr>
              <a:xfrm>
                <a:off x="5305710" y="1593191"/>
                <a:ext cx="3411505" cy="154984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rPr>
                        <m:t>𝒏</m:t>
                      </m:r>
                      <m:d>
                        <m:dPr>
                          <m:ctrlPr>
                            <a:rPr lang="en-US" sz="3200" b="1" i="1" smtClean="0">
                              <a:latin typeface="Cambria Math" panose="02040503050406030204" pitchFamily="18" charset="0"/>
                            </a:rPr>
                          </m:ctrlPr>
                        </m:dPr>
                        <m:e>
                          <m:r>
                            <a:rPr lang="en-US" sz="3200" b="1" i="1" smtClean="0">
                              <a:latin typeface="Cambria Math" panose="02040503050406030204" pitchFamily="18" charset="0"/>
                            </a:rPr>
                            <m:t>𝒓</m:t>
                          </m:r>
                        </m:e>
                      </m:d>
                      <m:r>
                        <a:rPr lang="en-US" sz="3200" b="0" i="1" smtClean="0">
                          <a:latin typeface="Cambria Math" panose="02040503050406030204" pitchFamily="18" charset="0"/>
                        </a:rPr>
                        <m:t>=</m:t>
                      </m:r>
                      <m:d>
                        <m:dPr>
                          <m:ctrlPr>
                            <a:rPr lang="en-US" sz="3200" b="0" i="1" smtClean="0">
                              <a:latin typeface="Cambria Math" panose="02040503050406030204" pitchFamily="18" charset="0"/>
                            </a:rPr>
                          </m:ctrlPr>
                        </m:dPr>
                        <m:e>
                          <m:m>
                            <m:mPr>
                              <m:mcs>
                                <m:mc>
                                  <m:mcPr>
                                    <m:count m:val="1"/>
                                    <m:mcJc m:val="center"/>
                                  </m:mcPr>
                                </m:mc>
                              </m:mcs>
                              <m:ctrlPr>
                                <a:rPr lang="en-US" sz="3200" b="0" i="1" smtClean="0">
                                  <a:latin typeface="Cambria Math" panose="02040503050406030204" pitchFamily="18" charset="0"/>
                                </a:rPr>
                              </m:ctrlPr>
                            </m:mPr>
                            <m:mr>
                              <m:e>
                                <m:func>
                                  <m:funcPr>
                                    <m:ctrlPr>
                                      <a:rPr lang="en-US" sz="3200" b="0" i="1" smtClean="0">
                                        <a:latin typeface="Cambria Math" panose="02040503050406030204" pitchFamily="18" charset="0"/>
                                      </a:rPr>
                                    </m:ctrlPr>
                                  </m:funcPr>
                                  <m:fName>
                                    <m:r>
                                      <m:rPr>
                                        <m:sty m:val="p"/>
                                        <m:brk m:alnAt="7"/>
                                      </m:rPr>
                                      <a:rPr lang="en-US" sz="3200" b="0" i="0" smtClean="0">
                                        <a:latin typeface="Cambria Math" panose="02040503050406030204" pitchFamily="18" charset="0"/>
                                      </a:rPr>
                                      <m:t>c</m:t>
                                    </m:r>
                                    <m:r>
                                      <m:rPr>
                                        <m:sty m:val="p"/>
                                      </m:rPr>
                                      <a:rPr lang="en-US" sz="3200" b="0" i="0" smtClean="0">
                                        <a:latin typeface="Cambria Math" panose="02040503050406030204" pitchFamily="18" charset="0"/>
                                      </a:rPr>
                                      <m:t>os</m:t>
                                    </m:r>
                                  </m:fName>
                                  <m:e>
                                    <m:r>
                                      <a:rPr lang="en-US" sz="3200" b="0" i="1" smtClean="0">
                                        <a:latin typeface="Cambria Math" panose="02040503050406030204" pitchFamily="18" charset="0"/>
                                      </a:rPr>
                                      <m:t>𝑞𝑧</m:t>
                                    </m:r>
                                  </m:e>
                                </m:func>
                              </m:e>
                            </m:mr>
                            <m:mr>
                              <m:e>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𝑞𝑧</m:t>
                                    </m:r>
                                  </m:e>
                                </m:func>
                              </m:e>
                            </m:mr>
                            <m:mr>
                              <m:e>
                                <m:r>
                                  <a:rPr lang="en-US" sz="3200" b="0" i="1" smtClean="0">
                                    <a:latin typeface="Cambria Math" panose="02040503050406030204" pitchFamily="18" charset="0"/>
                                  </a:rPr>
                                  <m:t>0</m:t>
                                </m:r>
                              </m:e>
                            </m:mr>
                          </m:m>
                        </m:e>
                      </m:d>
                    </m:oMath>
                  </m:oMathPara>
                </a14:m>
                <a:endParaRPr lang="en-US" dirty="0"/>
              </a:p>
              <a:p>
                <a:endParaRPr lang="en-US" dirty="0"/>
              </a:p>
            </p:txBody>
          </p:sp>
        </mc:Choice>
        <mc:Fallback xmlns="">
          <p:sp>
            <p:nvSpPr>
              <p:cNvPr id="5" name="CaixaDeTexto 4">
                <a:extLst>
                  <a:ext uri="{FF2B5EF4-FFF2-40B4-BE49-F238E27FC236}">
                    <a16:creationId xmlns:a16="http://schemas.microsoft.com/office/drawing/2014/main" id="{D3F3EC24-807F-4C3C-B7DF-341FEAEEE9A6}"/>
                  </a:ext>
                </a:extLst>
              </p:cNvPr>
              <p:cNvSpPr txBox="1">
                <a:spLocks noRot="1" noChangeAspect="1" noMove="1" noResize="1" noEditPoints="1" noAdjustHandles="1" noChangeArrowheads="1" noChangeShapeType="1" noTextEdit="1"/>
              </p:cNvSpPr>
              <p:nvPr/>
            </p:nvSpPr>
            <p:spPr>
              <a:xfrm>
                <a:off x="5305710" y="1593191"/>
                <a:ext cx="3411505" cy="154984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ixaDeTexto 6">
                <a:extLst>
                  <a:ext uri="{FF2B5EF4-FFF2-40B4-BE49-F238E27FC236}">
                    <a16:creationId xmlns:a16="http://schemas.microsoft.com/office/drawing/2014/main" id="{B2F1CA91-0EF3-4D30-BAB5-D195B0AAB68D}"/>
                  </a:ext>
                </a:extLst>
              </p:cNvPr>
              <p:cNvSpPr txBox="1"/>
              <p:nvPr/>
            </p:nvSpPr>
            <p:spPr>
              <a:xfrm>
                <a:off x="5548238" y="3465460"/>
                <a:ext cx="3411504" cy="1759264"/>
              </a:xfrm>
              <a:prstGeom prst="rect">
                <a:avLst/>
              </a:prstGeom>
              <a:noFill/>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d>
                        <m:dPr>
                          <m:ctrlPr>
                            <a:rPr lang="en-US" sz="2400" b="0" i="1" smtClean="0">
                              <a:latin typeface="Cambria Math" panose="02040503050406030204" pitchFamily="18" charset="0"/>
                            </a:rPr>
                          </m:ctrlPr>
                        </m:dPr>
                        <m:e>
                          <m:r>
                            <m:rPr>
                              <m:sty m:val="p"/>
                            </m:rPr>
                            <a:rPr lang="en-US" sz="2400" b="0" i="0" smtClean="0">
                              <a:latin typeface="Cambria Math" panose="02040503050406030204" pitchFamily="18" charset="0"/>
                            </a:rPr>
                            <m:t>∇</m:t>
                          </m:r>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𝒏</m:t>
                          </m:r>
                        </m:e>
                      </m:d>
                      <m:r>
                        <a:rPr lang="en-US" sz="2400" b="0" i="0"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0</m:t>
                      </m:r>
                      <m:r>
                        <a:rPr lang="en-US" sz="2400" b="0" i="0" smtClean="0">
                          <a:latin typeface="Cambria Math" panose="02040503050406030204" pitchFamily="18" charset="0"/>
                          <a:ea typeface="Cambria Math" panose="02040503050406030204" pitchFamily="18" charset="0"/>
                        </a:rPr>
                        <m:t> </m:t>
                      </m:r>
                    </m:oMath>
                  </m:oMathPara>
                </a14:m>
                <a:endParaRPr lang="en-US" sz="2400" b="0" i="0" dirty="0">
                  <a:latin typeface="Cambria Math" panose="02040503050406030204" pitchFamily="18" charset="0"/>
                  <a:ea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d>
                        <m:dPr>
                          <m:ctrlPr>
                            <a:rPr lang="en-US" sz="2400" i="1">
                              <a:latin typeface="Cambria Math" panose="02040503050406030204" pitchFamily="18" charset="0"/>
                            </a:rPr>
                          </m:ctrlPr>
                        </m:dPr>
                        <m:e>
                          <m:r>
                            <a:rPr lang="en-US" sz="2400" b="1" i="1">
                              <a:latin typeface="Cambria Math" panose="02040503050406030204" pitchFamily="18" charset="0"/>
                            </a:rPr>
                            <m:t>𝒏</m:t>
                          </m:r>
                          <m:r>
                            <a:rPr lang="en-US" sz="2400" b="1" i="1">
                              <a:latin typeface="Cambria Math" panose="02040503050406030204" pitchFamily="18" charset="0"/>
                              <a:ea typeface="Cambria Math" panose="02040503050406030204" pitchFamily="18" charset="0"/>
                            </a:rPr>
                            <m:t>⋅</m:t>
                          </m:r>
                          <m:d>
                            <m:dPr>
                              <m:ctrlPr>
                                <a:rPr lang="en-US" sz="2400" b="1" i="1">
                                  <a:latin typeface="Cambria Math" panose="02040503050406030204" pitchFamily="18" charset="0"/>
                                  <a:ea typeface="Cambria Math" panose="02040503050406030204" pitchFamily="18" charset="0"/>
                                </a:rPr>
                              </m:ctrlPr>
                            </m:dPr>
                            <m:e>
                              <m:r>
                                <a:rPr lang="en-US" sz="2400" b="1">
                                  <a:latin typeface="Cambria Math" panose="02040503050406030204" pitchFamily="18" charset="0"/>
                                  <a:ea typeface="Cambria Math" panose="02040503050406030204" pitchFamily="18" charset="0"/>
                                </a:rPr>
                                <m:t>𝛁</m:t>
                              </m:r>
                              <m:r>
                                <a:rPr lang="en-US" sz="2400" b="1" i="1">
                                  <a:latin typeface="Cambria Math" panose="02040503050406030204" pitchFamily="18" charset="0"/>
                                  <a:ea typeface="Cambria Math" panose="02040503050406030204" pitchFamily="18" charset="0"/>
                                </a:rPr>
                                <m:t>×</m:t>
                              </m:r>
                              <m:r>
                                <a:rPr lang="en-US" sz="2400" b="1" i="1">
                                  <a:latin typeface="Cambria Math" panose="02040503050406030204" pitchFamily="18" charset="0"/>
                                  <a:ea typeface="Cambria Math" panose="02040503050406030204" pitchFamily="18" charset="0"/>
                                </a:rPr>
                                <m:t>𝒏</m:t>
                              </m:r>
                            </m:e>
                          </m:d>
                        </m:e>
                      </m:d>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𝑞</m:t>
                      </m:r>
                    </m:oMath>
                  </m:oMathPara>
                </a14:m>
                <a:endParaRPr lang="en-US" sz="2400" dirty="0"/>
              </a:p>
              <a:p>
                <a:pPr>
                  <a:lnSpc>
                    <a:spcPct val="150000"/>
                  </a:lnSpc>
                </a:pPr>
                <a:r>
                  <a:rPr lang="en-US" sz="2400" dirty="0"/>
                  <a:t> </a:t>
                </a:r>
                <a14:m>
                  <m:oMath xmlns:m="http://schemas.openxmlformats.org/officeDocument/2006/math">
                    <m:r>
                      <a:rPr lang="en-US" sz="2400" b="1" i="1">
                        <a:latin typeface="Cambria Math" panose="02040503050406030204" pitchFamily="18" charset="0"/>
                      </a:rPr>
                      <m:t>𝒏</m:t>
                    </m:r>
                    <m:r>
                      <a:rPr lang="en-US" sz="2400" b="1" i="1">
                        <a:latin typeface="Cambria Math" panose="02040503050406030204" pitchFamily="18" charset="0"/>
                        <a:ea typeface="Cambria Math" panose="02040503050406030204" pitchFamily="18" charset="0"/>
                      </a:rPr>
                      <m:t>×</m:t>
                    </m:r>
                    <m:d>
                      <m:dPr>
                        <m:ctrlPr>
                          <a:rPr lang="en-US" sz="2400" b="1" i="1">
                            <a:latin typeface="Cambria Math" panose="02040503050406030204" pitchFamily="18" charset="0"/>
                            <a:ea typeface="Cambria Math" panose="02040503050406030204" pitchFamily="18" charset="0"/>
                          </a:rPr>
                        </m:ctrlPr>
                      </m:dPr>
                      <m:e>
                        <m:r>
                          <a:rPr lang="en-US" sz="2400" b="1">
                            <a:latin typeface="Cambria Math" panose="02040503050406030204" pitchFamily="18" charset="0"/>
                            <a:ea typeface="Cambria Math" panose="02040503050406030204" pitchFamily="18" charset="0"/>
                          </a:rPr>
                          <m:t>𝛁</m:t>
                        </m:r>
                        <m:r>
                          <a:rPr lang="en-US" sz="2400" b="1" i="1">
                            <a:latin typeface="Cambria Math" panose="02040503050406030204" pitchFamily="18" charset="0"/>
                            <a:ea typeface="Cambria Math" panose="02040503050406030204" pitchFamily="18" charset="0"/>
                          </a:rPr>
                          <m:t>×</m:t>
                        </m:r>
                        <m:r>
                          <a:rPr lang="en-US" sz="2400" b="1" i="1">
                            <a:latin typeface="Cambria Math" panose="02040503050406030204" pitchFamily="18" charset="0"/>
                            <a:ea typeface="Cambria Math" panose="02040503050406030204" pitchFamily="18" charset="0"/>
                          </a:rPr>
                          <m:t>𝒏</m:t>
                        </m:r>
                      </m:e>
                    </m:d>
                  </m:oMath>
                </a14:m>
                <a:r>
                  <a:rPr lang="en-US" sz="2400" dirty="0"/>
                  <a:t> = </a:t>
                </a:r>
                <a:r>
                  <a:rPr lang="en-US" sz="2400" b="1" dirty="0"/>
                  <a:t>0</a:t>
                </a:r>
              </a:p>
            </p:txBody>
          </p:sp>
        </mc:Choice>
        <mc:Fallback xmlns="">
          <p:sp>
            <p:nvSpPr>
              <p:cNvPr id="7" name="CaixaDeTexto 6">
                <a:extLst>
                  <a:ext uri="{FF2B5EF4-FFF2-40B4-BE49-F238E27FC236}">
                    <a16:creationId xmlns:a16="http://schemas.microsoft.com/office/drawing/2014/main" id="{B2F1CA91-0EF3-4D30-BAB5-D195B0AAB68D}"/>
                  </a:ext>
                </a:extLst>
              </p:cNvPr>
              <p:cNvSpPr txBox="1">
                <a:spLocks noRot="1" noChangeAspect="1" noMove="1" noResize="1" noEditPoints="1" noAdjustHandles="1" noChangeArrowheads="1" noChangeShapeType="1" noTextEdit="1"/>
              </p:cNvSpPr>
              <p:nvPr/>
            </p:nvSpPr>
            <p:spPr>
              <a:xfrm>
                <a:off x="5548238" y="3465460"/>
                <a:ext cx="3411504" cy="1759264"/>
              </a:xfrm>
              <a:prstGeom prst="rect">
                <a:avLst/>
              </a:prstGeom>
              <a:blipFill>
                <a:blip r:embed="rId3"/>
                <a:stretch>
                  <a:fillRect b="-69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aixaDeTexto 7">
                <a:extLst>
                  <a:ext uri="{FF2B5EF4-FFF2-40B4-BE49-F238E27FC236}">
                    <a16:creationId xmlns:a16="http://schemas.microsoft.com/office/drawing/2014/main" id="{65692249-8F76-48ED-9C4A-8A0637A92B53}"/>
                  </a:ext>
                </a:extLst>
              </p:cNvPr>
              <p:cNvSpPr txBox="1"/>
              <p:nvPr/>
            </p:nvSpPr>
            <p:spPr>
              <a:xfrm>
                <a:off x="1210573" y="321798"/>
                <a:ext cx="4754074" cy="757964"/>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Twist:</a:t>
                </a:r>
                <a14:m>
                  <m:oMath xmlns:m="http://schemas.openxmlformats.org/officeDocument/2006/math">
                    <m:sSub>
                      <m:sSubPr>
                        <m:ctrlPr>
                          <a:rPr lang="en-US" sz="3200" i="1">
                            <a:latin typeface="Cambria Math" panose="02040503050406030204" pitchFamily="18" charset="0"/>
                          </a:rPr>
                        </m:ctrlPr>
                      </m:sSubPr>
                      <m:e>
                        <m:r>
                          <a:rPr lang="en-US" sz="3200" b="0" i="1" smtClean="0">
                            <a:latin typeface="Cambria Math" panose="02040503050406030204" pitchFamily="18" charset="0"/>
                          </a:rPr>
                          <m:t> </m:t>
                        </m:r>
                        <m:r>
                          <a:rPr lang="en-US" sz="3200" i="1">
                            <a:latin typeface="Cambria Math" panose="02040503050406030204" pitchFamily="18" charset="0"/>
                          </a:rPr>
                          <m:t>𝐾</m:t>
                        </m:r>
                      </m:e>
                      <m:sub>
                        <m:r>
                          <a:rPr lang="en-US" sz="3200" i="1">
                            <a:latin typeface="Cambria Math" panose="02040503050406030204" pitchFamily="18" charset="0"/>
                          </a:rPr>
                          <m:t>2</m:t>
                        </m:r>
                      </m:sub>
                    </m:sSub>
                    <m:sSup>
                      <m:sSupPr>
                        <m:ctrlPr>
                          <a:rPr lang="en-US" sz="3200" b="1" i="1">
                            <a:latin typeface="Cambria Math" panose="02040503050406030204" pitchFamily="18" charset="0"/>
                            <a:ea typeface="Cambria Math" panose="02040503050406030204" pitchFamily="18" charset="0"/>
                          </a:rPr>
                        </m:ctrlPr>
                      </m:sSupPr>
                      <m:e>
                        <m:d>
                          <m:dPr>
                            <m:ctrlPr>
                              <a:rPr lang="en-US" sz="3200" i="1">
                                <a:latin typeface="Cambria Math" panose="02040503050406030204" pitchFamily="18" charset="0"/>
                              </a:rPr>
                            </m:ctrlPr>
                          </m:dPr>
                          <m:e>
                            <m:r>
                              <a:rPr lang="en-US" sz="3200" b="1" i="1">
                                <a:latin typeface="Cambria Math" panose="02040503050406030204" pitchFamily="18" charset="0"/>
                              </a:rPr>
                              <m:t>𝒏</m:t>
                            </m:r>
                            <m:r>
                              <a:rPr lang="en-US" sz="3200" b="1" i="1">
                                <a:latin typeface="Cambria Math" panose="02040503050406030204" pitchFamily="18" charset="0"/>
                                <a:ea typeface="Cambria Math" panose="02040503050406030204" pitchFamily="18" charset="0"/>
                              </a:rPr>
                              <m:t>⋅</m:t>
                            </m:r>
                            <m:d>
                              <m:dPr>
                                <m:ctrlPr>
                                  <a:rPr lang="en-US" sz="3200" b="1" i="1">
                                    <a:latin typeface="Cambria Math" panose="02040503050406030204" pitchFamily="18" charset="0"/>
                                    <a:ea typeface="Cambria Math" panose="02040503050406030204" pitchFamily="18" charset="0"/>
                                  </a:rPr>
                                </m:ctrlPr>
                              </m:dPr>
                              <m:e>
                                <m:r>
                                  <a:rPr lang="en-US" sz="3200" b="1">
                                    <a:latin typeface="Cambria Math" panose="02040503050406030204" pitchFamily="18" charset="0"/>
                                    <a:ea typeface="Cambria Math" panose="02040503050406030204" pitchFamily="18" charset="0"/>
                                  </a:rPr>
                                  <m:t>𝛁</m:t>
                                </m:r>
                                <m:r>
                                  <a:rPr lang="en-US" sz="3200" b="1" i="1">
                                    <a:latin typeface="Cambria Math" panose="02040503050406030204" pitchFamily="18" charset="0"/>
                                    <a:ea typeface="Cambria Math" panose="02040503050406030204" pitchFamily="18" charset="0"/>
                                  </a:rPr>
                                  <m:t>×</m:t>
                                </m:r>
                                <m:r>
                                  <a:rPr lang="en-US" sz="3200" b="1" i="1">
                                    <a:latin typeface="Cambria Math" panose="02040503050406030204" pitchFamily="18" charset="0"/>
                                    <a:ea typeface="Cambria Math" panose="02040503050406030204" pitchFamily="18" charset="0"/>
                                  </a:rPr>
                                  <m:t>𝒏</m:t>
                                </m:r>
                              </m:e>
                            </m:d>
                          </m:e>
                        </m:d>
                      </m:e>
                      <m:sup>
                        <m:r>
                          <a:rPr lang="en-US" sz="3200" b="1" i="1">
                            <a:latin typeface="Cambria Math" panose="02040503050406030204" pitchFamily="18" charset="0"/>
                            <a:ea typeface="Cambria Math" panose="02040503050406030204" pitchFamily="18" charset="0"/>
                          </a:rPr>
                          <m:t>𝟐</m:t>
                        </m:r>
                      </m:sup>
                    </m:sSup>
                  </m:oMath>
                </a14:m>
                <a:endParaRPr lang="en-US" sz="3200" dirty="0">
                  <a:latin typeface="Calibri" panose="020F0502020204030204" pitchFamily="34" charset="0"/>
                  <a:cs typeface="Calibri" panose="020F0502020204030204" pitchFamily="34" charset="0"/>
                </a:endParaRPr>
              </a:p>
            </p:txBody>
          </p:sp>
        </mc:Choice>
        <mc:Fallback xmlns="">
          <p:sp>
            <p:nvSpPr>
              <p:cNvPr id="8" name="CaixaDeTexto 7">
                <a:extLst>
                  <a:ext uri="{FF2B5EF4-FFF2-40B4-BE49-F238E27FC236}">
                    <a16:creationId xmlns:a16="http://schemas.microsoft.com/office/drawing/2014/main" id="{65692249-8F76-48ED-9C4A-8A0637A92B53}"/>
                  </a:ext>
                </a:extLst>
              </p:cNvPr>
              <p:cNvSpPr txBox="1">
                <a:spLocks noRot="1" noChangeAspect="1" noMove="1" noResize="1" noEditPoints="1" noAdjustHandles="1" noChangeArrowheads="1" noChangeShapeType="1" noTextEdit="1"/>
              </p:cNvSpPr>
              <p:nvPr/>
            </p:nvSpPr>
            <p:spPr>
              <a:xfrm>
                <a:off x="1210573" y="321798"/>
                <a:ext cx="4754074" cy="757964"/>
              </a:xfrm>
              <a:prstGeom prst="rect">
                <a:avLst/>
              </a:prstGeom>
              <a:blipFill>
                <a:blip r:embed="rId4"/>
                <a:stretch>
                  <a:fillRect l="-3338" b="-23387"/>
                </a:stretch>
              </a:blipFill>
            </p:spPr>
            <p:txBody>
              <a:bodyPr/>
              <a:lstStyle/>
              <a:p>
                <a:r>
                  <a:rPr lang="en-US">
                    <a:noFill/>
                  </a:rPr>
                  <a:t> </a:t>
                </a:r>
              </a:p>
            </p:txBody>
          </p:sp>
        </mc:Fallback>
      </mc:AlternateContent>
      <p:cxnSp>
        <p:nvCxnSpPr>
          <p:cNvPr id="10" name="Conexão reta unidirecional 9">
            <a:extLst>
              <a:ext uri="{FF2B5EF4-FFF2-40B4-BE49-F238E27FC236}">
                <a16:creationId xmlns:a16="http://schemas.microsoft.com/office/drawing/2014/main" id="{A24B4629-2FCF-4E26-8CD9-1F295D1524EA}"/>
              </a:ext>
            </a:extLst>
          </p:cNvPr>
          <p:cNvCxnSpPr/>
          <p:nvPr/>
        </p:nvCxnSpPr>
        <p:spPr bwMode="auto">
          <a:xfrm>
            <a:off x="611560" y="4149080"/>
            <a:ext cx="3744416"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Conexão reta unidirecional 11">
            <a:extLst>
              <a:ext uri="{FF2B5EF4-FFF2-40B4-BE49-F238E27FC236}">
                <a16:creationId xmlns:a16="http://schemas.microsoft.com/office/drawing/2014/main" id="{E52EC5AD-54A1-4287-9564-99850A5DF5B0}"/>
              </a:ext>
            </a:extLst>
          </p:cNvPr>
          <p:cNvCxnSpPr/>
          <p:nvPr/>
        </p:nvCxnSpPr>
        <p:spPr bwMode="auto">
          <a:xfrm flipV="1">
            <a:off x="2501062" y="2348880"/>
            <a:ext cx="0" cy="3600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4" name="CaixaDeTexto 13">
                <a:extLst>
                  <a:ext uri="{FF2B5EF4-FFF2-40B4-BE49-F238E27FC236}">
                    <a16:creationId xmlns:a16="http://schemas.microsoft.com/office/drawing/2014/main" id="{14DD8079-373A-4D76-948D-143F096B4CD8}"/>
                  </a:ext>
                </a:extLst>
              </p:cNvPr>
              <p:cNvSpPr txBox="1"/>
              <p:nvPr/>
            </p:nvSpPr>
            <p:spPr>
              <a:xfrm>
                <a:off x="4334472" y="4078354"/>
                <a:ext cx="1881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4" name="CaixaDeTexto 13">
                <a:extLst>
                  <a:ext uri="{FF2B5EF4-FFF2-40B4-BE49-F238E27FC236}">
                    <a16:creationId xmlns:a16="http://schemas.microsoft.com/office/drawing/2014/main" id="{14DD8079-373A-4D76-948D-143F096B4CD8}"/>
                  </a:ext>
                </a:extLst>
              </p:cNvPr>
              <p:cNvSpPr txBox="1">
                <a:spLocks noRot="1" noChangeAspect="1" noMove="1" noResize="1" noEditPoints="1" noAdjustHandles="1" noChangeArrowheads="1" noChangeShapeType="1" noTextEdit="1"/>
              </p:cNvSpPr>
              <p:nvPr/>
            </p:nvSpPr>
            <p:spPr>
              <a:xfrm>
                <a:off x="4334472" y="4078354"/>
                <a:ext cx="188128" cy="276999"/>
              </a:xfrm>
              <a:prstGeom prst="rect">
                <a:avLst/>
              </a:prstGeom>
              <a:blipFill>
                <a:blip r:embed="rId5"/>
                <a:stretch>
                  <a:fillRect l="-16129" r="-12903" b="-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aixaDeTexto 14">
                <a:extLst>
                  <a:ext uri="{FF2B5EF4-FFF2-40B4-BE49-F238E27FC236}">
                    <a16:creationId xmlns:a16="http://schemas.microsoft.com/office/drawing/2014/main" id="{06C7CE83-ACDD-405A-AD02-522882EB6FF8}"/>
                  </a:ext>
                </a:extLst>
              </p:cNvPr>
              <p:cNvSpPr txBox="1"/>
              <p:nvPr/>
            </p:nvSpPr>
            <p:spPr>
              <a:xfrm>
                <a:off x="3985271" y="3326961"/>
                <a:ext cx="19152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5" name="CaixaDeTexto 14">
                <a:extLst>
                  <a:ext uri="{FF2B5EF4-FFF2-40B4-BE49-F238E27FC236}">
                    <a16:creationId xmlns:a16="http://schemas.microsoft.com/office/drawing/2014/main" id="{06C7CE83-ACDD-405A-AD02-522882EB6FF8}"/>
                  </a:ext>
                </a:extLst>
              </p:cNvPr>
              <p:cNvSpPr txBox="1">
                <a:spLocks noRot="1" noChangeAspect="1" noMove="1" noResize="1" noEditPoints="1" noAdjustHandles="1" noChangeArrowheads="1" noChangeShapeType="1" noTextEdit="1"/>
              </p:cNvSpPr>
              <p:nvPr/>
            </p:nvSpPr>
            <p:spPr>
              <a:xfrm>
                <a:off x="3985271" y="3326961"/>
                <a:ext cx="191526" cy="276999"/>
              </a:xfrm>
              <a:prstGeom prst="rect">
                <a:avLst/>
              </a:prstGeom>
              <a:blipFill>
                <a:blip r:embed="rId6"/>
                <a:stretch>
                  <a:fillRect l="-29032" r="-29032" b="-2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aixaDeTexto 15">
                <a:extLst>
                  <a:ext uri="{FF2B5EF4-FFF2-40B4-BE49-F238E27FC236}">
                    <a16:creationId xmlns:a16="http://schemas.microsoft.com/office/drawing/2014/main" id="{0E6F2E53-2359-4EFB-91E8-0B0938A6F090}"/>
                  </a:ext>
                </a:extLst>
              </p:cNvPr>
              <p:cNvSpPr txBox="1"/>
              <p:nvPr/>
            </p:nvSpPr>
            <p:spPr>
              <a:xfrm>
                <a:off x="2346705" y="2147160"/>
                <a:ext cx="17389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𝑧</m:t>
                      </m:r>
                    </m:oMath>
                  </m:oMathPara>
                </a14:m>
                <a:endParaRPr lang="en-US" dirty="0"/>
              </a:p>
            </p:txBody>
          </p:sp>
        </mc:Choice>
        <mc:Fallback xmlns="">
          <p:sp>
            <p:nvSpPr>
              <p:cNvPr id="16" name="CaixaDeTexto 15">
                <a:extLst>
                  <a:ext uri="{FF2B5EF4-FFF2-40B4-BE49-F238E27FC236}">
                    <a16:creationId xmlns:a16="http://schemas.microsoft.com/office/drawing/2014/main" id="{0E6F2E53-2359-4EFB-91E8-0B0938A6F090}"/>
                  </a:ext>
                </a:extLst>
              </p:cNvPr>
              <p:cNvSpPr txBox="1">
                <a:spLocks noRot="1" noChangeAspect="1" noMove="1" noResize="1" noEditPoints="1" noAdjustHandles="1" noChangeArrowheads="1" noChangeShapeType="1" noTextEdit="1"/>
              </p:cNvSpPr>
              <p:nvPr/>
            </p:nvSpPr>
            <p:spPr>
              <a:xfrm>
                <a:off x="2346705" y="2147160"/>
                <a:ext cx="173894" cy="276999"/>
              </a:xfrm>
              <a:prstGeom prst="rect">
                <a:avLst/>
              </a:prstGeom>
              <a:blipFill>
                <a:blip r:embed="rId7"/>
                <a:stretch>
                  <a:fillRect l="-17857" r="-17857"/>
                </a:stretch>
              </a:blipFill>
            </p:spPr>
            <p:txBody>
              <a:bodyPr/>
              <a:lstStyle/>
              <a:p>
                <a:r>
                  <a:rPr lang="en-US">
                    <a:noFill/>
                  </a:rPr>
                  <a:t> </a:t>
                </a:r>
              </a:p>
            </p:txBody>
          </p:sp>
        </mc:Fallback>
      </mc:AlternateContent>
      <p:cxnSp>
        <p:nvCxnSpPr>
          <p:cNvPr id="19" name="Conexão reta unidirecional 18">
            <a:extLst>
              <a:ext uri="{FF2B5EF4-FFF2-40B4-BE49-F238E27FC236}">
                <a16:creationId xmlns:a16="http://schemas.microsoft.com/office/drawing/2014/main" id="{A938BEFE-13C1-499D-98F1-ED1A224E0613}"/>
              </a:ext>
            </a:extLst>
          </p:cNvPr>
          <p:cNvCxnSpPr>
            <a:cxnSpLocks/>
          </p:cNvCxnSpPr>
          <p:nvPr/>
        </p:nvCxnSpPr>
        <p:spPr bwMode="auto">
          <a:xfrm flipV="1">
            <a:off x="2514285" y="3482471"/>
            <a:ext cx="1429932" cy="66544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3" name="Conexão reta unidirecional 22">
            <a:extLst>
              <a:ext uri="{FF2B5EF4-FFF2-40B4-BE49-F238E27FC236}">
                <a16:creationId xmlns:a16="http://schemas.microsoft.com/office/drawing/2014/main" id="{9252C29D-596F-41B0-B551-47C860F81BE0}"/>
              </a:ext>
            </a:extLst>
          </p:cNvPr>
          <p:cNvCxnSpPr>
            <a:cxnSpLocks/>
          </p:cNvCxnSpPr>
          <p:nvPr/>
        </p:nvCxnSpPr>
        <p:spPr bwMode="auto">
          <a:xfrm flipH="1" flipV="1">
            <a:off x="2230777" y="4651368"/>
            <a:ext cx="469015" cy="222861"/>
          </a:xfrm>
          <a:prstGeom prst="straightConnector1">
            <a:avLst/>
          </a:prstGeom>
          <a:solidFill>
            <a:schemeClr val="accent1"/>
          </a:solidFill>
          <a:ln w="31750" cap="flat" cmpd="sng" algn="ctr">
            <a:solidFill>
              <a:srgbClr val="FF0000"/>
            </a:solidFill>
            <a:prstDash val="solid"/>
            <a:round/>
            <a:headEnd type="none" w="med" len="med"/>
            <a:tailEnd type="triangle" w="lg" len="lg"/>
          </a:ln>
          <a:effectLst/>
        </p:spPr>
      </p:cxnSp>
      <mc:AlternateContent xmlns:mc="http://schemas.openxmlformats.org/markup-compatibility/2006" xmlns:a14="http://schemas.microsoft.com/office/drawing/2010/main">
        <mc:Choice Requires="a14">
          <p:sp>
            <p:nvSpPr>
              <p:cNvPr id="57" name="CaixaDeTexto 56">
                <a:extLst>
                  <a:ext uri="{FF2B5EF4-FFF2-40B4-BE49-F238E27FC236}">
                    <a16:creationId xmlns:a16="http://schemas.microsoft.com/office/drawing/2014/main" id="{1939DED5-A92A-4C53-90C4-151D03EAD43B}"/>
                  </a:ext>
                </a:extLst>
              </p:cNvPr>
              <p:cNvSpPr txBox="1"/>
              <p:nvPr/>
            </p:nvSpPr>
            <p:spPr>
              <a:xfrm>
                <a:off x="3199494" y="2945923"/>
                <a:ext cx="103008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𝒏</m:t>
                      </m:r>
                      <m:d>
                        <m:dPr>
                          <m:ctrlPr>
                            <a:rPr lang="en-US" b="1" i="1" smtClean="0">
                              <a:solidFill>
                                <a:srgbClr val="FF0000"/>
                              </a:solidFill>
                              <a:latin typeface="Cambria Math" panose="02040503050406030204" pitchFamily="18" charset="0"/>
                            </a:rPr>
                          </m:ctrlPr>
                        </m:dPr>
                        <m:e>
                          <m:r>
                            <a:rPr lang="en-US" b="1" i="1" smtClean="0">
                              <a:solidFill>
                                <a:srgbClr val="FF0000"/>
                              </a:solidFill>
                              <a:latin typeface="Cambria Math" panose="02040503050406030204" pitchFamily="18" charset="0"/>
                            </a:rPr>
                            <m:t>𝒓</m:t>
                          </m:r>
                        </m:e>
                      </m:d>
                    </m:oMath>
                  </m:oMathPara>
                </a14:m>
                <a:endParaRPr lang="en-US" dirty="0">
                  <a:solidFill>
                    <a:srgbClr val="FF0000"/>
                  </a:solidFill>
                </a:endParaRPr>
              </a:p>
            </p:txBody>
          </p:sp>
        </mc:Choice>
        <mc:Fallback xmlns="">
          <p:sp>
            <p:nvSpPr>
              <p:cNvPr id="57" name="CaixaDeTexto 56">
                <a:extLst>
                  <a:ext uri="{FF2B5EF4-FFF2-40B4-BE49-F238E27FC236}">
                    <a16:creationId xmlns:a16="http://schemas.microsoft.com/office/drawing/2014/main" id="{1939DED5-A92A-4C53-90C4-151D03EAD43B}"/>
                  </a:ext>
                </a:extLst>
              </p:cNvPr>
              <p:cNvSpPr txBox="1">
                <a:spLocks noRot="1" noChangeAspect="1" noMove="1" noResize="1" noEditPoints="1" noAdjustHandles="1" noChangeArrowheads="1" noChangeShapeType="1" noTextEdit="1"/>
              </p:cNvSpPr>
              <p:nvPr/>
            </p:nvSpPr>
            <p:spPr>
              <a:xfrm>
                <a:off x="3199494" y="2945923"/>
                <a:ext cx="1030087" cy="369332"/>
              </a:xfrm>
              <a:prstGeom prst="rect">
                <a:avLst/>
              </a:prstGeom>
              <a:blipFill>
                <a:blip r:embed="rId8"/>
                <a:stretch>
                  <a:fillRect/>
                </a:stretch>
              </a:blipFill>
            </p:spPr>
            <p:txBody>
              <a:bodyPr/>
              <a:lstStyle/>
              <a:p>
                <a:r>
                  <a:rPr lang="en-US">
                    <a:noFill/>
                  </a:rPr>
                  <a:t> </a:t>
                </a:r>
              </a:p>
            </p:txBody>
          </p:sp>
        </mc:Fallback>
      </mc:AlternateContent>
      <p:cxnSp>
        <p:nvCxnSpPr>
          <p:cNvPr id="27" name="Conexão reta unidirecional 26">
            <a:extLst>
              <a:ext uri="{FF2B5EF4-FFF2-40B4-BE49-F238E27FC236}">
                <a16:creationId xmlns:a16="http://schemas.microsoft.com/office/drawing/2014/main" id="{0A6A7D0D-494C-4B8F-B563-41FDDBC98406}"/>
              </a:ext>
            </a:extLst>
          </p:cNvPr>
          <p:cNvCxnSpPr>
            <a:cxnSpLocks/>
          </p:cNvCxnSpPr>
          <p:nvPr/>
        </p:nvCxnSpPr>
        <p:spPr bwMode="auto">
          <a:xfrm flipH="1">
            <a:off x="2159221" y="5230975"/>
            <a:ext cx="667839" cy="447386"/>
          </a:xfrm>
          <a:prstGeom prst="straightConnector1">
            <a:avLst/>
          </a:prstGeom>
          <a:solidFill>
            <a:schemeClr val="accent1"/>
          </a:solidFill>
          <a:ln w="31750" cap="flat" cmpd="sng" algn="ctr">
            <a:solidFill>
              <a:srgbClr val="FF0000"/>
            </a:solidFill>
            <a:prstDash val="solid"/>
            <a:round/>
            <a:headEnd type="none" w="med" len="med"/>
            <a:tailEnd type="triangle" w="lg" len="lg"/>
          </a:ln>
          <a:effectLst/>
        </p:spPr>
      </p:cxnSp>
      <p:cxnSp>
        <p:nvCxnSpPr>
          <p:cNvPr id="28" name="Conexão reta unidirecional 27">
            <a:extLst>
              <a:ext uri="{FF2B5EF4-FFF2-40B4-BE49-F238E27FC236}">
                <a16:creationId xmlns:a16="http://schemas.microsoft.com/office/drawing/2014/main" id="{BDAB7DD9-5534-4A50-B14E-929D26C3135B}"/>
              </a:ext>
            </a:extLst>
          </p:cNvPr>
          <p:cNvCxnSpPr>
            <a:cxnSpLocks/>
          </p:cNvCxnSpPr>
          <p:nvPr/>
        </p:nvCxnSpPr>
        <p:spPr bwMode="auto">
          <a:xfrm flipV="1">
            <a:off x="2133976" y="3950166"/>
            <a:ext cx="829055" cy="376125"/>
          </a:xfrm>
          <a:prstGeom prst="straightConnector1">
            <a:avLst/>
          </a:prstGeom>
          <a:solidFill>
            <a:schemeClr val="accent1"/>
          </a:solidFill>
          <a:ln w="31750" cap="flat" cmpd="sng" algn="ctr">
            <a:solidFill>
              <a:srgbClr val="FF0000"/>
            </a:solidFill>
            <a:prstDash val="solid"/>
            <a:round/>
            <a:headEnd type="none" w="lg" len="lg"/>
            <a:tailEnd type="triangle" w="lg" len="lg"/>
          </a:ln>
          <a:effectLst/>
        </p:spPr>
      </p:cxnSp>
      <p:cxnSp>
        <p:nvCxnSpPr>
          <p:cNvPr id="30" name="Conexão reta unidirecional 29">
            <a:extLst>
              <a:ext uri="{FF2B5EF4-FFF2-40B4-BE49-F238E27FC236}">
                <a16:creationId xmlns:a16="http://schemas.microsoft.com/office/drawing/2014/main" id="{EA0B5C45-1205-410B-8DEB-8BDE6691D054}"/>
              </a:ext>
            </a:extLst>
          </p:cNvPr>
          <p:cNvCxnSpPr>
            <a:cxnSpLocks/>
          </p:cNvCxnSpPr>
          <p:nvPr/>
        </p:nvCxnSpPr>
        <p:spPr bwMode="auto">
          <a:xfrm flipH="1">
            <a:off x="2130777" y="2625411"/>
            <a:ext cx="762285" cy="522539"/>
          </a:xfrm>
          <a:prstGeom prst="straightConnector1">
            <a:avLst/>
          </a:prstGeom>
          <a:solidFill>
            <a:schemeClr val="accent1"/>
          </a:solidFill>
          <a:ln w="31750" cap="flat" cmpd="sng" algn="ctr">
            <a:solidFill>
              <a:srgbClr val="FF0000"/>
            </a:solidFill>
            <a:prstDash val="solid"/>
            <a:round/>
            <a:headEnd type="triangle" w="lg" len="lg"/>
            <a:tailEnd type="none" w="lg" len="lg"/>
          </a:ln>
          <a:effectLst/>
        </p:spPr>
      </p:cxnSp>
      <p:cxnSp>
        <p:nvCxnSpPr>
          <p:cNvPr id="50" name="Conexão reta unidirecional 49">
            <a:extLst>
              <a:ext uri="{FF2B5EF4-FFF2-40B4-BE49-F238E27FC236}">
                <a16:creationId xmlns:a16="http://schemas.microsoft.com/office/drawing/2014/main" id="{19AA3D6D-CFB4-4230-A2AA-EC34F00E8036}"/>
              </a:ext>
            </a:extLst>
          </p:cNvPr>
          <p:cNvCxnSpPr>
            <a:cxnSpLocks/>
          </p:cNvCxnSpPr>
          <p:nvPr/>
        </p:nvCxnSpPr>
        <p:spPr bwMode="auto">
          <a:xfrm flipH="1" flipV="1">
            <a:off x="2267859" y="3437861"/>
            <a:ext cx="469015" cy="222861"/>
          </a:xfrm>
          <a:prstGeom prst="straightConnector1">
            <a:avLst/>
          </a:prstGeom>
          <a:solidFill>
            <a:schemeClr val="accent1"/>
          </a:solidFill>
          <a:ln w="31750" cap="flat" cmpd="sng" algn="ctr">
            <a:solidFill>
              <a:srgbClr val="FF0000"/>
            </a:solidFill>
            <a:prstDash val="solid"/>
            <a:round/>
            <a:headEnd type="triangle" w="lg" len="lg"/>
            <a:tailEnd type="none" w="lg" len="lg"/>
          </a:ln>
          <a:effectLst/>
        </p:spPr>
      </p:cxnSp>
    </p:spTree>
    <p:extLst>
      <p:ext uri="{BB962C8B-B14F-4D97-AF65-F5344CB8AC3E}">
        <p14:creationId xmlns:p14="http://schemas.microsoft.com/office/powerpoint/2010/main" val="3919916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aixaDeTexto 4">
                <a:extLst>
                  <a:ext uri="{FF2B5EF4-FFF2-40B4-BE49-F238E27FC236}">
                    <a16:creationId xmlns:a16="http://schemas.microsoft.com/office/drawing/2014/main" id="{D3F3EC24-807F-4C3C-B7DF-341FEAEEE9A6}"/>
                  </a:ext>
                </a:extLst>
              </p:cNvPr>
              <p:cNvSpPr txBox="1"/>
              <p:nvPr/>
            </p:nvSpPr>
            <p:spPr>
              <a:xfrm>
                <a:off x="5305711" y="1593191"/>
                <a:ext cx="2950096" cy="155363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rPr>
                        <m:t>𝒏</m:t>
                      </m:r>
                      <m:d>
                        <m:dPr>
                          <m:ctrlPr>
                            <a:rPr lang="en-US" sz="3200" b="1" i="1" smtClean="0">
                              <a:latin typeface="Cambria Math" panose="02040503050406030204" pitchFamily="18" charset="0"/>
                            </a:rPr>
                          </m:ctrlPr>
                        </m:dPr>
                        <m:e>
                          <m:r>
                            <a:rPr lang="en-US" sz="3200" b="1" i="1" smtClean="0">
                              <a:latin typeface="Cambria Math" panose="02040503050406030204" pitchFamily="18" charset="0"/>
                            </a:rPr>
                            <m:t>𝒓</m:t>
                          </m:r>
                        </m:e>
                      </m:d>
                      <m:r>
                        <a:rPr lang="en-US" sz="3200" b="0" i="1" smtClean="0">
                          <a:latin typeface="Cambria Math" panose="02040503050406030204" pitchFamily="18" charset="0"/>
                        </a:rPr>
                        <m:t>=</m:t>
                      </m:r>
                      <m:d>
                        <m:dPr>
                          <m:ctrlPr>
                            <a:rPr lang="en-US" sz="3200" b="0" i="1" smtClean="0">
                              <a:latin typeface="Cambria Math" panose="02040503050406030204" pitchFamily="18" charset="0"/>
                            </a:rPr>
                          </m:ctrlPr>
                        </m:dPr>
                        <m:e>
                          <m:m>
                            <m:mPr>
                              <m:mcs>
                                <m:mc>
                                  <m:mcPr>
                                    <m:count m:val="1"/>
                                    <m:mcJc m:val="center"/>
                                  </m:mcPr>
                                </m:mc>
                              </m:mcs>
                              <m:ctrlPr>
                                <a:rPr lang="en-US" sz="3200" b="0" i="1" smtClean="0">
                                  <a:latin typeface="Cambria Math" panose="02040503050406030204" pitchFamily="18" charset="0"/>
                                </a:rPr>
                              </m:ctrlPr>
                            </m:mPr>
                            <m:mr>
                              <m:e>
                                <m:r>
                                  <m:rPr>
                                    <m:brk m:alnAt="7"/>
                                  </m:rPr>
                                  <a:rPr lang="en-US" sz="3200" b="0" i="1" smtClean="0">
                                    <a:latin typeface="Cambria Math" panose="02040503050406030204" pitchFamily="18" charset="0"/>
                                  </a:rPr>
                                  <m:t>−</m:t>
                                </m:r>
                                <m:r>
                                  <a:rPr lang="en-US" sz="3200" b="0" i="1" smtClean="0">
                                    <a:latin typeface="Cambria Math" panose="02040503050406030204" pitchFamily="18" charset="0"/>
                                  </a:rPr>
                                  <m:t>𝑦</m:t>
                                </m:r>
                              </m:e>
                            </m:mr>
                            <m:mr>
                              <m:e>
                                <m:r>
                                  <a:rPr lang="en-US" sz="3200" b="0" i="1" smtClean="0">
                                    <a:latin typeface="Cambria Math" panose="02040503050406030204" pitchFamily="18" charset="0"/>
                                  </a:rPr>
                                  <m:t>𝑥</m:t>
                                </m:r>
                              </m:e>
                            </m:mr>
                            <m:mr>
                              <m:e>
                                <m:r>
                                  <a:rPr lang="en-US" sz="3200" b="0" i="1" smtClean="0">
                                    <a:latin typeface="Cambria Math" panose="02040503050406030204" pitchFamily="18" charset="0"/>
                                  </a:rPr>
                                  <m:t>0</m:t>
                                </m:r>
                              </m:e>
                            </m:mr>
                          </m:m>
                        </m:e>
                      </m:d>
                    </m:oMath>
                  </m:oMathPara>
                </a14:m>
                <a:endParaRPr lang="en-US" dirty="0"/>
              </a:p>
              <a:p>
                <a:endParaRPr lang="en-US" dirty="0"/>
              </a:p>
            </p:txBody>
          </p:sp>
        </mc:Choice>
        <mc:Fallback xmlns="">
          <p:sp>
            <p:nvSpPr>
              <p:cNvPr id="5" name="CaixaDeTexto 4">
                <a:extLst>
                  <a:ext uri="{FF2B5EF4-FFF2-40B4-BE49-F238E27FC236}">
                    <a16:creationId xmlns:a16="http://schemas.microsoft.com/office/drawing/2014/main" id="{D3F3EC24-807F-4C3C-B7DF-341FEAEEE9A6}"/>
                  </a:ext>
                </a:extLst>
              </p:cNvPr>
              <p:cNvSpPr txBox="1">
                <a:spLocks noRot="1" noChangeAspect="1" noMove="1" noResize="1" noEditPoints="1" noAdjustHandles="1" noChangeArrowheads="1" noChangeShapeType="1" noTextEdit="1"/>
              </p:cNvSpPr>
              <p:nvPr/>
            </p:nvSpPr>
            <p:spPr>
              <a:xfrm>
                <a:off x="5305711" y="1593191"/>
                <a:ext cx="2950096" cy="155363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ixaDeTexto 6">
                <a:extLst>
                  <a:ext uri="{FF2B5EF4-FFF2-40B4-BE49-F238E27FC236}">
                    <a16:creationId xmlns:a16="http://schemas.microsoft.com/office/drawing/2014/main" id="{B2F1CA91-0EF3-4D30-BAB5-D195B0AAB68D}"/>
                  </a:ext>
                </a:extLst>
              </p:cNvPr>
              <p:cNvSpPr txBox="1"/>
              <p:nvPr/>
            </p:nvSpPr>
            <p:spPr>
              <a:xfrm>
                <a:off x="5433345" y="3186177"/>
                <a:ext cx="4410290" cy="2232278"/>
              </a:xfrm>
              <a:prstGeom prst="rect">
                <a:avLst/>
              </a:prstGeom>
              <a:noFill/>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m:t>
                          </m:r>
                          <m:r>
                            <a:rPr lang="en-US" sz="2000" b="0" i="1" smtClean="0">
                              <a:latin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𝒏</m:t>
                          </m:r>
                        </m:e>
                      </m:d>
                      <m:r>
                        <a:rPr lang="en-US" sz="2000" b="0" i="0"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0</m:t>
                      </m:r>
                    </m:oMath>
                  </m:oMathPara>
                </a14:m>
                <a:endParaRPr lang="en-US" sz="2000" b="0" i="1" dirty="0">
                  <a:latin typeface="Cambria Math" panose="02040503050406030204" pitchFamily="18" charset="0"/>
                  <a:ea typeface="Cambria Math" panose="02040503050406030204" pitchFamily="18" charset="0"/>
                </a:endParaRPr>
              </a:p>
              <a:p>
                <a:pPr>
                  <a:lnSpc>
                    <a:spcPct val="150000"/>
                  </a:lnSpc>
                </a:pPr>
                <a14:m>
                  <m:oMath xmlns:m="http://schemas.openxmlformats.org/officeDocument/2006/math">
                    <m:d>
                      <m:dPr>
                        <m:ctrlPr>
                          <a:rPr lang="en-US" sz="2000" i="1">
                            <a:latin typeface="Cambria Math" panose="02040503050406030204" pitchFamily="18" charset="0"/>
                          </a:rPr>
                        </m:ctrlPr>
                      </m:dPr>
                      <m:e>
                        <m:r>
                          <a:rPr lang="en-US" sz="2000" b="1" i="1">
                            <a:latin typeface="Cambria Math" panose="02040503050406030204" pitchFamily="18" charset="0"/>
                          </a:rPr>
                          <m:t>𝒏</m:t>
                        </m:r>
                        <m:r>
                          <a:rPr lang="en-US" sz="2000" b="1" i="1">
                            <a:latin typeface="Cambria Math" panose="02040503050406030204" pitchFamily="18" charset="0"/>
                            <a:ea typeface="Cambria Math" panose="02040503050406030204" pitchFamily="18" charset="0"/>
                          </a:rPr>
                          <m:t>⋅</m:t>
                        </m:r>
                        <m:d>
                          <m:dPr>
                            <m:ctrlPr>
                              <a:rPr lang="en-US" sz="2000" b="1" i="1">
                                <a:latin typeface="Cambria Math" panose="02040503050406030204" pitchFamily="18" charset="0"/>
                                <a:ea typeface="Cambria Math" panose="02040503050406030204" pitchFamily="18" charset="0"/>
                              </a:rPr>
                            </m:ctrlPr>
                          </m:dPr>
                          <m:e>
                            <m:r>
                              <a:rPr lang="en-US" sz="2000" b="1">
                                <a:latin typeface="Cambria Math" panose="02040503050406030204" pitchFamily="18" charset="0"/>
                                <a:ea typeface="Cambria Math" panose="02040503050406030204" pitchFamily="18" charset="0"/>
                              </a:rPr>
                              <m:t>𝛁</m:t>
                            </m:r>
                            <m:r>
                              <a:rPr lang="en-US" sz="2000" b="1" i="1">
                                <a:latin typeface="Cambria Math" panose="02040503050406030204" pitchFamily="18" charset="0"/>
                                <a:ea typeface="Cambria Math" panose="02040503050406030204" pitchFamily="18" charset="0"/>
                              </a:rPr>
                              <m:t>×</m:t>
                            </m:r>
                            <m:r>
                              <a:rPr lang="en-US" sz="2000" b="1" i="1">
                                <a:latin typeface="Cambria Math" panose="02040503050406030204" pitchFamily="18" charset="0"/>
                                <a:ea typeface="Cambria Math" panose="02040503050406030204" pitchFamily="18" charset="0"/>
                              </a:rPr>
                              <m:t>𝒏</m:t>
                            </m:r>
                          </m:e>
                        </m:d>
                      </m:e>
                    </m:d>
                  </m:oMath>
                </a14:m>
                <a:r>
                  <a:rPr lang="en-US" sz="2000" dirty="0"/>
                  <a:t> = 0 </a:t>
                </a:r>
              </a:p>
              <a:p>
                <a:pPr>
                  <a:lnSpc>
                    <a:spcPct val="150000"/>
                  </a:lnSpc>
                </a:pPr>
                <a:r>
                  <a:rPr lang="en-US" sz="2000" dirty="0"/>
                  <a:t> </a:t>
                </a:r>
                <a14:m>
                  <m:oMath xmlns:m="http://schemas.openxmlformats.org/officeDocument/2006/math">
                    <m:r>
                      <a:rPr lang="en-US" sz="2000" b="1" i="1">
                        <a:latin typeface="Cambria Math" panose="02040503050406030204" pitchFamily="18" charset="0"/>
                      </a:rPr>
                      <m:t>𝒏</m:t>
                    </m:r>
                    <m:r>
                      <a:rPr lang="en-US" sz="2000" b="1" i="1">
                        <a:latin typeface="Cambria Math" panose="02040503050406030204" pitchFamily="18" charset="0"/>
                        <a:ea typeface="Cambria Math" panose="02040503050406030204" pitchFamily="18" charset="0"/>
                      </a:rPr>
                      <m:t>×</m:t>
                    </m:r>
                    <m:d>
                      <m:dPr>
                        <m:ctrlPr>
                          <a:rPr lang="en-US" sz="2000" b="1" i="1">
                            <a:latin typeface="Cambria Math" panose="02040503050406030204" pitchFamily="18" charset="0"/>
                            <a:ea typeface="Cambria Math" panose="02040503050406030204" pitchFamily="18" charset="0"/>
                          </a:rPr>
                        </m:ctrlPr>
                      </m:dPr>
                      <m:e>
                        <m:r>
                          <a:rPr lang="en-US" sz="2000" b="1">
                            <a:latin typeface="Cambria Math" panose="02040503050406030204" pitchFamily="18" charset="0"/>
                            <a:ea typeface="Cambria Math" panose="02040503050406030204" pitchFamily="18" charset="0"/>
                          </a:rPr>
                          <m:t>𝛁</m:t>
                        </m:r>
                        <m:r>
                          <a:rPr lang="en-US" sz="2000" b="1" i="1">
                            <a:latin typeface="Cambria Math" panose="02040503050406030204" pitchFamily="18" charset="0"/>
                            <a:ea typeface="Cambria Math" panose="02040503050406030204" pitchFamily="18" charset="0"/>
                          </a:rPr>
                          <m:t>×</m:t>
                        </m:r>
                        <m:r>
                          <a:rPr lang="en-US" sz="2000" b="1" i="1">
                            <a:latin typeface="Cambria Math" panose="02040503050406030204" pitchFamily="18" charset="0"/>
                            <a:ea typeface="Cambria Math" panose="02040503050406030204" pitchFamily="18" charset="0"/>
                          </a:rPr>
                          <m:t>𝒏</m:t>
                        </m:r>
                      </m:e>
                    </m:d>
                    <m:r>
                      <a:rPr lang="en-US" sz="2000" b="1" i="1"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𝑥𝑦</m:t>
                        </m:r>
                      </m:num>
                      <m:den>
                        <m:sSup>
                          <m:sSupPr>
                            <m:ctrlPr>
                              <a:rPr lang="en-US" sz="2000" b="0" i="1" smtClean="0">
                                <a:latin typeface="Cambria Math" panose="02040503050406030204" pitchFamily="18" charset="0"/>
                                <a:ea typeface="Cambria Math" panose="02040503050406030204" pitchFamily="18" charset="0"/>
                              </a:rPr>
                            </m:ctrlPr>
                          </m:sSupPr>
                          <m:e>
                            <m:d>
                              <m:dPr>
                                <m:ctrlPr>
                                  <a:rPr lang="en-US" sz="2000" b="0" i="1" smtClean="0">
                                    <a:latin typeface="Cambria Math" panose="02040503050406030204" pitchFamily="18" charset="0"/>
                                    <a:ea typeface="Cambria Math" panose="02040503050406030204" pitchFamily="18" charset="0"/>
                                  </a:rPr>
                                </m:ctrlPr>
                              </m:dPr>
                              <m:e>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𝑥</m:t>
                                    </m:r>
                                  </m:e>
                                  <m:sup>
                                    <m:r>
                                      <a:rPr lang="en-US" sz="2000" b="0" i="1" smtClean="0">
                                        <a:latin typeface="Cambria Math" panose="02040503050406030204" pitchFamily="18" charset="0"/>
                                        <a:ea typeface="Cambria Math" panose="02040503050406030204" pitchFamily="18" charset="0"/>
                                      </a:rPr>
                                      <m:t>2</m:t>
                                    </m:r>
                                  </m:sup>
                                </m:sSup>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𝑦</m:t>
                                    </m:r>
                                  </m:e>
                                  <m:sup>
                                    <m:r>
                                      <a:rPr lang="en-US" sz="2000" b="0" i="1" smtClean="0">
                                        <a:latin typeface="Cambria Math" panose="02040503050406030204" pitchFamily="18" charset="0"/>
                                        <a:ea typeface="Cambria Math" panose="02040503050406030204" pitchFamily="18" charset="0"/>
                                      </a:rPr>
                                      <m:t>2</m:t>
                                    </m:r>
                                  </m:sup>
                                </m:sSup>
                              </m:e>
                            </m:d>
                          </m:e>
                          <m:sup>
                            <m:r>
                              <a:rPr lang="en-US" sz="2000" b="0" i="1" smtClean="0">
                                <a:latin typeface="Cambria Math" panose="02040503050406030204" pitchFamily="18" charset="0"/>
                                <a:ea typeface="Cambria Math" panose="02040503050406030204" pitchFamily="18" charset="0"/>
                              </a:rPr>
                              <m:t>2</m:t>
                            </m:r>
                          </m:sup>
                        </m:sSup>
                      </m:den>
                    </m:f>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b="0" i="1" smtClean="0">
                                  <a:latin typeface="Cambria Math" panose="02040503050406030204" pitchFamily="18" charset="0"/>
                                </a:rPr>
                                <m:t>𝑥</m:t>
                              </m:r>
                            </m:e>
                          </m:mr>
                          <m:mr>
                            <m:e>
                              <m:r>
                                <a:rPr lang="en-US" sz="2000" b="0" i="1" smtClean="0">
                                  <a:latin typeface="Cambria Math" panose="02040503050406030204" pitchFamily="18" charset="0"/>
                                </a:rPr>
                                <m:t>𝑦</m:t>
                              </m:r>
                            </m:e>
                          </m:mr>
                          <m:mr>
                            <m:e>
                              <m:r>
                                <a:rPr lang="en-US" sz="2000" i="1">
                                  <a:latin typeface="Cambria Math" panose="02040503050406030204" pitchFamily="18" charset="0"/>
                                </a:rPr>
                                <m:t>0</m:t>
                              </m:r>
                            </m:e>
                          </m:mr>
                        </m:m>
                      </m:e>
                    </m:d>
                  </m:oMath>
                </a14:m>
                <a:endParaRPr lang="en-US" sz="2000" dirty="0"/>
              </a:p>
            </p:txBody>
          </p:sp>
        </mc:Choice>
        <mc:Fallback xmlns="">
          <p:sp>
            <p:nvSpPr>
              <p:cNvPr id="7" name="CaixaDeTexto 6">
                <a:extLst>
                  <a:ext uri="{FF2B5EF4-FFF2-40B4-BE49-F238E27FC236}">
                    <a16:creationId xmlns:a16="http://schemas.microsoft.com/office/drawing/2014/main" id="{B2F1CA91-0EF3-4D30-BAB5-D195B0AAB68D}"/>
                  </a:ext>
                </a:extLst>
              </p:cNvPr>
              <p:cNvSpPr txBox="1">
                <a:spLocks noRot="1" noChangeAspect="1" noMove="1" noResize="1" noEditPoints="1" noAdjustHandles="1" noChangeArrowheads="1" noChangeShapeType="1" noTextEdit="1"/>
              </p:cNvSpPr>
              <p:nvPr/>
            </p:nvSpPr>
            <p:spPr>
              <a:xfrm>
                <a:off x="5433345" y="3186177"/>
                <a:ext cx="4410290" cy="223227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aixaDeTexto 7">
                <a:extLst>
                  <a:ext uri="{FF2B5EF4-FFF2-40B4-BE49-F238E27FC236}">
                    <a16:creationId xmlns:a16="http://schemas.microsoft.com/office/drawing/2014/main" id="{65692249-8F76-48ED-9C4A-8A0637A92B53}"/>
                  </a:ext>
                </a:extLst>
              </p:cNvPr>
              <p:cNvSpPr txBox="1"/>
              <p:nvPr/>
            </p:nvSpPr>
            <p:spPr>
              <a:xfrm>
                <a:off x="1402099" y="454972"/>
                <a:ext cx="4322029" cy="648191"/>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Bend: </a:t>
                </a:r>
                <a14:m>
                  <m:oMath xmlns:m="http://schemas.openxmlformats.org/officeDocument/2006/math">
                    <m:d>
                      <m:dPr>
                        <m:ctrlPr>
                          <a:rPr lang="en-US" sz="3200" b="0" i="1" smtClean="0">
                            <a:latin typeface="Cambria Math" panose="02040503050406030204" pitchFamily="18" charset="0"/>
                          </a:rPr>
                        </m:ctrlPr>
                      </m:dPr>
                      <m:e>
                        <m:r>
                          <a:rPr lang="en-US" sz="3200" b="1" i="1" smtClean="0">
                            <a:latin typeface="Cambria Math" panose="02040503050406030204" pitchFamily="18" charset="0"/>
                          </a:rPr>
                          <m:t>𝒏</m:t>
                        </m:r>
                        <m:r>
                          <a:rPr lang="en-US" sz="3200" b="1" i="1">
                            <a:latin typeface="Cambria Math" panose="02040503050406030204" pitchFamily="18" charset="0"/>
                            <a:ea typeface="Cambria Math" panose="02040503050406030204" pitchFamily="18" charset="0"/>
                          </a:rPr>
                          <m:t>×</m:t>
                        </m:r>
                        <m:d>
                          <m:dPr>
                            <m:ctrlPr>
                              <a:rPr lang="en-US" sz="3200" b="1" i="1" smtClean="0">
                                <a:latin typeface="Cambria Math" panose="02040503050406030204" pitchFamily="18" charset="0"/>
                                <a:ea typeface="Cambria Math" panose="02040503050406030204" pitchFamily="18" charset="0"/>
                              </a:rPr>
                            </m:ctrlPr>
                          </m:dPr>
                          <m:e>
                            <m:r>
                              <a:rPr lang="en-US" sz="3200" b="1" i="0" smtClean="0">
                                <a:latin typeface="Cambria Math" panose="02040503050406030204" pitchFamily="18" charset="0"/>
                                <a:ea typeface="Cambria Math" panose="02040503050406030204" pitchFamily="18" charset="0"/>
                              </a:rPr>
                              <m:t>𝛁</m:t>
                            </m:r>
                            <m:r>
                              <a:rPr lang="en-US" sz="3200" b="1" i="1" smtClean="0">
                                <a:latin typeface="Cambria Math" panose="02040503050406030204" pitchFamily="18" charset="0"/>
                                <a:ea typeface="Cambria Math" panose="02040503050406030204" pitchFamily="18" charset="0"/>
                              </a:rPr>
                              <m:t>×</m:t>
                            </m:r>
                            <m:r>
                              <a:rPr lang="en-US" sz="3200" b="1" i="1" smtClean="0">
                                <a:latin typeface="Cambria Math" panose="02040503050406030204" pitchFamily="18" charset="0"/>
                                <a:ea typeface="Cambria Math" panose="02040503050406030204" pitchFamily="18" charset="0"/>
                              </a:rPr>
                              <m:t>𝒏</m:t>
                            </m:r>
                          </m:e>
                        </m:d>
                      </m:e>
                    </m:d>
                  </m:oMath>
                </a14:m>
                <a:r>
                  <a:rPr lang="en-US" sz="3200" dirty="0">
                    <a:latin typeface="Calibri" panose="020F0502020204030204" pitchFamily="34" charset="0"/>
                    <a:cs typeface="Calibri" panose="020F0502020204030204" pitchFamily="34" charset="0"/>
                  </a:rPr>
                  <a:t> </a:t>
                </a:r>
              </a:p>
            </p:txBody>
          </p:sp>
        </mc:Choice>
        <mc:Fallback xmlns="">
          <p:sp>
            <p:nvSpPr>
              <p:cNvPr id="8" name="CaixaDeTexto 7">
                <a:extLst>
                  <a:ext uri="{FF2B5EF4-FFF2-40B4-BE49-F238E27FC236}">
                    <a16:creationId xmlns:a16="http://schemas.microsoft.com/office/drawing/2014/main" id="{65692249-8F76-48ED-9C4A-8A0637A92B53}"/>
                  </a:ext>
                </a:extLst>
              </p:cNvPr>
              <p:cNvSpPr txBox="1">
                <a:spLocks noRot="1" noChangeAspect="1" noMove="1" noResize="1" noEditPoints="1" noAdjustHandles="1" noChangeArrowheads="1" noChangeShapeType="1" noTextEdit="1"/>
              </p:cNvSpPr>
              <p:nvPr/>
            </p:nvSpPr>
            <p:spPr>
              <a:xfrm>
                <a:off x="1402099" y="454972"/>
                <a:ext cx="4322029" cy="648191"/>
              </a:xfrm>
              <a:prstGeom prst="rect">
                <a:avLst/>
              </a:prstGeom>
              <a:blipFill>
                <a:blip r:embed="rId4"/>
                <a:stretch>
                  <a:fillRect l="-3526" t="-5660" b="-27358"/>
                </a:stretch>
              </a:blipFill>
            </p:spPr>
            <p:txBody>
              <a:bodyPr/>
              <a:lstStyle/>
              <a:p>
                <a:r>
                  <a:rPr lang="en-US">
                    <a:noFill/>
                  </a:rPr>
                  <a:t> </a:t>
                </a:r>
              </a:p>
            </p:txBody>
          </p:sp>
        </mc:Fallback>
      </mc:AlternateContent>
      <p:cxnSp>
        <p:nvCxnSpPr>
          <p:cNvPr id="10" name="Conexão reta unidirecional 9">
            <a:extLst>
              <a:ext uri="{FF2B5EF4-FFF2-40B4-BE49-F238E27FC236}">
                <a16:creationId xmlns:a16="http://schemas.microsoft.com/office/drawing/2014/main" id="{A24B4629-2FCF-4E26-8CD9-1F295D1524EA}"/>
              </a:ext>
            </a:extLst>
          </p:cNvPr>
          <p:cNvCxnSpPr/>
          <p:nvPr/>
        </p:nvCxnSpPr>
        <p:spPr bwMode="auto">
          <a:xfrm>
            <a:off x="611560" y="4149080"/>
            <a:ext cx="3744416"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Conexão reta unidirecional 11">
            <a:extLst>
              <a:ext uri="{FF2B5EF4-FFF2-40B4-BE49-F238E27FC236}">
                <a16:creationId xmlns:a16="http://schemas.microsoft.com/office/drawing/2014/main" id="{E52EC5AD-54A1-4287-9564-99850A5DF5B0}"/>
              </a:ext>
            </a:extLst>
          </p:cNvPr>
          <p:cNvCxnSpPr/>
          <p:nvPr/>
        </p:nvCxnSpPr>
        <p:spPr bwMode="auto">
          <a:xfrm flipV="1">
            <a:off x="2501062" y="2348880"/>
            <a:ext cx="0" cy="3600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3" name="Fluxograma: Conexão 12">
            <a:extLst>
              <a:ext uri="{FF2B5EF4-FFF2-40B4-BE49-F238E27FC236}">
                <a16:creationId xmlns:a16="http://schemas.microsoft.com/office/drawing/2014/main" id="{0FBF180A-3657-4A70-96A2-758F156EA482}"/>
              </a:ext>
            </a:extLst>
          </p:cNvPr>
          <p:cNvSpPr/>
          <p:nvPr/>
        </p:nvSpPr>
        <p:spPr bwMode="auto">
          <a:xfrm>
            <a:off x="2428502" y="4078354"/>
            <a:ext cx="145119" cy="141451"/>
          </a:xfrm>
          <a:prstGeom prst="flowChartConnector">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14" name="CaixaDeTexto 13">
                <a:extLst>
                  <a:ext uri="{FF2B5EF4-FFF2-40B4-BE49-F238E27FC236}">
                    <a16:creationId xmlns:a16="http://schemas.microsoft.com/office/drawing/2014/main" id="{14DD8079-373A-4D76-948D-143F096B4CD8}"/>
                  </a:ext>
                </a:extLst>
              </p:cNvPr>
              <p:cNvSpPr txBox="1"/>
              <p:nvPr/>
            </p:nvSpPr>
            <p:spPr>
              <a:xfrm>
                <a:off x="4334472" y="4078354"/>
                <a:ext cx="1881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4" name="CaixaDeTexto 13">
                <a:extLst>
                  <a:ext uri="{FF2B5EF4-FFF2-40B4-BE49-F238E27FC236}">
                    <a16:creationId xmlns:a16="http://schemas.microsoft.com/office/drawing/2014/main" id="{14DD8079-373A-4D76-948D-143F096B4CD8}"/>
                  </a:ext>
                </a:extLst>
              </p:cNvPr>
              <p:cNvSpPr txBox="1">
                <a:spLocks noRot="1" noChangeAspect="1" noMove="1" noResize="1" noEditPoints="1" noAdjustHandles="1" noChangeArrowheads="1" noChangeShapeType="1" noTextEdit="1"/>
              </p:cNvSpPr>
              <p:nvPr/>
            </p:nvSpPr>
            <p:spPr>
              <a:xfrm>
                <a:off x="4334472" y="4078354"/>
                <a:ext cx="188128" cy="276999"/>
              </a:xfrm>
              <a:prstGeom prst="rect">
                <a:avLst/>
              </a:prstGeom>
              <a:blipFill>
                <a:blip r:embed="rId5"/>
                <a:stretch>
                  <a:fillRect l="-16129" r="-12903" b="-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aixaDeTexto 14">
                <a:extLst>
                  <a:ext uri="{FF2B5EF4-FFF2-40B4-BE49-F238E27FC236}">
                    <a16:creationId xmlns:a16="http://schemas.microsoft.com/office/drawing/2014/main" id="{06C7CE83-ACDD-405A-AD02-522882EB6FF8}"/>
                  </a:ext>
                </a:extLst>
              </p:cNvPr>
              <p:cNvSpPr txBox="1"/>
              <p:nvPr/>
            </p:nvSpPr>
            <p:spPr>
              <a:xfrm>
                <a:off x="2699792" y="2210380"/>
                <a:ext cx="19152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5" name="CaixaDeTexto 14">
                <a:extLst>
                  <a:ext uri="{FF2B5EF4-FFF2-40B4-BE49-F238E27FC236}">
                    <a16:creationId xmlns:a16="http://schemas.microsoft.com/office/drawing/2014/main" id="{06C7CE83-ACDD-405A-AD02-522882EB6FF8}"/>
                  </a:ext>
                </a:extLst>
              </p:cNvPr>
              <p:cNvSpPr txBox="1">
                <a:spLocks noRot="1" noChangeAspect="1" noMove="1" noResize="1" noEditPoints="1" noAdjustHandles="1" noChangeArrowheads="1" noChangeShapeType="1" noTextEdit="1"/>
              </p:cNvSpPr>
              <p:nvPr/>
            </p:nvSpPr>
            <p:spPr>
              <a:xfrm>
                <a:off x="2699792" y="2210380"/>
                <a:ext cx="191526" cy="276999"/>
              </a:xfrm>
              <a:prstGeom prst="rect">
                <a:avLst/>
              </a:prstGeom>
              <a:blipFill>
                <a:blip r:embed="rId6"/>
                <a:stretch>
                  <a:fillRect l="-29032" r="-29032" b="-2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aixaDeTexto 15">
                <a:extLst>
                  <a:ext uri="{FF2B5EF4-FFF2-40B4-BE49-F238E27FC236}">
                    <a16:creationId xmlns:a16="http://schemas.microsoft.com/office/drawing/2014/main" id="{0E6F2E53-2359-4EFB-91E8-0B0938A6F090}"/>
                  </a:ext>
                </a:extLst>
              </p:cNvPr>
              <p:cNvSpPr txBox="1"/>
              <p:nvPr/>
            </p:nvSpPr>
            <p:spPr>
              <a:xfrm>
                <a:off x="2586038" y="4149079"/>
                <a:ext cx="17389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𝑧</m:t>
                      </m:r>
                    </m:oMath>
                  </m:oMathPara>
                </a14:m>
                <a:endParaRPr lang="en-US" dirty="0"/>
              </a:p>
            </p:txBody>
          </p:sp>
        </mc:Choice>
        <mc:Fallback xmlns="">
          <p:sp>
            <p:nvSpPr>
              <p:cNvPr id="16" name="CaixaDeTexto 15">
                <a:extLst>
                  <a:ext uri="{FF2B5EF4-FFF2-40B4-BE49-F238E27FC236}">
                    <a16:creationId xmlns:a16="http://schemas.microsoft.com/office/drawing/2014/main" id="{0E6F2E53-2359-4EFB-91E8-0B0938A6F090}"/>
                  </a:ext>
                </a:extLst>
              </p:cNvPr>
              <p:cNvSpPr txBox="1">
                <a:spLocks noRot="1" noChangeAspect="1" noMove="1" noResize="1" noEditPoints="1" noAdjustHandles="1" noChangeArrowheads="1" noChangeShapeType="1" noTextEdit="1"/>
              </p:cNvSpPr>
              <p:nvPr/>
            </p:nvSpPr>
            <p:spPr>
              <a:xfrm>
                <a:off x="2586038" y="4149079"/>
                <a:ext cx="173894" cy="276999"/>
              </a:xfrm>
              <a:prstGeom prst="rect">
                <a:avLst/>
              </a:prstGeom>
              <a:blipFill>
                <a:blip r:embed="rId7"/>
                <a:stretch>
                  <a:fillRect l="-17241" r="-13793" b="-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CaixaDeTexto 56">
                <a:extLst>
                  <a:ext uri="{FF2B5EF4-FFF2-40B4-BE49-F238E27FC236}">
                    <a16:creationId xmlns:a16="http://schemas.microsoft.com/office/drawing/2014/main" id="{1939DED5-A92A-4C53-90C4-151D03EAD43B}"/>
                  </a:ext>
                </a:extLst>
              </p:cNvPr>
              <p:cNvSpPr txBox="1"/>
              <p:nvPr/>
            </p:nvSpPr>
            <p:spPr>
              <a:xfrm>
                <a:off x="3166704" y="3018501"/>
                <a:ext cx="103008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𝒏</m:t>
                      </m:r>
                      <m:d>
                        <m:dPr>
                          <m:ctrlPr>
                            <a:rPr lang="en-US" b="1" i="1" smtClean="0">
                              <a:solidFill>
                                <a:srgbClr val="FF0000"/>
                              </a:solidFill>
                              <a:latin typeface="Cambria Math" panose="02040503050406030204" pitchFamily="18" charset="0"/>
                            </a:rPr>
                          </m:ctrlPr>
                        </m:dPr>
                        <m:e>
                          <m:r>
                            <a:rPr lang="en-US" b="1" i="1" smtClean="0">
                              <a:solidFill>
                                <a:srgbClr val="FF0000"/>
                              </a:solidFill>
                              <a:latin typeface="Cambria Math" panose="02040503050406030204" pitchFamily="18" charset="0"/>
                            </a:rPr>
                            <m:t>𝒓</m:t>
                          </m:r>
                        </m:e>
                      </m:d>
                    </m:oMath>
                  </m:oMathPara>
                </a14:m>
                <a:endParaRPr lang="en-US" dirty="0">
                  <a:solidFill>
                    <a:srgbClr val="FF0000"/>
                  </a:solidFill>
                </a:endParaRPr>
              </a:p>
            </p:txBody>
          </p:sp>
        </mc:Choice>
        <mc:Fallback xmlns="">
          <p:sp>
            <p:nvSpPr>
              <p:cNvPr id="57" name="CaixaDeTexto 56">
                <a:extLst>
                  <a:ext uri="{FF2B5EF4-FFF2-40B4-BE49-F238E27FC236}">
                    <a16:creationId xmlns:a16="http://schemas.microsoft.com/office/drawing/2014/main" id="{1939DED5-A92A-4C53-90C4-151D03EAD43B}"/>
                  </a:ext>
                </a:extLst>
              </p:cNvPr>
              <p:cNvSpPr txBox="1">
                <a:spLocks noRot="1" noChangeAspect="1" noMove="1" noResize="1" noEditPoints="1" noAdjustHandles="1" noChangeArrowheads="1" noChangeShapeType="1" noTextEdit="1"/>
              </p:cNvSpPr>
              <p:nvPr/>
            </p:nvSpPr>
            <p:spPr>
              <a:xfrm>
                <a:off x="3166704" y="3018501"/>
                <a:ext cx="1030087" cy="369332"/>
              </a:xfrm>
              <a:prstGeom prst="rect">
                <a:avLst/>
              </a:prstGeom>
              <a:blipFill>
                <a:blip r:embed="rId8"/>
                <a:stretch>
                  <a:fillRect/>
                </a:stretch>
              </a:blipFill>
            </p:spPr>
            <p:txBody>
              <a:bodyPr/>
              <a:lstStyle/>
              <a:p>
                <a:r>
                  <a:rPr lang="en-US">
                    <a:noFill/>
                  </a:rPr>
                  <a:t> </a:t>
                </a:r>
              </a:p>
            </p:txBody>
          </p:sp>
        </mc:Fallback>
      </mc:AlternateContent>
      <p:cxnSp>
        <p:nvCxnSpPr>
          <p:cNvPr id="27" name="Conexão reta unidirecional 26">
            <a:extLst>
              <a:ext uri="{FF2B5EF4-FFF2-40B4-BE49-F238E27FC236}">
                <a16:creationId xmlns:a16="http://schemas.microsoft.com/office/drawing/2014/main" id="{DE5B0DC1-1687-4B34-9FA8-4AC7C7988883}"/>
              </a:ext>
            </a:extLst>
          </p:cNvPr>
          <p:cNvCxnSpPr>
            <a:cxnSpLocks/>
          </p:cNvCxnSpPr>
          <p:nvPr/>
        </p:nvCxnSpPr>
        <p:spPr bwMode="auto">
          <a:xfrm>
            <a:off x="3575712" y="3818973"/>
            <a:ext cx="0" cy="598293"/>
          </a:xfrm>
          <a:prstGeom prst="straightConnector1">
            <a:avLst/>
          </a:prstGeom>
          <a:solidFill>
            <a:schemeClr val="accent1"/>
          </a:solidFill>
          <a:ln w="31750" cap="flat" cmpd="sng" algn="ctr">
            <a:solidFill>
              <a:srgbClr val="FF0000"/>
            </a:solidFill>
            <a:prstDash val="solid"/>
            <a:round/>
            <a:headEnd type="triangle" w="lg" len="lg"/>
            <a:tailEnd type="none" w="lg" len="lg"/>
          </a:ln>
          <a:effectLst/>
        </p:spPr>
      </p:cxnSp>
      <p:sp>
        <p:nvSpPr>
          <p:cNvPr id="2" name="Fluxograma: Conexão 1">
            <a:extLst>
              <a:ext uri="{FF2B5EF4-FFF2-40B4-BE49-F238E27FC236}">
                <a16:creationId xmlns:a16="http://schemas.microsoft.com/office/drawing/2014/main" id="{C40F1E87-35BE-49D9-B7DE-6179E9494F1F}"/>
              </a:ext>
            </a:extLst>
          </p:cNvPr>
          <p:cNvSpPr/>
          <p:nvPr/>
        </p:nvSpPr>
        <p:spPr bwMode="auto">
          <a:xfrm>
            <a:off x="1986023" y="3629392"/>
            <a:ext cx="1030078" cy="1031197"/>
          </a:xfrm>
          <a:prstGeom prst="flowChartConnector">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p:sp>
        <p:nvSpPr>
          <p:cNvPr id="28" name="Fluxograma: Conexão 27">
            <a:extLst>
              <a:ext uri="{FF2B5EF4-FFF2-40B4-BE49-F238E27FC236}">
                <a16:creationId xmlns:a16="http://schemas.microsoft.com/office/drawing/2014/main" id="{89A42A22-6557-4DDE-B6F5-3CAE85E8B7A6}"/>
              </a:ext>
            </a:extLst>
          </p:cNvPr>
          <p:cNvSpPr/>
          <p:nvPr/>
        </p:nvSpPr>
        <p:spPr bwMode="auto">
          <a:xfrm>
            <a:off x="1423693" y="3056321"/>
            <a:ext cx="2154735" cy="2099746"/>
          </a:xfrm>
          <a:prstGeom prst="flowChartConnector">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p:cxnSp>
        <p:nvCxnSpPr>
          <p:cNvPr id="29" name="Conexão reta unidirecional 28">
            <a:extLst>
              <a:ext uri="{FF2B5EF4-FFF2-40B4-BE49-F238E27FC236}">
                <a16:creationId xmlns:a16="http://schemas.microsoft.com/office/drawing/2014/main" id="{CF258315-DE70-40D9-B03F-50682A713B74}"/>
              </a:ext>
            </a:extLst>
          </p:cNvPr>
          <p:cNvCxnSpPr>
            <a:cxnSpLocks/>
          </p:cNvCxnSpPr>
          <p:nvPr/>
        </p:nvCxnSpPr>
        <p:spPr bwMode="auto">
          <a:xfrm>
            <a:off x="3113796" y="3168057"/>
            <a:ext cx="395891" cy="434644"/>
          </a:xfrm>
          <a:prstGeom prst="straightConnector1">
            <a:avLst/>
          </a:prstGeom>
          <a:solidFill>
            <a:schemeClr val="accent1"/>
          </a:solidFill>
          <a:ln w="31750" cap="flat" cmpd="sng" algn="ctr">
            <a:solidFill>
              <a:srgbClr val="FF0000"/>
            </a:solidFill>
            <a:prstDash val="solid"/>
            <a:round/>
            <a:headEnd type="triangle" w="lg" len="lg"/>
            <a:tailEnd type="none" w="lg" len="lg"/>
          </a:ln>
          <a:effectLst/>
        </p:spPr>
      </p:cxnSp>
      <p:cxnSp>
        <p:nvCxnSpPr>
          <p:cNvPr id="30" name="Conexão reta unidirecional 29">
            <a:extLst>
              <a:ext uri="{FF2B5EF4-FFF2-40B4-BE49-F238E27FC236}">
                <a16:creationId xmlns:a16="http://schemas.microsoft.com/office/drawing/2014/main" id="{58579F4F-887E-4912-B368-E87F706F191E}"/>
              </a:ext>
            </a:extLst>
          </p:cNvPr>
          <p:cNvCxnSpPr>
            <a:cxnSpLocks/>
          </p:cNvCxnSpPr>
          <p:nvPr/>
        </p:nvCxnSpPr>
        <p:spPr bwMode="auto">
          <a:xfrm flipV="1">
            <a:off x="2121602" y="3035499"/>
            <a:ext cx="667416" cy="17763"/>
          </a:xfrm>
          <a:prstGeom prst="straightConnector1">
            <a:avLst/>
          </a:prstGeom>
          <a:solidFill>
            <a:schemeClr val="accent1"/>
          </a:solidFill>
          <a:ln w="31750" cap="flat" cmpd="sng" algn="ctr">
            <a:solidFill>
              <a:srgbClr val="FF0000"/>
            </a:solidFill>
            <a:prstDash val="solid"/>
            <a:round/>
            <a:headEnd type="triangle" w="lg" len="lg"/>
            <a:tailEnd type="none" w="lg" len="lg"/>
          </a:ln>
          <a:effectLst/>
        </p:spPr>
      </p:cxnSp>
      <p:cxnSp>
        <p:nvCxnSpPr>
          <p:cNvPr id="31" name="Conexão reta unidirecional 30">
            <a:extLst>
              <a:ext uri="{FF2B5EF4-FFF2-40B4-BE49-F238E27FC236}">
                <a16:creationId xmlns:a16="http://schemas.microsoft.com/office/drawing/2014/main" id="{70E7C73A-A334-4B2C-8074-84D763D8A6DF}"/>
              </a:ext>
            </a:extLst>
          </p:cNvPr>
          <p:cNvCxnSpPr>
            <a:cxnSpLocks/>
          </p:cNvCxnSpPr>
          <p:nvPr/>
        </p:nvCxnSpPr>
        <p:spPr bwMode="auto">
          <a:xfrm flipH="1">
            <a:off x="3073322" y="4656622"/>
            <a:ext cx="420763" cy="412436"/>
          </a:xfrm>
          <a:prstGeom prst="straightConnector1">
            <a:avLst/>
          </a:prstGeom>
          <a:solidFill>
            <a:schemeClr val="accent1"/>
          </a:solidFill>
          <a:ln w="31750" cap="flat" cmpd="sng" algn="ctr">
            <a:solidFill>
              <a:srgbClr val="FF0000"/>
            </a:solidFill>
            <a:prstDash val="solid"/>
            <a:round/>
            <a:headEnd type="triangle" w="lg" len="lg"/>
            <a:tailEnd type="none" w="lg" len="lg"/>
          </a:ln>
          <a:effectLst/>
        </p:spPr>
      </p:cxnSp>
      <p:cxnSp>
        <p:nvCxnSpPr>
          <p:cNvPr id="32" name="Conexão reta unidirecional 31">
            <a:extLst>
              <a:ext uri="{FF2B5EF4-FFF2-40B4-BE49-F238E27FC236}">
                <a16:creationId xmlns:a16="http://schemas.microsoft.com/office/drawing/2014/main" id="{0A440A9C-0626-4DDF-BD01-2B8FE2C180D0}"/>
              </a:ext>
            </a:extLst>
          </p:cNvPr>
          <p:cNvCxnSpPr>
            <a:cxnSpLocks/>
          </p:cNvCxnSpPr>
          <p:nvPr/>
        </p:nvCxnSpPr>
        <p:spPr bwMode="auto">
          <a:xfrm flipV="1">
            <a:off x="1470985" y="3186177"/>
            <a:ext cx="431182" cy="451395"/>
          </a:xfrm>
          <a:prstGeom prst="straightConnector1">
            <a:avLst/>
          </a:prstGeom>
          <a:solidFill>
            <a:schemeClr val="accent1"/>
          </a:solidFill>
          <a:ln w="31750" cap="flat" cmpd="sng" algn="ctr">
            <a:solidFill>
              <a:srgbClr val="FF0000"/>
            </a:solidFill>
            <a:prstDash val="solid"/>
            <a:round/>
            <a:headEnd type="triangle" w="lg" len="lg"/>
            <a:tailEnd type="none" w="lg" len="lg"/>
          </a:ln>
          <a:effectLst/>
        </p:spPr>
      </p:cxnSp>
      <p:cxnSp>
        <p:nvCxnSpPr>
          <p:cNvPr id="33" name="Conexão reta unidirecional 32">
            <a:extLst>
              <a:ext uri="{FF2B5EF4-FFF2-40B4-BE49-F238E27FC236}">
                <a16:creationId xmlns:a16="http://schemas.microsoft.com/office/drawing/2014/main" id="{3EBF2B25-84FF-45BD-B15C-B9F0E36D498F}"/>
              </a:ext>
            </a:extLst>
          </p:cNvPr>
          <p:cNvCxnSpPr>
            <a:cxnSpLocks/>
          </p:cNvCxnSpPr>
          <p:nvPr/>
        </p:nvCxnSpPr>
        <p:spPr bwMode="auto">
          <a:xfrm flipH="1" flipV="1">
            <a:off x="1419929" y="3909724"/>
            <a:ext cx="2886" cy="613763"/>
          </a:xfrm>
          <a:prstGeom prst="straightConnector1">
            <a:avLst/>
          </a:prstGeom>
          <a:solidFill>
            <a:schemeClr val="accent1"/>
          </a:solidFill>
          <a:ln w="31750" cap="flat" cmpd="sng" algn="ctr">
            <a:solidFill>
              <a:srgbClr val="FF0000"/>
            </a:solidFill>
            <a:prstDash val="solid"/>
            <a:round/>
            <a:headEnd type="triangle" w="lg" len="lg"/>
            <a:tailEnd type="none" w="lg" len="lg"/>
          </a:ln>
          <a:effectLst/>
        </p:spPr>
      </p:cxnSp>
      <p:cxnSp>
        <p:nvCxnSpPr>
          <p:cNvPr id="34" name="Conexão reta unidirecional 33">
            <a:extLst>
              <a:ext uri="{FF2B5EF4-FFF2-40B4-BE49-F238E27FC236}">
                <a16:creationId xmlns:a16="http://schemas.microsoft.com/office/drawing/2014/main" id="{DF3D6876-099F-437A-AA25-721001376D30}"/>
              </a:ext>
            </a:extLst>
          </p:cNvPr>
          <p:cNvCxnSpPr>
            <a:cxnSpLocks/>
          </p:cNvCxnSpPr>
          <p:nvPr/>
        </p:nvCxnSpPr>
        <p:spPr bwMode="auto">
          <a:xfrm flipH="1" flipV="1">
            <a:off x="1581479" y="4737527"/>
            <a:ext cx="489869" cy="377621"/>
          </a:xfrm>
          <a:prstGeom prst="straightConnector1">
            <a:avLst/>
          </a:prstGeom>
          <a:solidFill>
            <a:schemeClr val="accent1"/>
          </a:solidFill>
          <a:ln w="31750" cap="flat" cmpd="sng" algn="ctr">
            <a:solidFill>
              <a:srgbClr val="FF0000"/>
            </a:solidFill>
            <a:prstDash val="solid"/>
            <a:round/>
            <a:headEnd type="triangle" w="lg" len="lg"/>
            <a:tailEnd type="none" w="lg" len="lg"/>
          </a:ln>
          <a:effectLst/>
        </p:spPr>
      </p:cxnSp>
      <p:cxnSp>
        <p:nvCxnSpPr>
          <p:cNvPr id="35" name="Conexão reta unidirecional 34">
            <a:extLst>
              <a:ext uri="{FF2B5EF4-FFF2-40B4-BE49-F238E27FC236}">
                <a16:creationId xmlns:a16="http://schemas.microsoft.com/office/drawing/2014/main" id="{16D0E531-41AE-45A0-B1A7-7554BA40F8FA}"/>
              </a:ext>
            </a:extLst>
          </p:cNvPr>
          <p:cNvCxnSpPr>
            <a:cxnSpLocks/>
          </p:cNvCxnSpPr>
          <p:nvPr/>
        </p:nvCxnSpPr>
        <p:spPr bwMode="auto">
          <a:xfrm>
            <a:off x="2167352" y="3637570"/>
            <a:ext cx="667416" cy="10900"/>
          </a:xfrm>
          <a:prstGeom prst="straightConnector1">
            <a:avLst/>
          </a:prstGeom>
          <a:solidFill>
            <a:schemeClr val="accent1"/>
          </a:solidFill>
          <a:ln w="31750" cap="flat" cmpd="sng" algn="ctr">
            <a:solidFill>
              <a:srgbClr val="FF0000"/>
            </a:solidFill>
            <a:prstDash val="solid"/>
            <a:round/>
            <a:headEnd type="triangle" w="lg" len="lg"/>
            <a:tailEnd type="none" w="lg" len="lg"/>
          </a:ln>
          <a:effectLst/>
        </p:spPr>
      </p:cxnSp>
      <p:cxnSp>
        <p:nvCxnSpPr>
          <p:cNvPr id="36" name="Conexão reta unidirecional 35">
            <a:extLst>
              <a:ext uri="{FF2B5EF4-FFF2-40B4-BE49-F238E27FC236}">
                <a16:creationId xmlns:a16="http://schemas.microsoft.com/office/drawing/2014/main" id="{4E929AD6-4321-40D8-8523-58FF6B75A38B}"/>
              </a:ext>
            </a:extLst>
          </p:cNvPr>
          <p:cNvCxnSpPr>
            <a:cxnSpLocks/>
          </p:cNvCxnSpPr>
          <p:nvPr/>
        </p:nvCxnSpPr>
        <p:spPr bwMode="auto">
          <a:xfrm flipV="1">
            <a:off x="2167352" y="5164706"/>
            <a:ext cx="667416" cy="19461"/>
          </a:xfrm>
          <a:prstGeom prst="straightConnector1">
            <a:avLst/>
          </a:prstGeom>
          <a:solidFill>
            <a:schemeClr val="accent1"/>
          </a:solidFill>
          <a:ln w="31750" cap="flat" cmpd="sng" algn="ctr">
            <a:solidFill>
              <a:srgbClr val="FF0000"/>
            </a:solidFill>
            <a:prstDash val="solid"/>
            <a:round/>
            <a:headEnd type="none" w="lg" len="lg"/>
            <a:tailEnd type="triangle" w="lg" len="lg"/>
          </a:ln>
          <a:effectLst/>
        </p:spPr>
      </p:cxnSp>
      <p:cxnSp>
        <p:nvCxnSpPr>
          <p:cNvPr id="49" name="Conexão reta unidirecional 48">
            <a:extLst>
              <a:ext uri="{FF2B5EF4-FFF2-40B4-BE49-F238E27FC236}">
                <a16:creationId xmlns:a16="http://schemas.microsoft.com/office/drawing/2014/main" id="{8BC0C1A4-D5E5-4F83-A1F9-3790410000B4}"/>
              </a:ext>
            </a:extLst>
          </p:cNvPr>
          <p:cNvCxnSpPr>
            <a:cxnSpLocks/>
          </p:cNvCxnSpPr>
          <p:nvPr/>
        </p:nvCxnSpPr>
        <p:spPr bwMode="auto">
          <a:xfrm>
            <a:off x="3016101" y="3862894"/>
            <a:ext cx="0" cy="564192"/>
          </a:xfrm>
          <a:prstGeom prst="straightConnector1">
            <a:avLst/>
          </a:prstGeom>
          <a:solidFill>
            <a:schemeClr val="accent1"/>
          </a:solidFill>
          <a:ln w="31750" cap="flat" cmpd="sng" algn="ctr">
            <a:solidFill>
              <a:srgbClr val="FF0000"/>
            </a:solidFill>
            <a:prstDash val="solid"/>
            <a:round/>
            <a:headEnd type="triangle" w="lg" len="lg"/>
            <a:tailEnd type="none" w="lg" len="lg"/>
          </a:ln>
          <a:effectLst/>
        </p:spPr>
      </p:cxnSp>
      <p:cxnSp>
        <p:nvCxnSpPr>
          <p:cNvPr id="50" name="Conexão reta unidirecional 49">
            <a:extLst>
              <a:ext uri="{FF2B5EF4-FFF2-40B4-BE49-F238E27FC236}">
                <a16:creationId xmlns:a16="http://schemas.microsoft.com/office/drawing/2014/main" id="{BF1D61DA-02C5-4BF8-BB84-2E70C4652606}"/>
              </a:ext>
            </a:extLst>
          </p:cNvPr>
          <p:cNvCxnSpPr>
            <a:cxnSpLocks/>
          </p:cNvCxnSpPr>
          <p:nvPr/>
        </p:nvCxnSpPr>
        <p:spPr bwMode="auto">
          <a:xfrm flipH="1" flipV="1">
            <a:off x="2164150" y="4676088"/>
            <a:ext cx="692963" cy="3760"/>
          </a:xfrm>
          <a:prstGeom prst="straightConnector1">
            <a:avLst/>
          </a:prstGeom>
          <a:solidFill>
            <a:schemeClr val="accent1"/>
          </a:solidFill>
          <a:ln w="31750" cap="flat" cmpd="sng" algn="ctr">
            <a:solidFill>
              <a:srgbClr val="FF0000"/>
            </a:solidFill>
            <a:prstDash val="solid"/>
            <a:round/>
            <a:headEnd type="triangle" w="lg" len="lg"/>
            <a:tailEnd type="none" w="lg" len="lg"/>
          </a:ln>
          <a:effectLst/>
        </p:spPr>
      </p:cxnSp>
      <p:cxnSp>
        <p:nvCxnSpPr>
          <p:cNvPr id="51" name="Conexão reta unidirecional 50">
            <a:extLst>
              <a:ext uri="{FF2B5EF4-FFF2-40B4-BE49-F238E27FC236}">
                <a16:creationId xmlns:a16="http://schemas.microsoft.com/office/drawing/2014/main" id="{7D7268A7-05E8-4A3B-8FC1-FC0F5683BA47}"/>
              </a:ext>
            </a:extLst>
          </p:cNvPr>
          <p:cNvCxnSpPr>
            <a:cxnSpLocks/>
          </p:cNvCxnSpPr>
          <p:nvPr/>
        </p:nvCxnSpPr>
        <p:spPr bwMode="auto">
          <a:xfrm flipH="1" flipV="1">
            <a:off x="1973605" y="3909724"/>
            <a:ext cx="1" cy="621347"/>
          </a:xfrm>
          <a:prstGeom prst="straightConnector1">
            <a:avLst/>
          </a:prstGeom>
          <a:solidFill>
            <a:schemeClr val="accent1"/>
          </a:solidFill>
          <a:ln w="31750" cap="flat" cmpd="sng" algn="ctr">
            <a:solidFill>
              <a:srgbClr val="FF0000"/>
            </a:solidFill>
            <a:prstDash val="solid"/>
            <a:round/>
            <a:headEnd type="triangle" w="lg" len="lg"/>
            <a:tailEnd type="none" w="lg" len="lg"/>
          </a:ln>
          <a:effectLst/>
        </p:spPr>
      </p:cxnSp>
    </p:spTree>
    <p:extLst>
      <p:ext uri="{BB962C8B-B14F-4D97-AF65-F5344CB8AC3E}">
        <p14:creationId xmlns:p14="http://schemas.microsoft.com/office/powerpoint/2010/main" val="2672807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8682CD-81E6-4DA3-9481-41F1AD74DA17}"/>
              </a:ext>
            </a:extLst>
          </p:cNvPr>
          <p:cNvSpPr>
            <a:spLocks noGrp="1"/>
          </p:cNvSpPr>
          <p:nvPr>
            <p:ph type="title"/>
          </p:nvPr>
        </p:nvSpPr>
        <p:spPr>
          <a:xfrm>
            <a:off x="611560" y="126772"/>
            <a:ext cx="7558608" cy="457200"/>
          </a:xfrm>
        </p:spPr>
        <p:txBody>
          <a:bodyPr/>
          <a:lstStyle/>
          <a:p>
            <a:r>
              <a:rPr lang="en-US" sz="3200" dirty="0">
                <a:latin typeface="Calibri" panose="020F0502020204030204" pitchFamily="34" charset="0"/>
                <a:cs typeface="Calibri" panose="020F0502020204030204" pitchFamily="34" charset="0"/>
              </a:rPr>
              <a:t>Response to external fields</a:t>
            </a:r>
          </a:p>
        </p:txBody>
      </p:sp>
      <p:sp>
        <p:nvSpPr>
          <p:cNvPr id="6" name="CaixaDeTexto 5">
            <a:extLst>
              <a:ext uri="{FF2B5EF4-FFF2-40B4-BE49-F238E27FC236}">
                <a16:creationId xmlns:a16="http://schemas.microsoft.com/office/drawing/2014/main" id="{74070D4F-E2C3-4BFB-B87E-7F795087FB82}"/>
              </a:ext>
            </a:extLst>
          </p:cNvPr>
          <p:cNvSpPr txBox="1"/>
          <p:nvPr/>
        </p:nvSpPr>
        <p:spPr>
          <a:xfrm>
            <a:off x="323528" y="908720"/>
            <a:ext cx="8134672" cy="646331"/>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The director field is easily distorted and can be aligned by magnetic (electric fields). Recall that the magnetic susceptibility tensor of a uniaxial liquid crystal has the form:</a:t>
            </a:r>
          </a:p>
        </p:txBody>
      </p:sp>
      <mc:AlternateContent xmlns:mc="http://schemas.openxmlformats.org/markup-compatibility/2006" xmlns:a14="http://schemas.microsoft.com/office/drawing/2010/main">
        <mc:Choice Requires="a14">
          <p:sp>
            <p:nvSpPr>
              <p:cNvPr id="7" name="CaixaDeTexto 6">
                <a:extLst>
                  <a:ext uri="{FF2B5EF4-FFF2-40B4-BE49-F238E27FC236}">
                    <a16:creationId xmlns:a16="http://schemas.microsoft.com/office/drawing/2014/main" id="{90A33E91-FBDC-4CAA-97B8-20D74CAE8FA5}"/>
                  </a:ext>
                </a:extLst>
              </p:cNvPr>
              <p:cNvSpPr txBox="1"/>
              <p:nvPr/>
            </p:nvSpPr>
            <p:spPr>
              <a:xfrm>
                <a:off x="1897616" y="1952761"/>
                <a:ext cx="4914487" cy="39908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𝜒</m:t>
                          </m:r>
                        </m:e>
                        <m:sub>
                          <m:r>
                            <a:rPr lang="en-US" sz="2400" b="0" i="1" smtClean="0">
                              <a:latin typeface="Cambria Math" panose="02040503050406030204" pitchFamily="18" charset="0"/>
                            </a:rPr>
                            <m:t>𝑖𝑗</m:t>
                          </m:r>
                        </m:sub>
                      </m:sSub>
                      <m:d>
                        <m:dPr>
                          <m:ctrlPr>
                            <a:rPr lang="en-US" sz="2400" b="0" i="1" smtClean="0">
                              <a:latin typeface="Cambria Math" panose="02040503050406030204" pitchFamily="18" charset="0"/>
                            </a:rPr>
                          </m:ctrlPr>
                        </m:dPr>
                        <m:e>
                          <m:r>
                            <a:rPr lang="en-US" sz="2400" b="1" i="1" smtClean="0">
                              <a:latin typeface="Cambria Math" panose="02040503050406030204" pitchFamily="18" charset="0"/>
                            </a:rPr>
                            <m:t>𝒓</m:t>
                          </m: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𝜒</m:t>
                          </m:r>
                        </m:e>
                        <m:sub>
                          <m:r>
                            <a:rPr lang="en-US" sz="2400" b="0" i="1" smtClean="0">
                              <a:latin typeface="Cambria Math" panose="02040503050406030204" pitchFamily="18" charset="0"/>
                            </a:rPr>
                            <m:t>⊥</m:t>
                          </m:r>
                        </m:sub>
                      </m:sSub>
                      <m:d>
                        <m:dPr>
                          <m:ctrlPr>
                            <a:rPr lang="en-US" sz="2400" b="0" i="1" smtClean="0">
                              <a:latin typeface="Cambria Math" panose="02040503050406030204" pitchFamily="18" charset="0"/>
                            </a:rPr>
                          </m:ctrlPr>
                        </m:dPr>
                        <m:e>
                          <m:r>
                            <a:rPr lang="en-US" sz="2400" b="1" i="1" smtClean="0">
                              <a:latin typeface="Cambria Math" panose="02040503050406030204" pitchFamily="18" charset="0"/>
                            </a:rPr>
                            <m:t>𝒓</m:t>
                          </m:r>
                        </m:e>
                      </m:d>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𝛿</m:t>
                          </m:r>
                        </m:e>
                        <m:sub>
                          <m:r>
                            <a:rPr lang="en-US" sz="2400" b="0" i="1" smtClean="0">
                              <a:latin typeface="Cambria Math" panose="02040503050406030204" pitchFamily="18" charset="0"/>
                            </a:rPr>
                            <m:t>𝑖𝑗</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𝜒</m:t>
                          </m:r>
                        </m:e>
                        <m:sub>
                          <m:r>
                            <a:rPr lang="en-US" sz="2400" b="0" i="1" smtClean="0">
                              <a:latin typeface="Cambria Math" panose="02040503050406030204" pitchFamily="18" charset="0"/>
                            </a:rPr>
                            <m:t>𝑎</m:t>
                          </m:r>
                        </m:sub>
                      </m:sSub>
                      <m:d>
                        <m:dPr>
                          <m:ctrlPr>
                            <a:rPr lang="en-US" sz="2400" b="0" i="1" smtClean="0">
                              <a:latin typeface="Cambria Math" panose="02040503050406030204" pitchFamily="18" charset="0"/>
                            </a:rPr>
                          </m:ctrlPr>
                        </m:dPr>
                        <m:e>
                          <m:r>
                            <a:rPr lang="en-US" sz="2400" b="1" i="1" smtClean="0">
                              <a:latin typeface="Cambria Math" panose="02040503050406030204" pitchFamily="18" charset="0"/>
                            </a:rPr>
                            <m:t>𝒓</m:t>
                          </m:r>
                        </m:e>
                      </m:d>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𝑛</m:t>
                          </m:r>
                        </m:e>
                        <m:sub>
                          <m:r>
                            <a:rPr lang="en-US" sz="2400" b="0" i="1" smtClean="0">
                              <a:latin typeface="Cambria Math" panose="02040503050406030204" pitchFamily="18" charset="0"/>
                            </a:rPr>
                            <m:t>𝑖</m:t>
                          </m:r>
                        </m:sub>
                      </m:sSub>
                      <m:d>
                        <m:dPr>
                          <m:ctrlPr>
                            <a:rPr lang="en-US" sz="2400" b="0" i="1" smtClean="0">
                              <a:latin typeface="Cambria Math" panose="02040503050406030204" pitchFamily="18" charset="0"/>
                            </a:rPr>
                          </m:ctrlPr>
                        </m:dPr>
                        <m:e>
                          <m:r>
                            <a:rPr lang="en-US" sz="2400" b="1" i="1" smtClean="0">
                              <a:latin typeface="Cambria Math" panose="02040503050406030204" pitchFamily="18" charset="0"/>
                            </a:rPr>
                            <m:t>𝒓</m:t>
                          </m:r>
                        </m:e>
                      </m:d>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𝑛</m:t>
                          </m:r>
                        </m:e>
                        <m:sub>
                          <m:r>
                            <a:rPr lang="en-US" sz="2400" b="0" i="1" smtClean="0">
                              <a:latin typeface="Cambria Math" panose="02040503050406030204" pitchFamily="18" charset="0"/>
                            </a:rPr>
                            <m:t>𝑗</m:t>
                          </m:r>
                        </m:sub>
                      </m:sSub>
                      <m:r>
                        <a:rPr lang="en-US" sz="2400" b="0" i="1" smtClean="0">
                          <a:latin typeface="Cambria Math" panose="02040503050406030204" pitchFamily="18" charset="0"/>
                        </a:rPr>
                        <m:t>(</m:t>
                      </m:r>
                      <m:r>
                        <a:rPr lang="en-US" sz="2400" b="1" i="1" smtClean="0">
                          <a:latin typeface="Cambria Math" panose="02040503050406030204" pitchFamily="18" charset="0"/>
                        </a:rPr>
                        <m:t>𝒓</m:t>
                      </m:r>
                      <m:r>
                        <a:rPr lang="en-US" sz="2400" b="1" i="1" smtClean="0">
                          <a:latin typeface="Cambria Math" panose="02040503050406030204" pitchFamily="18" charset="0"/>
                        </a:rPr>
                        <m:t>)</m:t>
                      </m:r>
                    </m:oMath>
                  </m:oMathPara>
                </a14:m>
                <a:endParaRPr lang="en-US" sz="2400" dirty="0"/>
              </a:p>
            </p:txBody>
          </p:sp>
        </mc:Choice>
        <mc:Fallback xmlns="">
          <p:sp>
            <p:nvSpPr>
              <p:cNvPr id="7" name="CaixaDeTexto 6">
                <a:extLst>
                  <a:ext uri="{FF2B5EF4-FFF2-40B4-BE49-F238E27FC236}">
                    <a16:creationId xmlns:a16="http://schemas.microsoft.com/office/drawing/2014/main" id="{90A33E91-FBDC-4CAA-97B8-20D74CAE8FA5}"/>
                  </a:ext>
                </a:extLst>
              </p:cNvPr>
              <p:cNvSpPr txBox="1">
                <a:spLocks noRot="1" noChangeAspect="1" noMove="1" noResize="1" noEditPoints="1" noAdjustHandles="1" noChangeArrowheads="1" noChangeShapeType="1" noTextEdit="1"/>
              </p:cNvSpPr>
              <p:nvPr/>
            </p:nvSpPr>
            <p:spPr>
              <a:xfrm>
                <a:off x="1897616" y="1952761"/>
                <a:ext cx="4914487" cy="399084"/>
              </a:xfrm>
              <a:prstGeom prst="rect">
                <a:avLst/>
              </a:prstGeom>
              <a:blipFill>
                <a:blip r:embed="rId2"/>
                <a:stretch>
                  <a:fillRect l="-868" r="-1861"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aixaDeTexto 8">
                <a:extLst>
                  <a:ext uri="{FF2B5EF4-FFF2-40B4-BE49-F238E27FC236}">
                    <a16:creationId xmlns:a16="http://schemas.microsoft.com/office/drawing/2014/main" id="{7BE83346-368C-4AA9-AC4F-AFE45AC2FF17}"/>
                  </a:ext>
                </a:extLst>
              </p:cNvPr>
              <p:cNvSpPr txBox="1"/>
              <p:nvPr/>
            </p:nvSpPr>
            <p:spPr>
              <a:xfrm>
                <a:off x="452985" y="2712366"/>
                <a:ext cx="8352928"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where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𝜒</m:t>
                        </m:r>
                      </m:e>
                      <m:sub>
                        <m:r>
                          <a:rPr lang="en-US" b="0" i="1" smtClean="0">
                            <a:latin typeface="Cambria Math" panose="02040503050406030204" pitchFamily="18" charset="0"/>
                          </a:rPr>
                          <m:t>𝑎</m:t>
                        </m:r>
                      </m:sub>
                    </m:sSub>
                    <m:d>
                      <m:dPr>
                        <m:ctrlPr>
                          <a:rPr lang="en-US" b="0" i="1" smtClean="0">
                            <a:latin typeface="Cambria Math" panose="02040503050406030204" pitchFamily="18" charset="0"/>
                          </a:rPr>
                        </m:ctrlPr>
                      </m:dPr>
                      <m:e>
                        <m:r>
                          <a:rPr lang="en-US" b="1" i="1" smtClean="0">
                            <a:latin typeface="Cambria Math" panose="02040503050406030204" pitchFamily="18" charset="0"/>
                          </a:rPr>
                          <m:t>𝒓</m:t>
                        </m:r>
                      </m:e>
                    </m:d>
                  </m:oMath>
                </a14:m>
                <a:r>
                  <a:rPr lang="en-US" dirty="0">
                    <a:latin typeface="Calibri" panose="020F0502020204030204" pitchFamily="34" charset="0"/>
                    <a:cs typeface="Calibri" panose="020F0502020204030204" pitchFamily="34" charset="0"/>
                  </a:rPr>
                  <a:t> = χ|| (</a:t>
                </a:r>
                <a:r>
                  <a:rPr lang="en-US" b="1" i="1" dirty="0">
                    <a:latin typeface="Calibri" panose="020F0502020204030204" pitchFamily="34" charset="0"/>
                    <a:cs typeface="Calibri" panose="020F0502020204030204" pitchFamily="34" charset="0"/>
                  </a:rPr>
                  <a:t>r</a:t>
                </a:r>
                <a:r>
                  <a:rPr lang="en-US" dirty="0">
                    <a:latin typeface="Calibri" panose="020F0502020204030204" pitchFamily="34" charset="0"/>
                    <a:cs typeface="Calibri" panose="020F0502020204030204" pitchFamily="34" charset="0"/>
                  </a:rPr>
                  <a:t>) − χ⊥ (</a:t>
                </a:r>
                <a:r>
                  <a:rPr lang="en-US" b="1" i="1" dirty="0">
                    <a:latin typeface="Calibri" panose="020F0502020204030204" pitchFamily="34" charset="0"/>
                    <a:cs typeface="Calibri" panose="020F0502020204030204" pitchFamily="34" charset="0"/>
                  </a:rPr>
                  <a:t>r</a:t>
                </a:r>
                <a:r>
                  <a:rPr lang="en-US" dirty="0">
                    <a:latin typeface="Calibri" panose="020F0502020204030204" pitchFamily="34" charset="0"/>
                    <a:cs typeface="Calibri" panose="020F0502020204030204" pitchFamily="34" charset="0"/>
                  </a:rPr>
                  <a:t>) is the anisotropy of the magnetic susceptibility</a:t>
                </a:r>
              </a:p>
            </p:txBody>
          </p:sp>
        </mc:Choice>
        <mc:Fallback xmlns="">
          <p:sp>
            <p:nvSpPr>
              <p:cNvPr id="9" name="CaixaDeTexto 8">
                <a:extLst>
                  <a:ext uri="{FF2B5EF4-FFF2-40B4-BE49-F238E27FC236}">
                    <a16:creationId xmlns:a16="http://schemas.microsoft.com/office/drawing/2014/main" id="{7BE83346-368C-4AA9-AC4F-AFE45AC2FF17}"/>
                  </a:ext>
                </a:extLst>
              </p:cNvPr>
              <p:cNvSpPr txBox="1">
                <a:spLocks noRot="1" noChangeAspect="1" noMove="1" noResize="1" noEditPoints="1" noAdjustHandles="1" noChangeArrowheads="1" noChangeShapeType="1" noTextEdit="1"/>
              </p:cNvSpPr>
              <p:nvPr/>
            </p:nvSpPr>
            <p:spPr>
              <a:xfrm>
                <a:off x="452985" y="2712366"/>
                <a:ext cx="8352928" cy="369332"/>
              </a:xfrm>
              <a:prstGeom prst="rect">
                <a:avLst/>
              </a:prstGeom>
              <a:blipFill>
                <a:blip r:embed="rId3"/>
                <a:stretch>
                  <a:fillRect l="-584" t="-13115" b="-24590"/>
                </a:stretch>
              </a:blipFill>
            </p:spPr>
            <p:txBody>
              <a:bodyPr/>
              <a:lstStyle/>
              <a:p>
                <a:r>
                  <a:rPr lang="en-US">
                    <a:noFill/>
                  </a:rPr>
                  <a:t> </a:t>
                </a:r>
              </a:p>
            </p:txBody>
          </p:sp>
        </mc:Fallback>
      </mc:AlternateContent>
      <p:sp>
        <p:nvSpPr>
          <p:cNvPr id="11" name="CaixaDeTexto 10">
            <a:extLst>
              <a:ext uri="{FF2B5EF4-FFF2-40B4-BE49-F238E27FC236}">
                <a16:creationId xmlns:a16="http://schemas.microsoft.com/office/drawing/2014/main" id="{CF56A9CD-F7B4-4C01-A1B0-5AAF810C62F5}"/>
              </a:ext>
            </a:extLst>
          </p:cNvPr>
          <p:cNvSpPr txBox="1"/>
          <p:nvPr/>
        </p:nvSpPr>
        <p:spPr>
          <a:xfrm>
            <a:off x="467544" y="3521136"/>
            <a:ext cx="7774632" cy="646331"/>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The presence of a magnetic field </a:t>
            </a:r>
            <a:r>
              <a:rPr lang="en-US" b="1" i="1" dirty="0">
                <a:latin typeface="Calibri" panose="020F0502020204030204" pitchFamily="34" charset="0"/>
                <a:cs typeface="Calibri" panose="020F0502020204030204" pitchFamily="34" charset="0"/>
              </a:rPr>
              <a:t>H </a:t>
            </a:r>
            <a:r>
              <a:rPr lang="en-US" dirty="0">
                <a:latin typeface="Calibri" panose="020F0502020204030204" pitchFamily="34" charset="0"/>
                <a:cs typeface="Calibri" panose="020F0502020204030204" pitchFamily="34" charset="0"/>
              </a:rPr>
              <a:t>contributes to the free energy density the following term</a:t>
            </a:r>
          </a:p>
        </p:txBody>
      </p:sp>
      <mc:AlternateContent xmlns:mc="http://schemas.openxmlformats.org/markup-compatibility/2006" xmlns:a14="http://schemas.microsoft.com/office/drawing/2010/main">
        <mc:Choice Requires="a14">
          <p:sp>
            <p:nvSpPr>
              <p:cNvPr id="12" name="CaixaDeTexto 11">
                <a:extLst>
                  <a:ext uri="{FF2B5EF4-FFF2-40B4-BE49-F238E27FC236}">
                    <a16:creationId xmlns:a16="http://schemas.microsoft.com/office/drawing/2014/main" id="{0D860D76-E5A4-45C9-AFEC-99146C30F64C}"/>
                  </a:ext>
                </a:extLst>
              </p:cNvPr>
              <p:cNvSpPr txBox="1"/>
              <p:nvPr/>
            </p:nvSpPr>
            <p:spPr>
              <a:xfrm>
                <a:off x="718456" y="4441554"/>
                <a:ext cx="7344816"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𝐻</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1" i="1" smtClean="0">
                          <a:latin typeface="Cambria Math" panose="02040503050406030204" pitchFamily="18" charset="0"/>
                        </a:rPr>
                        <m:t>𝑯</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𝑴</m:t>
                      </m:r>
                      <m:r>
                        <a:rPr lang="en-US" b="1" i="0" smtClean="0">
                          <a:latin typeface="Cambria Math" panose="02040503050406030204" pitchFamily="18" charset="0"/>
                          <a:ea typeface="Cambria Math" panose="02040503050406030204" pitchFamily="18" charset="0"/>
                        </a:rPr>
                        <m:t>=</m:t>
                      </m:r>
                      <m:r>
                        <a:rPr lang="en-US" b="0" i="0"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0</m:t>
                              </m:r>
                            </m:sub>
                          </m:sSub>
                        </m:num>
                        <m:den>
                          <m:r>
                            <a:rPr lang="en-US" b="0" i="1" smtClean="0">
                              <a:latin typeface="Cambria Math" panose="02040503050406030204" pitchFamily="18" charset="0"/>
                              <a:ea typeface="Cambria Math" panose="02040503050406030204" pitchFamily="18" charset="0"/>
                            </a:rPr>
                            <m:t>2</m:t>
                          </m:r>
                        </m:den>
                      </m:f>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𝐻</m:t>
                          </m:r>
                        </m:e>
                        <m:sub>
                          <m:r>
                            <a:rPr lang="en-US" b="0" i="1" smtClean="0">
                              <a:latin typeface="Cambria Math" panose="02040503050406030204" pitchFamily="18" charset="0"/>
                              <a:ea typeface="Cambria Math" panose="02040503050406030204" pitchFamily="18" charset="0"/>
                            </a:rPr>
                            <m:t>𝑗</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𝜒</m:t>
                          </m:r>
                        </m:e>
                        <m:sub>
                          <m:r>
                            <a:rPr lang="en-US" b="0" i="1" smtClean="0">
                              <a:latin typeface="Cambria Math" panose="02040503050406030204" pitchFamily="18" charset="0"/>
                              <a:ea typeface="Cambria Math" panose="02040503050406030204" pitchFamily="18" charset="0"/>
                            </a:rPr>
                            <m:t>𝑖𝑗</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𝐻</m:t>
                          </m:r>
                        </m:e>
                        <m:sub>
                          <m:r>
                            <a:rPr lang="en-US" b="0" i="1" smtClean="0">
                              <a:latin typeface="Cambria Math" panose="02040503050406030204" pitchFamily="18" charset="0"/>
                              <a:ea typeface="Cambria Math" panose="02040503050406030204" pitchFamily="18" charset="0"/>
                            </a:rPr>
                            <m:t>𝑗</m:t>
                          </m:r>
                        </m:sub>
                      </m:sSub>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ea typeface="Cambria Math" panose="02040503050406030204" pitchFamily="18" charset="0"/>
                                </a:rPr>
                                <m:t>0</m:t>
                              </m:r>
                            </m:sub>
                          </m:sSub>
                        </m:num>
                        <m:den>
                          <m:r>
                            <a:rPr lang="en-US" b="0" i="1" smtClean="0">
                              <a:latin typeface="Cambria Math" panose="02040503050406030204" pitchFamily="18" charset="0"/>
                              <a:ea typeface="Cambria Math" panose="02040503050406030204" pitchFamily="18" charset="0"/>
                            </a:rPr>
                            <m:t>2</m:t>
                          </m:r>
                        </m:den>
                      </m:f>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𝜒</m:t>
                          </m:r>
                        </m:e>
                        <m:sub>
                          <m:r>
                            <a:rPr lang="en-US" b="0" i="1" smtClean="0">
                              <a:latin typeface="Cambria Math" panose="02040503050406030204" pitchFamily="18" charset="0"/>
                              <a:ea typeface="Cambria Math" panose="02040503050406030204" pitchFamily="18" charset="0"/>
                            </a:rPr>
                            <m:t>⊥</m:t>
                          </m:r>
                        </m:sub>
                      </m:sSub>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𝐻</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ea typeface="Cambria Math" panose="02040503050406030204" pitchFamily="18" charset="0"/>
                                </a:rPr>
                                <m:t>0</m:t>
                              </m:r>
                            </m:sub>
                          </m:sSub>
                        </m:num>
                        <m:den>
                          <m:r>
                            <a:rPr lang="en-US" b="0" i="1" smtClean="0">
                              <a:latin typeface="Cambria Math" panose="02040503050406030204" pitchFamily="18" charset="0"/>
                              <a:ea typeface="Cambria Math" panose="02040503050406030204" pitchFamily="18" charset="0"/>
                            </a:rPr>
                            <m:t>2</m:t>
                          </m:r>
                        </m:den>
                      </m:f>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𝜒</m:t>
                          </m:r>
                        </m:e>
                        <m:sub>
                          <m:r>
                            <a:rPr lang="en-US" b="0" i="1" smtClean="0">
                              <a:latin typeface="Cambria Math" panose="02040503050406030204" pitchFamily="18" charset="0"/>
                              <a:ea typeface="Cambria Math" panose="02040503050406030204" pitchFamily="18" charset="0"/>
                            </a:rPr>
                            <m:t>𝑎</m:t>
                          </m:r>
                        </m:sub>
                      </m:sSub>
                      <m:sSup>
                        <m:sSupPr>
                          <m:ctrlPr>
                            <a:rPr lang="en-US" b="0" i="1" smtClean="0">
                              <a:latin typeface="Cambria Math" panose="02040503050406030204" pitchFamily="18" charset="0"/>
                              <a:ea typeface="Cambria Math" panose="02040503050406030204" pitchFamily="18" charset="0"/>
                            </a:rPr>
                          </m:ctrlPr>
                        </m:sSupPr>
                        <m:e>
                          <m:d>
                            <m:dPr>
                              <m:ctrlPr>
                                <a:rPr lang="en-US" b="1" i="1" smtClean="0">
                                  <a:latin typeface="Cambria Math" panose="02040503050406030204" pitchFamily="18" charset="0"/>
                                  <a:ea typeface="Cambria Math" panose="02040503050406030204" pitchFamily="18" charset="0"/>
                                </a:rPr>
                              </m:ctrlPr>
                            </m:dPr>
                            <m:e>
                              <m:r>
                                <a:rPr lang="en-US" b="1" i="1" smtClean="0">
                                  <a:latin typeface="Cambria Math" panose="02040503050406030204" pitchFamily="18" charset="0"/>
                                  <a:ea typeface="Cambria Math" panose="02040503050406030204" pitchFamily="18" charset="0"/>
                                </a:rPr>
                                <m:t>𝒏</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𝑯</m:t>
                              </m:r>
                            </m:e>
                          </m:d>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 </m:t>
                      </m:r>
                    </m:oMath>
                  </m:oMathPara>
                </a14:m>
                <a:endParaRPr lang="en-US" dirty="0"/>
              </a:p>
            </p:txBody>
          </p:sp>
        </mc:Choice>
        <mc:Fallback xmlns="">
          <p:sp>
            <p:nvSpPr>
              <p:cNvPr id="12" name="CaixaDeTexto 11">
                <a:extLst>
                  <a:ext uri="{FF2B5EF4-FFF2-40B4-BE49-F238E27FC236}">
                    <a16:creationId xmlns:a16="http://schemas.microsoft.com/office/drawing/2014/main" id="{0D860D76-E5A4-45C9-AFEC-99146C30F64C}"/>
                  </a:ext>
                </a:extLst>
              </p:cNvPr>
              <p:cNvSpPr txBox="1">
                <a:spLocks noRot="1" noChangeAspect="1" noMove="1" noResize="1" noEditPoints="1" noAdjustHandles="1" noChangeArrowheads="1" noChangeShapeType="1" noTextEdit="1"/>
              </p:cNvSpPr>
              <p:nvPr/>
            </p:nvSpPr>
            <p:spPr>
              <a:xfrm>
                <a:off x="718456" y="4441554"/>
                <a:ext cx="7344816" cy="51860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aixaDeTexto 13">
                <a:extLst>
                  <a:ext uri="{FF2B5EF4-FFF2-40B4-BE49-F238E27FC236}">
                    <a16:creationId xmlns:a16="http://schemas.microsoft.com/office/drawing/2014/main" id="{685E2DB1-D2E5-4EE7-8D23-33C4C8EA90E2}"/>
                  </a:ext>
                </a:extLst>
              </p:cNvPr>
              <p:cNvSpPr txBox="1"/>
              <p:nvPr/>
            </p:nvSpPr>
            <p:spPr>
              <a:xfrm>
                <a:off x="352801" y="5509448"/>
                <a:ext cx="8676456" cy="879664"/>
              </a:xfrm>
              <a:prstGeom prst="rect">
                <a:avLst/>
              </a:prstGeom>
              <a:noFill/>
            </p:spPr>
            <p:txBody>
              <a:bodyPr wrap="square">
                <a:spAutoFit/>
              </a:bodyPr>
              <a:lstStyle/>
              <a:p>
                <a:pPr>
                  <a:lnSpc>
                    <a:spcPct val="150000"/>
                  </a:lnSpc>
                </a:pPr>
                <a:r>
                  <a:rPr lang="en-US" dirty="0">
                    <a:latin typeface="Calibri" panose="020F0502020204030204" pitchFamily="34" charset="0"/>
                    <a:cs typeface="Calibri" panose="020F0502020204030204" pitchFamily="34" charset="0"/>
                  </a:rPr>
                  <a:t>The first term in the r.h.s. can be omitted as it is independent of </a:t>
                </a:r>
                <a:r>
                  <a:rPr lang="en-US" b="1" i="1" dirty="0">
                    <a:latin typeface="Calibri" panose="020F0502020204030204" pitchFamily="34" charset="0"/>
                    <a:cs typeface="Calibri" panose="020F0502020204030204" pitchFamily="34" charset="0"/>
                  </a:rPr>
                  <a:t>n. </a:t>
                </a:r>
                <a:r>
                  <a:rPr lang="en-US" dirty="0">
                    <a:latin typeface="Calibri" panose="020F0502020204030204" pitchFamily="34" charset="0"/>
                    <a:cs typeface="Calibri" panose="020F0502020204030204" pitchFamily="34" charset="0"/>
                  </a:rPr>
                  <a:t>The last term gives rise to a torque on the liquid crystal, for </a:t>
                </a:r>
                <a14:m>
                  <m:oMath xmlns:m="http://schemas.openxmlformats.org/officeDocument/2006/math">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𝜒</m:t>
                        </m:r>
                      </m:e>
                      <m:sub>
                        <m:r>
                          <a:rPr lang="en-US" b="0" i="1" smtClean="0">
                            <a:latin typeface="Cambria Math" panose="02040503050406030204" pitchFamily="18" charset="0"/>
                            <a:cs typeface="Calibri" panose="020F0502020204030204" pitchFamily="34" charset="0"/>
                          </a:rPr>
                          <m:t>𝑎</m:t>
                        </m:r>
                      </m:sub>
                    </m:sSub>
                    <m:r>
                      <a:rPr lang="en-US" b="0" i="1" smtClean="0">
                        <a:latin typeface="Cambria Math" panose="02040503050406030204" pitchFamily="18" charset="0"/>
                        <a:cs typeface="Calibri" panose="020F0502020204030204" pitchFamily="34" charset="0"/>
                      </a:rPr>
                      <m:t>&gt;0 , </m:t>
                    </m:r>
                    <m:r>
                      <a:rPr lang="en-US" b="1" i="1" smtClean="0">
                        <a:latin typeface="Cambria Math" panose="02040503050406030204" pitchFamily="18" charset="0"/>
                        <a:cs typeface="Calibri" panose="020F0502020204030204" pitchFamily="34" charset="0"/>
                      </a:rPr>
                      <m:t>𝒏</m:t>
                    </m:r>
                  </m:oMath>
                </a14:m>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 will align parallel to the field.</a:t>
                </a:r>
              </a:p>
            </p:txBody>
          </p:sp>
        </mc:Choice>
        <mc:Fallback xmlns="">
          <p:sp>
            <p:nvSpPr>
              <p:cNvPr id="14" name="CaixaDeTexto 13">
                <a:extLst>
                  <a:ext uri="{FF2B5EF4-FFF2-40B4-BE49-F238E27FC236}">
                    <a16:creationId xmlns:a16="http://schemas.microsoft.com/office/drawing/2014/main" id="{685E2DB1-D2E5-4EE7-8D23-33C4C8EA90E2}"/>
                  </a:ext>
                </a:extLst>
              </p:cNvPr>
              <p:cNvSpPr txBox="1">
                <a:spLocks noRot="1" noChangeAspect="1" noMove="1" noResize="1" noEditPoints="1" noAdjustHandles="1" noChangeArrowheads="1" noChangeShapeType="1" noTextEdit="1"/>
              </p:cNvSpPr>
              <p:nvPr/>
            </p:nvSpPr>
            <p:spPr>
              <a:xfrm>
                <a:off x="352801" y="5509448"/>
                <a:ext cx="8676456" cy="879664"/>
              </a:xfrm>
              <a:prstGeom prst="rect">
                <a:avLst/>
              </a:prstGeom>
              <a:blipFill>
                <a:blip r:embed="rId5"/>
                <a:stretch>
                  <a:fillRect l="-632" b="-10417"/>
                </a:stretch>
              </a:blipFill>
            </p:spPr>
            <p:txBody>
              <a:bodyPr/>
              <a:lstStyle/>
              <a:p>
                <a:r>
                  <a:rPr lang="en-US">
                    <a:noFill/>
                  </a:rPr>
                  <a:t> </a:t>
                </a:r>
              </a:p>
            </p:txBody>
          </p:sp>
        </mc:Fallback>
      </mc:AlternateContent>
    </p:spTree>
    <p:extLst>
      <p:ext uri="{BB962C8B-B14F-4D97-AF65-F5344CB8AC3E}">
        <p14:creationId xmlns:p14="http://schemas.microsoft.com/office/powerpoint/2010/main" val="159338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P spid="12"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5C62A0-4A8F-4B06-8FE1-D849E438F766}"/>
              </a:ext>
            </a:extLst>
          </p:cNvPr>
          <p:cNvSpPr>
            <a:spLocks noGrp="1"/>
          </p:cNvSpPr>
          <p:nvPr>
            <p:ph type="title"/>
          </p:nvPr>
        </p:nvSpPr>
        <p:spPr>
          <a:xfrm>
            <a:off x="678655" y="199599"/>
            <a:ext cx="7772400" cy="709121"/>
          </a:xfrm>
        </p:spPr>
        <p:txBody>
          <a:bodyPr/>
          <a:lstStyle/>
          <a:p>
            <a:r>
              <a:rPr lang="en-US" sz="3200" dirty="0">
                <a:latin typeface="Calibri" panose="020F0502020204030204" pitchFamily="34" charset="0"/>
                <a:cs typeface="Calibri" panose="020F0502020204030204" pitchFamily="34" charset="0"/>
              </a:rPr>
              <a:t>Electric field</a:t>
            </a:r>
          </a:p>
        </p:txBody>
      </p:sp>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D9D5F44A-A237-45C7-A3A0-4FE9D123B511}"/>
                  </a:ext>
                </a:extLst>
              </p:cNvPr>
              <p:cNvSpPr txBox="1"/>
              <p:nvPr/>
            </p:nvSpPr>
            <p:spPr>
              <a:xfrm>
                <a:off x="395536" y="1124744"/>
                <a:ext cx="8352928" cy="945643"/>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The dielectric permittivity tensor </a:t>
                </a:r>
                <a14:m>
                  <m:oMath xmlns:m="http://schemas.openxmlformats.org/officeDocument/2006/math">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𝜀</m:t>
                        </m:r>
                      </m:e>
                      <m:sub>
                        <m:r>
                          <a:rPr lang="en-US" b="0" i="1" smtClean="0">
                            <a:latin typeface="Cambria Math" panose="02040503050406030204" pitchFamily="18" charset="0"/>
                            <a:cs typeface="Calibri" panose="020F0502020204030204" pitchFamily="34" charset="0"/>
                          </a:rPr>
                          <m:t>𝑖𝑗</m:t>
                        </m:r>
                      </m:sub>
                    </m:sSub>
                    <m:r>
                      <a:rPr lang="en-US" b="0" i="1" smtClean="0">
                        <a:latin typeface="Cambria Math" panose="02040503050406030204" pitchFamily="18" charset="0"/>
                        <a:cs typeface="Calibri" panose="020F0502020204030204" pitchFamily="34" charset="0"/>
                      </a:rPr>
                      <m:t>=</m:t>
                    </m:r>
                    <m:sSub>
                      <m:sSubPr>
                        <m:ctrlPr>
                          <a:rPr lang="en-US" i="1">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𝜀</m:t>
                        </m:r>
                      </m:e>
                      <m:sub>
                        <m:r>
                          <a:rPr lang="en-US" i="1">
                            <a:solidFill>
                              <a:srgbClr val="000000"/>
                            </a:solidFill>
                            <a:latin typeface="Cambria Math" panose="02040503050406030204" pitchFamily="18" charset="0"/>
                          </a:rPr>
                          <m:t>⊥</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𝛿</m:t>
                        </m:r>
                      </m:e>
                      <m:sub>
                        <m:r>
                          <a:rPr lang="en-US" i="1">
                            <a:solidFill>
                              <a:srgbClr val="000000"/>
                            </a:solidFill>
                            <a:latin typeface="Cambria Math" panose="02040503050406030204" pitchFamily="18" charset="0"/>
                          </a:rPr>
                          <m:t>𝑖𝑗</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𝜀</m:t>
                        </m:r>
                      </m:e>
                      <m:sub>
                        <m:r>
                          <a:rPr lang="en-US" i="1">
                            <a:solidFill>
                              <a:srgbClr val="000000"/>
                            </a:solidFill>
                            <a:latin typeface="Cambria Math" panose="02040503050406030204" pitchFamily="18" charset="0"/>
                          </a:rPr>
                          <m:t>𝑎</m:t>
                        </m:r>
                      </m:sub>
                    </m:sSub>
                    <m:d>
                      <m:dPr>
                        <m:ctrlPr>
                          <a:rPr lang="en-US" i="1">
                            <a:solidFill>
                              <a:srgbClr val="000000"/>
                            </a:solidFill>
                            <a:latin typeface="Cambria Math" panose="02040503050406030204" pitchFamily="18" charset="0"/>
                          </a:rPr>
                        </m:ctrlPr>
                      </m:dPr>
                      <m:e>
                        <m:r>
                          <a:rPr lang="en-US" b="1" i="1">
                            <a:solidFill>
                              <a:srgbClr val="000000"/>
                            </a:solidFill>
                            <a:latin typeface="Cambria Math" panose="02040503050406030204" pitchFamily="18" charset="0"/>
                          </a:rPr>
                          <m:t>𝒓</m:t>
                        </m:r>
                      </m:e>
                    </m:d>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𝑛</m:t>
                        </m:r>
                      </m:e>
                      <m:sub>
                        <m:r>
                          <a:rPr lang="en-US" i="1">
                            <a:solidFill>
                              <a:srgbClr val="000000"/>
                            </a:solidFill>
                            <a:latin typeface="Cambria Math" panose="02040503050406030204" pitchFamily="18" charset="0"/>
                          </a:rPr>
                          <m:t>𝑖</m:t>
                        </m:r>
                      </m:sub>
                    </m:sSub>
                    <m:d>
                      <m:dPr>
                        <m:ctrlPr>
                          <a:rPr lang="en-US" i="1">
                            <a:solidFill>
                              <a:srgbClr val="000000"/>
                            </a:solidFill>
                            <a:latin typeface="Cambria Math" panose="02040503050406030204" pitchFamily="18" charset="0"/>
                          </a:rPr>
                        </m:ctrlPr>
                      </m:dPr>
                      <m:e>
                        <m:r>
                          <a:rPr lang="en-US" b="1" i="1">
                            <a:solidFill>
                              <a:srgbClr val="000000"/>
                            </a:solidFill>
                            <a:latin typeface="Cambria Math" panose="02040503050406030204" pitchFamily="18" charset="0"/>
                          </a:rPr>
                          <m:t>𝒓</m:t>
                        </m:r>
                      </m:e>
                    </m:d>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𝑛</m:t>
                        </m:r>
                      </m:e>
                      <m:sub>
                        <m:r>
                          <a:rPr lang="en-US" i="1">
                            <a:solidFill>
                              <a:srgbClr val="000000"/>
                            </a:solidFill>
                            <a:latin typeface="Cambria Math" panose="02040503050406030204" pitchFamily="18" charset="0"/>
                          </a:rPr>
                          <m:t>𝑗</m:t>
                        </m:r>
                      </m:sub>
                    </m:sSub>
                    <m:r>
                      <a:rPr lang="en-US" i="1">
                        <a:solidFill>
                          <a:srgbClr val="000000"/>
                        </a:solidFill>
                        <a:latin typeface="Cambria Math" panose="02040503050406030204" pitchFamily="18" charset="0"/>
                      </a:rPr>
                      <m:t>(</m:t>
                    </m:r>
                    <m:r>
                      <a:rPr lang="en-US" b="1" i="1">
                        <a:solidFill>
                          <a:srgbClr val="000000"/>
                        </a:solidFill>
                        <a:latin typeface="Cambria Math" panose="02040503050406030204" pitchFamily="18" charset="0"/>
                      </a:rPr>
                      <m:t>𝒓</m:t>
                    </m:r>
                    <m:r>
                      <a:rPr lang="en-US" b="1" i="1">
                        <a:solidFill>
                          <a:srgbClr val="000000"/>
                        </a:solidFill>
                        <a:latin typeface="Cambria Math" panose="02040503050406030204" pitchFamily="18" charset="0"/>
                      </a:rPr>
                      <m:t>)</m:t>
                    </m:r>
                  </m:oMath>
                </a14:m>
                <a:r>
                  <a:rPr lang="en-US" dirty="0">
                    <a:latin typeface="Calibri" panose="020F0502020204030204" pitchFamily="34" charset="0"/>
                    <a:cs typeface="Calibri" panose="020F0502020204030204" pitchFamily="34" charset="0"/>
                  </a:rPr>
                  <a:t>of a liquid crystal is also anisotropic and has similar form as the magnetic susceptibility. In external electric field</a:t>
                </a:r>
                <a:r>
                  <a:rPr lang="en-US" b="1" i="1" dirty="0">
                    <a:latin typeface="Calibri" panose="020F0502020204030204" pitchFamily="34" charset="0"/>
                    <a:cs typeface="Calibri" panose="020F0502020204030204" pitchFamily="34" charset="0"/>
                  </a:rPr>
                  <a:t> E </a:t>
                </a:r>
                <a:r>
                  <a:rPr lang="en-US" dirty="0">
                    <a:latin typeface="Calibri" panose="020F0502020204030204" pitchFamily="34" charset="0"/>
                    <a:cs typeface="Calibri" panose="020F0502020204030204" pitchFamily="34" charset="0"/>
                  </a:rPr>
                  <a:t>there will be an additional free energy contribution</a:t>
                </a:r>
              </a:p>
            </p:txBody>
          </p:sp>
        </mc:Choice>
        <mc:Fallback xmlns="">
          <p:sp>
            <p:nvSpPr>
              <p:cNvPr id="6" name="CaixaDeTexto 5">
                <a:extLst>
                  <a:ext uri="{FF2B5EF4-FFF2-40B4-BE49-F238E27FC236}">
                    <a16:creationId xmlns:a16="http://schemas.microsoft.com/office/drawing/2014/main" id="{D9D5F44A-A237-45C7-A3A0-4FE9D123B511}"/>
                  </a:ext>
                </a:extLst>
              </p:cNvPr>
              <p:cNvSpPr txBox="1">
                <a:spLocks noRot="1" noChangeAspect="1" noMove="1" noResize="1" noEditPoints="1" noAdjustHandles="1" noChangeArrowheads="1" noChangeShapeType="1" noTextEdit="1"/>
              </p:cNvSpPr>
              <p:nvPr/>
            </p:nvSpPr>
            <p:spPr>
              <a:xfrm>
                <a:off x="395536" y="1124744"/>
                <a:ext cx="8352928" cy="945643"/>
              </a:xfrm>
              <a:prstGeom prst="rect">
                <a:avLst/>
              </a:prstGeom>
              <a:blipFill>
                <a:blip r:embed="rId2"/>
                <a:stretch>
                  <a:fillRect l="-657" t="-3226"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ixaDeTexto 6">
                <a:extLst>
                  <a:ext uri="{FF2B5EF4-FFF2-40B4-BE49-F238E27FC236}">
                    <a16:creationId xmlns:a16="http://schemas.microsoft.com/office/drawing/2014/main" id="{8966ECB4-4AD7-44A4-BA35-72CF9A68C1A2}"/>
                  </a:ext>
                </a:extLst>
              </p:cNvPr>
              <p:cNvSpPr txBox="1"/>
              <p:nvPr/>
            </p:nvSpPr>
            <p:spPr>
              <a:xfrm>
                <a:off x="892447" y="2550441"/>
                <a:ext cx="7344816"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𝐸</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0" smtClean="0">
                              <a:latin typeface="Cambria Math" panose="02040503050406030204" pitchFamily="18" charset="0"/>
                            </a:rPr>
                            <m:t>2</m:t>
                          </m:r>
                        </m:den>
                      </m:f>
                      <m:r>
                        <a:rPr lang="en-US" b="1" i="1" smtClean="0">
                          <a:latin typeface="Cambria Math" panose="02040503050406030204" pitchFamily="18" charset="0"/>
                        </a:rPr>
                        <m:t>𝑬</m:t>
                      </m:r>
                      <m:r>
                        <a:rPr lang="en-US" b="1" i="1" smtClean="0">
                          <a:latin typeface="Cambria Math" panose="02040503050406030204" pitchFamily="18" charset="0"/>
                          <a:ea typeface="Cambria Math" panose="02040503050406030204" pitchFamily="18" charset="0"/>
                        </a:rPr>
                        <m:t>⋅</m:t>
                      </m:r>
                      <m:r>
                        <a:rPr lang="en-US" b="1" i="0" smtClean="0">
                          <a:latin typeface="Cambria Math" panose="02040503050406030204" pitchFamily="18" charset="0"/>
                          <a:ea typeface="Cambria Math" panose="02040503050406030204" pitchFamily="18" charset="0"/>
                        </a:rPr>
                        <m:t>𝐃</m:t>
                      </m:r>
                      <m:r>
                        <a:rPr lang="en-US" b="1" i="0" smtClean="0">
                          <a:latin typeface="Cambria Math" panose="02040503050406030204" pitchFamily="18" charset="0"/>
                          <a:ea typeface="Cambria Math" panose="02040503050406030204" pitchFamily="18" charset="0"/>
                        </a:rPr>
                        <m:t>=</m:t>
                      </m:r>
                      <m:r>
                        <a:rPr lang="en-US" b="0" i="0"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0</m:t>
                              </m:r>
                            </m:sub>
                          </m:sSub>
                        </m:num>
                        <m:den>
                          <m:r>
                            <a:rPr lang="en-US" b="0" i="1" smtClean="0">
                              <a:latin typeface="Cambria Math" panose="02040503050406030204" pitchFamily="18" charset="0"/>
                              <a:ea typeface="Cambria Math" panose="02040503050406030204" pitchFamily="18" charset="0"/>
                            </a:rPr>
                            <m:t>2</m:t>
                          </m:r>
                        </m:den>
                      </m:f>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𝑗</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ea typeface="Cambria Math" panose="02040503050406030204" pitchFamily="18" charset="0"/>
                            </a:rPr>
                            <m:t>𝑖𝑗</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𝑗</m:t>
                          </m:r>
                        </m:sub>
                      </m:sSub>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0</m:t>
                              </m:r>
                            </m:sub>
                          </m:sSub>
                        </m:num>
                        <m:den>
                          <m:r>
                            <a:rPr lang="en-US" b="0" i="1" smtClean="0">
                              <a:latin typeface="Cambria Math" panose="02040503050406030204" pitchFamily="18" charset="0"/>
                              <a:ea typeface="Cambria Math" panose="02040503050406030204" pitchFamily="18" charset="0"/>
                            </a:rPr>
                            <m:t>2</m:t>
                          </m:r>
                        </m:den>
                      </m:f>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ea typeface="Cambria Math" panose="02040503050406030204" pitchFamily="18" charset="0"/>
                            </a:rPr>
                            <m:t>⊥</m:t>
                          </m:r>
                        </m:sub>
                      </m:sSub>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𝐸</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0</m:t>
                              </m:r>
                            </m:sub>
                          </m:sSub>
                        </m:num>
                        <m:den>
                          <m:r>
                            <a:rPr lang="en-US" b="0" i="1" smtClean="0">
                              <a:latin typeface="Cambria Math" panose="02040503050406030204" pitchFamily="18" charset="0"/>
                              <a:ea typeface="Cambria Math" panose="02040503050406030204" pitchFamily="18" charset="0"/>
                            </a:rPr>
                            <m:t>2</m:t>
                          </m:r>
                        </m:den>
                      </m:f>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ea typeface="Cambria Math" panose="02040503050406030204" pitchFamily="18" charset="0"/>
                            </a:rPr>
                            <m:t>𝑎</m:t>
                          </m:r>
                        </m:sub>
                      </m:sSub>
                      <m:sSup>
                        <m:sSupPr>
                          <m:ctrlPr>
                            <a:rPr lang="en-US" b="0" i="1" smtClean="0">
                              <a:latin typeface="Cambria Math" panose="02040503050406030204" pitchFamily="18" charset="0"/>
                              <a:ea typeface="Cambria Math" panose="02040503050406030204" pitchFamily="18" charset="0"/>
                            </a:rPr>
                          </m:ctrlPr>
                        </m:sSupPr>
                        <m:e>
                          <m:d>
                            <m:dPr>
                              <m:ctrlPr>
                                <a:rPr lang="en-US" b="1" i="1" smtClean="0">
                                  <a:latin typeface="Cambria Math" panose="02040503050406030204" pitchFamily="18" charset="0"/>
                                  <a:ea typeface="Cambria Math" panose="02040503050406030204" pitchFamily="18" charset="0"/>
                                </a:rPr>
                              </m:ctrlPr>
                            </m:dPr>
                            <m:e>
                              <m:r>
                                <a:rPr lang="en-US" b="1" i="1" smtClean="0">
                                  <a:latin typeface="Cambria Math" panose="02040503050406030204" pitchFamily="18" charset="0"/>
                                  <a:ea typeface="Cambria Math" panose="02040503050406030204" pitchFamily="18" charset="0"/>
                                </a:rPr>
                                <m:t>𝒏</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𝑬</m:t>
                              </m:r>
                            </m:e>
                          </m:d>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 </m:t>
                      </m:r>
                    </m:oMath>
                  </m:oMathPara>
                </a14:m>
                <a:endParaRPr lang="en-US" dirty="0"/>
              </a:p>
            </p:txBody>
          </p:sp>
        </mc:Choice>
        <mc:Fallback xmlns="">
          <p:sp>
            <p:nvSpPr>
              <p:cNvPr id="7" name="CaixaDeTexto 6">
                <a:extLst>
                  <a:ext uri="{FF2B5EF4-FFF2-40B4-BE49-F238E27FC236}">
                    <a16:creationId xmlns:a16="http://schemas.microsoft.com/office/drawing/2014/main" id="{8966ECB4-4AD7-44A4-BA35-72CF9A68C1A2}"/>
                  </a:ext>
                </a:extLst>
              </p:cNvPr>
              <p:cNvSpPr txBox="1">
                <a:spLocks noRot="1" noChangeAspect="1" noMove="1" noResize="1" noEditPoints="1" noAdjustHandles="1" noChangeArrowheads="1" noChangeShapeType="1" noTextEdit="1"/>
              </p:cNvSpPr>
              <p:nvPr/>
            </p:nvSpPr>
            <p:spPr>
              <a:xfrm>
                <a:off x="892447" y="2550441"/>
                <a:ext cx="7344816" cy="518604"/>
              </a:xfrm>
              <a:prstGeom prst="rect">
                <a:avLst/>
              </a:prstGeom>
              <a:blipFill>
                <a:blip r:embed="rId3"/>
                <a:stretch>
                  <a:fillRect/>
                </a:stretch>
              </a:blipFill>
            </p:spPr>
            <p:txBody>
              <a:bodyPr/>
              <a:lstStyle/>
              <a:p>
                <a:r>
                  <a:rPr lang="en-US">
                    <a:noFill/>
                  </a:rPr>
                  <a:t> </a:t>
                </a:r>
              </a:p>
            </p:txBody>
          </p:sp>
        </mc:Fallback>
      </mc:AlternateContent>
      <p:sp>
        <p:nvSpPr>
          <p:cNvPr id="9" name="CaixaDeTexto 8">
            <a:extLst>
              <a:ext uri="{FF2B5EF4-FFF2-40B4-BE49-F238E27FC236}">
                <a16:creationId xmlns:a16="http://schemas.microsoft.com/office/drawing/2014/main" id="{E996F484-B381-4F5C-A02E-1AE969A5AA52}"/>
              </a:ext>
            </a:extLst>
          </p:cNvPr>
          <p:cNvSpPr txBox="1"/>
          <p:nvPr/>
        </p:nvSpPr>
        <p:spPr>
          <a:xfrm>
            <a:off x="388390" y="3718679"/>
            <a:ext cx="8576097" cy="3139321"/>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where ε⊥  and </a:t>
            </a:r>
            <a:r>
              <a:rPr lang="el-GR" dirty="0">
                <a:latin typeface="Calibri" panose="020F0502020204030204" pitchFamily="34" charset="0"/>
                <a:cs typeface="Calibri" panose="020F0502020204030204" pitchFamily="34" charset="0"/>
              </a:rPr>
              <a:t>ε|| </a:t>
            </a:r>
            <a:r>
              <a:rPr lang="en-US" dirty="0">
                <a:latin typeface="Calibri" panose="020F0502020204030204" pitchFamily="34" charset="0"/>
                <a:cs typeface="Calibri" panose="020F0502020204030204" pitchFamily="34" charset="0"/>
              </a:rPr>
              <a:t>are the components of the relative dielectric permittivity tensor in the directions perpendicular and parallel to the director, </a:t>
            </a:r>
            <a:r>
              <a:rPr lang="en-US" dirty="0" err="1">
                <a:latin typeface="Calibri" panose="020F0502020204030204" pitchFamily="34" charset="0"/>
                <a:cs typeface="Calibri" panose="020F0502020204030204" pitchFamily="34" charset="0"/>
              </a:rPr>
              <a:t>εa</a:t>
            </a:r>
            <a:r>
              <a:rPr lang="en-US" dirty="0">
                <a:latin typeface="Calibri" panose="020F0502020204030204" pitchFamily="34" charset="0"/>
                <a:cs typeface="Calibri" panose="020F0502020204030204" pitchFamily="34" charset="0"/>
              </a:rPr>
              <a:t> = ε|| − ε⊥ is the dielectric anisotropy, and ε0 is the vacuum permittivity.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In practice the alignment of a liquid crystal by an electric field is complicated by the presence of conducting impurities which make it necessary to use alternating electric fields.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Strong polarization effects , local field differs from the external one, need to solve Maxwell equations  </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883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2FBC6B6-49E6-482D-AE12-064B3DAA354F}"/>
              </a:ext>
            </a:extLst>
          </p:cNvPr>
          <p:cNvSpPr txBox="1">
            <a:spLocks noChangeArrowheads="1"/>
          </p:cNvSpPr>
          <p:nvPr/>
        </p:nvSpPr>
        <p:spPr bwMode="auto">
          <a:xfrm>
            <a:off x="251520" y="2420888"/>
            <a:ext cx="8640960" cy="1008112"/>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0" kern="0" dirty="0" err="1">
                <a:solidFill>
                  <a:srgbClr val="000000"/>
                </a:solidFill>
                <a:latin typeface="Calibri" panose="020F0502020204030204" pitchFamily="34" charset="0"/>
                <a:ea typeface="ＭＳ Ｐゴシック" pitchFamily="34" charset="-128"/>
              </a:rPr>
              <a:t>Freedericksz</a:t>
            </a:r>
            <a:r>
              <a:rPr lang="en-US" sz="6000" kern="0" dirty="0">
                <a:solidFill>
                  <a:srgbClr val="000000"/>
                </a:solidFill>
                <a:latin typeface="Calibri" panose="020F0502020204030204" pitchFamily="34" charset="0"/>
                <a:ea typeface="ＭＳ Ｐゴシック" pitchFamily="34" charset="-128"/>
              </a:rPr>
              <a:t> transition </a:t>
            </a:r>
          </a:p>
          <a:p>
            <a:pPr algn="ctr" eaLnBrk="0" fontAlgn="base" hangingPunct="0">
              <a:spcBef>
                <a:spcPct val="0"/>
              </a:spcBef>
              <a:spcAft>
                <a:spcPct val="0"/>
              </a:spcAft>
              <a:defRPr/>
            </a:pPr>
            <a:r>
              <a:rPr lang="en-US" sz="6000" kern="0" dirty="0">
                <a:solidFill>
                  <a:srgbClr val="000000"/>
                </a:solidFill>
                <a:latin typeface="Calibri" panose="020F0502020204030204" pitchFamily="34" charset="0"/>
                <a:ea typeface="ＭＳ Ｐゴシック" pitchFamily="34" charset="-128"/>
              </a:rPr>
              <a:t>in </a:t>
            </a:r>
          </a:p>
          <a:p>
            <a:pPr algn="ctr" eaLnBrk="0" fontAlgn="base" hangingPunct="0">
              <a:spcBef>
                <a:spcPct val="0"/>
              </a:spcBef>
              <a:spcAft>
                <a:spcPct val="0"/>
              </a:spcAft>
              <a:defRPr/>
            </a:pPr>
            <a:r>
              <a:rPr lang="en-US" sz="6000" kern="0" dirty="0">
                <a:solidFill>
                  <a:srgbClr val="000000"/>
                </a:solidFill>
                <a:latin typeface="Calibri" panose="020F0502020204030204" pitchFamily="34" charset="0"/>
                <a:ea typeface="ＭＳ Ｐゴシック" pitchFamily="34" charset="-128"/>
              </a:rPr>
              <a:t>external magnetic field</a:t>
            </a:r>
          </a:p>
        </p:txBody>
      </p:sp>
    </p:spTree>
    <p:extLst>
      <p:ext uri="{BB962C8B-B14F-4D97-AF65-F5344CB8AC3E}">
        <p14:creationId xmlns:p14="http://schemas.microsoft.com/office/powerpoint/2010/main" val="1163556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2491" y="0"/>
            <a:ext cx="8229600" cy="548680"/>
          </a:xfrm>
        </p:spPr>
        <p:txBody>
          <a:bodyPr>
            <a:normAutofit fontScale="90000"/>
          </a:bodyPr>
          <a:lstStyle/>
          <a:p>
            <a:r>
              <a:rPr lang="en-US" sz="3600" dirty="0"/>
              <a:t>Molecules (</a:t>
            </a:r>
            <a:r>
              <a:rPr lang="en-US" sz="3600" dirty="0" err="1"/>
              <a:t>mesogens</a:t>
            </a:r>
            <a:r>
              <a:rPr lang="en-US" sz="3600" dirty="0"/>
              <a:t>)</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7291" y="764704"/>
            <a:ext cx="5940000" cy="5904680"/>
          </a:xfrm>
          <a:prstGeom prst="rect">
            <a:avLst/>
          </a:prstGeom>
        </p:spPr>
      </p:pic>
    </p:spTree>
    <p:extLst>
      <p:ext uri="{BB962C8B-B14F-4D97-AF65-F5344CB8AC3E}">
        <p14:creationId xmlns:p14="http://schemas.microsoft.com/office/powerpoint/2010/main" val="2959940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260648"/>
            <a:ext cx="5472608" cy="3445350"/>
          </a:xfrm>
          <a:prstGeom prst="rect">
            <a:avLst/>
          </a:prstGeom>
        </p:spPr>
      </p:pic>
      <mc:AlternateContent xmlns:mc="http://schemas.openxmlformats.org/markup-compatibility/2006" xmlns:a14="http://schemas.microsoft.com/office/drawing/2010/main">
        <mc:Choice Requires="a14">
          <p:sp>
            <p:nvSpPr>
              <p:cNvPr id="5" name="CaixaDeTexto 4">
                <a:extLst>
                  <a:ext uri="{FF2B5EF4-FFF2-40B4-BE49-F238E27FC236}">
                    <a16:creationId xmlns:a16="http://schemas.microsoft.com/office/drawing/2014/main" id="{7F459C93-F3BC-4214-807E-4FB4A87A29EB}"/>
                  </a:ext>
                </a:extLst>
              </p:cNvPr>
              <p:cNvSpPr txBox="1"/>
              <p:nvPr/>
            </p:nvSpPr>
            <p:spPr>
              <a:xfrm>
                <a:off x="539552" y="3823598"/>
                <a:ext cx="8420403" cy="3063211"/>
              </a:xfrm>
              <a:prstGeom prst="rect">
                <a:avLst/>
              </a:prstGeom>
              <a:noFill/>
            </p:spPr>
            <p:txBody>
              <a:bodyPr wrap="square">
                <a:spAutoFit/>
              </a:bodyPr>
              <a:lstStyle/>
              <a:p>
                <a:pPr>
                  <a:lnSpc>
                    <a:spcPct val="150000"/>
                  </a:lnSpc>
                </a:pPr>
                <a:r>
                  <a:rPr lang="en-US" sz="1600" dirty="0">
                    <a:latin typeface="Calibri" panose="020F0502020204030204" pitchFamily="34" charset="0"/>
                    <a:cs typeface="Calibri" panose="020F0502020204030204" pitchFamily="34" charset="0"/>
                  </a:rPr>
                  <a:t>Nematic LC between two surfaces. When a magnetic field, applied perpendicular to the director, exceeds a certain critical value </a:t>
                </a:r>
                <a:r>
                  <a:rPr lang="en-US" sz="1600" i="1" dirty="0" err="1">
                    <a:latin typeface="Calibri" panose="020F0502020204030204" pitchFamily="34" charset="0"/>
                    <a:cs typeface="Calibri" panose="020F0502020204030204" pitchFamily="34" charset="0"/>
                  </a:rPr>
                  <a:t>Hc</a:t>
                </a:r>
                <a:r>
                  <a:rPr lang="en-US" sz="1600" dirty="0">
                    <a:latin typeface="Calibri" panose="020F0502020204030204" pitchFamily="34" charset="0"/>
                    <a:cs typeface="Calibri" panose="020F0502020204030204" pitchFamily="34" charset="0"/>
                  </a:rPr>
                  <a:t> , the optical properties of the system change abruptly, when </a:t>
                </a:r>
                <a:r>
                  <a:rPr lang="en-US" sz="1600" b="1" i="1" dirty="0">
                    <a:latin typeface="Calibri" panose="020F0502020204030204" pitchFamily="34" charset="0"/>
                    <a:cs typeface="Calibri" panose="020F0502020204030204" pitchFamily="34" charset="0"/>
                  </a:rPr>
                  <a:t>n</a:t>
                </a:r>
                <a:r>
                  <a:rPr lang="en-US" sz="1600" i="1"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in the bulk aligns parallel to </a:t>
                </a:r>
                <a:r>
                  <a:rPr lang="en-US" sz="1600" b="1" i="1" dirty="0">
                    <a:latin typeface="Calibri" panose="020F0502020204030204" pitchFamily="34" charset="0"/>
                    <a:cs typeface="Calibri" panose="020F0502020204030204" pitchFamily="34" charset="0"/>
                  </a:rPr>
                  <a:t>H. </a:t>
                </a:r>
                <a:r>
                  <a:rPr lang="en-US" sz="1600" dirty="0">
                    <a:latin typeface="Calibri" panose="020F0502020204030204" pitchFamily="34" charset="0"/>
                    <a:cs typeface="Calibri" panose="020F0502020204030204" pitchFamily="34" charset="0"/>
                  </a:rPr>
                  <a:t>This effect first observed by </a:t>
                </a:r>
                <a:r>
                  <a:rPr lang="en-US" sz="1600" dirty="0" err="1">
                    <a:latin typeface="Calibri" panose="020F0502020204030204" pitchFamily="34" charset="0"/>
                    <a:cs typeface="Calibri" panose="020F0502020204030204" pitchFamily="34" charset="0"/>
                  </a:rPr>
                  <a:t>Fréedericksz</a:t>
                </a:r>
                <a:r>
                  <a:rPr lang="en-US" sz="1600" dirty="0">
                    <a:latin typeface="Calibri" panose="020F0502020204030204" pitchFamily="34" charset="0"/>
                    <a:cs typeface="Calibri" panose="020F0502020204030204" pitchFamily="34" charset="0"/>
                  </a:rPr>
                  <a:t> and </a:t>
                </a:r>
                <a:r>
                  <a:rPr lang="en-US" sz="1600" dirty="0" err="1">
                    <a:latin typeface="Calibri" panose="020F0502020204030204" pitchFamily="34" charset="0"/>
                    <a:cs typeface="Calibri" panose="020F0502020204030204" pitchFamily="34" charset="0"/>
                  </a:rPr>
                  <a:t>Zolina</a:t>
                </a:r>
                <a:r>
                  <a:rPr lang="en-US" sz="1600" dirty="0">
                    <a:latin typeface="Calibri" panose="020F0502020204030204" pitchFamily="34" charset="0"/>
                    <a:cs typeface="Calibri" panose="020F0502020204030204" pitchFamily="34" charset="0"/>
                  </a:rPr>
                  <a:t> and can be used to measure some of the LC elastic constants.</a:t>
                </a:r>
              </a:p>
              <a:p>
                <a:pPr>
                  <a:lnSpc>
                    <a:spcPct val="150000"/>
                  </a:lnSpc>
                </a:pPr>
                <a:r>
                  <a:rPr lang="en-US" sz="1600" dirty="0">
                    <a:latin typeface="Calibri" panose="020F0502020204030204" pitchFamily="34" charset="0"/>
                    <a:cs typeface="Calibri" panose="020F0502020204030204" pitchFamily="34" charset="0"/>
                  </a:rPr>
                  <a:t>The length  </a:t>
                </a:r>
                <a14:m>
                  <m:oMath xmlns:m="http://schemas.openxmlformats.org/officeDocument/2006/math">
                    <m:r>
                      <a:rPr lang="en-US" sz="1600" b="0" i="1" smtClean="0">
                        <a:latin typeface="Cambria Math" panose="02040503050406030204" pitchFamily="18" charset="0"/>
                        <a:cs typeface="Calibri" panose="020F0502020204030204" pitchFamily="34" charset="0"/>
                      </a:rPr>
                      <m:t>𝜉</m:t>
                    </m:r>
                    <m:r>
                      <a:rPr lang="en-US" sz="1600" b="0" i="1" smtClean="0">
                        <a:latin typeface="Cambria Math" panose="02040503050406030204" pitchFamily="18" charset="0"/>
                        <a:cs typeface="Calibri" panose="020F0502020204030204" pitchFamily="34" charset="0"/>
                      </a:rPr>
                      <m:t>=</m:t>
                    </m:r>
                    <m:f>
                      <m:fPr>
                        <m:ctrlPr>
                          <a:rPr lang="en-US" sz="1600" b="0" i="1" smtClean="0">
                            <a:latin typeface="Cambria Math" panose="02040503050406030204" pitchFamily="18" charset="0"/>
                            <a:cs typeface="Calibri" panose="020F0502020204030204" pitchFamily="34" charset="0"/>
                          </a:rPr>
                        </m:ctrlPr>
                      </m:fPr>
                      <m:num>
                        <m:r>
                          <a:rPr lang="en-US" sz="1600" b="0" i="1" smtClean="0">
                            <a:latin typeface="Cambria Math" panose="02040503050406030204" pitchFamily="18" charset="0"/>
                            <a:cs typeface="Calibri" panose="020F0502020204030204" pitchFamily="34" charset="0"/>
                          </a:rPr>
                          <m:t>1</m:t>
                        </m:r>
                      </m:num>
                      <m:den>
                        <m:r>
                          <a:rPr lang="en-US" sz="1600" b="0" i="1" smtClean="0">
                            <a:latin typeface="Cambria Math" panose="02040503050406030204" pitchFamily="18" charset="0"/>
                            <a:cs typeface="Calibri" panose="020F0502020204030204" pitchFamily="34" charset="0"/>
                          </a:rPr>
                          <m:t>𝐻</m:t>
                        </m:r>
                      </m:den>
                    </m:f>
                    <m:rad>
                      <m:radPr>
                        <m:degHide m:val="on"/>
                        <m:ctrlPr>
                          <a:rPr lang="en-US" sz="1600" b="0" i="1" smtClean="0">
                            <a:latin typeface="Cambria Math" panose="02040503050406030204" pitchFamily="18" charset="0"/>
                            <a:cs typeface="Calibri" panose="020F0502020204030204" pitchFamily="34" charset="0"/>
                          </a:rPr>
                        </m:ctrlPr>
                      </m:radPr>
                      <m:deg/>
                      <m:e>
                        <m:f>
                          <m:fPr>
                            <m:ctrlPr>
                              <a:rPr lang="en-US" sz="1600" b="0" i="1" smtClean="0">
                                <a:latin typeface="Cambria Math" panose="02040503050406030204" pitchFamily="18" charset="0"/>
                                <a:cs typeface="Calibri" panose="020F0502020204030204" pitchFamily="34" charset="0"/>
                              </a:rPr>
                            </m:ctrlPr>
                          </m:fPr>
                          <m:num>
                            <m:acc>
                              <m:accPr>
                                <m:chr m:val="̅"/>
                                <m:ctrlPr>
                                  <a:rPr lang="en-US" sz="1600" b="0" i="1" smtClean="0">
                                    <a:latin typeface="Cambria Math" panose="02040503050406030204" pitchFamily="18" charset="0"/>
                                    <a:cs typeface="Calibri" panose="020F0502020204030204" pitchFamily="34" charset="0"/>
                                  </a:rPr>
                                </m:ctrlPr>
                              </m:accPr>
                              <m:e>
                                <m:r>
                                  <a:rPr lang="en-US" sz="1600" b="0" i="1" smtClean="0">
                                    <a:latin typeface="Cambria Math" panose="02040503050406030204" pitchFamily="18" charset="0"/>
                                    <a:cs typeface="Calibri" panose="020F0502020204030204" pitchFamily="34" charset="0"/>
                                  </a:rPr>
                                  <m:t>𝐾</m:t>
                                </m:r>
                              </m:e>
                            </m:acc>
                          </m:num>
                          <m:den>
                            <m:sSub>
                              <m:sSubPr>
                                <m:ctrlPr>
                                  <a:rPr lang="en-US" sz="1600" b="0" i="1" smtClean="0">
                                    <a:latin typeface="Cambria Math" panose="02040503050406030204" pitchFamily="18" charset="0"/>
                                    <a:cs typeface="Calibri" panose="020F0502020204030204" pitchFamily="34" charset="0"/>
                                  </a:rPr>
                                </m:ctrlPr>
                              </m:sSubPr>
                              <m:e>
                                <m:r>
                                  <a:rPr lang="en-US" sz="1600" b="0" i="1" smtClean="0">
                                    <a:latin typeface="Cambria Math" panose="02040503050406030204" pitchFamily="18" charset="0"/>
                                    <a:cs typeface="Calibri" panose="020F0502020204030204" pitchFamily="34" charset="0"/>
                                  </a:rPr>
                                  <m:t>𝜇</m:t>
                                </m:r>
                              </m:e>
                              <m:sub>
                                <m:r>
                                  <a:rPr lang="en-US" sz="1600" b="0" i="1" smtClean="0">
                                    <a:latin typeface="Cambria Math" panose="02040503050406030204" pitchFamily="18" charset="0"/>
                                    <a:cs typeface="Calibri" panose="020F0502020204030204" pitchFamily="34" charset="0"/>
                                  </a:rPr>
                                  <m:t>0</m:t>
                                </m:r>
                              </m:sub>
                            </m:sSub>
                            <m:sSub>
                              <m:sSubPr>
                                <m:ctrlPr>
                                  <a:rPr lang="en-US" sz="1600" b="0" i="1" smtClean="0">
                                    <a:latin typeface="Cambria Math" panose="02040503050406030204" pitchFamily="18" charset="0"/>
                                    <a:cs typeface="Calibri" panose="020F0502020204030204" pitchFamily="34" charset="0"/>
                                  </a:rPr>
                                </m:ctrlPr>
                              </m:sSubPr>
                              <m:e>
                                <m:r>
                                  <a:rPr lang="en-US" sz="1600" b="0" i="1" smtClean="0">
                                    <a:latin typeface="Cambria Math" panose="02040503050406030204" pitchFamily="18" charset="0"/>
                                    <a:cs typeface="Calibri" panose="020F0502020204030204" pitchFamily="34" charset="0"/>
                                  </a:rPr>
                                  <m:t>𝜒</m:t>
                                </m:r>
                              </m:e>
                              <m:sub>
                                <m:r>
                                  <a:rPr lang="en-US" sz="1600" b="0" i="1" smtClean="0">
                                    <a:latin typeface="Cambria Math" panose="02040503050406030204" pitchFamily="18" charset="0"/>
                                    <a:cs typeface="Calibri" panose="020F0502020204030204" pitchFamily="34" charset="0"/>
                                  </a:rPr>
                                  <m:t>𝑎</m:t>
                                </m:r>
                              </m:sub>
                            </m:sSub>
                          </m:den>
                        </m:f>
                      </m:e>
                    </m:rad>
                  </m:oMath>
                </a14:m>
                <a:r>
                  <a:rPr lang="en-US" sz="1600" dirty="0">
                    <a:latin typeface="Calibri" panose="020F0502020204030204" pitchFamily="34" charset="0"/>
                    <a:cs typeface="Calibri" panose="020F0502020204030204" pitchFamily="34" charset="0"/>
                  </a:rPr>
                  <a:t>  is called the magnetic coherence length and it defines  the distance which a disturbance can propagate into the liquid crystal in the presence of an ordering field</a:t>
                </a:r>
              </a:p>
              <a:p>
                <a:pPr>
                  <a:lnSpc>
                    <a:spcPct val="150000"/>
                  </a:lnSpc>
                </a:pPr>
                <a:endParaRPr lang="en-US" dirty="0">
                  <a:latin typeface="Calibri" panose="020F0502020204030204" pitchFamily="34" charset="0"/>
                  <a:cs typeface="Calibri" panose="020F0502020204030204" pitchFamily="34" charset="0"/>
                </a:endParaRPr>
              </a:p>
            </p:txBody>
          </p:sp>
        </mc:Choice>
        <mc:Fallback xmlns="">
          <p:sp>
            <p:nvSpPr>
              <p:cNvPr id="5" name="CaixaDeTexto 4">
                <a:extLst>
                  <a:ext uri="{FF2B5EF4-FFF2-40B4-BE49-F238E27FC236}">
                    <a16:creationId xmlns:a16="http://schemas.microsoft.com/office/drawing/2014/main" id="{7F459C93-F3BC-4214-807E-4FB4A87A29EB}"/>
                  </a:ext>
                </a:extLst>
              </p:cNvPr>
              <p:cNvSpPr txBox="1">
                <a:spLocks noRot="1" noChangeAspect="1" noMove="1" noResize="1" noEditPoints="1" noAdjustHandles="1" noChangeArrowheads="1" noChangeShapeType="1" noTextEdit="1"/>
              </p:cNvSpPr>
              <p:nvPr/>
            </p:nvSpPr>
            <p:spPr>
              <a:xfrm>
                <a:off x="539552" y="3823598"/>
                <a:ext cx="8420403" cy="3063211"/>
              </a:xfrm>
              <a:prstGeom prst="rect">
                <a:avLst/>
              </a:prstGeom>
              <a:blipFill>
                <a:blip r:embed="rId4"/>
                <a:stretch>
                  <a:fillRect l="-434" r="-217"/>
                </a:stretch>
              </a:blipFill>
            </p:spPr>
            <p:txBody>
              <a:bodyPr/>
              <a:lstStyle/>
              <a:p>
                <a:r>
                  <a:rPr lang="en-US">
                    <a:noFill/>
                  </a:rPr>
                  <a:t> </a:t>
                </a:r>
              </a:p>
            </p:txBody>
          </p:sp>
        </mc:Fallback>
      </mc:AlternateContent>
    </p:spTree>
    <p:extLst>
      <p:ext uri="{BB962C8B-B14F-4D97-AF65-F5344CB8AC3E}">
        <p14:creationId xmlns:p14="http://schemas.microsoft.com/office/powerpoint/2010/main" val="1495712371"/>
      </p:ext>
    </p:extLst>
  </p:cSld>
  <p:clrMapOvr>
    <a:masterClrMapping/>
  </p:clrMapOvr>
  <p:transition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242071D8-3626-4CCB-AE4C-390C6328D9A5}"/>
              </a:ext>
            </a:extLst>
          </p:cNvPr>
          <p:cNvSpPr txBox="1"/>
          <p:nvPr/>
        </p:nvSpPr>
        <p:spPr>
          <a:xfrm>
            <a:off x="3315888" y="260648"/>
            <a:ext cx="5616624" cy="2126864"/>
          </a:xfrm>
          <a:prstGeom prst="rect">
            <a:avLst/>
          </a:prstGeom>
          <a:noFill/>
        </p:spPr>
        <p:txBody>
          <a:bodyPr wrap="square">
            <a:spAutoFit/>
          </a:bodyPr>
          <a:lstStyle/>
          <a:p>
            <a:pPr>
              <a:lnSpc>
                <a:spcPct val="150000"/>
              </a:lnSpc>
            </a:pPr>
            <a:r>
              <a:rPr lang="en-US" dirty="0">
                <a:latin typeface="Calibri" panose="020F0502020204030204" pitchFamily="34" charset="0"/>
                <a:cs typeface="Calibri" panose="020F0502020204030204" pitchFamily="34" charset="0"/>
              </a:rPr>
              <a:t>Let the </a:t>
            </a:r>
            <a:r>
              <a:rPr lang="en-US" i="1" dirty="0">
                <a:latin typeface="Calibri" panose="020F0502020204030204" pitchFamily="34" charset="0"/>
                <a:cs typeface="Calibri" panose="020F0502020204030204" pitchFamily="34" charset="0"/>
              </a:rPr>
              <a:t>z</a:t>
            </a:r>
            <a:r>
              <a:rPr lang="en-US" dirty="0">
                <a:latin typeface="Calibri" panose="020F0502020204030204" pitchFamily="34" charset="0"/>
                <a:cs typeface="Calibri" panose="020F0502020204030204" pitchFamily="34" charset="0"/>
              </a:rPr>
              <a:t> axis be perpendicular to the glass surfaces and the field </a:t>
            </a:r>
            <a:r>
              <a:rPr lang="en-US" b="1" dirty="0">
                <a:latin typeface="Calibri" panose="020F0502020204030204" pitchFamily="34" charset="0"/>
                <a:cs typeface="Calibri" panose="020F0502020204030204" pitchFamily="34" charset="0"/>
              </a:rPr>
              <a:t>H</a:t>
            </a:r>
            <a:r>
              <a:rPr lang="en-US" dirty="0">
                <a:latin typeface="Calibri" panose="020F0502020204030204" pitchFamily="34" charset="0"/>
                <a:cs typeface="Calibri" panose="020F0502020204030204" pitchFamily="34" charset="0"/>
              </a:rPr>
              <a:t> lie along the </a:t>
            </a:r>
            <a:r>
              <a:rPr lang="en-US" i="1" dirty="0">
                <a:latin typeface="Calibri" panose="020F0502020204030204" pitchFamily="34" charset="0"/>
                <a:cs typeface="Calibri" panose="020F0502020204030204" pitchFamily="34" charset="0"/>
              </a:rPr>
              <a:t>x</a:t>
            </a:r>
            <a:r>
              <a:rPr lang="en-US" dirty="0">
                <a:latin typeface="Calibri" panose="020F0502020204030204" pitchFamily="34" charset="0"/>
                <a:cs typeface="Calibri" panose="020F0502020204030204" pitchFamily="34" charset="0"/>
              </a:rPr>
              <a:t>−direction We parametrize the director as:</a:t>
            </a:r>
          </a:p>
          <a:p>
            <a:pPr>
              <a:lnSpc>
                <a:spcPct val="150000"/>
              </a:lnSpc>
            </a:pPr>
            <a:endParaRPr lang="en-US" dirty="0">
              <a:latin typeface="Calibri" panose="020F0502020204030204" pitchFamily="34" charset="0"/>
              <a:cs typeface="Calibri" panose="020F0502020204030204" pitchFamily="34" charset="0"/>
            </a:endParaRPr>
          </a:p>
          <a:p>
            <a:pPr>
              <a:lnSpc>
                <a:spcPct val="150000"/>
              </a:lnSpc>
            </a:pPr>
            <a:r>
              <a:rPr lang="en-US" dirty="0">
                <a:latin typeface="Calibri" panose="020F0502020204030204" pitchFamily="34" charset="0"/>
                <a:cs typeface="Calibri" panose="020F0502020204030204" pitchFamily="34" charset="0"/>
              </a:rPr>
              <a:t>  </a:t>
            </a:r>
          </a:p>
        </p:txBody>
      </p:sp>
      <p:pic>
        <p:nvPicPr>
          <p:cNvPr id="7" name="Imagem 6">
            <a:extLst>
              <a:ext uri="{FF2B5EF4-FFF2-40B4-BE49-F238E27FC236}">
                <a16:creationId xmlns:a16="http://schemas.microsoft.com/office/drawing/2014/main" id="{A150F92F-1889-444E-9E90-5B6246A4A03E}"/>
              </a:ext>
            </a:extLst>
          </p:cNvPr>
          <p:cNvPicPr>
            <a:picLocks noChangeAspect="1"/>
          </p:cNvPicPr>
          <p:nvPr/>
        </p:nvPicPr>
        <p:blipFill rotWithShape="1">
          <a:blip r:embed="rId2"/>
          <a:srcRect l="435" t="-5258" r="49565" b="6908"/>
          <a:stretch/>
        </p:blipFill>
        <p:spPr>
          <a:xfrm>
            <a:off x="307480" y="58316"/>
            <a:ext cx="2484336" cy="3075928"/>
          </a:xfrm>
          <a:prstGeom prst="rect">
            <a:avLst/>
          </a:prstGeom>
        </p:spPr>
      </p:pic>
      <p:sp>
        <p:nvSpPr>
          <p:cNvPr id="8" name="Retângulo 7">
            <a:extLst>
              <a:ext uri="{FF2B5EF4-FFF2-40B4-BE49-F238E27FC236}">
                <a16:creationId xmlns:a16="http://schemas.microsoft.com/office/drawing/2014/main" id="{E5935B50-3B65-4CA8-A65B-B57811BB6BD7}"/>
              </a:ext>
            </a:extLst>
          </p:cNvPr>
          <p:cNvSpPr/>
          <p:nvPr/>
        </p:nvSpPr>
        <p:spPr bwMode="auto">
          <a:xfrm>
            <a:off x="2215752" y="58316"/>
            <a:ext cx="576064"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p:sp>
        <p:nvSpPr>
          <p:cNvPr id="10" name="Retângulo 9">
            <a:extLst>
              <a:ext uri="{FF2B5EF4-FFF2-40B4-BE49-F238E27FC236}">
                <a16:creationId xmlns:a16="http://schemas.microsoft.com/office/drawing/2014/main" id="{8349D617-750F-4056-8626-47FF0216C03A}"/>
              </a:ext>
            </a:extLst>
          </p:cNvPr>
          <p:cNvSpPr/>
          <p:nvPr/>
        </p:nvSpPr>
        <p:spPr bwMode="auto">
          <a:xfrm>
            <a:off x="2215752" y="2713548"/>
            <a:ext cx="576064"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11" name="CaixaDeTexto 10">
                <a:extLst>
                  <a:ext uri="{FF2B5EF4-FFF2-40B4-BE49-F238E27FC236}">
                    <a16:creationId xmlns:a16="http://schemas.microsoft.com/office/drawing/2014/main" id="{C2D36318-C40A-455B-8627-4D6CADFCAAC3}"/>
                  </a:ext>
                </a:extLst>
              </p:cNvPr>
              <p:cNvSpPr txBox="1"/>
              <p:nvPr/>
            </p:nvSpPr>
            <p:spPr>
              <a:xfrm>
                <a:off x="4774401" y="1537964"/>
                <a:ext cx="3411505" cy="116871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𝒏</m:t>
                      </m:r>
                      <m:d>
                        <m:dPr>
                          <m:ctrlPr>
                            <a:rPr lang="en-US" b="1" i="1" smtClean="0">
                              <a:latin typeface="Cambria Math" panose="02040503050406030204" pitchFamily="18" charset="0"/>
                            </a:rPr>
                          </m:ctrlPr>
                        </m:dPr>
                        <m:e>
                          <m:r>
                            <a:rPr lang="en-US" b="1" i="1" smtClean="0">
                              <a:latin typeface="Cambria Math" panose="02040503050406030204" pitchFamily="18" charset="0"/>
                            </a:rPr>
                            <m:t>𝒓</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𝜃</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e>
                                </m:func>
                              </m:e>
                            </m:mr>
                            <m:mr>
                              <m:e>
                                <m:r>
                                  <a:rPr lang="en-US" b="0" i="1" smtClean="0">
                                    <a:latin typeface="Cambria Math" panose="02040503050406030204" pitchFamily="18" charset="0"/>
                                  </a:rPr>
                                  <m:t>0</m:t>
                                </m:r>
                              </m:e>
                            </m:mr>
                            <m:m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𝜃</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e>
                                </m:func>
                              </m:e>
                            </m:mr>
                          </m:m>
                        </m:e>
                      </m:d>
                    </m:oMath>
                  </m:oMathPara>
                </a14:m>
                <a:endParaRPr lang="en-US" dirty="0"/>
              </a:p>
              <a:p>
                <a:endParaRPr lang="en-US" dirty="0"/>
              </a:p>
            </p:txBody>
          </p:sp>
        </mc:Choice>
        <mc:Fallback xmlns="">
          <p:sp>
            <p:nvSpPr>
              <p:cNvPr id="11" name="CaixaDeTexto 10">
                <a:extLst>
                  <a:ext uri="{FF2B5EF4-FFF2-40B4-BE49-F238E27FC236}">
                    <a16:creationId xmlns:a16="http://schemas.microsoft.com/office/drawing/2014/main" id="{C2D36318-C40A-455B-8627-4D6CADFCAAC3}"/>
                  </a:ext>
                </a:extLst>
              </p:cNvPr>
              <p:cNvSpPr txBox="1">
                <a:spLocks noRot="1" noChangeAspect="1" noMove="1" noResize="1" noEditPoints="1" noAdjustHandles="1" noChangeArrowheads="1" noChangeShapeType="1" noTextEdit="1"/>
              </p:cNvSpPr>
              <p:nvPr/>
            </p:nvSpPr>
            <p:spPr>
              <a:xfrm>
                <a:off x="4774401" y="1537964"/>
                <a:ext cx="3411505" cy="1168718"/>
              </a:xfrm>
              <a:prstGeom prst="rect">
                <a:avLst/>
              </a:prstGeom>
              <a:blipFill>
                <a:blip r:embed="rId3"/>
                <a:stretch>
                  <a:fillRect/>
                </a:stretch>
              </a:blipFill>
            </p:spPr>
            <p:txBody>
              <a:bodyPr/>
              <a:lstStyle/>
              <a:p>
                <a:r>
                  <a:rPr lang="en-US">
                    <a:noFill/>
                  </a:rPr>
                  <a:t> </a:t>
                </a:r>
              </a:p>
            </p:txBody>
          </p:sp>
        </mc:Fallback>
      </mc:AlternateContent>
      <p:sp>
        <p:nvSpPr>
          <p:cNvPr id="13" name="CaixaDeTexto 12">
            <a:extLst>
              <a:ext uri="{FF2B5EF4-FFF2-40B4-BE49-F238E27FC236}">
                <a16:creationId xmlns:a16="http://schemas.microsoft.com/office/drawing/2014/main" id="{E8AAA106-BC0E-40BC-97B3-A54134956ACC}"/>
              </a:ext>
            </a:extLst>
          </p:cNvPr>
          <p:cNvSpPr txBox="1"/>
          <p:nvPr/>
        </p:nvSpPr>
        <p:spPr>
          <a:xfrm>
            <a:off x="3253008" y="2891262"/>
            <a:ext cx="5742384"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so that θ is the angle between the director and the z axis.</a:t>
            </a:r>
          </a:p>
        </p:txBody>
      </p:sp>
      <mc:AlternateContent xmlns:mc="http://schemas.openxmlformats.org/markup-compatibility/2006" xmlns:a14="http://schemas.microsoft.com/office/drawing/2010/main">
        <mc:Choice Requires="a14">
          <p:sp>
            <p:nvSpPr>
              <p:cNvPr id="14" name="CaixaDeTexto 13">
                <a:extLst>
                  <a:ext uri="{FF2B5EF4-FFF2-40B4-BE49-F238E27FC236}">
                    <a16:creationId xmlns:a16="http://schemas.microsoft.com/office/drawing/2014/main" id="{CCF1CE61-4D90-45A2-B3B5-9896B72847D0}"/>
                  </a:ext>
                </a:extLst>
              </p:cNvPr>
              <p:cNvSpPr txBox="1"/>
              <p:nvPr/>
            </p:nvSpPr>
            <p:spPr>
              <a:xfrm>
                <a:off x="2215752" y="3445174"/>
                <a:ext cx="5524600" cy="3616759"/>
              </a:xfrm>
              <a:prstGeom prst="rect">
                <a:avLst/>
              </a:prstGeom>
              <a:noFill/>
            </p:spPr>
            <p:txBody>
              <a:bodyPr wrap="square" lIns="0" tIns="0" rIns="0" bIns="0" rtlCol="0">
                <a:spAutoFit/>
              </a:bodyPr>
              <a:lstStyle/>
              <a:p>
                <a:pPr algn="ctr">
                  <a:lnSpc>
                    <a:spcPct val="150000"/>
                  </a:lnSpc>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𝒏</m:t>
                      </m:r>
                      <m:r>
                        <a:rPr lang="en-US" sz="2000" b="0" i="1" smtClean="0">
                          <a:latin typeface="Cambria Math" panose="02040503050406030204" pitchFamily="18" charset="0"/>
                          <a:ea typeface="Cambria Math" panose="02040503050406030204" pitchFamily="18" charset="0"/>
                        </a:rPr>
                        <m:t>=−</m:t>
                      </m:r>
                      <m:func>
                        <m:funcPr>
                          <m:ctrlPr>
                            <a:rPr lang="en-US" sz="2000" b="0" i="1" smtClean="0">
                              <a:latin typeface="Cambria Math" panose="02040503050406030204" pitchFamily="18" charset="0"/>
                              <a:ea typeface="Cambria Math" panose="02040503050406030204" pitchFamily="18" charset="0"/>
                            </a:rPr>
                          </m:ctrlPr>
                        </m:funcPr>
                        <m:fName>
                          <m:r>
                            <m:rPr>
                              <m:sty m:val="p"/>
                            </m:rPr>
                            <a:rPr lang="en-US" sz="2000" b="0" i="0" smtClean="0">
                              <a:latin typeface="Cambria Math" panose="02040503050406030204" pitchFamily="18" charset="0"/>
                              <a:ea typeface="Cambria Math" panose="02040503050406030204" pitchFamily="18" charset="0"/>
                            </a:rPr>
                            <m:t>sin</m:t>
                          </m:r>
                        </m:fName>
                        <m:e>
                          <m:r>
                            <a:rPr lang="en-US" sz="2000" b="0" i="1" smtClean="0">
                              <a:latin typeface="Cambria Math" panose="02040503050406030204" pitchFamily="18" charset="0"/>
                              <a:ea typeface="Cambria Math" panose="02040503050406030204" pitchFamily="18" charset="0"/>
                            </a:rPr>
                            <m:t>𝜃</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𝜕𝜃</m:t>
                              </m:r>
                            </m:num>
                            <m:den>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𝑧</m:t>
                              </m:r>
                            </m:den>
                          </m:f>
                          <m:r>
                            <a:rPr lang="en-US" sz="2000" b="0" i="1" smtClean="0">
                              <a:latin typeface="Cambria Math" panose="02040503050406030204" pitchFamily="18" charset="0"/>
                              <a:ea typeface="Cambria Math" panose="02040503050406030204" pitchFamily="18" charset="0"/>
                            </a:rPr>
                            <m:t> </m:t>
                          </m:r>
                        </m:e>
                      </m:func>
                    </m:oMath>
                  </m:oMathPara>
                </a14:m>
                <a:endParaRPr lang="en-US" sz="2000" dirty="0"/>
              </a:p>
              <a:p>
                <a:pPr algn="ctr">
                  <a:lnSpc>
                    <a:spcPct val="150000"/>
                  </a:lnSpc>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𝒏</m:t>
                      </m:r>
                      <m:r>
                        <a:rPr lang="en-US" sz="2000" b="0" i="1" smtClean="0">
                          <a:latin typeface="Cambria Math" panose="02040503050406030204" pitchFamily="18" charset="0"/>
                          <a:ea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acc>
                            <m:accPr>
                              <m:chr m:val="̂"/>
                              <m:ctrlPr>
                                <a:rPr lang="en-US" sz="2000" b="1" i="1" smtClean="0">
                                  <a:latin typeface="Cambria Math" panose="02040503050406030204" pitchFamily="18" charset="0"/>
                                  <a:ea typeface="Cambria Math" panose="02040503050406030204" pitchFamily="18" charset="0"/>
                                </a:rPr>
                              </m:ctrlPr>
                            </m:accPr>
                            <m:e>
                              <m:r>
                                <a:rPr lang="en-US" sz="2000" b="1" i="1" smtClean="0">
                                  <a:latin typeface="Cambria Math" panose="02040503050406030204" pitchFamily="18" charset="0"/>
                                  <a:ea typeface="Cambria Math" panose="02040503050406030204" pitchFamily="18" charset="0"/>
                                </a:rPr>
                                <m:t>𝒆</m:t>
                              </m:r>
                            </m:e>
                          </m:acc>
                        </m:e>
                        <m:sub>
                          <m:r>
                            <a:rPr lang="en-US" sz="2000" b="0" i="1" smtClean="0">
                              <a:latin typeface="Cambria Math" panose="02040503050406030204" pitchFamily="18" charset="0"/>
                              <a:ea typeface="Cambria Math" panose="02040503050406030204" pitchFamily="18" charset="0"/>
                            </a:rPr>
                            <m:t>𝑦</m:t>
                          </m:r>
                        </m:sub>
                      </m:sSub>
                      <m:func>
                        <m:funcPr>
                          <m:ctrlPr>
                            <a:rPr lang="en-US" sz="2000" b="0" i="1" smtClean="0">
                              <a:latin typeface="Cambria Math" panose="02040503050406030204" pitchFamily="18" charset="0"/>
                              <a:ea typeface="Cambria Math" panose="02040503050406030204" pitchFamily="18" charset="0"/>
                            </a:rPr>
                          </m:ctrlPr>
                        </m:funcPr>
                        <m:fName>
                          <m:r>
                            <m:rPr>
                              <m:sty m:val="p"/>
                            </m:rPr>
                            <a:rPr lang="en-US" sz="2000" b="0" i="0" smtClean="0">
                              <a:latin typeface="Cambria Math" panose="02040503050406030204" pitchFamily="18" charset="0"/>
                              <a:ea typeface="Cambria Math" panose="02040503050406030204" pitchFamily="18" charset="0"/>
                            </a:rPr>
                            <m:t>cos</m:t>
                          </m:r>
                        </m:fName>
                        <m:e>
                          <m:r>
                            <a:rPr lang="en-US" sz="2000" b="0" i="1" smtClean="0">
                              <a:latin typeface="Cambria Math" panose="02040503050406030204" pitchFamily="18" charset="0"/>
                              <a:ea typeface="Cambria Math" panose="02040503050406030204" pitchFamily="18" charset="0"/>
                            </a:rPr>
                            <m:t>𝜃</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𝜕𝜃</m:t>
                              </m:r>
                            </m:num>
                            <m:den>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𝑧</m:t>
                              </m:r>
                            </m:den>
                          </m:f>
                          <m:r>
                            <a:rPr lang="en-US" sz="2000" b="0" i="1" smtClean="0">
                              <a:latin typeface="Cambria Math" panose="02040503050406030204" pitchFamily="18" charset="0"/>
                              <a:ea typeface="Cambria Math" panose="02040503050406030204" pitchFamily="18" charset="0"/>
                            </a:rPr>
                            <m:t> </m:t>
                          </m:r>
                        </m:e>
                      </m:func>
                    </m:oMath>
                  </m:oMathPara>
                </a14:m>
                <a:endParaRPr lang="en-US" sz="2000" b="0" dirty="0">
                  <a:ea typeface="Cambria Math" panose="02040503050406030204" pitchFamily="18" charset="0"/>
                </a:endParaRPr>
              </a:p>
              <a:p>
                <a:pPr algn="ctr">
                  <a:lnSpc>
                    <a:spcPct val="150000"/>
                  </a:lnSpc>
                </a:pPr>
                <a:r>
                  <a:rPr lang="en-US" sz="2000" b="0" dirty="0">
                    <a:ea typeface="Cambria Math" panose="02040503050406030204" pitchFamily="18" charset="0"/>
                  </a:rPr>
                  <a:t> </a:t>
                </a:r>
                <a14:m>
                  <m:oMath xmlns:m="http://schemas.openxmlformats.org/officeDocument/2006/math">
                    <m:r>
                      <a:rPr lang="en-US" sz="2000" b="1" i="1" smtClean="0">
                        <a:latin typeface="Cambria Math" panose="02040503050406030204" pitchFamily="18" charset="0"/>
                        <a:ea typeface="Cambria Math" panose="02040503050406030204" pitchFamily="18" charset="0"/>
                      </a:rPr>
                      <m:t>𝒏</m:t>
                    </m:r>
                    <m:r>
                      <a:rPr lang="en-US" sz="2000" b="0" i="1" smtClean="0">
                        <a:latin typeface="Cambria Math" panose="02040503050406030204" pitchFamily="18" charset="0"/>
                        <a:ea typeface="Cambria Math" panose="02040503050406030204" pitchFamily="18" charset="0"/>
                      </a:rPr>
                      <m:t>⋅</m:t>
                    </m:r>
                    <m:d>
                      <m:dPr>
                        <m:ctrlPr>
                          <a:rPr lang="en-US" sz="2000" b="1" i="1" smtClean="0">
                            <a:latin typeface="Cambria Math" panose="02040503050406030204" pitchFamily="18" charset="0"/>
                            <a:ea typeface="Cambria Math" panose="02040503050406030204" pitchFamily="18" charset="0"/>
                          </a:rPr>
                        </m:ctrlPr>
                      </m:dPr>
                      <m:e>
                        <m:r>
                          <m:rPr>
                            <m:sty m:val="p"/>
                          </m:rPr>
                          <a:rPr lang="en-US" sz="2000" b="0" i="0"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𝒏</m:t>
                        </m:r>
                      </m:e>
                    </m:d>
                    <m:r>
                      <a:rPr lang="en-US" sz="2000" b="0" i="1" smtClean="0">
                        <a:latin typeface="Cambria Math" panose="02040503050406030204" pitchFamily="18" charset="0"/>
                        <a:ea typeface="Cambria Math" panose="02040503050406030204" pitchFamily="18" charset="0"/>
                      </a:rPr>
                      <m:t>=0</m:t>
                    </m:r>
                  </m:oMath>
                </a14:m>
                <a:endParaRPr lang="en-US" sz="2000" b="0" dirty="0">
                  <a:ea typeface="Cambria Math" panose="02040503050406030204" pitchFamily="18" charset="0"/>
                </a:endParaRPr>
              </a:p>
              <a:p>
                <a:pPr algn="ctr">
                  <a:lnSpc>
                    <a:spcPct val="150000"/>
                  </a:lnSpc>
                </a:pPr>
                <a14:m>
                  <m:oMath xmlns:m="http://schemas.openxmlformats.org/officeDocument/2006/math">
                    <m:r>
                      <a:rPr lang="en-US" sz="2000" b="1" i="1" smtClean="0">
                        <a:latin typeface="Cambria Math" panose="02040503050406030204" pitchFamily="18" charset="0"/>
                        <a:ea typeface="Cambria Math" panose="02040503050406030204" pitchFamily="18" charset="0"/>
                      </a:rPr>
                      <m:t>𝒏</m:t>
                    </m:r>
                    <m:r>
                      <a:rPr lang="en-US" sz="2000" b="0" i="1" smtClean="0">
                        <a:latin typeface="Cambria Math" panose="02040503050406030204" pitchFamily="18" charset="0"/>
                        <a:ea typeface="Cambria Math" panose="02040503050406030204" pitchFamily="18" charset="0"/>
                      </a:rPr>
                      <m:t>×</m:t>
                    </m:r>
                    <m:d>
                      <m:dPr>
                        <m:ctrlPr>
                          <a:rPr lang="en-US" sz="2000" b="0" i="1" smtClean="0">
                            <a:latin typeface="Cambria Math" panose="02040503050406030204" pitchFamily="18" charset="0"/>
                            <a:ea typeface="Cambria Math" panose="02040503050406030204" pitchFamily="18" charset="0"/>
                          </a:rPr>
                        </m:ctrlPr>
                      </m:dPr>
                      <m:e>
                        <m:r>
                          <m:rPr>
                            <m:sty m:val="p"/>
                          </m:rPr>
                          <a:rPr lang="en-US" sz="2000" b="0" i="0"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𝒏</m:t>
                        </m:r>
                      </m:e>
                    </m:d>
                    <m:r>
                      <a:rPr lang="en-US" sz="2000" b="0" i="1" smtClean="0">
                        <a:latin typeface="Cambria Math" panose="02040503050406030204" pitchFamily="18" charset="0"/>
                        <a:ea typeface="Cambria Math" panose="02040503050406030204" pitchFamily="18" charset="0"/>
                      </a:rPr>
                      <m:t>=(</m:t>
                    </m:r>
                    <m:sSub>
                      <m:sSubPr>
                        <m:ctrlPr>
                          <a:rPr lang="en-US" sz="2000" i="1">
                            <a:solidFill>
                              <a:srgbClr val="000000"/>
                            </a:solidFill>
                            <a:latin typeface="Cambria Math" panose="02040503050406030204" pitchFamily="18" charset="0"/>
                            <a:ea typeface="Cambria Math" panose="02040503050406030204" pitchFamily="18" charset="0"/>
                          </a:rPr>
                        </m:ctrlPr>
                      </m:sSubPr>
                      <m:e>
                        <m:acc>
                          <m:accPr>
                            <m:chr m:val="̂"/>
                            <m:ctrlPr>
                              <a:rPr lang="en-US" sz="2000" b="1" i="1">
                                <a:solidFill>
                                  <a:srgbClr val="000000"/>
                                </a:solidFill>
                                <a:latin typeface="Cambria Math" panose="02040503050406030204" pitchFamily="18" charset="0"/>
                                <a:ea typeface="Cambria Math" panose="02040503050406030204" pitchFamily="18" charset="0"/>
                              </a:rPr>
                            </m:ctrlPr>
                          </m:accPr>
                          <m:e>
                            <m:r>
                              <a:rPr lang="en-US" sz="2000" b="1" i="1">
                                <a:solidFill>
                                  <a:srgbClr val="000000"/>
                                </a:solidFill>
                                <a:latin typeface="Cambria Math" panose="02040503050406030204" pitchFamily="18" charset="0"/>
                                <a:ea typeface="Cambria Math" panose="02040503050406030204" pitchFamily="18" charset="0"/>
                              </a:rPr>
                              <m:t>𝒆</m:t>
                            </m:r>
                          </m:e>
                        </m:acc>
                      </m:e>
                      <m:sub>
                        <m:r>
                          <a:rPr lang="en-US" sz="2000" b="0" i="1" smtClean="0">
                            <a:solidFill>
                              <a:srgbClr val="000000"/>
                            </a:solidFill>
                            <a:latin typeface="Cambria Math" panose="02040503050406030204" pitchFamily="18" charset="0"/>
                            <a:ea typeface="Cambria Math" panose="02040503050406030204" pitchFamily="18" charset="0"/>
                          </a:rPr>
                          <m:t>𝑧</m:t>
                        </m:r>
                      </m:sub>
                    </m:sSub>
                    <m:sSub>
                      <m:sSubPr>
                        <m:ctrlPr>
                          <a:rPr lang="en-US" sz="2000" b="0" i="1" smtClean="0">
                            <a:solidFill>
                              <a:srgbClr val="000000"/>
                            </a:solidFill>
                            <a:latin typeface="Cambria Math" panose="02040503050406030204" pitchFamily="18" charset="0"/>
                            <a:ea typeface="Cambria Math" panose="02040503050406030204" pitchFamily="18" charset="0"/>
                          </a:rPr>
                        </m:ctrlPr>
                      </m:sSubPr>
                      <m:e>
                        <m:r>
                          <a:rPr lang="en-US" sz="2000" b="0" i="1" smtClean="0">
                            <a:solidFill>
                              <a:srgbClr val="000000"/>
                            </a:solidFill>
                            <a:latin typeface="Cambria Math" panose="02040503050406030204" pitchFamily="18" charset="0"/>
                            <a:ea typeface="Cambria Math" panose="02040503050406030204" pitchFamily="18" charset="0"/>
                          </a:rPr>
                          <m:t>𝑛</m:t>
                        </m:r>
                      </m:e>
                      <m:sub>
                        <m:r>
                          <a:rPr lang="en-US" sz="2000" b="0" i="1" smtClean="0">
                            <a:solidFill>
                              <a:srgbClr val="000000"/>
                            </a:solidFill>
                            <a:latin typeface="Cambria Math" panose="02040503050406030204" pitchFamily="18" charset="0"/>
                            <a:ea typeface="Cambria Math" panose="02040503050406030204" pitchFamily="18" charset="0"/>
                          </a:rPr>
                          <m:t>𝑥</m:t>
                        </m:r>
                      </m:sub>
                    </m:sSub>
                    <m:r>
                      <a:rPr lang="en-US" sz="2000" b="0" i="1" smtClean="0">
                        <a:solidFill>
                          <a:srgbClr val="000000"/>
                        </a:solidFill>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acc>
                          <m:accPr>
                            <m:chr m:val="̂"/>
                            <m:ctrlPr>
                              <a:rPr lang="en-US" sz="2000" b="1" i="1">
                                <a:latin typeface="Cambria Math" panose="02040503050406030204" pitchFamily="18" charset="0"/>
                                <a:ea typeface="Cambria Math" panose="02040503050406030204" pitchFamily="18" charset="0"/>
                              </a:rPr>
                            </m:ctrlPr>
                          </m:accPr>
                          <m:e>
                            <m:r>
                              <a:rPr lang="en-US" sz="2000" b="1" i="1">
                                <a:latin typeface="Cambria Math" panose="02040503050406030204" pitchFamily="18" charset="0"/>
                                <a:ea typeface="Cambria Math" panose="02040503050406030204" pitchFamily="18" charset="0"/>
                              </a:rPr>
                              <m:t>𝒆</m:t>
                            </m:r>
                          </m:e>
                        </m:acc>
                      </m:e>
                      <m:sub>
                        <m:r>
                          <a:rPr lang="en-US" sz="2000" b="0" i="1" smtClean="0">
                            <a:latin typeface="Cambria Math" panose="02040503050406030204" pitchFamily="18" charset="0"/>
                            <a:ea typeface="Cambria Math" panose="02040503050406030204" pitchFamily="18" charset="0"/>
                          </a:rPr>
                          <m:t>𝑥</m:t>
                        </m:r>
                      </m:sub>
                    </m:sSub>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𝑛</m:t>
                        </m:r>
                      </m:e>
                      <m:sub>
                        <m:r>
                          <a:rPr lang="en-US" sz="2000" b="0" i="1" smtClean="0">
                            <a:latin typeface="Cambria Math" panose="02040503050406030204" pitchFamily="18" charset="0"/>
                            <a:ea typeface="Cambria Math" panose="02040503050406030204" pitchFamily="18" charset="0"/>
                          </a:rPr>
                          <m:t>𝑧</m:t>
                        </m:r>
                      </m:sub>
                    </m:sSub>
                  </m:oMath>
                </a14:m>
                <a:r>
                  <a:rPr lang="en-US" sz="2000" b="0" dirty="0">
                    <a:ea typeface="Cambria Math" panose="02040503050406030204" pitchFamily="18" charset="0"/>
                  </a:rPr>
                  <a:t>)</a:t>
                </a:r>
                <a:r>
                  <a:rPr lang="en-US" sz="2400" dirty="0">
                    <a:ea typeface="Cambria Math" panose="02040503050406030204" pitchFamily="18" charset="0"/>
                  </a:rPr>
                  <a:t> </a:t>
                </a:r>
                <a14:m>
                  <m:oMath xmlns:m="http://schemas.openxmlformats.org/officeDocument/2006/math">
                    <m:func>
                      <m:funcPr>
                        <m:ctrlPr>
                          <a:rPr lang="en-US" sz="2400" i="1">
                            <a:latin typeface="Cambria Math" panose="02040503050406030204" pitchFamily="18" charset="0"/>
                            <a:ea typeface="Cambria Math" panose="02040503050406030204" pitchFamily="18" charset="0"/>
                          </a:rPr>
                        </m:ctrlPr>
                      </m:funcPr>
                      <m:fName>
                        <m:r>
                          <m:rPr>
                            <m:sty m:val="p"/>
                          </m:rPr>
                          <a:rPr lang="en-US" sz="2400">
                            <a:latin typeface="Cambria Math" panose="02040503050406030204" pitchFamily="18" charset="0"/>
                            <a:ea typeface="Cambria Math" panose="02040503050406030204" pitchFamily="18" charset="0"/>
                          </a:rPr>
                          <m:t>cos</m:t>
                        </m:r>
                      </m:fName>
                      <m:e>
                        <m:r>
                          <a:rPr lang="en-US" sz="2400" i="1">
                            <a:latin typeface="Cambria Math" panose="02040503050406030204" pitchFamily="18" charset="0"/>
                            <a:ea typeface="Cambria Math" panose="02040503050406030204" pitchFamily="18" charset="0"/>
                          </a:rPr>
                          <m:t>𝜃</m:t>
                        </m:r>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𝜕𝜃</m:t>
                            </m:r>
                          </m:num>
                          <m:den>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𝑧</m:t>
                            </m:r>
                          </m:den>
                        </m:f>
                        <m:r>
                          <a:rPr lang="en-US" sz="2400" i="1">
                            <a:latin typeface="Cambria Math" panose="02040503050406030204" pitchFamily="18" charset="0"/>
                            <a:ea typeface="Cambria Math" panose="02040503050406030204" pitchFamily="18" charset="0"/>
                          </a:rPr>
                          <m:t> </m:t>
                        </m:r>
                      </m:e>
                    </m:func>
                  </m:oMath>
                </a14:m>
                <a:endParaRPr lang="en-US" sz="2200" b="0" dirty="0">
                  <a:ea typeface="Cambria Math" panose="02040503050406030204" pitchFamily="18" charset="0"/>
                </a:endParaRPr>
              </a:p>
              <a:p>
                <a:pPr algn="ctr"/>
                <a:endParaRPr lang="en-US" sz="2000" dirty="0"/>
              </a:p>
              <a:p>
                <a:endParaRPr lang="en-US" dirty="0"/>
              </a:p>
            </p:txBody>
          </p:sp>
        </mc:Choice>
        <mc:Fallback xmlns="">
          <p:sp>
            <p:nvSpPr>
              <p:cNvPr id="14" name="CaixaDeTexto 13">
                <a:extLst>
                  <a:ext uri="{FF2B5EF4-FFF2-40B4-BE49-F238E27FC236}">
                    <a16:creationId xmlns:a16="http://schemas.microsoft.com/office/drawing/2014/main" id="{CCF1CE61-4D90-45A2-B3B5-9896B72847D0}"/>
                  </a:ext>
                </a:extLst>
              </p:cNvPr>
              <p:cNvSpPr txBox="1">
                <a:spLocks noRot="1" noChangeAspect="1" noMove="1" noResize="1" noEditPoints="1" noAdjustHandles="1" noChangeArrowheads="1" noChangeShapeType="1" noTextEdit="1"/>
              </p:cNvSpPr>
              <p:nvPr/>
            </p:nvSpPr>
            <p:spPr>
              <a:xfrm>
                <a:off x="2215752" y="3445174"/>
                <a:ext cx="5524600" cy="3616759"/>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5823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F9D5038E-32A6-44CD-8000-691F3471910A}"/>
              </a:ext>
            </a:extLst>
          </p:cNvPr>
          <p:cNvSpPr txBox="1"/>
          <p:nvPr/>
        </p:nvSpPr>
        <p:spPr>
          <a:xfrm>
            <a:off x="179512" y="332656"/>
            <a:ext cx="7632848"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The elastic energy per unit area now takes the form</a:t>
            </a:r>
          </a:p>
        </p:txBody>
      </p:sp>
      <p:pic>
        <p:nvPicPr>
          <p:cNvPr id="8" name="Imagem 7" descr="Uma imagem com texto&#10;&#10;Descrição gerada automaticamente">
            <a:extLst>
              <a:ext uri="{FF2B5EF4-FFF2-40B4-BE49-F238E27FC236}">
                <a16:creationId xmlns:a16="http://schemas.microsoft.com/office/drawing/2014/main" id="{EE5E039A-5805-4B64-93AC-DC3EFCF503C9}"/>
              </a:ext>
            </a:extLst>
          </p:cNvPr>
          <p:cNvPicPr>
            <a:picLocks noChangeAspect="1"/>
          </p:cNvPicPr>
          <p:nvPr/>
        </p:nvPicPr>
        <p:blipFill rotWithShape="1">
          <a:blip r:embed="rId2">
            <a:extLst>
              <a:ext uri="{28A0092B-C50C-407E-A947-70E740481C1C}">
                <a14:useLocalDpi xmlns:a14="http://schemas.microsoft.com/office/drawing/2010/main" val="0"/>
              </a:ext>
            </a:extLst>
          </a:blip>
          <a:srcRect r="1803"/>
          <a:stretch/>
        </p:blipFill>
        <p:spPr>
          <a:xfrm>
            <a:off x="611560" y="1234692"/>
            <a:ext cx="7719612" cy="1043548"/>
          </a:xfrm>
          <a:prstGeom prst="rect">
            <a:avLst/>
          </a:prstGeom>
        </p:spPr>
      </p:pic>
      <p:pic>
        <p:nvPicPr>
          <p:cNvPr id="10" name="Imagem 9">
            <a:extLst>
              <a:ext uri="{FF2B5EF4-FFF2-40B4-BE49-F238E27FC236}">
                <a16:creationId xmlns:a16="http://schemas.microsoft.com/office/drawing/2014/main" id="{B460A77D-EF15-41A4-BBF9-D8BE1B23C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518" y="4115620"/>
            <a:ext cx="3810193" cy="923330"/>
          </a:xfrm>
          <a:prstGeom prst="rect">
            <a:avLst/>
          </a:prstGeom>
        </p:spPr>
      </p:pic>
      <mc:AlternateContent xmlns:mc="http://schemas.openxmlformats.org/markup-compatibility/2006" xmlns:a14="http://schemas.microsoft.com/office/drawing/2010/main">
        <mc:Choice Requires="a14">
          <p:sp>
            <p:nvSpPr>
              <p:cNvPr id="12" name="CaixaDeTexto 11">
                <a:extLst>
                  <a:ext uri="{FF2B5EF4-FFF2-40B4-BE49-F238E27FC236}">
                    <a16:creationId xmlns:a16="http://schemas.microsoft.com/office/drawing/2014/main" id="{589D39AC-09AF-4257-AF77-C180F663997C}"/>
                  </a:ext>
                </a:extLst>
              </p:cNvPr>
              <p:cNvSpPr txBox="1"/>
              <p:nvPr/>
            </p:nvSpPr>
            <p:spPr>
              <a:xfrm>
                <a:off x="323528" y="2681721"/>
                <a:ext cx="8375542" cy="1338828"/>
              </a:xfrm>
              <a:prstGeom prst="rect">
                <a:avLst/>
              </a:prstGeom>
              <a:noFill/>
            </p:spPr>
            <p:txBody>
              <a:bodyPr wrap="square">
                <a:spAutoFit/>
              </a:bodyPr>
              <a:lstStyle/>
              <a:p>
                <a:pPr>
                  <a:lnSpc>
                    <a:spcPct val="150000"/>
                  </a:lnSpc>
                </a:pPr>
                <a:r>
                  <a:rPr lang="en-US" dirty="0">
                    <a:latin typeface="Calibri" panose="020F0502020204030204" pitchFamily="34" charset="0"/>
                    <a:cs typeface="Calibri" panose="020F0502020204030204" pitchFamily="34" charset="0"/>
                  </a:rPr>
                  <a:t>In the undistorted structure, </a:t>
                </a:r>
                <a14:m>
                  <m:oMath xmlns:m="http://schemas.openxmlformats.org/officeDocument/2006/math">
                    <m:r>
                      <a:rPr lang="en-US" b="0" i="1" smtClean="0">
                        <a:latin typeface="Cambria Math" panose="02040503050406030204" pitchFamily="18" charset="0"/>
                      </a:rPr>
                      <m:t>𝜃</m:t>
                    </m:r>
                    <m:r>
                      <a:rPr lang="en-US" b="0" i="1" smtClean="0">
                        <a:latin typeface="Cambria Math" panose="02040503050406030204" pitchFamily="18" charset="0"/>
                      </a:rPr>
                      <m:t>=0</m:t>
                    </m:r>
                  </m:oMath>
                </a14:m>
                <a:r>
                  <a:rPr lang="en-US" dirty="0">
                    <a:latin typeface="Calibri" panose="020F0502020204030204" pitchFamily="34" charset="0"/>
                    <a:cs typeface="Calibri" panose="020F0502020204030204" pitchFamily="34" charset="0"/>
                  </a:rPr>
                  <a:t>, the field does not exert a torque on the molecules they are in metastable equilibrium. Near the threshold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𝑐</m:t>
                        </m:r>
                      </m:sub>
                    </m:sSub>
                  </m:oMath>
                </a14:m>
                <a:r>
                  <a:rPr lang="en-US" dirty="0">
                    <a:latin typeface="Calibri" panose="020F0502020204030204" pitchFamily="34" charset="0"/>
                    <a:cs typeface="Calibri" panose="020F0502020204030204" pitchFamily="34" charset="0"/>
                  </a:rPr>
                  <a:t>, distortions are weak, </a:t>
                </a:r>
                <a:endParaRPr lang="en-US" b="0" i="1" dirty="0">
                  <a:latin typeface="Calibri" panose="020F0502020204030204" pitchFamily="34" charset="0"/>
                  <a:cs typeface="Calibri" panose="020F0502020204030204" pitchFamily="34" charset="0"/>
                </a:endParaRPr>
              </a:p>
              <a:p>
                <a:pPr>
                  <a:lnSpc>
                    <a:spcPct val="150000"/>
                  </a:lnSpc>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𝜃</m:t>
                      </m:r>
                      <m:r>
                        <a:rPr lang="en-US" b="0" i="1" smtClean="0">
                          <a:latin typeface="Cambria Math" panose="02040503050406030204" pitchFamily="18" charset="0"/>
                        </a:rPr>
                        <m:t>≪1</m:t>
                      </m:r>
                      <m:r>
                        <a:rPr lang="en-US" b="0" i="0" smtClean="0">
                          <a:latin typeface="Cambria Math" panose="02040503050406030204" pitchFamily="18" charset="0"/>
                        </a:rPr>
                        <m:t>→</m:t>
                      </m:r>
                    </m:oMath>
                  </m:oMathPara>
                </a14:m>
                <a:endParaRPr lang="en-US" dirty="0">
                  <a:latin typeface="Calibri" panose="020F0502020204030204" pitchFamily="34" charset="0"/>
                  <a:cs typeface="Calibri" panose="020F0502020204030204" pitchFamily="34" charset="0"/>
                </a:endParaRPr>
              </a:p>
            </p:txBody>
          </p:sp>
        </mc:Choice>
        <mc:Fallback xmlns="">
          <p:sp>
            <p:nvSpPr>
              <p:cNvPr id="12" name="CaixaDeTexto 11">
                <a:extLst>
                  <a:ext uri="{FF2B5EF4-FFF2-40B4-BE49-F238E27FC236}">
                    <a16:creationId xmlns:a16="http://schemas.microsoft.com/office/drawing/2014/main" id="{589D39AC-09AF-4257-AF77-C180F663997C}"/>
                  </a:ext>
                </a:extLst>
              </p:cNvPr>
              <p:cNvSpPr txBox="1">
                <a:spLocks noRot="1" noChangeAspect="1" noMove="1" noResize="1" noEditPoints="1" noAdjustHandles="1" noChangeArrowheads="1" noChangeShapeType="1" noTextEdit="1"/>
              </p:cNvSpPr>
              <p:nvPr/>
            </p:nvSpPr>
            <p:spPr>
              <a:xfrm>
                <a:off x="323528" y="2681721"/>
                <a:ext cx="8375542" cy="1338828"/>
              </a:xfrm>
              <a:prstGeom prst="rect">
                <a:avLst/>
              </a:prstGeom>
              <a:blipFill>
                <a:blip r:embed="rId4"/>
                <a:stretch>
                  <a:fillRect l="-5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aixaDeTexto 13">
                <a:extLst>
                  <a:ext uri="{FF2B5EF4-FFF2-40B4-BE49-F238E27FC236}">
                    <a16:creationId xmlns:a16="http://schemas.microsoft.com/office/drawing/2014/main" id="{B5664EB8-30F4-420A-971B-988B0EE83CB1}"/>
                  </a:ext>
                </a:extLst>
              </p:cNvPr>
              <p:cNvSpPr txBox="1"/>
              <p:nvPr/>
            </p:nvSpPr>
            <p:spPr>
              <a:xfrm>
                <a:off x="827584" y="5661248"/>
                <a:ext cx="3960440" cy="718658"/>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w</a:t>
                </a:r>
                <a:r>
                  <a:rPr lang="en-US" sz="1800" b="0" dirty="0">
                    <a:latin typeface="Calibri" panose="020F0502020204030204" pitchFamily="34" charset="0"/>
                    <a:cs typeface="Calibri" panose="020F0502020204030204" pitchFamily="34" charset="0"/>
                  </a:rPr>
                  <a:t>here</a:t>
                </a:r>
                <a:r>
                  <a:rPr lang="en-US" sz="1800" b="0" dirty="0">
                    <a:cs typeface="Calibri" panose="020F0502020204030204" pitchFamily="34" charset="0"/>
                  </a:rPr>
                  <a:t> </a:t>
                </a:r>
                <a14:m>
                  <m:oMath xmlns:m="http://schemas.openxmlformats.org/officeDocument/2006/math">
                    <m:r>
                      <a:rPr lang="en-US" sz="2000" b="0" i="1" smtClean="0">
                        <a:latin typeface="Cambria Math" panose="02040503050406030204" pitchFamily="18" charset="0"/>
                        <a:cs typeface="Calibri" panose="020F0502020204030204" pitchFamily="34" charset="0"/>
                      </a:rPr>
                      <m:t>𝜉</m:t>
                    </m:r>
                    <m:r>
                      <a:rPr lang="en-US" sz="2000" b="0" i="1" smtClean="0">
                        <a:latin typeface="Cambria Math" panose="02040503050406030204" pitchFamily="18" charset="0"/>
                        <a:cs typeface="Calibri" panose="020F0502020204030204" pitchFamily="34" charset="0"/>
                      </a:rPr>
                      <m:t>=</m:t>
                    </m:r>
                    <m:f>
                      <m:fPr>
                        <m:ctrlPr>
                          <a:rPr lang="en-US" sz="2000" b="0" i="1" smtClean="0">
                            <a:latin typeface="Cambria Math" panose="02040503050406030204" pitchFamily="18" charset="0"/>
                            <a:cs typeface="Calibri" panose="020F0502020204030204" pitchFamily="34" charset="0"/>
                          </a:rPr>
                        </m:ctrlPr>
                      </m:fPr>
                      <m:num>
                        <m:r>
                          <a:rPr lang="en-US" sz="2000" b="0" i="1" smtClean="0">
                            <a:latin typeface="Cambria Math" panose="02040503050406030204" pitchFamily="18" charset="0"/>
                            <a:cs typeface="Calibri" panose="020F0502020204030204" pitchFamily="34" charset="0"/>
                          </a:rPr>
                          <m:t>1</m:t>
                        </m:r>
                      </m:num>
                      <m:den>
                        <m:r>
                          <a:rPr lang="en-US" sz="2000" b="0" i="1" smtClean="0">
                            <a:latin typeface="Cambria Math" panose="02040503050406030204" pitchFamily="18" charset="0"/>
                            <a:cs typeface="Calibri" panose="020F0502020204030204" pitchFamily="34" charset="0"/>
                          </a:rPr>
                          <m:t>𝐻</m:t>
                        </m:r>
                      </m:den>
                    </m:f>
                    <m:rad>
                      <m:radPr>
                        <m:degHide m:val="on"/>
                        <m:ctrlPr>
                          <a:rPr lang="en-US" sz="2000" b="0" i="1" smtClean="0">
                            <a:latin typeface="Cambria Math" panose="02040503050406030204" pitchFamily="18" charset="0"/>
                            <a:cs typeface="Calibri" panose="020F0502020204030204" pitchFamily="34" charset="0"/>
                          </a:rPr>
                        </m:ctrlPr>
                      </m:radPr>
                      <m:deg/>
                      <m:e>
                        <m:f>
                          <m:fPr>
                            <m:ctrlPr>
                              <a:rPr lang="en-US" sz="2000" b="0" i="1" smtClean="0">
                                <a:latin typeface="Cambria Math" panose="02040503050406030204" pitchFamily="18" charset="0"/>
                                <a:cs typeface="Calibri" panose="020F0502020204030204" pitchFamily="34" charset="0"/>
                              </a:rPr>
                            </m:ctrlPr>
                          </m:fPr>
                          <m:num>
                            <m:sSub>
                              <m:sSubPr>
                                <m:ctrlPr>
                                  <a:rPr lang="en-US" sz="2000" b="0" i="1" smtClean="0">
                                    <a:latin typeface="Cambria Math" panose="02040503050406030204" pitchFamily="18" charset="0"/>
                                    <a:cs typeface="Calibri" panose="020F0502020204030204" pitchFamily="34" charset="0"/>
                                  </a:rPr>
                                </m:ctrlPr>
                              </m:sSubPr>
                              <m:e>
                                <m:r>
                                  <a:rPr lang="en-US" sz="2000" b="0" i="1" smtClean="0">
                                    <a:latin typeface="Cambria Math" panose="02040503050406030204" pitchFamily="18" charset="0"/>
                                    <a:cs typeface="Calibri" panose="020F0502020204030204" pitchFamily="34" charset="0"/>
                                  </a:rPr>
                                  <m:t>𝐾</m:t>
                                </m:r>
                              </m:e>
                              <m:sub>
                                <m:r>
                                  <a:rPr lang="en-US" sz="2000" b="0" i="1" smtClean="0">
                                    <a:latin typeface="Cambria Math" panose="02040503050406030204" pitchFamily="18" charset="0"/>
                                    <a:cs typeface="Calibri" panose="020F0502020204030204" pitchFamily="34" charset="0"/>
                                  </a:rPr>
                                  <m:t>3</m:t>
                                </m:r>
                              </m:sub>
                            </m:sSub>
                          </m:num>
                          <m:den>
                            <m:sSub>
                              <m:sSubPr>
                                <m:ctrlPr>
                                  <a:rPr lang="en-US" sz="2000" b="0" i="1" smtClean="0">
                                    <a:latin typeface="Cambria Math" panose="02040503050406030204" pitchFamily="18" charset="0"/>
                                    <a:cs typeface="Calibri" panose="020F0502020204030204" pitchFamily="34" charset="0"/>
                                  </a:rPr>
                                </m:ctrlPr>
                              </m:sSubPr>
                              <m:e>
                                <m:r>
                                  <a:rPr lang="en-US" sz="2000" b="0" i="1" smtClean="0">
                                    <a:latin typeface="Cambria Math" panose="02040503050406030204" pitchFamily="18" charset="0"/>
                                    <a:cs typeface="Calibri" panose="020F0502020204030204" pitchFamily="34" charset="0"/>
                                  </a:rPr>
                                  <m:t>𝜇</m:t>
                                </m:r>
                              </m:e>
                              <m:sub>
                                <m:r>
                                  <a:rPr lang="en-US" sz="2000" b="0" i="1" smtClean="0">
                                    <a:latin typeface="Cambria Math" panose="02040503050406030204" pitchFamily="18" charset="0"/>
                                    <a:cs typeface="Calibri" panose="020F0502020204030204" pitchFamily="34" charset="0"/>
                                  </a:rPr>
                                  <m:t>0</m:t>
                                </m:r>
                              </m:sub>
                            </m:sSub>
                            <m:sSub>
                              <m:sSubPr>
                                <m:ctrlPr>
                                  <a:rPr lang="en-US" sz="2000" b="0" i="1" smtClean="0">
                                    <a:latin typeface="Cambria Math" panose="02040503050406030204" pitchFamily="18" charset="0"/>
                                    <a:cs typeface="Calibri" panose="020F0502020204030204" pitchFamily="34" charset="0"/>
                                  </a:rPr>
                                </m:ctrlPr>
                              </m:sSubPr>
                              <m:e>
                                <m:r>
                                  <a:rPr lang="en-US" sz="2000" b="0" i="1" smtClean="0">
                                    <a:latin typeface="Cambria Math" panose="02040503050406030204" pitchFamily="18" charset="0"/>
                                    <a:cs typeface="Calibri" panose="020F0502020204030204" pitchFamily="34" charset="0"/>
                                  </a:rPr>
                                  <m:t>𝜒</m:t>
                                </m:r>
                              </m:e>
                              <m:sub>
                                <m:r>
                                  <a:rPr lang="en-US" sz="2000" b="0" i="1" smtClean="0">
                                    <a:latin typeface="Cambria Math" panose="02040503050406030204" pitchFamily="18" charset="0"/>
                                    <a:cs typeface="Calibri" panose="020F0502020204030204" pitchFamily="34" charset="0"/>
                                  </a:rPr>
                                  <m:t>𝑎</m:t>
                                </m:r>
                              </m:sub>
                            </m:sSub>
                          </m:den>
                        </m:f>
                      </m:e>
                    </m:rad>
                  </m:oMath>
                </a14:m>
                <a:endParaRPr lang="en-US" sz="2000" dirty="0"/>
              </a:p>
            </p:txBody>
          </p:sp>
        </mc:Choice>
        <mc:Fallback xmlns="">
          <p:sp>
            <p:nvSpPr>
              <p:cNvPr id="14" name="CaixaDeTexto 13">
                <a:extLst>
                  <a:ext uri="{FF2B5EF4-FFF2-40B4-BE49-F238E27FC236}">
                    <a16:creationId xmlns:a16="http://schemas.microsoft.com/office/drawing/2014/main" id="{B5664EB8-30F4-420A-971B-988B0EE83CB1}"/>
                  </a:ext>
                </a:extLst>
              </p:cNvPr>
              <p:cNvSpPr txBox="1">
                <a:spLocks noRot="1" noChangeAspect="1" noMove="1" noResize="1" noEditPoints="1" noAdjustHandles="1" noChangeArrowheads="1" noChangeShapeType="1" noTextEdit="1"/>
              </p:cNvSpPr>
              <p:nvPr/>
            </p:nvSpPr>
            <p:spPr>
              <a:xfrm>
                <a:off x="827584" y="5661248"/>
                <a:ext cx="3960440" cy="718658"/>
              </a:xfrm>
              <a:prstGeom prst="rect">
                <a:avLst/>
              </a:prstGeom>
              <a:blipFill>
                <a:blip r:embed="rId5"/>
                <a:stretch>
                  <a:fillRect l="-1387"/>
                </a:stretch>
              </a:blipFill>
            </p:spPr>
            <p:txBody>
              <a:bodyPr/>
              <a:lstStyle/>
              <a:p>
                <a:r>
                  <a:rPr lang="en-US">
                    <a:noFill/>
                  </a:rPr>
                  <a:t> </a:t>
                </a:r>
              </a:p>
            </p:txBody>
          </p:sp>
        </mc:Fallback>
      </mc:AlternateContent>
    </p:spTree>
    <p:extLst>
      <p:ext uri="{BB962C8B-B14F-4D97-AF65-F5344CB8AC3E}">
        <p14:creationId xmlns:p14="http://schemas.microsoft.com/office/powerpoint/2010/main" val="211176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1CEF8289-5E75-4398-AAA9-E0389DAC7DBD}"/>
                  </a:ext>
                </a:extLst>
              </p:cNvPr>
              <p:cNvSpPr txBox="1"/>
              <p:nvPr/>
            </p:nvSpPr>
            <p:spPr>
              <a:xfrm>
                <a:off x="291428" y="244788"/>
                <a:ext cx="8134672"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In order to estimate the threshold value of the field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𝑐</m:t>
                        </m:r>
                      </m:sub>
                    </m:sSub>
                    <m:r>
                      <a:rPr lang="en-US" b="0" i="1" smtClean="0">
                        <a:latin typeface="Cambria Math" panose="02040503050406030204" pitchFamily="18" charset="0"/>
                      </a:rPr>
                      <m:t> </m:t>
                    </m:r>
                  </m:oMath>
                </a14:m>
                <a:r>
                  <a:rPr lang="en-US" dirty="0">
                    <a:latin typeface="Calibri" panose="020F0502020204030204" pitchFamily="34" charset="0"/>
                    <a:cs typeface="Calibri" panose="020F0502020204030204" pitchFamily="34" charset="0"/>
                  </a:rPr>
                  <a:t>we use a variational </a:t>
                </a:r>
                <a:r>
                  <a:rPr lang="en-US" i="1" dirty="0">
                    <a:latin typeface="Calibri" panose="020F0502020204030204" pitchFamily="34" charset="0"/>
                    <a:cs typeface="Calibri" panose="020F0502020204030204" pitchFamily="34" charset="0"/>
                  </a:rPr>
                  <a:t>Ansatz</a:t>
                </a:r>
              </a:p>
            </p:txBody>
          </p:sp>
        </mc:Choice>
        <mc:Fallback xmlns="">
          <p:sp>
            <p:nvSpPr>
              <p:cNvPr id="6" name="CaixaDeTexto 5">
                <a:extLst>
                  <a:ext uri="{FF2B5EF4-FFF2-40B4-BE49-F238E27FC236}">
                    <a16:creationId xmlns:a16="http://schemas.microsoft.com/office/drawing/2014/main" id="{1CEF8289-5E75-4398-AAA9-E0389DAC7DBD}"/>
                  </a:ext>
                </a:extLst>
              </p:cNvPr>
              <p:cNvSpPr txBox="1">
                <a:spLocks noRot="1" noChangeAspect="1" noMove="1" noResize="1" noEditPoints="1" noAdjustHandles="1" noChangeArrowheads="1" noChangeShapeType="1" noTextEdit="1"/>
              </p:cNvSpPr>
              <p:nvPr/>
            </p:nvSpPr>
            <p:spPr>
              <a:xfrm>
                <a:off x="291428" y="244788"/>
                <a:ext cx="8134672" cy="369332"/>
              </a:xfrm>
              <a:prstGeom prst="rect">
                <a:avLst/>
              </a:prstGeom>
              <a:blipFill>
                <a:blip r:embed="rId2"/>
                <a:stretch>
                  <a:fillRect l="-675"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ixaDeTexto 6">
                <a:extLst>
                  <a:ext uri="{FF2B5EF4-FFF2-40B4-BE49-F238E27FC236}">
                    <a16:creationId xmlns:a16="http://schemas.microsoft.com/office/drawing/2014/main" id="{1597E846-38EC-47BB-B854-38C746924E1F}"/>
                  </a:ext>
                </a:extLst>
              </p:cNvPr>
              <p:cNvSpPr txBox="1"/>
              <p:nvPr/>
            </p:nvSpPr>
            <p:spPr>
              <a:xfrm>
                <a:off x="3217462" y="980728"/>
                <a:ext cx="1653594" cy="470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𝜃</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0</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f>
                            <m:fPr>
                              <m:ctrlPr>
                                <a:rPr lang="en-US" b="0" i="1" smtClean="0">
                                  <a:latin typeface="Cambria Math" panose="02040503050406030204" pitchFamily="18" charset="0"/>
                                </a:rPr>
                              </m:ctrlPr>
                            </m:fPr>
                            <m:num>
                              <m:r>
                                <a:rPr lang="en-US" b="0" i="1" smtClean="0">
                                  <a:latin typeface="Cambria Math" panose="02040503050406030204" pitchFamily="18" charset="0"/>
                                </a:rPr>
                                <m:t>𝜋</m:t>
                              </m:r>
                              <m:r>
                                <a:rPr lang="en-US" b="0" i="1" smtClean="0">
                                  <a:latin typeface="Cambria Math" panose="02040503050406030204" pitchFamily="18" charset="0"/>
                                </a:rPr>
                                <m:t>𝑧</m:t>
                              </m:r>
                            </m:num>
                            <m:den>
                              <m:r>
                                <a:rPr lang="en-US" b="0" i="1" smtClean="0">
                                  <a:latin typeface="Cambria Math" panose="02040503050406030204" pitchFamily="18" charset="0"/>
                                </a:rPr>
                                <m:t>𝐿</m:t>
                              </m:r>
                            </m:den>
                          </m:f>
                        </m:e>
                      </m:func>
                    </m:oMath>
                  </m:oMathPara>
                </a14:m>
                <a:endParaRPr lang="en-US" dirty="0"/>
              </a:p>
            </p:txBody>
          </p:sp>
        </mc:Choice>
        <mc:Fallback xmlns="">
          <p:sp>
            <p:nvSpPr>
              <p:cNvPr id="7" name="CaixaDeTexto 6">
                <a:extLst>
                  <a:ext uri="{FF2B5EF4-FFF2-40B4-BE49-F238E27FC236}">
                    <a16:creationId xmlns:a16="http://schemas.microsoft.com/office/drawing/2014/main" id="{1597E846-38EC-47BB-B854-38C746924E1F}"/>
                  </a:ext>
                </a:extLst>
              </p:cNvPr>
              <p:cNvSpPr txBox="1">
                <a:spLocks noRot="1" noChangeAspect="1" noMove="1" noResize="1" noEditPoints="1" noAdjustHandles="1" noChangeArrowheads="1" noChangeShapeType="1" noTextEdit="1"/>
              </p:cNvSpPr>
              <p:nvPr/>
            </p:nvSpPr>
            <p:spPr>
              <a:xfrm>
                <a:off x="3217462" y="980728"/>
                <a:ext cx="1653594" cy="470642"/>
              </a:xfrm>
              <a:prstGeom prst="rect">
                <a:avLst/>
              </a:prstGeom>
              <a:blipFill>
                <a:blip r:embed="rId3"/>
                <a:stretch>
                  <a:fillRect/>
                </a:stretch>
              </a:blipFill>
            </p:spPr>
            <p:txBody>
              <a:bodyPr/>
              <a:lstStyle/>
              <a:p>
                <a:r>
                  <a:rPr lang="en-US">
                    <a:noFill/>
                  </a:rPr>
                  <a:t> </a:t>
                </a:r>
              </a:p>
            </p:txBody>
          </p:sp>
        </mc:Fallback>
      </mc:AlternateContent>
      <p:sp>
        <p:nvSpPr>
          <p:cNvPr id="8" name="CaixaDeTexto 7">
            <a:extLst>
              <a:ext uri="{FF2B5EF4-FFF2-40B4-BE49-F238E27FC236}">
                <a16:creationId xmlns:a16="http://schemas.microsoft.com/office/drawing/2014/main" id="{3BA56E60-B53E-4D33-BAF4-5BE297C6E5CF}"/>
              </a:ext>
            </a:extLst>
          </p:cNvPr>
          <p:cNvSpPr txBox="1"/>
          <p:nvPr/>
        </p:nvSpPr>
        <p:spPr>
          <a:xfrm>
            <a:off x="343161" y="1633312"/>
            <a:ext cx="8134672"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Which renders the following elastic free energy</a:t>
            </a:r>
            <a:endParaRPr lang="en-US" i="1"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9" name="CaixaDeTexto 8">
                <a:extLst>
                  <a:ext uri="{FF2B5EF4-FFF2-40B4-BE49-F238E27FC236}">
                    <a16:creationId xmlns:a16="http://schemas.microsoft.com/office/drawing/2014/main" id="{8D52EAFD-AFA5-47A8-991A-10F7729D1BDE}"/>
                  </a:ext>
                </a:extLst>
              </p:cNvPr>
              <p:cNvSpPr txBox="1"/>
              <p:nvPr/>
            </p:nvSpPr>
            <p:spPr>
              <a:xfrm>
                <a:off x="2862745" y="2216166"/>
                <a:ext cx="2992038" cy="8056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𝐹</m:t>
                          </m:r>
                        </m:e>
                        <m:sub>
                          <m:r>
                            <a:rPr lang="en-US" sz="2000" b="0" i="1" smtClean="0">
                              <a:latin typeface="Cambria Math" panose="02040503050406030204" pitchFamily="18" charset="0"/>
                            </a:rPr>
                            <m:t>𝑒𝑙</m:t>
                          </m:r>
                        </m:sub>
                      </m:sSub>
                      <m:r>
                        <a:rPr lang="en-US" sz="2000" i="1">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𝜋</m:t>
                              </m:r>
                            </m:e>
                            <m:sup>
                              <m:r>
                                <a:rPr lang="en-US" sz="2000" b="0" i="1" smtClean="0">
                                  <a:latin typeface="Cambria Math" panose="02040503050406030204" pitchFamily="18" charset="0"/>
                                  <a:ea typeface="Cambria Math" panose="02040503050406030204" pitchFamily="18" charset="0"/>
                                </a:rPr>
                                <m:t>2</m:t>
                              </m:r>
                            </m:sup>
                          </m:sSup>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𝐾</m:t>
                              </m:r>
                            </m:e>
                            <m:sub>
                              <m:r>
                                <a:rPr lang="en-US" sz="2000" b="0" i="1" smtClean="0">
                                  <a:latin typeface="Cambria Math" panose="02040503050406030204" pitchFamily="18" charset="0"/>
                                  <a:ea typeface="Cambria Math" panose="02040503050406030204" pitchFamily="18" charset="0"/>
                                </a:rPr>
                                <m:t>3</m:t>
                              </m:r>
                            </m:sub>
                          </m:sSub>
                        </m:num>
                        <m:den>
                          <m:r>
                            <a:rPr lang="en-US" sz="2000" b="0" i="1" smtClean="0">
                              <a:latin typeface="Cambria Math" panose="02040503050406030204" pitchFamily="18" charset="0"/>
                              <a:ea typeface="Cambria Math" panose="02040503050406030204" pitchFamily="18" charset="0"/>
                            </a:rPr>
                            <m:t>4</m:t>
                          </m:r>
                          <m:r>
                            <a:rPr lang="en-US" sz="2000" b="0" i="1" smtClean="0">
                              <a:latin typeface="Cambria Math" panose="02040503050406030204" pitchFamily="18" charset="0"/>
                              <a:ea typeface="Cambria Math" panose="02040503050406030204" pitchFamily="18" charset="0"/>
                            </a:rPr>
                            <m:t>𝐿</m:t>
                          </m:r>
                        </m:den>
                      </m:f>
                      <m:d>
                        <m:dPr>
                          <m:begChr m:val="["/>
                          <m:endChr m:val="]"/>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sSup>
                            <m:sSupPr>
                              <m:ctrlPr>
                                <a:rPr lang="en-US" sz="2000" b="0" i="1" smtClean="0">
                                  <a:latin typeface="Cambria Math" panose="02040503050406030204" pitchFamily="18" charset="0"/>
                                  <a:ea typeface="Cambria Math" panose="02040503050406030204" pitchFamily="18" charset="0"/>
                                </a:rPr>
                              </m:ctrlPr>
                            </m:sSupPr>
                            <m:e>
                              <m:d>
                                <m:dPr>
                                  <m:ctrlPr>
                                    <a:rPr lang="en-US" sz="2000" b="0" i="1" smtClean="0">
                                      <a:latin typeface="Cambria Math" panose="02040503050406030204" pitchFamily="18" charset="0"/>
                                      <a:ea typeface="Cambria Math" panose="02040503050406030204" pitchFamily="18" charset="0"/>
                                    </a:rPr>
                                  </m:ctrlPr>
                                </m:dPr>
                                <m:e>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𝐿</m:t>
                                      </m:r>
                                    </m:num>
                                    <m:den>
                                      <m:r>
                                        <a:rPr lang="en-US" sz="2000" b="0" i="1" smtClean="0">
                                          <a:latin typeface="Cambria Math" panose="02040503050406030204" pitchFamily="18" charset="0"/>
                                          <a:ea typeface="Cambria Math" panose="02040503050406030204" pitchFamily="18" charset="0"/>
                                        </a:rPr>
                                        <m:t>𝜋𝜉</m:t>
                                      </m:r>
                                    </m:den>
                                  </m:f>
                                </m:e>
                              </m:d>
                            </m:e>
                            <m:sup>
                              <m:r>
                                <a:rPr lang="en-US" sz="2000" b="0" i="1" smtClean="0">
                                  <a:latin typeface="Cambria Math" panose="02040503050406030204" pitchFamily="18" charset="0"/>
                                  <a:ea typeface="Cambria Math" panose="02040503050406030204" pitchFamily="18" charset="0"/>
                                </a:rPr>
                                <m:t>2</m:t>
                              </m:r>
                            </m:sup>
                          </m:sSup>
                        </m:e>
                      </m:d>
                      <m:sSubSup>
                        <m:sSubSupPr>
                          <m:ctrlPr>
                            <a:rPr lang="en-US" sz="2000" b="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𝜃</m:t>
                          </m:r>
                        </m:e>
                        <m:sub>
                          <m:r>
                            <a:rPr lang="en-US" sz="2000" b="0" i="1" smtClean="0">
                              <a:latin typeface="Cambria Math" panose="02040503050406030204" pitchFamily="18" charset="0"/>
                              <a:ea typeface="Cambria Math" panose="02040503050406030204" pitchFamily="18" charset="0"/>
                            </a:rPr>
                            <m:t>0</m:t>
                          </m:r>
                        </m:sub>
                        <m:sup>
                          <m:r>
                            <a:rPr lang="en-US" sz="2000" b="0" i="1" smtClean="0">
                              <a:latin typeface="Cambria Math" panose="02040503050406030204" pitchFamily="18" charset="0"/>
                              <a:ea typeface="Cambria Math" panose="02040503050406030204" pitchFamily="18" charset="0"/>
                            </a:rPr>
                            <m:t>2</m:t>
                          </m:r>
                        </m:sup>
                      </m:sSubSup>
                    </m:oMath>
                  </m:oMathPara>
                </a14:m>
                <a:endParaRPr lang="en-US" sz="2000" dirty="0"/>
              </a:p>
            </p:txBody>
          </p:sp>
        </mc:Choice>
        <mc:Fallback xmlns="">
          <p:sp>
            <p:nvSpPr>
              <p:cNvPr id="9" name="CaixaDeTexto 8">
                <a:extLst>
                  <a:ext uri="{FF2B5EF4-FFF2-40B4-BE49-F238E27FC236}">
                    <a16:creationId xmlns:a16="http://schemas.microsoft.com/office/drawing/2014/main" id="{8D52EAFD-AFA5-47A8-991A-10F7729D1BDE}"/>
                  </a:ext>
                </a:extLst>
              </p:cNvPr>
              <p:cNvSpPr txBox="1">
                <a:spLocks noRot="1" noChangeAspect="1" noMove="1" noResize="1" noEditPoints="1" noAdjustHandles="1" noChangeArrowheads="1" noChangeShapeType="1" noTextEdit="1"/>
              </p:cNvSpPr>
              <p:nvPr/>
            </p:nvSpPr>
            <p:spPr>
              <a:xfrm>
                <a:off x="2862745" y="2216166"/>
                <a:ext cx="2992038" cy="80567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aixaDeTexto 10">
                <a:extLst>
                  <a:ext uri="{FF2B5EF4-FFF2-40B4-BE49-F238E27FC236}">
                    <a16:creationId xmlns:a16="http://schemas.microsoft.com/office/drawing/2014/main" id="{13EC95C1-8C48-4E49-B665-5E907E7A49B6}"/>
                  </a:ext>
                </a:extLst>
              </p:cNvPr>
              <p:cNvSpPr txBox="1"/>
              <p:nvPr/>
            </p:nvSpPr>
            <p:spPr>
              <a:xfrm>
                <a:off x="292853" y="3382994"/>
                <a:ext cx="7814540" cy="1295868"/>
              </a:xfrm>
              <a:prstGeom prst="rect">
                <a:avLst/>
              </a:prstGeom>
              <a:noFill/>
            </p:spPr>
            <p:txBody>
              <a:bodyPr wrap="square">
                <a:spAutoFit/>
              </a:bodyPr>
              <a:lstStyle/>
              <a:p>
                <a:pPr>
                  <a:lnSpc>
                    <a:spcPct val="150000"/>
                  </a:lnSpc>
                </a:pPr>
                <a:r>
                  <a:rPr lang="en-US" dirty="0">
                    <a:latin typeface="Calibri" panose="020F0502020204030204" pitchFamily="34" charset="0"/>
                    <a:cs typeface="Calibri" panose="020F0502020204030204" pitchFamily="34" charset="0"/>
                  </a:rPr>
                  <a:t>For ξ &gt; L/π the free energy above is minimized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0</m:t>
                        </m:r>
                      </m:sub>
                    </m:sSub>
                    <m:r>
                      <a:rPr lang="en-US" b="0" i="1" smtClean="0">
                        <a:latin typeface="Cambria Math" panose="02040503050406030204" pitchFamily="18" charset="0"/>
                      </a:rPr>
                      <m:t>=0</m:t>
                    </m:r>
                  </m:oMath>
                </a14:m>
                <a:r>
                  <a:rPr lang="en-US" dirty="0">
                    <a:latin typeface="Calibri" panose="020F0502020204030204" pitchFamily="34" charset="0"/>
                    <a:cs typeface="Calibri" panose="020F0502020204030204" pitchFamily="34" charset="0"/>
                  </a:rPr>
                  <a:t>, i.e., undistorted director configuration. </a:t>
                </a:r>
              </a:p>
              <a:p>
                <a:pPr>
                  <a:lnSpc>
                    <a:spcPct val="150000"/>
                  </a:lnSpc>
                </a:pPr>
                <a:r>
                  <a:rPr lang="en-US" dirty="0">
                    <a:latin typeface="Calibri" panose="020F0502020204030204" pitchFamily="34" charset="0"/>
                    <a:cs typeface="Calibri" panose="020F0502020204030204" pitchFamily="34" charset="0"/>
                  </a:rPr>
                  <a:t>We conclude that for weak fields</a:t>
                </a:r>
              </a:p>
            </p:txBody>
          </p:sp>
        </mc:Choice>
        <mc:Fallback xmlns="">
          <p:sp>
            <p:nvSpPr>
              <p:cNvPr id="11" name="CaixaDeTexto 10">
                <a:extLst>
                  <a:ext uri="{FF2B5EF4-FFF2-40B4-BE49-F238E27FC236}">
                    <a16:creationId xmlns:a16="http://schemas.microsoft.com/office/drawing/2014/main" id="{13EC95C1-8C48-4E49-B665-5E907E7A49B6}"/>
                  </a:ext>
                </a:extLst>
              </p:cNvPr>
              <p:cNvSpPr txBox="1">
                <a:spLocks noRot="1" noChangeAspect="1" noMove="1" noResize="1" noEditPoints="1" noAdjustHandles="1" noChangeArrowheads="1" noChangeShapeType="1" noTextEdit="1"/>
              </p:cNvSpPr>
              <p:nvPr/>
            </p:nvSpPr>
            <p:spPr>
              <a:xfrm>
                <a:off x="292853" y="3382994"/>
                <a:ext cx="7814540" cy="1295868"/>
              </a:xfrm>
              <a:prstGeom prst="rect">
                <a:avLst/>
              </a:prstGeom>
              <a:blipFill>
                <a:blip r:embed="rId5"/>
                <a:stretch>
                  <a:fillRect l="-624" r="-858" b="-65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aixaDeTexto 11">
                <a:extLst>
                  <a:ext uri="{FF2B5EF4-FFF2-40B4-BE49-F238E27FC236}">
                    <a16:creationId xmlns:a16="http://schemas.microsoft.com/office/drawing/2014/main" id="{C6A82C13-0D60-4582-B547-3EC6AF1E4543}"/>
                  </a:ext>
                </a:extLst>
              </p:cNvPr>
              <p:cNvSpPr txBox="1"/>
              <p:nvPr/>
            </p:nvSpPr>
            <p:spPr>
              <a:xfrm>
                <a:off x="3347864" y="5112638"/>
                <a:ext cx="3558419" cy="688971"/>
              </a:xfrm>
              <a:prstGeom prst="rect">
                <a:avLst/>
              </a:prstGeom>
              <a:noFill/>
            </p:spPr>
            <p:txBody>
              <a:bodyPr wrap="square" lIns="0" tIns="0" rIns="0" bIns="0" rtlCol="0">
                <a:spAutoFit/>
              </a:bodyPr>
              <a:lstStyle/>
              <a:p>
                <a14:m>
                  <m:oMath xmlns:m="http://schemas.openxmlformats.org/officeDocument/2006/math">
                    <m:r>
                      <a:rPr lang="en-US" sz="2200" b="0" i="1" smtClean="0">
                        <a:latin typeface="Cambria Math" panose="02040503050406030204" pitchFamily="18" charset="0"/>
                      </a:rPr>
                      <m:t>𝐻</m:t>
                    </m:r>
                    <m:r>
                      <a:rPr lang="en-US" sz="2200" b="0" i="1" smtClean="0">
                        <a:latin typeface="Cambria Math" panose="02040503050406030204" pitchFamily="18" charset="0"/>
                      </a:rPr>
                      <m:t>&lt;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𝐻</m:t>
                        </m:r>
                      </m:e>
                      <m:sub>
                        <m:r>
                          <a:rPr lang="en-US" sz="2200" b="0" i="1" smtClean="0">
                            <a:latin typeface="Cambria Math" panose="02040503050406030204" pitchFamily="18" charset="0"/>
                          </a:rPr>
                          <m:t>𝑐</m:t>
                        </m:r>
                      </m:sub>
                    </m:sSub>
                    <m:r>
                      <a:rPr lang="en-US" sz="2200" b="0" i="1" smtClean="0">
                        <a:latin typeface="Cambria Math" panose="02040503050406030204" pitchFamily="18" charset="0"/>
                        <a:ea typeface="Cambria Math" panose="02040503050406030204" pitchFamily="18" charset="0"/>
                      </a:rPr>
                      <m:t>≡</m:t>
                    </m:r>
                  </m:oMath>
                </a14:m>
                <a:r>
                  <a:rPr lang="en-US" sz="2200" dirty="0">
                    <a:ea typeface="Cambria Math" panose="02040503050406030204" pitchFamily="18" charset="0"/>
                  </a:rPr>
                  <a:t> </a:t>
                </a:r>
                <a14:m>
                  <m:oMath xmlns:m="http://schemas.openxmlformats.org/officeDocument/2006/math">
                    <m:f>
                      <m:fPr>
                        <m:ctrlPr>
                          <a:rPr lang="en-US" sz="2200" i="1">
                            <a:latin typeface="Cambria Math" panose="02040503050406030204" pitchFamily="18" charset="0"/>
                            <a:ea typeface="Cambria Math" panose="02040503050406030204" pitchFamily="18" charset="0"/>
                          </a:rPr>
                        </m:ctrlPr>
                      </m:fPr>
                      <m:num>
                        <m:r>
                          <a:rPr lang="en-US" sz="2200" i="1">
                            <a:latin typeface="Cambria Math" panose="02040503050406030204" pitchFamily="18" charset="0"/>
                            <a:ea typeface="Cambria Math" panose="02040503050406030204" pitchFamily="18" charset="0"/>
                          </a:rPr>
                          <m:t>𝜋</m:t>
                        </m:r>
                      </m:num>
                      <m:den>
                        <m:r>
                          <a:rPr lang="en-US" sz="2200" i="1">
                            <a:latin typeface="Cambria Math" panose="02040503050406030204" pitchFamily="18" charset="0"/>
                            <a:ea typeface="Cambria Math" panose="02040503050406030204" pitchFamily="18" charset="0"/>
                          </a:rPr>
                          <m:t>𝐿</m:t>
                        </m:r>
                      </m:den>
                    </m:f>
                    <m:rad>
                      <m:radPr>
                        <m:degHide m:val="on"/>
                        <m:ctrlPr>
                          <a:rPr lang="en-US" sz="2200" i="1">
                            <a:latin typeface="Cambria Math" panose="02040503050406030204" pitchFamily="18" charset="0"/>
                            <a:ea typeface="Cambria Math" panose="02040503050406030204" pitchFamily="18" charset="0"/>
                          </a:rPr>
                        </m:ctrlPr>
                      </m:radPr>
                      <m:deg/>
                      <m:e>
                        <m:f>
                          <m:fPr>
                            <m:ctrlPr>
                              <a:rPr lang="en-US" sz="2200" i="1">
                                <a:latin typeface="Cambria Math" panose="02040503050406030204" pitchFamily="18" charset="0"/>
                                <a:ea typeface="Cambria Math" panose="02040503050406030204" pitchFamily="18" charset="0"/>
                              </a:rPr>
                            </m:ctrlPr>
                          </m:fPr>
                          <m:num>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𝐾</m:t>
                                </m:r>
                              </m:e>
                              <m:sub>
                                <m:r>
                                  <a:rPr lang="en-US" sz="2200" i="1">
                                    <a:latin typeface="Cambria Math" panose="02040503050406030204" pitchFamily="18" charset="0"/>
                                    <a:ea typeface="Cambria Math" panose="02040503050406030204" pitchFamily="18" charset="0"/>
                                  </a:rPr>
                                  <m:t>3</m:t>
                                </m:r>
                              </m:sub>
                            </m:sSub>
                          </m:num>
                          <m:den>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𝜇</m:t>
                                </m:r>
                              </m:e>
                              <m:sub>
                                <m:r>
                                  <a:rPr lang="en-US" sz="2200" i="1">
                                    <a:latin typeface="Cambria Math" panose="02040503050406030204" pitchFamily="18" charset="0"/>
                                    <a:ea typeface="Cambria Math" panose="02040503050406030204" pitchFamily="18" charset="0"/>
                                  </a:rPr>
                                  <m:t>0</m:t>
                                </m:r>
                              </m:sub>
                            </m:sSub>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𝜒</m:t>
                                </m:r>
                              </m:e>
                              <m:sub>
                                <m:r>
                                  <a:rPr lang="en-US" sz="2200" i="1">
                                    <a:latin typeface="Cambria Math" panose="02040503050406030204" pitchFamily="18" charset="0"/>
                                    <a:ea typeface="Cambria Math" panose="02040503050406030204" pitchFamily="18" charset="0"/>
                                  </a:rPr>
                                  <m:t>𝑎</m:t>
                                </m:r>
                              </m:sub>
                            </m:sSub>
                          </m:den>
                        </m:f>
                      </m:e>
                    </m:rad>
                  </m:oMath>
                </a14:m>
                <a:endParaRPr lang="en-US" sz="2200" dirty="0"/>
              </a:p>
            </p:txBody>
          </p:sp>
        </mc:Choice>
        <mc:Fallback xmlns="">
          <p:sp>
            <p:nvSpPr>
              <p:cNvPr id="12" name="CaixaDeTexto 11">
                <a:extLst>
                  <a:ext uri="{FF2B5EF4-FFF2-40B4-BE49-F238E27FC236}">
                    <a16:creationId xmlns:a16="http://schemas.microsoft.com/office/drawing/2014/main" id="{C6A82C13-0D60-4582-B547-3EC6AF1E4543}"/>
                  </a:ext>
                </a:extLst>
              </p:cNvPr>
              <p:cNvSpPr txBox="1">
                <a:spLocks noRot="1" noChangeAspect="1" noMove="1" noResize="1" noEditPoints="1" noAdjustHandles="1" noChangeArrowheads="1" noChangeShapeType="1" noTextEdit="1"/>
              </p:cNvSpPr>
              <p:nvPr/>
            </p:nvSpPr>
            <p:spPr>
              <a:xfrm>
                <a:off x="3347864" y="5112638"/>
                <a:ext cx="3558419" cy="688971"/>
              </a:xfrm>
              <a:prstGeom prst="rect">
                <a:avLst/>
              </a:prstGeom>
              <a:blipFill>
                <a:blip r:embed="rId6"/>
                <a:stretch>
                  <a:fillRect/>
                </a:stretch>
              </a:blipFill>
            </p:spPr>
            <p:txBody>
              <a:bodyPr/>
              <a:lstStyle/>
              <a:p>
                <a:r>
                  <a:rPr lang="en-US">
                    <a:noFill/>
                  </a:rPr>
                  <a:t> </a:t>
                </a:r>
              </a:p>
            </p:txBody>
          </p:sp>
        </mc:Fallback>
      </mc:AlternateContent>
      <p:sp>
        <p:nvSpPr>
          <p:cNvPr id="14" name="CaixaDeTexto 13">
            <a:extLst>
              <a:ext uri="{FF2B5EF4-FFF2-40B4-BE49-F238E27FC236}">
                <a16:creationId xmlns:a16="http://schemas.microsoft.com/office/drawing/2014/main" id="{5523586C-F608-4F8C-B902-690670D7BB2A}"/>
              </a:ext>
            </a:extLst>
          </p:cNvPr>
          <p:cNvSpPr txBox="1"/>
          <p:nvPr/>
        </p:nvSpPr>
        <p:spPr>
          <a:xfrm>
            <a:off x="270615" y="6059212"/>
            <a:ext cx="7814540"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the orienting strengths of the bounding surfaces “beats” the external field.</a:t>
            </a:r>
          </a:p>
        </p:txBody>
      </p:sp>
    </p:spTree>
    <p:extLst>
      <p:ext uri="{BB962C8B-B14F-4D97-AF65-F5344CB8AC3E}">
        <p14:creationId xmlns:p14="http://schemas.microsoft.com/office/powerpoint/2010/main" val="131395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969BB563-BDF8-435D-8EDA-8BD0E024AC17}"/>
                  </a:ext>
                </a:extLst>
              </p:cNvPr>
              <p:cNvSpPr txBox="1"/>
              <p:nvPr/>
            </p:nvSpPr>
            <p:spPr>
              <a:xfrm>
                <a:off x="323528" y="404664"/>
                <a:ext cx="8496944" cy="1303370"/>
              </a:xfrm>
              <a:prstGeom prst="rect">
                <a:avLst/>
              </a:prstGeom>
              <a:noFill/>
            </p:spPr>
            <p:txBody>
              <a:bodyPr wrap="square">
                <a:spAutoFit/>
              </a:bodyPr>
              <a:lstStyle/>
              <a:p>
                <a:pPr>
                  <a:lnSpc>
                    <a:spcPct val="150000"/>
                  </a:lnSpc>
                </a:pPr>
                <a:r>
                  <a:rPr lang="en-US" dirty="0">
                    <a:latin typeface="Calibri" panose="020F0502020204030204" pitchFamily="34" charset="0"/>
                    <a:cs typeface="Calibri" panose="020F0502020204030204" pitchFamily="34" charset="0"/>
                  </a:rPr>
                  <a:t> For ξ &lt; L/π, the </a:t>
                </a:r>
                <a:r>
                  <a:rPr lang="en-US" dirty="0" err="1">
                    <a:latin typeface="Calibri" panose="020F0502020204030204" pitchFamily="34" charset="0"/>
                    <a:cs typeface="Calibri" panose="020F0502020204030204" pitchFamily="34" charset="0"/>
                  </a:rPr>
                  <a:t>prefactor</a:t>
                </a:r>
                <a:r>
                  <a:rPr lang="en-US" dirty="0">
                    <a:latin typeface="Calibri" panose="020F0502020204030204" pitchFamily="34" charset="0"/>
                    <a:cs typeface="Calibri" panose="020F0502020204030204" pitchFamily="34" charset="0"/>
                  </a:rPr>
                  <a:t> in front of </a:t>
                </a:r>
                <a14:m>
                  <m:oMath xmlns:m="http://schemas.openxmlformats.org/officeDocument/2006/math">
                    <m:sSubSup>
                      <m:sSubSupPr>
                        <m:ctrlPr>
                          <a:rPr lang="en-US" b="0" i="1" smtClean="0">
                            <a:latin typeface="Cambria Math" panose="02040503050406030204" pitchFamily="18" charset="0"/>
                            <a:cs typeface="Calibri" panose="020F0502020204030204" pitchFamily="34" charset="0"/>
                          </a:rPr>
                        </m:ctrlPr>
                      </m:sSubSupPr>
                      <m:e>
                        <m:r>
                          <a:rPr lang="en-US" b="0" i="1" smtClean="0">
                            <a:latin typeface="Cambria Math" panose="02040503050406030204" pitchFamily="18" charset="0"/>
                            <a:cs typeface="Calibri" panose="020F0502020204030204" pitchFamily="34" charset="0"/>
                          </a:rPr>
                          <m:t>𝜃</m:t>
                        </m:r>
                      </m:e>
                      <m:sub>
                        <m:r>
                          <a:rPr lang="en-US" b="0" i="1" smtClean="0">
                            <a:latin typeface="Cambria Math" panose="02040503050406030204" pitchFamily="18" charset="0"/>
                            <a:cs typeface="Calibri" panose="020F0502020204030204" pitchFamily="34" charset="0"/>
                          </a:rPr>
                          <m:t>0</m:t>
                        </m:r>
                      </m:sub>
                      <m:sup>
                        <m:r>
                          <a:rPr lang="en-US" b="0" i="1" smtClean="0">
                            <a:latin typeface="Cambria Math" panose="02040503050406030204" pitchFamily="18" charset="0"/>
                            <a:cs typeface="Calibri" panose="020F0502020204030204" pitchFamily="34" charset="0"/>
                          </a:rPr>
                          <m:t>2</m:t>
                        </m:r>
                      </m:sup>
                    </m:sSubSup>
                  </m:oMath>
                </a14:m>
                <a:r>
                  <a:rPr lang="en-US" dirty="0">
                    <a:latin typeface="Calibri" panose="020F0502020204030204" pitchFamily="34" charset="0"/>
                    <a:cs typeface="Calibri" panose="020F0502020204030204" pitchFamily="34" charset="0"/>
                  </a:rPr>
                  <a:t> is negative, signaling the instability of the undistorted θ = 0 solution. This phenomena is named the </a:t>
                </a:r>
                <a:r>
                  <a:rPr lang="en-US" dirty="0" err="1">
                    <a:latin typeface="Calibri" panose="020F0502020204030204" pitchFamily="34" charset="0"/>
                    <a:cs typeface="Calibri" panose="020F0502020204030204" pitchFamily="34" charset="0"/>
                  </a:rPr>
                  <a:t>Fréedericksz</a:t>
                </a:r>
                <a:r>
                  <a:rPr lang="en-US" dirty="0">
                    <a:latin typeface="Calibri" panose="020F0502020204030204" pitchFamily="34" charset="0"/>
                    <a:cs typeface="Calibri" panose="020F0502020204030204" pitchFamily="34" charset="0"/>
                  </a:rPr>
                  <a:t> Transition. By measuring the threshold field </a:t>
                </a:r>
                <a14:m>
                  <m:oMath xmlns:m="http://schemas.openxmlformats.org/officeDocument/2006/math">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𝐻</m:t>
                        </m:r>
                      </m:e>
                      <m:sub>
                        <m:r>
                          <a:rPr lang="en-US" b="0" i="1" smtClean="0">
                            <a:latin typeface="Cambria Math" panose="02040503050406030204" pitchFamily="18" charset="0"/>
                            <a:cs typeface="Calibri" panose="020F0502020204030204" pitchFamily="34" charset="0"/>
                          </a:rPr>
                          <m:t>𝑐</m:t>
                        </m:r>
                      </m:sub>
                    </m:sSub>
                    <m:r>
                      <a:rPr lang="en-US" b="0" i="1" smtClean="0">
                        <a:latin typeface="Cambria Math" panose="02040503050406030204" pitchFamily="18" charset="0"/>
                        <a:cs typeface="Calibri" panose="020F0502020204030204" pitchFamily="34" charset="0"/>
                      </a:rPr>
                      <m:t> </m:t>
                    </m:r>
                  </m:oMath>
                </a14:m>
                <a:r>
                  <a:rPr lang="en-US" dirty="0">
                    <a:latin typeface="Calibri" panose="020F0502020204030204" pitchFamily="34" charset="0"/>
                    <a:cs typeface="Calibri" panose="020F0502020204030204" pitchFamily="34" charset="0"/>
                  </a:rPr>
                  <a:t>it is possible to calculate the bend elastic constant</a:t>
                </a:r>
              </a:p>
            </p:txBody>
          </p:sp>
        </mc:Choice>
        <mc:Fallback xmlns="">
          <p:sp>
            <p:nvSpPr>
              <p:cNvPr id="6" name="CaixaDeTexto 5">
                <a:extLst>
                  <a:ext uri="{FF2B5EF4-FFF2-40B4-BE49-F238E27FC236}">
                    <a16:creationId xmlns:a16="http://schemas.microsoft.com/office/drawing/2014/main" id="{969BB563-BDF8-435D-8EDA-8BD0E024AC17}"/>
                  </a:ext>
                </a:extLst>
              </p:cNvPr>
              <p:cNvSpPr txBox="1">
                <a:spLocks noRot="1" noChangeAspect="1" noMove="1" noResize="1" noEditPoints="1" noAdjustHandles="1" noChangeArrowheads="1" noChangeShapeType="1" noTextEdit="1"/>
              </p:cNvSpPr>
              <p:nvPr/>
            </p:nvSpPr>
            <p:spPr>
              <a:xfrm>
                <a:off x="323528" y="404664"/>
                <a:ext cx="8496944" cy="1303370"/>
              </a:xfrm>
              <a:prstGeom prst="rect">
                <a:avLst/>
              </a:prstGeom>
              <a:blipFill>
                <a:blip r:embed="rId2"/>
                <a:stretch>
                  <a:fillRect l="-574" b="-65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ixaDeTexto 6">
                <a:extLst>
                  <a:ext uri="{FF2B5EF4-FFF2-40B4-BE49-F238E27FC236}">
                    <a16:creationId xmlns:a16="http://schemas.microsoft.com/office/drawing/2014/main" id="{E8D8C139-0022-4EC2-AB3A-A562C7FF603F}"/>
                  </a:ext>
                </a:extLst>
              </p:cNvPr>
              <p:cNvSpPr txBox="1"/>
              <p:nvPr/>
            </p:nvSpPr>
            <p:spPr>
              <a:xfrm>
                <a:off x="3059832" y="2060848"/>
                <a:ext cx="2461571" cy="7722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𝐾</m:t>
                          </m:r>
                        </m:e>
                        <m:sub>
                          <m:r>
                            <a:rPr lang="en-US" sz="2400" b="0" i="1" smtClean="0">
                              <a:latin typeface="Cambria Math" panose="02040503050406030204" pitchFamily="18" charset="0"/>
                            </a:rPr>
                            <m:t>3</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𝜇</m:t>
                          </m:r>
                        </m:e>
                        <m:sub>
                          <m:r>
                            <a:rPr lang="en-US" sz="2400" b="0" i="1" smtClean="0">
                              <a:latin typeface="Cambria Math" panose="02040503050406030204" pitchFamily="18" charset="0"/>
                            </a:rPr>
                            <m:t>0</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𝜒</m:t>
                          </m:r>
                        </m:e>
                        <m:sub>
                          <m:r>
                            <a:rPr lang="en-US" sz="2400" b="0" i="1" smtClean="0">
                              <a:latin typeface="Cambria Math" panose="02040503050406030204" pitchFamily="18" charset="0"/>
                            </a:rPr>
                            <m:t>𝑎</m:t>
                          </m:r>
                        </m:sub>
                      </m:sSub>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𝐻</m:t>
                                      </m:r>
                                    </m:e>
                                    <m:sub>
                                      <m:r>
                                        <a:rPr lang="en-US" sz="2400" b="0" i="1" smtClean="0">
                                          <a:latin typeface="Cambria Math" panose="02040503050406030204" pitchFamily="18" charset="0"/>
                                        </a:rPr>
                                        <m:t>𝑐</m:t>
                                      </m:r>
                                    </m:sub>
                                  </m:sSub>
                                  <m:r>
                                    <a:rPr lang="en-US" sz="2400" b="0" i="1" smtClean="0">
                                      <a:latin typeface="Cambria Math" panose="02040503050406030204" pitchFamily="18" charset="0"/>
                                    </a:rPr>
                                    <m:t>𝐿</m:t>
                                  </m:r>
                                </m:num>
                                <m:den>
                                  <m:r>
                                    <a:rPr lang="en-US" sz="2400" b="0" i="1" smtClean="0">
                                      <a:latin typeface="Cambria Math" panose="02040503050406030204" pitchFamily="18" charset="0"/>
                                    </a:rPr>
                                    <m:t>𝜋</m:t>
                                  </m:r>
                                </m:den>
                              </m:f>
                            </m:e>
                          </m:d>
                        </m:e>
                        <m:sup>
                          <m:r>
                            <a:rPr lang="en-US" sz="2400" b="0" i="1" smtClean="0">
                              <a:latin typeface="Cambria Math" panose="02040503050406030204" pitchFamily="18" charset="0"/>
                            </a:rPr>
                            <m:t>2</m:t>
                          </m:r>
                        </m:sup>
                      </m:sSup>
                    </m:oMath>
                  </m:oMathPara>
                </a14:m>
                <a:endParaRPr lang="en-US" sz="2400" dirty="0"/>
              </a:p>
            </p:txBody>
          </p:sp>
        </mc:Choice>
        <mc:Fallback xmlns="">
          <p:sp>
            <p:nvSpPr>
              <p:cNvPr id="7" name="CaixaDeTexto 6">
                <a:extLst>
                  <a:ext uri="{FF2B5EF4-FFF2-40B4-BE49-F238E27FC236}">
                    <a16:creationId xmlns:a16="http://schemas.microsoft.com/office/drawing/2014/main" id="{E8D8C139-0022-4EC2-AB3A-A562C7FF603F}"/>
                  </a:ext>
                </a:extLst>
              </p:cNvPr>
              <p:cNvSpPr txBox="1">
                <a:spLocks noRot="1" noChangeAspect="1" noMove="1" noResize="1" noEditPoints="1" noAdjustHandles="1" noChangeArrowheads="1" noChangeShapeType="1" noTextEdit="1"/>
              </p:cNvSpPr>
              <p:nvPr/>
            </p:nvSpPr>
            <p:spPr>
              <a:xfrm>
                <a:off x="3059832" y="2060848"/>
                <a:ext cx="2461571" cy="77226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aixaDeTexto 8">
                <a:extLst>
                  <a:ext uri="{FF2B5EF4-FFF2-40B4-BE49-F238E27FC236}">
                    <a16:creationId xmlns:a16="http://schemas.microsoft.com/office/drawing/2014/main" id="{E81C8586-BE98-4F61-8923-E73D61FBF41F}"/>
                  </a:ext>
                </a:extLst>
              </p:cNvPr>
              <p:cNvSpPr txBox="1"/>
              <p:nvPr/>
            </p:nvSpPr>
            <p:spPr>
              <a:xfrm>
                <a:off x="293624" y="3185925"/>
                <a:ext cx="8742872"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In the similar way it is possible to measure the splay </a:t>
                </a:r>
                <a14:m>
                  <m:oMath xmlns:m="http://schemas.openxmlformats.org/officeDocument/2006/math">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𝐾</m:t>
                        </m:r>
                      </m:e>
                      <m:sub>
                        <m:r>
                          <a:rPr lang="en-US" b="0" i="1" smtClean="0">
                            <a:latin typeface="Cambria Math" panose="02040503050406030204" pitchFamily="18" charset="0"/>
                            <a:cs typeface="Calibri" panose="020F0502020204030204" pitchFamily="34" charset="0"/>
                          </a:rPr>
                          <m:t>1</m:t>
                        </m:r>
                      </m:sub>
                    </m:sSub>
                  </m:oMath>
                </a14:m>
                <a:r>
                  <a:rPr lang="en-US" dirty="0">
                    <a:latin typeface="Calibri" panose="020F0502020204030204" pitchFamily="34" charset="0"/>
                    <a:cs typeface="Calibri" panose="020F0502020204030204" pitchFamily="34" charset="0"/>
                  </a:rPr>
                  <a:t> and the twist </a:t>
                </a:r>
                <a14:m>
                  <m:oMath xmlns:m="http://schemas.openxmlformats.org/officeDocument/2006/math">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𝐾</m:t>
                        </m:r>
                      </m:e>
                      <m:sub>
                        <m:r>
                          <a:rPr lang="en-US" b="0" i="1" smtClean="0">
                            <a:latin typeface="Cambria Math" panose="02040503050406030204" pitchFamily="18" charset="0"/>
                            <a:cs typeface="Calibri" panose="020F0502020204030204" pitchFamily="34" charset="0"/>
                          </a:rPr>
                          <m:t>2</m:t>
                        </m:r>
                      </m:sub>
                    </m:sSub>
                  </m:oMath>
                </a14:m>
                <a:r>
                  <a:rPr lang="en-US" dirty="0">
                    <a:latin typeface="Calibri" panose="020F0502020204030204" pitchFamily="34" charset="0"/>
                    <a:cs typeface="Calibri" panose="020F0502020204030204" pitchFamily="34" charset="0"/>
                  </a:rPr>
                  <a:t> elastic constants.</a:t>
                </a:r>
              </a:p>
            </p:txBody>
          </p:sp>
        </mc:Choice>
        <mc:Fallback xmlns="">
          <p:sp>
            <p:nvSpPr>
              <p:cNvPr id="9" name="CaixaDeTexto 8">
                <a:extLst>
                  <a:ext uri="{FF2B5EF4-FFF2-40B4-BE49-F238E27FC236}">
                    <a16:creationId xmlns:a16="http://schemas.microsoft.com/office/drawing/2014/main" id="{E81C8586-BE98-4F61-8923-E73D61FBF41F}"/>
                  </a:ext>
                </a:extLst>
              </p:cNvPr>
              <p:cNvSpPr txBox="1">
                <a:spLocks noRot="1" noChangeAspect="1" noMove="1" noResize="1" noEditPoints="1" noAdjustHandles="1" noChangeArrowheads="1" noChangeShapeType="1" noTextEdit="1"/>
              </p:cNvSpPr>
              <p:nvPr/>
            </p:nvSpPr>
            <p:spPr>
              <a:xfrm>
                <a:off x="293624" y="3185925"/>
                <a:ext cx="8742872" cy="369332"/>
              </a:xfrm>
              <a:prstGeom prst="rect">
                <a:avLst/>
              </a:prstGeom>
              <a:blipFill>
                <a:blip r:embed="rId4"/>
                <a:stretch>
                  <a:fillRect l="-558" t="-10000" b="-26667"/>
                </a:stretch>
              </a:blipFill>
            </p:spPr>
            <p:txBody>
              <a:bodyPr/>
              <a:lstStyle/>
              <a:p>
                <a:r>
                  <a:rPr lang="en-US">
                    <a:noFill/>
                  </a:rPr>
                  <a:t> </a:t>
                </a:r>
              </a:p>
            </p:txBody>
          </p:sp>
        </mc:Fallback>
      </mc:AlternateContent>
      <p:pic>
        <p:nvPicPr>
          <p:cNvPr id="11" name="Imagem 10">
            <a:extLst>
              <a:ext uri="{FF2B5EF4-FFF2-40B4-BE49-F238E27FC236}">
                <a16:creationId xmlns:a16="http://schemas.microsoft.com/office/drawing/2014/main" id="{D374F3EB-CD55-41C8-B48D-894EF53B60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5401" b="12516"/>
          <a:stretch/>
        </p:blipFill>
        <p:spPr>
          <a:xfrm>
            <a:off x="148718" y="3997263"/>
            <a:ext cx="4078091" cy="2473257"/>
          </a:xfrm>
          <a:prstGeom prst="rect">
            <a:avLst/>
          </a:prstGeom>
        </p:spPr>
      </p:pic>
      <p:pic>
        <p:nvPicPr>
          <p:cNvPr id="12" name="Imagem 11">
            <a:extLst>
              <a:ext uri="{FF2B5EF4-FFF2-40B4-BE49-F238E27FC236}">
                <a16:creationId xmlns:a16="http://schemas.microsoft.com/office/drawing/2014/main" id="{14E2EADD-DD92-4F82-854A-E947010EB1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486" t="-2931" r="-85" b="15447"/>
          <a:stretch/>
        </p:blipFill>
        <p:spPr>
          <a:xfrm>
            <a:off x="4539175" y="3908071"/>
            <a:ext cx="4189282" cy="2540691"/>
          </a:xfrm>
          <a:prstGeom prst="rect">
            <a:avLst/>
          </a:prstGeom>
        </p:spPr>
      </p:pic>
    </p:spTree>
    <p:extLst>
      <p:ext uri="{BB962C8B-B14F-4D97-AF65-F5344CB8AC3E}">
        <p14:creationId xmlns:p14="http://schemas.microsoft.com/office/powerpoint/2010/main" val="276506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A29353E0-C473-4CBC-90B6-3BE6B2964211}"/>
              </a:ext>
            </a:extLst>
          </p:cNvPr>
          <p:cNvSpPr txBox="1">
            <a:spLocks noChangeArrowheads="1"/>
          </p:cNvSpPr>
          <p:nvPr/>
        </p:nvSpPr>
        <p:spPr bwMode="auto">
          <a:xfrm>
            <a:off x="251520" y="2492896"/>
            <a:ext cx="8640960" cy="802739"/>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0" kern="0" dirty="0">
                <a:solidFill>
                  <a:srgbClr val="000000"/>
                </a:solidFill>
                <a:latin typeface="Calibri" panose="020F0502020204030204" pitchFamily="34" charset="0"/>
                <a:ea typeface="ＭＳ Ｐゴシック" pitchFamily="34" charset="-128"/>
              </a:rPr>
              <a:t>Optical Properties</a:t>
            </a:r>
          </a:p>
        </p:txBody>
      </p:sp>
    </p:spTree>
    <p:extLst>
      <p:ext uri="{BB962C8B-B14F-4D97-AF65-F5344CB8AC3E}">
        <p14:creationId xmlns:p14="http://schemas.microsoft.com/office/powerpoint/2010/main" val="554885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A3CD8B4C-39A6-4E97-8C1F-6CC5162FA98A}"/>
                  </a:ext>
                </a:extLst>
              </p:cNvPr>
              <p:cNvSpPr txBox="1"/>
              <p:nvPr/>
            </p:nvSpPr>
            <p:spPr>
              <a:xfrm>
                <a:off x="2051720" y="908720"/>
                <a:ext cx="4572000" cy="42479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cs typeface="Calibri" panose="020F0502020204030204" pitchFamily="34" charset="0"/>
                            </a:rPr>
                          </m:ctrlPr>
                        </m:sSubPr>
                        <m:e>
                          <m:r>
                            <a:rPr lang="en-US" sz="2000" b="0" i="1" smtClean="0">
                              <a:latin typeface="Cambria Math" panose="02040503050406030204" pitchFamily="18" charset="0"/>
                              <a:cs typeface="Calibri" panose="020F0502020204030204" pitchFamily="34" charset="0"/>
                            </a:rPr>
                            <m:t>𝜀</m:t>
                          </m:r>
                        </m:e>
                        <m:sub>
                          <m:r>
                            <a:rPr lang="en-US" sz="2000" b="0" i="1" smtClean="0">
                              <a:latin typeface="Cambria Math" panose="02040503050406030204" pitchFamily="18" charset="0"/>
                              <a:cs typeface="Calibri" panose="020F0502020204030204" pitchFamily="34" charset="0"/>
                            </a:rPr>
                            <m:t>𝑖𝑗</m:t>
                          </m:r>
                        </m:sub>
                      </m:sSub>
                      <m:r>
                        <a:rPr lang="en-US" sz="2000" b="0" i="1" smtClean="0">
                          <a:latin typeface="Cambria Math" panose="02040503050406030204" pitchFamily="18" charset="0"/>
                          <a:cs typeface="Calibri" panose="020F0502020204030204" pitchFamily="34" charset="0"/>
                        </a:rPr>
                        <m:t>=</m:t>
                      </m:r>
                      <m:sSub>
                        <m:sSubPr>
                          <m:ctrlPr>
                            <a:rPr lang="en-US" sz="2000" i="1">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𝜀</m:t>
                          </m:r>
                        </m:e>
                        <m:sub>
                          <m:r>
                            <a:rPr lang="en-US" sz="2000" i="1">
                              <a:solidFill>
                                <a:srgbClr val="000000"/>
                              </a:solidFill>
                              <a:latin typeface="Cambria Math" panose="02040503050406030204" pitchFamily="18" charset="0"/>
                            </a:rPr>
                            <m:t>⊥</m:t>
                          </m:r>
                        </m:sub>
                      </m:s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𝛿</m:t>
                          </m:r>
                        </m:e>
                        <m:sub>
                          <m:r>
                            <a:rPr lang="en-US" sz="2000" i="1">
                              <a:solidFill>
                                <a:srgbClr val="000000"/>
                              </a:solidFill>
                              <a:latin typeface="Cambria Math" panose="02040503050406030204" pitchFamily="18" charset="0"/>
                            </a:rPr>
                            <m:t>𝑖𝑗</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𝜀</m:t>
                          </m:r>
                        </m:e>
                        <m:sub>
                          <m:r>
                            <a:rPr lang="en-US" sz="2000" i="1">
                              <a:solidFill>
                                <a:srgbClr val="000000"/>
                              </a:solidFill>
                              <a:latin typeface="Cambria Math" panose="02040503050406030204" pitchFamily="18" charset="0"/>
                            </a:rPr>
                            <m:t>𝑎</m:t>
                          </m:r>
                        </m:sub>
                      </m:s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𝑛</m:t>
                          </m:r>
                        </m:e>
                        <m:sub>
                          <m:r>
                            <a:rPr lang="en-US" sz="2000" i="1">
                              <a:solidFill>
                                <a:srgbClr val="000000"/>
                              </a:solidFill>
                              <a:latin typeface="Cambria Math" panose="02040503050406030204" pitchFamily="18" charset="0"/>
                            </a:rPr>
                            <m:t>𝑖</m:t>
                          </m:r>
                        </m:sub>
                      </m:s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𝑛</m:t>
                          </m:r>
                        </m:e>
                        <m:sub>
                          <m:r>
                            <a:rPr lang="en-US" sz="2000" i="1">
                              <a:solidFill>
                                <a:srgbClr val="000000"/>
                              </a:solidFill>
                              <a:latin typeface="Cambria Math" panose="02040503050406030204" pitchFamily="18" charset="0"/>
                            </a:rPr>
                            <m:t>𝑗</m:t>
                          </m:r>
                        </m:sub>
                      </m:sSub>
                      <m:r>
                        <a:rPr lang="en-US" sz="2000" b="0" i="1" smtClean="0">
                          <a:solidFill>
                            <a:srgbClr val="000000"/>
                          </a:solidFill>
                          <a:latin typeface="Cambria Math" panose="02040503050406030204" pitchFamily="18" charset="0"/>
                        </a:rPr>
                        <m:t>.</m:t>
                      </m:r>
                    </m:oMath>
                  </m:oMathPara>
                </a14:m>
                <a:endParaRPr lang="en-US" sz="2000" dirty="0"/>
              </a:p>
            </p:txBody>
          </p:sp>
        </mc:Choice>
        <mc:Fallback xmlns="">
          <p:sp>
            <p:nvSpPr>
              <p:cNvPr id="6" name="CaixaDeTexto 5">
                <a:extLst>
                  <a:ext uri="{FF2B5EF4-FFF2-40B4-BE49-F238E27FC236}">
                    <a16:creationId xmlns:a16="http://schemas.microsoft.com/office/drawing/2014/main" id="{A3CD8B4C-39A6-4E97-8C1F-6CC5162FA98A}"/>
                  </a:ext>
                </a:extLst>
              </p:cNvPr>
              <p:cNvSpPr txBox="1">
                <a:spLocks noRot="1" noChangeAspect="1" noMove="1" noResize="1" noEditPoints="1" noAdjustHandles="1" noChangeArrowheads="1" noChangeShapeType="1" noTextEdit="1"/>
              </p:cNvSpPr>
              <p:nvPr/>
            </p:nvSpPr>
            <p:spPr>
              <a:xfrm>
                <a:off x="2051720" y="908720"/>
                <a:ext cx="4572000" cy="424796"/>
              </a:xfrm>
              <a:prstGeom prst="rect">
                <a:avLst/>
              </a:prstGeom>
              <a:blipFill>
                <a:blip r:embed="rId2"/>
                <a:stretch>
                  <a:fillRect b="-10000"/>
                </a:stretch>
              </a:blipFill>
            </p:spPr>
            <p:txBody>
              <a:bodyPr/>
              <a:lstStyle/>
              <a:p>
                <a:r>
                  <a:rPr lang="en-US">
                    <a:noFill/>
                  </a:rPr>
                  <a:t> </a:t>
                </a:r>
              </a:p>
            </p:txBody>
          </p:sp>
        </mc:Fallback>
      </mc:AlternateContent>
      <p:sp>
        <p:nvSpPr>
          <p:cNvPr id="8" name="CaixaDeTexto 7">
            <a:extLst>
              <a:ext uri="{FF2B5EF4-FFF2-40B4-BE49-F238E27FC236}">
                <a16:creationId xmlns:a16="http://schemas.microsoft.com/office/drawing/2014/main" id="{61025AC7-B2E1-4ABD-BAE9-A523D994E7C1}"/>
              </a:ext>
            </a:extLst>
          </p:cNvPr>
          <p:cNvSpPr txBox="1"/>
          <p:nvPr/>
        </p:nvSpPr>
        <p:spPr>
          <a:xfrm>
            <a:off x="539552" y="404664"/>
            <a:ext cx="6948264"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Recall the relative dielectric permittivity tensor for uniaxial nematic:</a:t>
            </a:r>
          </a:p>
        </p:txBody>
      </p:sp>
      <p:sp>
        <p:nvSpPr>
          <p:cNvPr id="10" name="CaixaDeTexto 9">
            <a:extLst>
              <a:ext uri="{FF2B5EF4-FFF2-40B4-BE49-F238E27FC236}">
                <a16:creationId xmlns:a16="http://schemas.microsoft.com/office/drawing/2014/main" id="{E34A0F02-6C65-48D7-8610-74D1F37CAB0C}"/>
              </a:ext>
            </a:extLst>
          </p:cNvPr>
          <p:cNvSpPr txBox="1"/>
          <p:nvPr/>
        </p:nvSpPr>
        <p:spPr>
          <a:xfrm>
            <a:off x="620180" y="1772869"/>
            <a:ext cx="7435080" cy="646331"/>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Correspondingly, we can introduce ordinary and extraordinary refractive indexes</a:t>
            </a:r>
          </a:p>
        </p:txBody>
      </p:sp>
      <mc:AlternateContent xmlns:mc="http://schemas.openxmlformats.org/markup-compatibility/2006" xmlns:a14="http://schemas.microsoft.com/office/drawing/2010/main">
        <mc:Choice Requires="a14">
          <p:sp>
            <p:nvSpPr>
              <p:cNvPr id="11" name="CaixaDeTexto 10">
                <a:extLst>
                  <a:ext uri="{FF2B5EF4-FFF2-40B4-BE49-F238E27FC236}">
                    <a16:creationId xmlns:a16="http://schemas.microsoft.com/office/drawing/2014/main" id="{BD571D69-9653-49AB-B24A-DD23ADE23A5E}"/>
                  </a:ext>
                </a:extLst>
              </p:cNvPr>
              <p:cNvSpPr txBox="1"/>
              <p:nvPr/>
            </p:nvSpPr>
            <p:spPr>
              <a:xfrm>
                <a:off x="2418910" y="2601590"/>
                <a:ext cx="4306179" cy="324833"/>
              </a:xfrm>
              <a:prstGeom prst="rect">
                <a:avLst/>
              </a:prstGeom>
              <a:noFill/>
            </p:spPr>
            <p:txBody>
              <a:bodyPr wrap="none" lIns="0" tIns="0" rIns="0" bIns="0" rtlCol="0">
                <a:spAutoFit/>
              </a:bodyPr>
              <a:lstStyle/>
              <a:p>
                <a14:m>
                  <m:oMath xmlns:m="http://schemas.openxmlformats.org/officeDocument/2006/math">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n</m:t>
                        </m:r>
                      </m:e>
                      <m:sub>
                        <m:r>
                          <a:rPr lang="en-US" sz="2000" b="0" i="1" smtClean="0">
                            <a:latin typeface="Cambria Math" panose="02040503050406030204" pitchFamily="18" charset="0"/>
                          </a:rPr>
                          <m:t>𝑒</m:t>
                        </m:r>
                      </m:sub>
                    </m:sSub>
                    <m:r>
                      <a:rPr lang="en-US" sz="2000" b="0" i="1" smtClean="0">
                        <a:latin typeface="Cambria Math" panose="02040503050406030204" pitchFamily="18" charset="0"/>
                      </a:rPr>
                      <m:t>=</m:t>
                    </m:r>
                    <m:rad>
                      <m:radPr>
                        <m:degHide m:val="on"/>
                        <m:ctrlPr>
                          <a:rPr lang="en-US" sz="2000" b="0" i="1" smtClean="0">
                            <a:latin typeface="Cambria Math" panose="02040503050406030204" pitchFamily="18" charset="0"/>
                          </a:rPr>
                        </m:ctrlPr>
                      </m:radPr>
                      <m:deg/>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𝜀</m:t>
                            </m:r>
                          </m:e>
                          <m:sub>
                            <m:r>
                              <a:rPr lang="en-US" sz="2000" b="0" i="1" smtClean="0">
                                <a:latin typeface="Cambria Math" panose="02040503050406030204" pitchFamily="18" charset="0"/>
                                <a:ea typeface="Cambria Math" panose="02040503050406030204" pitchFamily="18" charset="0"/>
                              </a:rPr>
                              <m:t>∥</m:t>
                            </m:r>
                          </m:sub>
                        </m:sSub>
                      </m:e>
                    </m:rad>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n</m:t>
                        </m:r>
                      </m:e>
                      <m:sub>
                        <m:r>
                          <a:rPr lang="en-US" sz="2000" b="0" i="1" smtClean="0">
                            <a:latin typeface="Cambria Math" panose="02040503050406030204" pitchFamily="18" charset="0"/>
                          </a:rPr>
                          <m:t>𝑜</m:t>
                        </m:r>
                      </m:sub>
                    </m:sSub>
                    <m:r>
                      <a:rPr lang="en-US" sz="2000" b="0" i="1" smtClean="0">
                        <a:latin typeface="Cambria Math" panose="02040503050406030204" pitchFamily="18" charset="0"/>
                      </a:rPr>
                      <m:t>=</m:t>
                    </m:r>
                    <m:rad>
                      <m:radPr>
                        <m:degHide m:val="on"/>
                        <m:ctrlPr>
                          <a:rPr lang="en-US" sz="2000" b="0" i="1" smtClean="0">
                            <a:latin typeface="Cambria Math" panose="02040503050406030204" pitchFamily="18" charset="0"/>
                          </a:rPr>
                        </m:ctrlPr>
                      </m:radPr>
                      <m:deg/>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𝜀</m:t>
                            </m:r>
                          </m:e>
                          <m:sub>
                            <m:r>
                              <a:rPr lang="en-US" sz="2000" b="0" i="1" smtClean="0">
                                <a:latin typeface="Cambria Math" panose="02040503050406030204" pitchFamily="18" charset="0"/>
                              </a:rPr>
                              <m:t>⊥</m:t>
                            </m:r>
                          </m:sub>
                        </m:sSub>
                      </m:e>
                    </m:rad>
                  </m:oMath>
                </a14:m>
                <a:r>
                  <a:rPr lang="en-US" sz="2000" dirty="0"/>
                  <a:t>,     </a:t>
                </a:r>
                <a14:m>
                  <m:oMath xmlns:m="http://schemas.openxmlformats.org/officeDocument/2006/math">
                    <m:r>
                      <m:rPr>
                        <m:sty m:val="p"/>
                      </m:rPr>
                      <a:rPr lang="en-US" sz="2000" b="0" i="0" smtClean="0">
                        <a:latin typeface="Cambria Math" panose="02040503050406030204" pitchFamily="18" charset="0"/>
                      </a:rPr>
                      <m:t>Δn</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n</m:t>
                        </m:r>
                      </m:e>
                      <m:sub>
                        <m:r>
                          <a:rPr lang="en-US" sz="2000" b="0" i="1" smtClean="0">
                            <a:latin typeface="Cambria Math" panose="02040503050406030204" pitchFamily="18" charset="0"/>
                          </a:rPr>
                          <m:t>𝑒</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n</m:t>
                        </m:r>
                      </m:e>
                      <m:sub>
                        <m:r>
                          <a:rPr lang="en-US" sz="2000" b="0" i="1" smtClean="0">
                            <a:latin typeface="Cambria Math" panose="02040503050406030204" pitchFamily="18" charset="0"/>
                          </a:rPr>
                          <m:t>𝑜</m:t>
                        </m:r>
                      </m:sub>
                    </m:sSub>
                    <m:r>
                      <a:rPr lang="en-US" sz="2000" b="0" i="1" smtClean="0">
                        <a:latin typeface="Cambria Math" panose="02040503050406030204" pitchFamily="18" charset="0"/>
                      </a:rPr>
                      <m:t>. </m:t>
                    </m:r>
                  </m:oMath>
                </a14:m>
                <a:endParaRPr lang="en-US" sz="2000" dirty="0"/>
              </a:p>
            </p:txBody>
          </p:sp>
        </mc:Choice>
        <mc:Fallback xmlns="">
          <p:sp>
            <p:nvSpPr>
              <p:cNvPr id="11" name="CaixaDeTexto 10">
                <a:extLst>
                  <a:ext uri="{FF2B5EF4-FFF2-40B4-BE49-F238E27FC236}">
                    <a16:creationId xmlns:a16="http://schemas.microsoft.com/office/drawing/2014/main" id="{BD571D69-9653-49AB-B24A-DD23ADE23A5E}"/>
                  </a:ext>
                </a:extLst>
              </p:cNvPr>
              <p:cNvSpPr txBox="1">
                <a:spLocks noRot="1" noChangeAspect="1" noMove="1" noResize="1" noEditPoints="1" noAdjustHandles="1" noChangeArrowheads="1" noChangeShapeType="1" noTextEdit="1"/>
              </p:cNvSpPr>
              <p:nvPr/>
            </p:nvSpPr>
            <p:spPr>
              <a:xfrm>
                <a:off x="2418910" y="2601590"/>
                <a:ext cx="4306179" cy="324833"/>
              </a:xfrm>
              <a:prstGeom prst="rect">
                <a:avLst/>
              </a:prstGeom>
              <a:blipFill>
                <a:blip r:embed="rId3"/>
                <a:stretch>
                  <a:fillRect l="-1558" t="-24528" b="-415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CaixaDeTexto 12">
                <a:extLst>
                  <a:ext uri="{FF2B5EF4-FFF2-40B4-BE49-F238E27FC236}">
                    <a16:creationId xmlns:a16="http://schemas.microsoft.com/office/drawing/2014/main" id="{2050AF8F-24C8-4C9F-9C90-298F8DB8D392}"/>
                  </a:ext>
                </a:extLst>
              </p:cNvPr>
              <p:cNvSpPr txBox="1"/>
              <p:nvPr/>
            </p:nvSpPr>
            <p:spPr>
              <a:xfrm>
                <a:off x="539552" y="3573016"/>
                <a:ext cx="7890726" cy="880369"/>
              </a:xfrm>
              <a:prstGeom prst="rect">
                <a:avLst/>
              </a:prstGeom>
              <a:noFill/>
            </p:spPr>
            <p:txBody>
              <a:bodyPr wrap="square">
                <a:spAutoFit/>
              </a:bodyPr>
              <a:lstStyle/>
              <a:p>
                <a:pPr>
                  <a:lnSpc>
                    <a:spcPct val="150000"/>
                  </a:lnSpc>
                </a:pPr>
                <a:r>
                  <a:rPr lang="en-US" dirty="0">
                    <a:latin typeface="Calibri" panose="020F0502020204030204" pitchFamily="34" charset="0"/>
                    <a:cs typeface="Calibri" panose="020F0502020204030204" pitchFamily="34" charset="0"/>
                  </a:rPr>
                  <a:t>For typical nematic liquid crystals, </a:t>
                </a:r>
                <a14:m>
                  <m:oMath xmlns:m="http://schemas.openxmlformats.org/officeDocument/2006/math">
                    <m:sSub>
                      <m:sSubPr>
                        <m:ctrlPr>
                          <a:rPr lang="en-US" sz="1800" b="0" i="1" smtClean="0">
                            <a:latin typeface="Cambria Math" panose="02040503050406030204" pitchFamily="18" charset="0"/>
                          </a:rPr>
                        </m:ctrlPr>
                      </m:sSubPr>
                      <m:e>
                        <m:r>
                          <m:rPr>
                            <m:sty m:val="p"/>
                          </m:rPr>
                          <a:rPr lang="en-US" sz="1800" b="0" i="0" smtClean="0">
                            <a:latin typeface="Cambria Math" panose="02040503050406030204" pitchFamily="18" charset="0"/>
                          </a:rPr>
                          <m:t>n</m:t>
                        </m:r>
                      </m:e>
                      <m:sub>
                        <m:r>
                          <a:rPr lang="en-US" sz="1800" b="0" i="1" smtClean="0">
                            <a:latin typeface="Cambria Math" panose="02040503050406030204" pitchFamily="18" charset="0"/>
                          </a:rPr>
                          <m:t>𝑜</m:t>
                        </m:r>
                      </m:sub>
                    </m:sSub>
                  </m:oMath>
                </a14:m>
                <a:r>
                  <a:rPr lang="en-US" dirty="0">
                    <a:latin typeface="Calibri" panose="020F0502020204030204" pitchFamily="34" charset="0"/>
                    <a:cs typeface="Calibri" panose="020F0502020204030204" pitchFamily="34" charset="0"/>
                  </a:rPr>
                  <a:t> is approximately 1.5 and the maximum difference ∆n may range between 0.05 and 0.5.</a:t>
                </a:r>
              </a:p>
            </p:txBody>
          </p:sp>
        </mc:Choice>
        <mc:Fallback xmlns="">
          <p:sp>
            <p:nvSpPr>
              <p:cNvPr id="13" name="CaixaDeTexto 12">
                <a:extLst>
                  <a:ext uri="{FF2B5EF4-FFF2-40B4-BE49-F238E27FC236}">
                    <a16:creationId xmlns:a16="http://schemas.microsoft.com/office/drawing/2014/main" id="{2050AF8F-24C8-4C9F-9C90-298F8DB8D392}"/>
                  </a:ext>
                </a:extLst>
              </p:cNvPr>
              <p:cNvSpPr txBox="1">
                <a:spLocks noRot="1" noChangeAspect="1" noMove="1" noResize="1" noEditPoints="1" noAdjustHandles="1" noChangeArrowheads="1" noChangeShapeType="1" noTextEdit="1"/>
              </p:cNvSpPr>
              <p:nvPr/>
            </p:nvSpPr>
            <p:spPr>
              <a:xfrm>
                <a:off x="539552" y="3573016"/>
                <a:ext cx="7890726" cy="880369"/>
              </a:xfrm>
              <a:prstGeom prst="rect">
                <a:avLst/>
              </a:prstGeom>
              <a:blipFill>
                <a:blip r:embed="rId4"/>
                <a:stretch>
                  <a:fillRect l="-696" b="-9655"/>
                </a:stretch>
              </a:blipFill>
            </p:spPr>
            <p:txBody>
              <a:bodyPr/>
              <a:lstStyle/>
              <a:p>
                <a:r>
                  <a:rPr lang="en-US">
                    <a:noFill/>
                  </a:rPr>
                  <a:t> </a:t>
                </a:r>
              </a:p>
            </p:txBody>
          </p:sp>
        </mc:Fallback>
      </mc:AlternateContent>
      <p:sp>
        <p:nvSpPr>
          <p:cNvPr id="15" name="CaixaDeTexto 14">
            <a:extLst>
              <a:ext uri="{FF2B5EF4-FFF2-40B4-BE49-F238E27FC236}">
                <a16:creationId xmlns:a16="http://schemas.microsoft.com/office/drawing/2014/main" id="{BC589E3D-1CFF-4235-8864-49420B9F1719}"/>
              </a:ext>
            </a:extLst>
          </p:cNvPr>
          <p:cNvSpPr txBox="1"/>
          <p:nvPr/>
        </p:nvSpPr>
        <p:spPr>
          <a:xfrm>
            <a:off x="569706" y="4958940"/>
            <a:ext cx="8280920" cy="1162113"/>
          </a:xfrm>
          <a:prstGeom prst="rect">
            <a:avLst/>
          </a:prstGeom>
          <a:noFill/>
        </p:spPr>
        <p:txBody>
          <a:bodyPr wrap="square">
            <a:spAutoFit/>
          </a:bodyPr>
          <a:lstStyle/>
          <a:p>
            <a:pPr>
              <a:lnSpc>
                <a:spcPct val="150000"/>
              </a:lnSpc>
            </a:pPr>
            <a:r>
              <a:rPr lang="en-US" dirty="0">
                <a:latin typeface="Calibri" panose="020F0502020204030204" pitchFamily="34" charset="0"/>
                <a:cs typeface="Calibri" panose="020F0502020204030204" pitchFamily="34" charset="0"/>
              </a:rPr>
              <a:t>Thus, when light enters a birefringent material, such as a nematic LC, the process is modeled in terms of the light being broken up into the fast (called the ordinary ray) and slow (called the extraordinary ray) components. </a:t>
            </a:r>
          </a:p>
        </p:txBody>
      </p:sp>
    </p:spTree>
    <p:extLst>
      <p:ext uri="{BB962C8B-B14F-4D97-AF65-F5344CB8AC3E}">
        <p14:creationId xmlns:p14="http://schemas.microsoft.com/office/powerpoint/2010/main" val="411196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469A8862-9E0A-4CBB-8043-1F5B9DAC5888}"/>
              </a:ext>
            </a:extLst>
          </p:cNvPr>
          <p:cNvSpPr txBox="1"/>
          <p:nvPr/>
        </p:nvSpPr>
        <p:spPr>
          <a:xfrm>
            <a:off x="801022" y="3932405"/>
            <a:ext cx="7690976" cy="1711366"/>
          </a:xfrm>
          <a:prstGeom prst="rect">
            <a:avLst/>
          </a:prstGeom>
          <a:noFill/>
        </p:spPr>
        <p:txBody>
          <a:bodyPr wrap="square">
            <a:spAutoFit/>
          </a:bodyPr>
          <a:lstStyle/>
          <a:p>
            <a:pPr>
              <a:lnSpc>
                <a:spcPct val="150000"/>
              </a:lnSpc>
            </a:pPr>
            <a:r>
              <a:rPr lang="en-US" dirty="0">
                <a:latin typeface="Calibri" panose="020F0502020204030204" pitchFamily="34" charset="0"/>
                <a:cs typeface="Calibri" panose="020F0502020204030204" pitchFamily="34" charset="0"/>
              </a:rPr>
              <a:t>The thickness of the sample is another important parameter because the phase shift accumulates as the light propagates in the birefringent material. </a:t>
            </a:r>
          </a:p>
          <a:p>
            <a:pPr>
              <a:lnSpc>
                <a:spcPct val="150000"/>
              </a:lnSpc>
            </a:pPr>
            <a:endParaRPr lang="en-US" dirty="0">
              <a:latin typeface="Calibri" panose="020F0502020204030204" pitchFamily="34" charset="0"/>
              <a:cs typeface="Calibri" panose="020F0502020204030204" pitchFamily="34" charset="0"/>
            </a:endParaRPr>
          </a:p>
          <a:p>
            <a:pPr>
              <a:lnSpc>
                <a:spcPct val="150000"/>
              </a:lnSpc>
            </a:pPr>
            <a:r>
              <a:rPr lang="en-US" dirty="0">
                <a:latin typeface="Calibri" panose="020F0502020204030204" pitchFamily="34" charset="0"/>
                <a:cs typeface="Calibri" panose="020F0502020204030204" pitchFamily="34" charset="0"/>
              </a:rPr>
              <a:t>Any polarization state can be produced with the right combination of the birefringence and length parameters.</a:t>
            </a:r>
          </a:p>
        </p:txBody>
      </p:sp>
      <p:sp>
        <p:nvSpPr>
          <p:cNvPr id="8" name="CaixaDeTexto 7">
            <a:extLst>
              <a:ext uri="{FF2B5EF4-FFF2-40B4-BE49-F238E27FC236}">
                <a16:creationId xmlns:a16="http://schemas.microsoft.com/office/drawing/2014/main" id="{A13FA41F-EF41-4540-A54E-C83E1A7C80E5}"/>
              </a:ext>
            </a:extLst>
          </p:cNvPr>
          <p:cNvSpPr txBox="1"/>
          <p:nvPr/>
        </p:nvSpPr>
        <p:spPr>
          <a:xfrm>
            <a:off x="778531" y="2027578"/>
            <a:ext cx="7560840" cy="1295868"/>
          </a:xfrm>
          <a:prstGeom prst="rect">
            <a:avLst/>
          </a:prstGeom>
          <a:noFill/>
        </p:spPr>
        <p:txBody>
          <a:bodyPr wrap="square">
            <a:spAutoFit/>
          </a:bodyPr>
          <a:lstStyle/>
          <a:p>
            <a:pPr>
              <a:lnSpc>
                <a:spcPct val="150000"/>
              </a:lnSpc>
            </a:pPr>
            <a:r>
              <a:rPr lang="en-US" sz="1800" dirty="0">
                <a:latin typeface="Calibri" panose="020F0502020204030204" pitchFamily="34" charset="0"/>
                <a:cs typeface="Calibri" panose="020F0502020204030204" pitchFamily="34" charset="0"/>
              </a:rPr>
              <a:t>Because the two components travel at different velocities, the waves get out of phase. When the rays are recombined as they exit the birefringent material, the polarization state has changed because of this phase difference.</a:t>
            </a:r>
          </a:p>
        </p:txBody>
      </p:sp>
      <p:sp>
        <p:nvSpPr>
          <p:cNvPr id="10" name="CaixaDeTexto 9">
            <a:extLst>
              <a:ext uri="{FF2B5EF4-FFF2-40B4-BE49-F238E27FC236}">
                <a16:creationId xmlns:a16="http://schemas.microsoft.com/office/drawing/2014/main" id="{13F1EFEC-D4CC-41E7-BC19-28936C40DD98}"/>
              </a:ext>
            </a:extLst>
          </p:cNvPr>
          <p:cNvSpPr txBox="1"/>
          <p:nvPr/>
        </p:nvSpPr>
        <p:spPr>
          <a:xfrm>
            <a:off x="802967" y="569789"/>
            <a:ext cx="7558108" cy="878895"/>
          </a:xfrm>
          <a:prstGeom prst="rect">
            <a:avLst/>
          </a:prstGeom>
          <a:noFill/>
        </p:spPr>
        <p:txBody>
          <a:bodyPr wrap="square">
            <a:spAutoFit/>
          </a:bodyPr>
          <a:lstStyle/>
          <a:p>
            <a:pPr>
              <a:lnSpc>
                <a:spcPct val="150000"/>
              </a:lnSpc>
            </a:pPr>
            <a:r>
              <a:rPr lang="en-US" sz="1800" dirty="0">
                <a:latin typeface="Calibri" panose="020F0502020204030204" pitchFamily="34" charset="0"/>
                <a:cs typeface="Calibri" panose="020F0502020204030204" pitchFamily="34" charset="0"/>
              </a:rPr>
              <a:t>The plane of polarization of the </a:t>
            </a:r>
            <a:r>
              <a:rPr lang="en-US" sz="1800" b="1" i="1" dirty="0">
                <a:latin typeface="Calibri" panose="020F0502020204030204" pitchFamily="34" charset="0"/>
                <a:cs typeface="Calibri" panose="020F0502020204030204" pitchFamily="34" charset="0"/>
              </a:rPr>
              <a:t>e-wave</a:t>
            </a:r>
            <a:r>
              <a:rPr lang="en-US" sz="1800" dirty="0">
                <a:latin typeface="Calibri" panose="020F0502020204030204" pitchFamily="34" charset="0"/>
                <a:cs typeface="Calibri" panose="020F0502020204030204" pitchFamily="34" charset="0"/>
              </a:rPr>
              <a:t> always contains the director </a:t>
            </a:r>
            <a:r>
              <a:rPr lang="en-US" sz="1800" b="1" i="1" dirty="0">
                <a:latin typeface="Calibri" panose="020F0502020204030204" pitchFamily="34" charset="0"/>
                <a:cs typeface="Calibri" panose="020F0502020204030204" pitchFamily="34" charset="0"/>
              </a:rPr>
              <a:t>n</a:t>
            </a:r>
            <a:r>
              <a:rPr lang="en-US" sz="1800" dirty="0">
                <a:latin typeface="Calibri" panose="020F0502020204030204" pitchFamily="34" charset="0"/>
                <a:cs typeface="Calibri" panose="020F0502020204030204" pitchFamily="34" charset="0"/>
              </a:rPr>
              <a:t>, and the </a:t>
            </a:r>
            <a:r>
              <a:rPr lang="en-US" sz="1800" b="1" i="1" dirty="0">
                <a:latin typeface="Calibri" panose="020F0502020204030204" pitchFamily="34" charset="0"/>
                <a:cs typeface="Calibri" panose="020F0502020204030204" pitchFamily="34" charset="0"/>
              </a:rPr>
              <a:t>o-wave</a:t>
            </a:r>
            <a:r>
              <a:rPr lang="en-US" sz="1800" dirty="0">
                <a:latin typeface="Calibri" panose="020F0502020204030204" pitchFamily="34" charset="0"/>
                <a:cs typeface="Calibri" panose="020F0502020204030204" pitchFamily="34" charset="0"/>
              </a:rPr>
              <a:t> is always polarized normally to </a:t>
            </a:r>
            <a:r>
              <a:rPr lang="en-US" sz="1800" b="1" i="1" dirty="0">
                <a:latin typeface="Calibri" panose="020F0502020204030204" pitchFamily="34" charset="0"/>
                <a:cs typeface="Calibri" panose="020F0502020204030204" pitchFamily="34" charset="0"/>
              </a:rPr>
              <a:t>n</a:t>
            </a:r>
            <a:r>
              <a:rPr lang="en-US" sz="1800" dirty="0">
                <a:latin typeface="Calibri" panose="020F0502020204030204" pitchFamily="34" charset="0"/>
                <a:cs typeface="Calibri" panose="020F0502020204030204" pitchFamily="34" charset="0"/>
              </a:rPr>
              <a:t>. </a:t>
            </a:r>
            <a:endParaRPr lang="en-US" dirty="0"/>
          </a:p>
        </p:txBody>
      </p:sp>
    </p:spTree>
    <p:extLst>
      <p:ext uri="{BB962C8B-B14F-4D97-AF65-F5344CB8AC3E}">
        <p14:creationId xmlns:p14="http://schemas.microsoft.com/office/powerpoint/2010/main" val="59172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2"/>
          <p:cNvSpPr txBox="1">
            <a:spLocks noChangeArrowheads="1"/>
          </p:cNvSpPr>
          <p:nvPr/>
        </p:nvSpPr>
        <p:spPr bwMode="auto">
          <a:xfrm>
            <a:off x="404602" y="-110043"/>
            <a:ext cx="8640960" cy="90872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3200" kern="0" dirty="0" err="1">
                <a:solidFill>
                  <a:srgbClr val="000000"/>
                </a:solidFill>
                <a:latin typeface="Calibri" panose="020F0502020204030204" pitchFamily="34" charset="0"/>
                <a:ea typeface="ＭＳ Ｐゴシック" pitchFamily="34" charset="-128"/>
              </a:rPr>
              <a:t>Nematic</a:t>
            </a:r>
            <a:r>
              <a:rPr lang="en-US" sz="3200" kern="0" dirty="0">
                <a:solidFill>
                  <a:srgbClr val="000000"/>
                </a:solidFill>
                <a:latin typeface="Calibri" panose="020F0502020204030204" pitchFamily="34" charset="0"/>
                <a:ea typeface="ＭＳ Ｐゴシック" pitchFamily="34" charset="-128"/>
              </a:rPr>
              <a:t> film between crossed polarizers</a:t>
            </a: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137" y="792997"/>
            <a:ext cx="3924300" cy="5702808"/>
          </a:xfrm>
          <a:prstGeom prst="rect">
            <a:avLst/>
          </a:prstGeom>
        </p:spPr>
      </p:pic>
      <mc:AlternateContent xmlns:mc="http://schemas.openxmlformats.org/markup-compatibility/2006" xmlns:a14="http://schemas.microsoft.com/office/drawing/2010/main">
        <mc:Choice Requires="a14">
          <p:sp>
            <p:nvSpPr>
              <p:cNvPr id="4" name="Textfeld 3"/>
              <p:cNvSpPr txBox="1"/>
              <p:nvPr/>
            </p:nvSpPr>
            <p:spPr>
              <a:xfrm>
                <a:off x="4000847" y="2861070"/>
                <a:ext cx="4928016" cy="808235"/>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a:rPr>
                            <m:t>𝐼</m:t>
                          </m:r>
                        </m:e>
                        <m:sub>
                          <m:r>
                            <a:rPr lang="de-DE" b="0" i="1" smtClean="0">
                              <a:latin typeface="Cambria Math"/>
                            </a:rPr>
                            <m:t>𝑜𝑢𝑡</m:t>
                          </m:r>
                        </m:sub>
                      </m:sSub>
                      <m:r>
                        <a:rPr lang="de-DE" b="0" i="1" smtClean="0">
                          <a:latin typeface="Cambria Math"/>
                        </a:rPr>
                        <m:t>=</m:t>
                      </m:r>
                      <m:sSup>
                        <m:sSupPr>
                          <m:ctrlPr>
                            <a:rPr lang="de-DE" b="0" i="1" smtClean="0">
                              <a:latin typeface="Cambria Math" panose="02040503050406030204" pitchFamily="18" charset="0"/>
                            </a:rPr>
                          </m:ctrlPr>
                        </m:sSupPr>
                        <m:e>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a:rPr>
                                    <m:t>𝐸</m:t>
                                  </m:r>
                                </m:e>
                                <m:sub>
                                  <m:r>
                                    <a:rPr lang="de-DE" b="0" i="1" smtClean="0">
                                      <a:latin typeface="Cambria Math"/>
                                    </a:rPr>
                                    <m:t>𝑜𝑢𝑡</m:t>
                                  </m:r>
                                </m:sub>
                              </m:sSub>
                            </m:e>
                          </m:d>
                        </m:e>
                        <m:sup>
                          <m:r>
                            <a:rPr lang="de-DE" b="0" i="1" smtClean="0">
                              <a:latin typeface="Cambria Math"/>
                            </a:rPr>
                            <m:t>2</m:t>
                          </m:r>
                        </m:sup>
                      </m:sSup>
                      <m:r>
                        <a:rPr lang="de-DE" b="0" i="1" smtClean="0">
                          <a:latin typeface="Cambria Math"/>
                        </a:rPr>
                        <m:t>=</m:t>
                      </m:r>
                      <m:sSub>
                        <m:sSubPr>
                          <m:ctrlPr>
                            <a:rPr lang="de-DE" b="0" i="1" smtClean="0">
                              <a:latin typeface="Cambria Math" panose="02040503050406030204" pitchFamily="18" charset="0"/>
                            </a:rPr>
                          </m:ctrlPr>
                        </m:sSubPr>
                        <m:e>
                          <m:r>
                            <a:rPr lang="de-DE" b="0" i="1" smtClean="0">
                              <a:latin typeface="Cambria Math"/>
                            </a:rPr>
                            <m:t>𝐼</m:t>
                          </m:r>
                        </m:e>
                        <m:sub>
                          <m:r>
                            <a:rPr lang="de-DE" b="0" i="1" smtClean="0">
                              <a:latin typeface="Cambria Math"/>
                            </a:rPr>
                            <m:t>𝑖𝑛</m:t>
                          </m:r>
                        </m:sub>
                      </m:sSub>
                      <m:func>
                        <m:funcPr>
                          <m:ctrlPr>
                            <a:rPr lang="de-DE" b="0" i="1" smtClean="0">
                              <a:latin typeface="Cambria Math" panose="02040503050406030204" pitchFamily="18" charset="0"/>
                            </a:rPr>
                          </m:ctrlPr>
                        </m:funcPr>
                        <m:fName>
                          <m:sSup>
                            <m:sSupPr>
                              <m:ctrlPr>
                                <a:rPr lang="de-DE" b="0" i="1" smtClean="0">
                                  <a:latin typeface="Cambria Math" panose="02040503050406030204" pitchFamily="18" charset="0"/>
                                </a:rPr>
                              </m:ctrlPr>
                            </m:sSupPr>
                            <m:e>
                              <m:r>
                                <m:rPr>
                                  <m:sty m:val="p"/>
                                </m:rPr>
                                <a:rPr lang="de-DE" b="0" i="0" smtClean="0">
                                  <a:latin typeface="Cambria Math"/>
                                </a:rPr>
                                <m:t>sin</m:t>
                              </m:r>
                            </m:e>
                            <m:sup>
                              <m:r>
                                <a:rPr lang="de-DE" b="0" i="1" smtClean="0">
                                  <a:latin typeface="Cambria Math"/>
                                </a:rPr>
                                <m:t>2</m:t>
                              </m:r>
                            </m:sup>
                          </m:sSup>
                        </m:fName>
                        <m:e>
                          <m:r>
                            <a:rPr lang="de-DE" b="0" i="1" smtClean="0">
                              <a:latin typeface="Cambria Math"/>
                            </a:rPr>
                            <m:t>2</m:t>
                          </m:r>
                          <m:r>
                            <a:rPr lang="de-DE" b="0" i="1" smtClean="0">
                              <a:latin typeface="Cambria Math"/>
                            </a:rPr>
                            <m:t>𝛽</m:t>
                          </m:r>
                          <m:func>
                            <m:funcPr>
                              <m:ctrlPr>
                                <a:rPr lang="de-DE" b="0" i="1" smtClean="0">
                                  <a:latin typeface="Cambria Math" panose="02040503050406030204" pitchFamily="18" charset="0"/>
                                </a:rPr>
                              </m:ctrlPr>
                            </m:funcPr>
                            <m:fName>
                              <m:sSup>
                                <m:sSupPr>
                                  <m:ctrlPr>
                                    <a:rPr lang="de-DE" b="0" i="1" smtClean="0">
                                      <a:latin typeface="Cambria Math" panose="02040503050406030204" pitchFamily="18" charset="0"/>
                                    </a:rPr>
                                  </m:ctrlPr>
                                </m:sSupPr>
                                <m:e>
                                  <m:r>
                                    <m:rPr>
                                      <m:sty m:val="p"/>
                                    </m:rPr>
                                    <a:rPr lang="de-DE" b="0" i="0" smtClean="0">
                                      <a:latin typeface="Cambria Math"/>
                                    </a:rPr>
                                    <m:t>sin</m:t>
                                  </m:r>
                                </m:e>
                                <m:sup>
                                  <m:r>
                                    <a:rPr lang="de-DE" b="0" i="1" smtClean="0">
                                      <a:latin typeface="Cambria Math"/>
                                    </a:rPr>
                                    <m:t>2</m:t>
                                  </m:r>
                                </m:sup>
                              </m:sSup>
                            </m:fName>
                            <m:e>
                              <m:d>
                                <m:dPr>
                                  <m:ctrlPr>
                                    <a:rPr lang="en-US" b="0" i="1" smtClean="0">
                                      <a:latin typeface="Cambria Math" panose="02040503050406030204" pitchFamily="18" charset="0"/>
                                    </a:rPr>
                                  </m:ctrlPr>
                                </m:dPr>
                                <m:e>
                                  <m:f>
                                    <m:fPr>
                                      <m:ctrlPr>
                                        <a:rPr lang="de-DE" b="0" i="1" smtClean="0">
                                          <a:latin typeface="Cambria Math" panose="02040503050406030204" pitchFamily="18" charset="0"/>
                                        </a:rPr>
                                      </m:ctrlPr>
                                    </m:fPr>
                                    <m:num>
                                      <m:r>
                                        <a:rPr lang="de-DE" b="0" i="1" smtClean="0">
                                          <a:latin typeface="Cambria Math"/>
                                        </a:rPr>
                                        <m:t>𝜋</m:t>
                                      </m:r>
                                      <m:r>
                                        <a:rPr lang="de-DE" b="0" i="1" smtClean="0">
                                          <a:latin typeface="Cambria Math"/>
                                        </a:rPr>
                                        <m:t>𝑑</m:t>
                                      </m:r>
                                    </m:num>
                                    <m:den>
                                      <m:sSub>
                                        <m:sSubPr>
                                          <m:ctrlPr>
                                            <a:rPr lang="de-DE" b="0" i="1" smtClean="0">
                                              <a:latin typeface="Cambria Math" panose="02040503050406030204" pitchFamily="18" charset="0"/>
                                            </a:rPr>
                                          </m:ctrlPr>
                                        </m:sSubPr>
                                        <m:e>
                                          <m:r>
                                            <a:rPr lang="de-DE" b="0" i="1" smtClean="0">
                                              <a:latin typeface="Cambria Math"/>
                                            </a:rPr>
                                            <m:t>𝜆</m:t>
                                          </m:r>
                                        </m:e>
                                        <m:sub>
                                          <m:r>
                                            <a:rPr lang="de-DE" b="0" i="1" smtClean="0">
                                              <a:latin typeface="Cambria Math"/>
                                            </a:rPr>
                                            <m:t>0</m:t>
                                          </m:r>
                                        </m:sub>
                                      </m:sSub>
                                    </m:den>
                                  </m:f>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a:rPr>
                                            <m:t>𝑛</m:t>
                                          </m:r>
                                        </m:e>
                                        <m:sub>
                                          <m:r>
                                            <a:rPr lang="de-DE" b="0" i="1" smtClean="0">
                                              <a:latin typeface="Cambria Math"/>
                                            </a:rPr>
                                            <m:t>𝑒</m:t>
                                          </m:r>
                                        </m:sub>
                                      </m:sSub>
                                      <m:r>
                                        <a:rPr lang="de-DE" b="0" i="1" smtClean="0">
                                          <a:latin typeface="Cambria Math"/>
                                        </a:rPr>
                                        <m:t>−</m:t>
                                      </m:r>
                                      <m:sSub>
                                        <m:sSubPr>
                                          <m:ctrlPr>
                                            <a:rPr lang="de-DE" b="0" i="1" smtClean="0">
                                              <a:latin typeface="Cambria Math" panose="02040503050406030204" pitchFamily="18" charset="0"/>
                                            </a:rPr>
                                          </m:ctrlPr>
                                        </m:sSubPr>
                                        <m:e>
                                          <m:r>
                                            <a:rPr lang="de-DE" b="0" i="1" smtClean="0">
                                              <a:latin typeface="Cambria Math"/>
                                            </a:rPr>
                                            <m:t>𝑛</m:t>
                                          </m:r>
                                        </m:e>
                                        <m:sub>
                                          <m:r>
                                            <a:rPr lang="de-DE" b="0" i="1" smtClean="0">
                                              <a:latin typeface="Cambria Math"/>
                                            </a:rPr>
                                            <m:t>𝑜</m:t>
                                          </m:r>
                                        </m:sub>
                                      </m:sSub>
                                    </m:e>
                                  </m:d>
                                </m:e>
                              </m:d>
                            </m:e>
                          </m:func>
                        </m:e>
                      </m:func>
                    </m:oMath>
                  </m:oMathPara>
                </a14:m>
                <a:endParaRPr lang="de-DE" dirty="0"/>
              </a:p>
            </p:txBody>
          </p:sp>
        </mc:Choice>
        <mc:Fallback xmlns="">
          <p:sp>
            <p:nvSpPr>
              <p:cNvPr id="4" name="Textfeld 3"/>
              <p:cNvSpPr txBox="1">
                <a:spLocks noRot="1" noChangeAspect="1" noMove="1" noResize="1" noEditPoints="1" noAdjustHandles="1" noChangeArrowheads="1" noChangeShapeType="1" noTextEdit="1"/>
              </p:cNvSpPr>
              <p:nvPr/>
            </p:nvSpPr>
            <p:spPr>
              <a:xfrm>
                <a:off x="4000847" y="2861070"/>
                <a:ext cx="4928016" cy="808235"/>
              </a:xfrm>
              <a:prstGeom prst="rect">
                <a:avLst/>
              </a:prstGeom>
              <a:blipFill>
                <a:blip r:embed="rId4"/>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aixaDeTexto 2">
                <a:extLst>
                  <a:ext uri="{FF2B5EF4-FFF2-40B4-BE49-F238E27FC236}">
                    <a16:creationId xmlns:a16="http://schemas.microsoft.com/office/drawing/2014/main" id="{E30BE6C3-31AE-4AF7-AA15-CE35A4487BC1}"/>
                  </a:ext>
                </a:extLst>
              </p:cNvPr>
              <p:cNvSpPr txBox="1"/>
              <p:nvPr/>
            </p:nvSpPr>
            <p:spPr>
              <a:xfrm>
                <a:off x="2304627" y="2636912"/>
                <a:ext cx="80047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𝒏</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rPr>
                        <m:t> </m:t>
                      </m:r>
                    </m:oMath>
                  </m:oMathPara>
                </a14:m>
                <a:endParaRPr lang="en-US" dirty="0"/>
              </a:p>
            </p:txBody>
          </p:sp>
        </mc:Choice>
        <mc:Fallback xmlns="">
          <p:sp>
            <p:nvSpPr>
              <p:cNvPr id="3" name="CaixaDeTexto 2">
                <a:extLst>
                  <a:ext uri="{FF2B5EF4-FFF2-40B4-BE49-F238E27FC236}">
                    <a16:creationId xmlns:a16="http://schemas.microsoft.com/office/drawing/2014/main" id="{E30BE6C3-31AE-4AF7-AA15-CE35A4487BC1}"/>
                  </a:ext>
                </a:extLst>
              </p:cNvPr>
              <p:cNvSpPr txBox="1">
                <a:spLocks noRot="1" noChangeAspect="1" noMove="1" noResize="1" noEditPoints="1" noAdjustHandles="1" noChangeArrowheads="1" noChangeShapeType="1" noTextEdit="1"/>
              </p:cNvSpPr>
              <p:nvPr/>
            </p:nvSpPr>
            <p:spPr>
              <a:xfrm>
                <a:off x="2304627" y="2636912"/>
                <a:ext cx="800476" cy="276999"/>
              </a:xfrm>
              <a:prstGeom prst="rect">
                <a:avLst/>
              </a:prstGeom>
              <a:blipFill>
                <a:blip r:embed="rId5"/>
                <a:stretch>
                  <a:fillRect l="-3817" b="-2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DF70D6D4-62CD-40E6-BFEB-1F551B30EC95}"/>
                  </a:ext>
                </a:extLst>
              </p:cNvPr>
              <p:cNvSpPr txBox="1"/>
              <p:nvPr/>
            </p:nvSpPr>
            <p:spPr>
              <a:xfrm>
                <a:off x="3491880" y="5907023"/>
                <a:ext cx="1728192" cy="58548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rgbClr val="FF0000"/>
                              </a:solidFill>
                              <a:latin typeface="Cambria Math" panose="02040503050406030204" pitchFamily="18" charset="0"/>
                            </a:rPr>
                          </m:ctrlPr>
                        </m:sSubPr>
                        <m:e>
                          <m:r>
                            <a:rPr lang="en-US" sz="2000" b="1" i="1" smtClean="0">
                              <a:solidFill>
                                <a:srgbClr val="FF0000"/>
                              </a:solidFill>
                              <a:latin typeface="Cambria Math" panose="02040503050406030204" pitchFamily="18" charset="0"/>
                            </a:rPr>
                            <m:t>𝑷</m:t>
                          </m:r>
                        </m:e>
                        <m:sub>
                          <m:r>
                            <a:rPr lang="en-US" sz="2000" b="0" i="1" smtClean="0">
                              <a:solidFill>
                                <a:srgbClr val="FF0000"/>
                              </a:solidFill>
                              <a:latin typeface="Cambria Math" panose="02040503050406030204" pitchFamily="18" charset="0"/>
                            </a:rPr>
                            <m:t>𝑖𝑛</m:t>
                          </m:r>
                          <m:r>
                            <a:rPr lang="en-US" sz="2000" b="0" i="1" smtClean="0">
                              <a:solidFill>
                                <a:srgbClr val="FF0000"/>
                              </a:solidFill>
                              <a:latin typeface="Cambria Math" panose="02040503050406030204" pitchFamily="18" charset="0"/>
                            </a:rPr>
                            <m:t> </m:t>
                          </m:r>
                        </m:sub>
                      </m:sSub>
                      <m:r>
                        <a:rPr lang="en-US" sz="2000" b="0" i="1" smtClean="0">
                          <a:solidFill>
                            <a:srgbClr val="FF0000"/>
                          </a:solidFill>
                          <a:latin typeface="Cambria Math" panose="02040503050406030204" pitchFamily="18" charset="0"/>
                        </a:rPr>
                        <m:t>=</m:t>
                      </m:r>
                      <m:d>
                        <m:dPr>
                          <m:ctrlPr>
                            <a:rPr lang="en-US" sz="2000" b="0" i="1" smtClean="0">
                              <a:solidFill>
                                <a:srgbClr val="FF0000"/>
                              </a:solidFill>
                              <a:latin typeface="Cambria Math" panose="02040503050406030204" pitchFamily="18" charset="0"/>
                            </a:rPr>
                          </m:ctrlPr>
                        </m:dPr>
                        <m:e>
                          <m:m>
                            <m:mPr>
                              <m:mcs>
                                <m:mc>
                                  <m:mcPr>
                                    <m:count m:val="1"/>
                                    <m:mcJc m:val="center"/>
                                  </m:mcPr>
                                </m:mc>
                              </m:mcs>
                              <m:ctrlPr>
                                <a:rPr lang="en-US" sz="2000" b="0" i="1" smtClean="0">
                                  <a:solidFill>
                                    <a:srgbClr val="FF0000"/>
                                  </a:solidFill>
                                  <a:latin typeface="Cambria Math" panose="02040503050406030204" pitchFamily="18" charset="0"/>
                                </a:rPr>
                              </m:ctrlPr>
                            </m:mPr>
                            <m:mr>
                              <m:e>
                                <m:func>
                                  <m:funcPr>
                                    <m:ctrlPr>
                                      <a:rPr lang="en-US" sz="2000" b="0" i="1" smtClean="0">
                                        <a:solidFill>
                                          <a:srgbClr val="FF0000"/>
                                        </a:solidFill>
                                        <a:latin typeface="Cambria Math" panose="02040503050406030204" pitchFamily="18" charset="0"/>
                                      </a:rPr>
                                    </m:ctrlPr>
                                  </m:funcPr>
                                  <m:fName>
                                    <m:r>
                                      <m:rPr>
                                        <m:sty m:val="p"/>
                                        <m:brk m:alnAt="7"/>
                                      </m:rPr>
                                      <a:rPr lang="en-US" sz="2000" b="0" i="0" smtClean="0">
                                        <a:solidFill>
                                          <a:srgbClr val="FF0000"/>
                                        </a:solidFill>
                                        <a:latin typeface="Cambria Math" panose="02040503050406030204" pitchFamily="18" charset="0"/>
                                      </a:rPr>
                                      <m:t>c</m:t>
                                    </m:r>
                                    <m:r>
                                      <m:rPr>
                                        <m:sty m:val="p"/>
                                      </m:rPr>
                                      <a:rPr lang="en-US" sz="2000" b="0" i="0" smtClean="0">
                                        <a:solidFill>
                                          <a:srgbClr val="FF0000"/>
                                        </a:solidFill>
                                        <a:latin typeface="Cambria Math" panose="02040503050406030204" pitchFamily="18" charset="0"/>
                                      </a:rPr>
                                      <m:t>os</m:t>
                                    </m:r>
                                  </m:fName>
                                  <m:e>
                                    <m:r>
                                      <m:rPr>
                                        <m:brk m:alnAt="7"/>
                                      </m:rPr>
                                      <a:rPr lang="en-US" sz="2000" b="0" i="1" smtClean="0">
                                        <a:solidFill>
                                          <a:srgbClr val="FF0000"/>
                                        </a:solidFill>
                                        <a:latin typeface="Cambria Math" panose="02040503050406030204" pitchFamily="18" charset="0"/>
                                      </a:rPr>
                                      <m:t>𝛽</m:t>
                                    </m:r>
                                  </m:e>
                                </m:func>
                              </m:e>
                            </m:mr>
                            <m:mr>
                              <m:e>
                                <m:func>
                                  <m:funcPr>
                                    <m:ctrlPr>
                                      <a:rPr lang="en-US" sz="2000" b="0" i="1" smtClean="0">
                                        <a:solidFill>
                                          <a:srgbClr val="FF0000"/>
                                        </a:solidFill>
                                        <a:latin typeface="Cambria Math" panose="02040503050406030204" pitchFamily="18" charset="0"/>
                                      </a:rPr>
                                    </m:ctrlPr>
                                  </m:funcPr>
                                  <m:fName>
                                    <m:r>
                                      <m:rPr>
                                        <m:sty m:val="p"/>
                                      </m:rPr>
                                      <a:rPr lang="en-US" sz="2000" b="0" i="0" smtClean="0">
                                        <a:solidFill>
                                          <a:srgbClr val="FF0000"/>
                                        </a:solidFill>
                                        <a:latin typeface="Cambria Math" panose="02040503050406030204" pitchFamily="18" charset="0"/>
                                      </a:rPr>
                                      <m:t>sin</m:t>
                                    </m:r>
                                  </m:fName>
                                  <m:e>
                                    <m:r>
                                      <a:rPr lang="en-US" sz="2000" b="0" i="1" smtClean="0">
                                        <a:solidFill>
                                          <a:srgbClr val="FF0000"/>
                                        </a:solidFill>
                                        <a:latin typeface="Cambria Math" panose="02040503050406030204" pitchFamily="18" charset="0"/>
                                      </a:rPr>
                                      <m:t>𝛽</m:t>
                                    </m:r>
                                  </m:e>
                                </m:func>
                              </m:e>
                            </m:mr>
                          </m:m>
                        </m:e>
                      </m:d>
                    </m:oMath>
                  </m:oMathPara>
                </a14:m>
                <a:endParaRPr lang="en-US" sz="2000" dirty="0"/>
              </a:p>
            </p:txBody>
          </p:sp>
        </mc:Choice>
        <mc:Fallback xmlns="">
          <p:sp>
            <p:nvSpPr>
              <p:cNvPr id="6" name="CaixaDeTexto 5">
                <a:extLst>
                  <a:ext uri="{FF2B5EF4-FFF2-40B4-BE49-F238E27FC236}">
                    <a16:creationId xmlns:a16="http://schemas.microsoft.com/office/drawing/2014/main" id="{DF70D6D4-62CD-40E6-BFEB-1F551B30EC95}"/>
                  </a:ext>
                </a:extLst>
              </p:cNvPr>
              <p:cNvSpPr txBox="1">
                <a:spLocks noRot="1" noChangeAspect="1" noMove="1" noResize="1" noEditPoints="1" noAdjustHandles="1" noChangeArrowheads="1" noChangeShapeType="1" noTextEdit="1"/>
              </p:cNvSpPr>
              <p:nvPr/>
            </p:nvSpPr>
            <p:spPr>
              <a:xfrm>
                <a:off x="3491880" y="5907023"/>
                <a:ext cx="1728192" cy="58548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aixaDeTexto 9">
                <a:extLst>
                  <a:ext uri="{FF2B5EF4-FFF2-40B4-BE49-F238E27FC236}">
                    <a16:creationId xmlns:a16="http://schemas.microsoft.com/office/drawing/2014/main" id="{825B1DD4-9A92-43EC-9706-D77797682263}"/>
                  </a:ext>
                </a:extLst>
              </p:cNvPr>
              <p:cNvSpPr txBox="1"/>
              <p:nvPr/>
            </p:nvSpPr>
            <p:spPr>
              <a:xfrm>
                <a:off x="3178180" y="1671806"/>
                <a:ext cx="1922514" cy="5854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accent2"/>
                              </a:solidFill>
                              <a:latin typeface="Cambria Math" panose="02040503050406030204" pitchFamily="18" charset="0"/>
                            </a:rPr>
                          </m:ctrlPr>
                        </m:sSubPr>
                        <m:e>
                          <m:r>
                            <a:rPr lang="en-US" sz="2000" b="1" i="1" smtClean="0">
                              <a:solidFill>
                                <a:schemeClr val="accent2"/>
                              </a:solidFill>
                              <a:latin typeface="Cambria Math" panose="02040503050406030204" pitchFamily="18" charset="0"/>
                            </a:rPr>
                            <m:t>𝑷</m:t>
                          </m:r>
                        </m:e>
                        <m:sub>
                          <m:r>
                            <a:rPr lang="en-US" sz="2000" b="0" i="1" smtClean="0">
                              <a:solidFill>
                                <a:schemeClr val="accent2"/>
                              </a:solidFill>
                              <a:latin typeface="Cambria Math" panose="02040503050406030204" pitchFamily="18" charset="0"/>
                            </a:rPr>
                            <m:t>𝑜𝑢𝑡</m:t>
                          </m:r>
                          <m:r>
                            <a:rPr lang="en-US" sz="2000" b="0" i="1" smtClean="0">
                              <a:solidFill>
                                <a:schemeClr val="accent2"/>
                              </a:solidFill>
                              <a:latin typeface="Cambria Math" panose="02040503050406030204" pitchFamily="18" charset="0"/>
                            </a:rPr>
                            <m:t> </m:t>
                          </m:r>
                        </m:sub>
                      </m:sSub>
                      <m:r>
                        <a:rPr lang="en-US" sz="2000" b="0" i="1" smtClean="0">
                          <a:solidFill>
                            <a:schemeClr val="accent2"/>
                          </a:solidFill>
                          <a:latin typeface="Cambria Math" panose="02040503050406030204" pitchFamily="18" charset="0"/>
                        </a:rPr>
                        <m:t>=</m:t>
                      </m:r>
                      <m:d>
                        <m:dPr>
                          <m:ctrlPr>
                            <a:rPr lang="en-US" sz="2000" b="0" i="1" smtClean="0">
                              <a:solidFill>
                                <a:schemeClr val="accent2"/>
                              </a:solidFill>
                              <a:latin typeface="Cambria Math" panose="02040503050406030204" pitchFamily="18" charset="0"/>
                            </a:rPr>
                          </m:ctrlPr>
                        </m:dPr>
                        <m:e>
                          <m:m>
                            <m:mPr>
                              <m:mcs>
                                <m:mc>
                                  <m:mcPr>
                                    <m:count m:val="1"/>
                                    <m:mcJc m:val="center"/>
                                  </m:mcPr>
                                </m:mc>
                              </m:mcs>
                              <m:ctrlPr>
                                <a:rPr lang="en-US" sz="2000" b="0" i="1" smtClean="0">
                                  <a:solidFill>
                                    <a:schemeClr val="accent2"/>
                                  </a:solidFill>
                                  <a:latin typeface="Cambria Math" panose="02040503050406030204" pitchFamily="18" charset="0"/>
                                </a:rPr>
                              </m:ctrlPr>
                            </m:mPr>
                            <m:mr>
                              <m:e>
                                <m:func>
                                  <m:funcPr>
                                    <m:ctrlPr>
                                      <a:rPr lang="en-US" sz="2000" b="0" i="1" smtClean="0">
                                        <a:solidFill>
                                          <a:schemeClr val="accent2"/>
                                        </a:solidFill>
                                        <a:latin typeface="Cambria Math" panose="02040503050406030204" pitchFamily="18" charset="0"/>
                                      </a:rPr>
                                    </m:ctrlPr>
                                  </m:funcPr>
                                  <m:fName>
                                    <m:r>
                                      <a:rPr lang="en-US" sz="2000" b="0" i="0" smtClean="0">
                                        <a:solidFill>
                                          <a:schemeClr val="accent2"/>
                                        </a:solidFill>
                                        <a:latin typeface="Cambria Math" panose="02040503050406030204" pitchFamily="18" charset="0"/>
                                      </a:rPr>
                                      <m:t>−</m:t>
                                    </m:r>
                                    <m:r>
                                      <m:rPr>
                                        <m:sty m:val="p"/>
                                      </m:rPr>
                                      <a:rPr lang="en-US" sz="2000" b="0" i="0" smtClean="0">
                                        <a:solidFill>
                                          <a:schemeClr val="accent2"/>
                                        </a:solidFill>
                                        <a:latin typeface="Cambria Math" panose="02040503050406030204" pitchFamily="18" charset="0"/>
                                      </a:rPr>
                                      <m:t>sin</m:t>
                                    </m:r>
                                  </m:fName>
                                  <m:e>
                                    <m:r>
                                      <m:rPr>
                                        <m:brk m:alnAt="7"/>
                                      </m:rPr>
                                      <a:rPr lang="en-US" sz="2000" b="0" i="1" smtClean="0">
                                        <a:solidFill>
                                          <a:schemeClr val="accent2"/>
                                        </a:solidFill>
                                        <a:latin typeface="Cambria Math" panose="02040503050406030204" pitchFamily="18" charset="0"/>
                                      </a:rPr>
                                      <m:t>𝛽</m:t>
                                    </m:r>
                                  </m:e>
                                </m:func>
                              </m:e>
                            </m:mr>
                            <m:mr>
                              <m:e>
                                <m:func>
                                  <m:funcPr>
                                    <m:ctrlPr>
                                      <a:rPr lang="en-US" sz="2000" b="0" i="1" smtClean="0">
                                        <a:solidFill>
                                          <a:schemeClr val="accent2"/>
                                        </a:solidFill>
                                        <a:latin typeface="Cambria Math" panose="02040503050406030204" pitchFamily="18" charset="0"/>
                                      </a:rPr>
                                    </m:ctrlPr>
                                  </m:funcPr>
                                  <m:fName>
                                    <m:r>
                                      <m:rPr>
                                        <m:sty m:val="p"/>
                                      </m:rPr>
                                      <a:rPr lang="en-US" sz="2000" b="0" i="0" smtClean="0">
                                        <a:solidFill>
                                          <a:schemeClr val="accent2"/>
                                        </a:solidFill>
                                        <a:latin typeface="Cambria Math" panose="02040503050406030204" pitchFamily="18" charset="0"/>
                                      </a:rPr>
                                      <m:t>cos</m:t>
                                    </m:r>
                                    <m:r>
                                      <a:rPr lang="en-US" sz="2000" b="0" i="0" smtClean="0">
                                        <a:solidFill>
                                          <a:schemeClr val="accent2"/>
                                        </a:solidFill>
                                        <a:latin typeface="Cambria Math" panose="02040503050406030204" pitchFamily="18" charset="0"/>
                                      </a:rPr>
                                      <m:t> </m:t>
                                    </m:r>
                                  </m:fName>
                                  <m:e>
                                    <m:r>
                                      <a:rPr lang="en-US" sz="2000" b="0" i="1" smtClean="0">
                                        <a:solidFill>
                                          <a:schemeClr val="accent2"/>
                                        </a:solidFill>
                                        <a:latin typeface="Cambria Math" panose="02040503050406030204" pitchFamily="18" charset="0"/>
                                      </a:rPr>
                                      <m:t>𝛽</m:t>
                                    </m:r>
                                  </m:e>
                                </m:func>
                              </m:e>
                            </m:mr>
                          </m:m>
                        </m:e>
                      </m:d>
                    </m:oMath>
                  </m:oMathPara>
                </a14:m>
                <a:endParaRPr lang="en-US" sz="2000" dirty="0"/>
              </a:p>
            </p:txBody>
          </p:sp>
        </mc:Choice>
        <mc:Fallback xmlns="">
          <p:sp>
            <p:nvSpPr>
              <p:cNvPr id="10" name="CaixaDeTexto 9">
                <a:extLst>
                  <a:ext uri="{FF2B5EF4-FFF2-40B4-BE49-F238E27FC236}">
                    <a16:creationId xmlns:a16="http://schemas.microsoft.com/office/drawing/2014/main" id="{825B1DD4-9A92-43EC-9706-D77797682263}"/>
                  </a:ext>
                </a:extLst>
              </p:cNvPr>
              <p:cNvSpPr txBox="1">
                <a:spLocks noRot="1" noChangeAspect="1" noMove="1" noResize="1" noEditPoints="1" noAdjustHandles="1" noChangeArrowheads="1" noChangeShapeType="1" noTextEdit="1"/>
              </p:cNvSpPr>
              <p:nvPr/>
            </p:nvSpPr>
            <p:spPr>
              <a:xfrm>
                <a:off x="3178180" y="1671806"/>
                <a:ext cx="1922514" cy="585481"/>
              </a:xfrm>
              <a:prstGeom prst="rect">
                <a:avLst/>
              </a:prstGeom>
              <a:blipFill>
                <a:blip r:embed="rId7"/>
                <a:stretch>
                  <a:fillRect b="-1042"/>
                </a:stretch>
              </a:blipFill>
            </p:spPr>
            <p:txBody>
              <a:bodyPr/>
              <a:lstStyle/>
              <a:p>
                <a:r>
                  <a:rPr lang="en-US">
                    <a:noFill/>
                  </a:rPr>
                  <a:t> </a:t>
                </a:r>
              </a:p>
            </p:txBody>
          </p:sp>
        </mc:Fallback>
      </mc:AlternateContent>
    </p:spTree>
    <p:extLst>
      <p:ext uri="{BB962C8B-B14F-4D97-AF65-F5344CB8AC3E}">
        <p14:creationId xmlns:p14="http://schemas.microsoft.com/office/powerpoint/2010/main" val="180756544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6"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aixaDeTexto 4">
                <a:extLst>
                  <a:ext uri="{FF2B5EF4-FFF2-40B4-BE49-F238E27FC236}">
                    <a16:creationId xmlns:a16="http://schemas.microsoft.com/office/drawing/2014/main" id="{747EBC56-868A-4F2D-BE25-3D000C9F11B1}"/>
                  </a:ext>
                </a:extLst>
              </p:cNvPr>
              <p:cNvSpPr txBox="1"/>
              <p:nvPr/>
            </p:nvSpPr>
            <p:spPr>
              <a:xfrm>
                <a:off x="1008720" y="1099235"/>
                <a:ext cx="7126560" cy="1039900"/>
              </a:xfrm>
              <a:prstGeom prst="rect">
                <a:avLst/>
              </a:prstGeom>
              <a:noFill/>
            </p:spPr>
            <p:txBody>
              <a:bodyPr wrap="square" lIns="0" tIns="0" rIns="0" bIns="0" rtlCol="0">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𝑬</m:t>
                          </m:r>
                        </m:e>
                        <m:sub>
                          <m:r>
                            <a:rPr lang="en-US" b="0" i="1" smtClean="0">
                              <a:solidFill>
                                <a:srgbClr val="FF0000"/>
                              </a:solidFill>
                              <a:latin typeface="Cambria Math" panose="02040503050406030204" pitchFamily="18" charset="0"/>
                            </a:rPr>
                            <m:t>𝑖𝑛</m:t>
                          </m:r>
                        </m:sub>
                      </m:sSub>
                      <m:sSub>
                        <m:sSubPr>
                          <m:ctrlPr>
                            <a:rPr lang="en-US" b="0" i="1" smtClean="0">
                              <a:solidFill>
                                <a:srgbClr val="FF0000"/>
                              </a:solidFill>
                              <a:latin typeface="Cambria Math" panose="02040503050406030204" pitchFamily="18" charset="0"/>
                            </a:rPr>
                          </m:ctrlPr>
                        </m:sSubPr>
                        <m:e>
                          <m:d>
                            <m:dPr>
                              <m:begChr m:val=""/>
                              <m:endChr m:val="|"/>
                              <m:ctrlPr>
                                <a:rPr lang="en-US" b="0" i="1" smtClean="0">
                                  <a:solidFill>
                                    <a:srgbClr val="FF0000"/>
                                  </a:solidFill>
                                  <a:latin typeface="Cambria Math" panose="02040503050406030204" pitchFamily="18" charset="0"/>
                                </a:rPr>
                              </m:ctrlPr>
                            </m:dPr>
                            <m:e>
                              <m:r>
                                <a:rPr lang="en-US">
                                  <a:latin typeface="Cambria Math" panose="02040503050406030204" pitchFamily="18" charset="0"/>
                                </a:rPr>
                                <m:t>​</m:t>
                              </m:r>
                            </m:e>
                          </m:d>
                        </m:e>
                        <m:sub>
                          <m:r>
                            <a:rPr lang="en-US" b="0" i="1" smtClean="0">
                              <a:solidFill>
                                <a:srgbClr val="FF0000"/>
                              </a:solidFill>
                              <a:latin typeface="Cambria Math" panose="02040503050406030204" pitchFamily="18" charset="0"/>
                            </a:rPr>
                            <m:t>𝑧</m:t>
                          </m:r>
                          <m:r>
                            <a:rPr lang="en-US" b="0" i="1" smtClean="0">
                              <a:solidFill>
                                <a:srgbClr val="FF0000"/>
                              </a:solidFill>
                              <a:latin typeface="Cambria Math" panose="02040503050406030204" pitchFamily="18" charset="0"/>
                            </a:rPr>
                            <m:t>=0 </m:t>
                          </m:r>
                        </m:sub>
                      </m:sSub>
                      <m:r>
                        <a:rPr lang="en-US" b="0" i="1" smtClean="0">
                          <a:solidFill>
                            <a:srgbClr val="FF0000"/>
                          </a:solidFill>
                          <a:latin typeface="Cambria Math" panose="02040503050406030204" pitchFamily="18" charset="0"/>
                        </a:rPr>
                        <m:t>=</m:t>
                      </m:r>
                      <m:d>
                        <m:dPr>
                          <m:ctrlPr>
                            <a:rPr lang="en-US" b="0" i="1" smtClean="0">
                              <a:solidFill>
                                <a:srgbClr val="FF0000"/>
                              </a:solidFill>
                              <a:latin typeface="Cambria Math" panose="02040503050406030204" pitchFamily="18" charset="0"/>
                            </a:rPr>
                          </m:ctrlPr>
                        </m:dPr>
                        <m:e>
                          <m:r>
                            <a:rPr lang="en-US" b="1" i="1" smtClean="0">
                              <a:solidFill>
                                <a:schemeClr val="tx1"/>
                              </a:solidFill>
                              <a:latin typeface="Cambria Math" panose="02040503050406030204" pitchFamily="18" charset="0"/>
                            </a:rPr>
                            <m:t>𝑬</m:t>
                          </m:r>
                          <m:r>
                            <a:rPr lang="en-US" b="0" i="1" smtClean="0">
                              <a:solidFill>
                                <a:srgbClr val="FF0000"/>
                              </a:solidFill>
                              <a:latin typeface="Cambria Math" panose="02040503050406030204" pitchFamily="18" charset="0"/>
                              <a:ea typeface="Cambria Math" panose="02040503050406030204" pitchFamily="18" charset="0"/>
                            </a:rPr>
                            <m:t>⋅</m:t>
                          </m:r>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b="1" i="1" smtClean="0">
                                  <a:solidFill>
                                    <a:srgbClr val="FF0000"/>
                                  </a:solidFill>
                                  <a:latin typeface="Cambria Math" panose="02040503050406030204" pitchFamily="18" charset="0"/>
                                  <a:ea typeface="Cambria Math" panose="02040503050406030204" pitchFamily="18" charset="0"/>
                                </a:rPr>
                                <m:t>𝑷</m:t>
                              </m:r>
                            </m:e>
                            <m:sub>
                              <m:r>
                                <a:rPr lang="en-US" b="0" i="1" smtClean="0">
                                  <a:solidFill>
                                    <a:srgbClr val="FF0000"/>
                                  </a:solidFill>
                                  <a:latin typeface="Cambria Math" panose="02040503050406030204" pitchFamily="18" charset="0"/>
                                  <a:ea typeface="Cambria Math" panose="02040503050406030204" pitchFamily="18" charset="0"/>
                                </a:rPr>
                                <m:t>𝑖𝑛</m:t>
                              </m:r>
                            </m:sub>
                          </m:sSub>
                        </m:e>
                      </m:d>
                      <m:sSub>
                        <m:sSubPr>
                          <m:ctrlPr>
                            <a:rPr lang="en-US" b="0"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𝑷</m:t>
                          </m:r>
                        </m:e>
                        <m:sub>
                          <m:r>
                            <a:rPr lang="en-US" b="0" i="1" smtClean="0">
                              <a:solidFill>
                                <a:srgbClr val="FF0000"/>
                              </a:solidFill>
                              <a:latin typeface="Cambria Math" panose="02040503050406030204" pitchFamily="18" charset="0"/>
                            </a:rPr>
                            <m:t>𝑖𝑛</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b="1" i="1">
                              <a:solidFill>
                                <a:srgbClr val="FF0000"/>
                              </a:solidFill>
                              <a:latin typeface="Cambria Math" panose="02040503050406030204" pitchFamily="18" charset="0"/>
                            </a:rPr>
                            <m:t>𝑬</m:t>
                          </m:r>
                        </m:e>
                        <m:sub>
                          <m:r>
                            <a:rPr lang="en-US" b="0" i="1" smtClean="0">
                              <a:solidFill>
                                <a:srgbClr val="FF0000"/>
                              </a:solidFill>
                              <a:latin typeface="Cambria Math" panose="02040503050406030204" pitchFamily="18" charset="0"/>
                            </a:rPr>
                            <m:t>𝑜</m:t>
                          </m:r>
                        </m:sub>
                      </m:sSub>
                      <m:r>
                        <a:rPr lang="en-US" b="0" i="1" smtClean="0">
                          <a:solidFill>
                            <a:srgbClr val="FF0000"/>
                          </a:solidFill>
                          <a:latin typeface="Cambria Math" panose="02040503050406030204" pitchFamily="18" charset="0"/>
                        </a:rPr>
                        <m:t>+</m:t>
                      </m:r>
                      <m:sSub>
                        <m:sSubPr>
                          <m:ctrlPr>
                            <a:rPr lang="en-US" i="1" smtClean="0">
                              <a:solidFill>
                                <a:srgbClr val="FF0000"/>
                              </a:solidFill>
                              <a:latin typeface="Cambria Math" panose="02040503050406030204" pitchFamily="18" charset="0"/>
                            </a:rPr>
                          </m:ctrlPr>
                        </m:sSubPr>
                        <m:e>
                          <m:r>
                            <a:rPr lang="en-US" b="1" i="1">
                              <a:solidFill>
                                <a:srgbClr val="FF0000"/>
                              </a:solidFill>
                              <a:latin typeface="Cambria Math" panose="02040503050406030204" pitchFamily="18" charset="0"/>
                            </a:rPr>
                            <m:t>𝑬</m:t>
                          </m:r>
                        </m:e>
                        <m:sub>
                          <m:r>
                            <a:rPr lang="en-US" b="0" i="1" smtClean="0">
                              <a:solidFill>
                                <a:srgbClr val="FF0000"/>
                              </a:solidFill>
                              <a:latin typeface="Cambria Math" panose="02040503050406030204" pitchFamily="18" charset="0"/>
                            </a:rPr>
                            <m:t>𝑒</m:t>
                          </m:r>
                        </m:sub>
                      </m:sSub>
                      <m:r>
                        <a:rPr lang="en-US" b="0" i="0" smtClean="0">
                          <a:solidFill>
                            <a:srgbClr val="FF0000"/>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𝐸</m:t>
                          </m:r>
                        </m:e>
                        <m:sub>
                          <m:r>
                            <a:rPr lang="en-US" b="0" i="0" smtClean="0">
                              <a:solidFill>
                                <a:srgbClr val="FF0000"/>
                              </a:solidFill>
                              <a:latin typeface="Cambria Math" panose="02040503050406030204" pitchFamily="18" charset="0"/>
                            </a:rPr>
                            <m:t>0</m:t>
                          </m:r>
                        </m:sub>
                      </m:sSub>
                      <m:d>
                        <m:dPr>
                          <m:ctrlPr>
                            <a:rPr lang="en-US" b="0" i="1" smtClean="0">
                              <a:solidFill>
                                <a:srgbClr val="FF0000"/>
                              </a:solidFill>
                              <a:latin typeface="Cambria Math" panose="02040503050406030204" pitchFamily="18" charset="0"/>
                            </a:rPr>
                          </m:ctrlPr>
                        </m:dPr>
                        <m:e>
                          <m:m>
                            <m:mPr>
                              <m:mcs>
                                <m:mc>
                                  <m:mcPr>
                                    <m:count m:val="1"/>
                                    <m:mcJc m:val="center"/>
                                  </m:mcPr>
                                </m:mc>
                              </m:mcs>
                              <m:ctrlPr>
                                <a:rPr lang="en-US" b="0" i="1" smtClean="0">
                                  <a:solidFill>
                                    <a:srgbClr val="FF0000"/>
                                  </a:solidFill>
                                  <a:latin typeface="Cambria Math" panose="02040503050406030204" pitchFamily="18" charset="0"/>
                                </a:rPr>
                              </m:ctrlPr>
                            </m:mPr>
                            <m:mr>
                              <m:e>
                                <m:r>
                                  <m:rPr>
                                    <m:brk m:alnAt="7"/>
                                  </m:rPr>
                                  <a:rPr lang="en-US" b="0" i="1" smtClean="0">
                                    <a:solidFill>
                                      <a:srgbClr val="FF0000"/>
                                    </a:solidFill>
                                    <a:latin typeface="Cambria Math" panose="02040503050406030204" pitchFamily="18" charset="0"/>
                                  </a:rPr>
                                  <m:t>0</m:t>
                                </m:r>
                              </m:e>
                            </m:mr>
                            <m:mr>
                              <m:e>
                                <m:func>
                                  <m:funcPr>
                                    <m:ctrlPr>
                                      <a:rPr lang="en-US" b="0" i="1" smtClean="0">
                                        <a:solidFill>
                                          <a:srgbClr val="FF0000"/>
                                        </a:solidFill>
                                        <a:latin typeface="Cambria Math" panose="02040503050406030204" pitchFamily="18" charset="0"/>
                                      </a:rPr>
                                    </m:ctrlPr>
                                  </m:funcPr>
                                  <m:fName>
                                    <m:r>
                                      <m:rPr>
                                        <m:sty m:val="p"/>
                                      </m:rPr>
                                      <a:rPr lang="en-US" b="0" i="0" smtClean="0">
                                        <a:solidFill>
                                          <a:srgbClr val="FF0000"/>
                                        </a:solidFill>
                                        <a:latin typeface="Cambria Math" panose="02040503050406030204" pitchFamily="18" charset="0"/>
                                      </a:rPr>
                                      <m:t>sin</m:t>
                                    </m:r>
                                  </m:fName>
                                  <m:e>
                                    <m:r>
                                      <a:rPr lang="en-US" b="0" i="1" smtClean="0">
                                        <a:solidFill>
                                          <a:srgbClr val="FF0000"/>
                                        </a:solidFill>
                                        <a:latin typeface="Cambria Math" panose="02040503050406030204" pitchFamily="18" charset="0"/>
                                      </a:rPr>
                                      <m:t>𝛽</m:t>
                                    </m:r>
                                    <m:r>
                                      <a:rPr lang="en-US" b="0" i="1" smtClean="0">
                                        <a:solidFill>
                                          <a:srgbClr val="FF0000"/>
                                        </a:solidFill>
                                        <a:latin typeface="Cambria Math" panose="02040503050406030204" pitchFamily="18" charset="0"/>
                                      </a:rPr>
                                      <m:t> </m:t>
                                    </m:r>
                                  </m:e>
                                </m:func>
                              </m:e>
                            </m:mr>
                          </m:m>
                        </m:e>
                      </m:d>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𝐸</m:t>
                          </m:r>
                        </m:e>
                        <m:sub>
                          <m:r>
                            <a:rPr lang="en-US" b="0" i="0" smtClean="0">
                              <a:solidFill>
                                <a:srgbClr val="FF0000"/>
                              </a:solidFill>
                              <a:latin typeface="Cambria Math" panose="02040503050406030204" pitchFamily="18" charset="0"/>
                            </a:rPr>
                            <m:t>0</m:t>
                          </m:r>
                        </m:sub>
                      </m:sSub>
                      <m:d>
                        <m:dPr>
                          <m:ctrlPr>
                            <a:rPr lang="en-US" i="1">
                              <a:solidFill>
                                <a:srgbClr val="FF0000"/>
                              </a:solidFill>
                              <a:latin typeface="Cambria Math" panose="02040503050406030204" pitchFamily="18" charset="0"/>
                            </a:rPr>
                          </m:ctrlPr>
                        </m:dPr>
                        <m:e>
                          <m:m>
                            <m:mPr>
                              <m:mcs>
                                <m:mc>
                                  <m:mcPr>
                                    <m:count m:val="1"/>
                                    <m:mcJc m:val="center"/>
                                  </m:mcPr>
                                </m:mc>
                              </m:mcs>
                              <m:ctrlPr>
                                <a:rPr lang="en-US" i="1">
                                  <a:solidFill>
                                    <a:srgbClr val="FF0000"/>
                                  </a:solidFill>
                                  <a:latin typeface="Cambria Math" panose="02040503050406030204" pitchFamily="18" charset="0"/>
                                </a:rPr>
                              </m:ctrlPr>
                            </m:mPr>
                            <m:mr>
                              <m:e>
                                <m:func>
                                  <m:funcPr>
                                    <m:ctrlPr>
                                      <a:rPr lang="en-US" b="0" i="1" smtClean="0">
                                        <a:solidFill>
                                          <a:srgbClr val="FF0000"/>
                                        </a:solidFill>
                                        <a:latin typeface="Cambria Math" panose="02040503050406030204" pitchFamily="18" charset="0"/>
                                      </a:rPr>
                                    </m:ctrlPr>
                                  </m:funcPr>
                                  <m:fName>
                                    <m:r>
                                      <m:rPr>
                                        <m:sty m:val="p"/>
                                        <m:brk m:alnAt="7"/>
                                      </m:rPr>
                                      <a:rPr lang="en-US" b="0" i="0" smtClean="0">
                                        <a:solidFill>
                                          <a:srgbClr val="FF0000"/>
                                        </a:solidFill>
                                        <a:latin typeface="Cambria Math" panose="02040503050406030204" pitchFamily="18" charset="0"/>
                                      </a:rPr>
                                      <m:t>c</m:t>
                                    </m:r>
                                    <m:r>
                                      <m:rPr>
                                        <m:sty m:val="p"/>
                                      </m:rPr>
                                      <a:rPr lang="en-US" b="0" i="0" smtClean="0">
                                        <a:solidFill>
                                          <a:srgbClr val="FF0000"/>
                                        </a:solidFill>
                                        <a:latin typeface="Cambria Math" panose="02040503050406030204" pitchFamily="18" charset="0"/>
                                      </a:rPr>
                                      <m:t>os</m:t>
                                    </m:r>
                                  </m:fName>
                                  <m:e>
                                    <m:r>
                                      <m:rPr>
                                        <m:brk m:alnAt="7"/>
                                      </m:rPr>
                                      <a:rPr lang="en-US" b="0" i="1" smtClean="0">
                                        <a:solidFill>
                                          <a:srgbClr val="FF0000"/>
                                        </a:solidFill>
                                        <a:latin typeface="Cambria Math" panose="02040503050406030204" pitchFamily="18" charset="0"/>
                                      </a:rPr>
                                      <m:t>𝛽</m:t>
                                    </m:r>
                                  </m:e>
                                </m:func>
                              </m:e>
                            </m:mr>
                            <m:mr>
                              <m:e>
                                <m:r>
                                  <a:rPr lang="en-US" b="0" i="1" smtClean="0">
                                    <a:solidFill>
                                      <a:srgbClr val="FF0000"/>
                                    </a:solidFill>
                                    <a:latin typeface="Cambria Math" panose="02040503050406030204" pitchFamily="18" charset="0"/>
                                  </a:rPr>
                                  <m:t>0</m:t>
                                </m:r>
                              </m:e>
                            </m:mr>
                          </m:m>
                        </m:e>
                      </m:d>
                    </m:oMath>
                  </m:oMathPara>
                </a14:m>
                <a:endParaRPr lang="en-US" b="0" dirty="0">
                  <a:solidFill>
                    <a:srgbClr val="000000"/>
                  </a:solidFill>
                </a:endParaRPr>
              </a:p>
              <a:p>
                <a:r>
                  <a:rPr lang="en-US" dirty="0"/>
                  <a:t> </a:t>
                </a:r>
              </a:p>
            </p:txBody>
          </p:sp>
        </mc:Choice>
        <mc:Fallback xmlns="">
          <p:sp>
            <p:nvSpPr>
              <p:cNvPr id="5" name="CaixaDeTexto 4">
                <a:extLst>
                  <a:ext uri="{FF2B5EF4-FFF2-40B4-BE49-F238E27FC236}">
                    <a16:creationId xmlns:a16="http://schemas.microsoft.com/office/drawing/2014/main" id="{747EBC56-868A-4F2D-BE25-3D000C9F11B1}"/>
                  </a:ext>
                </a:extLst>
              </p:cNvPr>
              <p:cNvSpPr txBox="1">
                <a:spLocks noRot="1" noChangeAspect="1" noMove="1" noResize="1" noEditPoints="1" noAdjustHandles="1" noChangeArrowheads="1" noChangeShapeType="1" noTextEdit="1"/>
              </p:cNvSpPr>
              <p:nvPr/>
            </p:nvSpPr>
            <p:spPr>
              <a:xfrm>
                <a:off x="1008720" y="1099235"/>
                <a:ext cx="7126560" cy="103990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ixaDeTexto 6">
                <a:extLst>
                  <a:ext uri="{FF2B5EF4-FFF2-40B4-BE49-F238E27FC236}">
                    <a16:creationId xmlns:a16="http://schemas.microsoft.com/office/drawing/2014/main" id="{EC0A3969-9F1B-4904-818A-C511E5D534CD}"/>
                  </a:ext>
                </a:extLst>
              </p:cNvPr>
              <p:cNvSpPr txBox="1"/>
              <p:nvPr/>
            </p:nvSpPr>
            <p:spPr>
              <a:xfrm>
                <a:off x="467544" y="332656"/>
                <a:ext cx="7848872" cy="646331"/>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Upon entering in the nematic the wave splits into the ordinary </a:t>
                </a:r>
                <a14:m>
                  <m:oMath xmlns:m="http://schemas.openxmlformats.org/officeDocument/2006/math">
                    <m:sSub>
                      <m:sSubPr>
                        <m:ctrlPr>
                          <a:rPr lang="en-US" i="1" smtClean="0">
                            <a:solidFill>
                              <a:srgbClr val="FF0000"/>
                            </a:solidFill>
                            <a:latin typeface="Cambria Math" panose="02040503050406030204" pitchFamily="18" charset="0"/>
                          </a:rPr>
                        </m:ctrlPr>
                      </m:sSubPr>
                      <m:e>
                        <m:r>
                          <a:rPr lang="en-US" b="1" i="1">
                            <a:solidFill>
                              <a:srgbClr val="FF0000"/>
                            </a:solidFill>
                            <a:latin typeface="Cambria Math" panose="02040503050406030204" pitchFamily="18" charset="0"/>
                          </a:rPr>
                          <m:t>𝑬</m:t>
                        </m:r>
                      </m:e>
                      <m:sub>
                        <m:r>
                          <a:rPr lang="en-US" b="0" i="1" smtClean="0">
                            <a:solidFill>
                              <a:srgbClr val="FF0000"/>
                            </a:solidFill>
                            <a:latin typeface="Cambria Math" panose="02040503050406030204" pitchFamily="18" charset="0"/>
                          </a:rPr>
                          <m:t>𝑜</m:t>
                        </m:r>
                      </m:sub>
                    </m:sSub>
                  </m:oMath>
                </a14:m>
                <a:r>
                  <a:rPr lang="en-US" dirty="0">
                    <a:latin typeface="Calibri" panose="020F0502020204030204" pitchFamily="34" charset="0"/>
                    <a:cs typeface="Calibri" panose="020F0502020204030204" pitchFamily="34" charset="0"/>
                  </a:rPr>
                  <a:t> and extraordinary</a:t>
                </a:r>
                <a:r>
                  <a:rPr lang="en-US" dirty="0">
                    <a:solidFill>
                      <a:srgbClr val="FF0000"/>
                    </a:solidFill>
                  </a:rPr>
                  <a:t> </a:t>
                </a:r>
                <a14:m>
                  <m:oMath xmlns:m="http://schemas.openxmlformats.org/officeDocument/2006/math">
                    <m:sSub>
                      <m:sSubPr>
                        <m:ctrlPr>
                          <a:rPr lang="en-US" i="1">
                            <a:solidFill>
                              <a:srgbClr val="FF0000"/>
                            </a:solidFill>
                            <a:latin typeface="Cambria Math" panose="02040503050406030204" pitchFamily="18" charset="0"/>
                          </a:rPr>
                        </m:ctrlPr>
                      </m:sSubPr>
                      <m:e>
                        <m:r>
                          <a:rPr lang="en-US" b="1" i="1">
                            <a:solidFill>
                              <a:srgbClr val="FF0000"/>
                            </a:solidFill>
                            <a:latin typeface="Cambria Math" panose="02040503050406030204" pitchFamily="18" charset="0"/>
                          </a:rPr>
                          <m:t>𝑬</m:t>
                        </m:r>
                      </m:e>
                      <m:sub>
                        <m:r>
                          <a:rPr lang="en-US" i="1">
                            <a:solidFill>
                              <a:srgbClr val="FF0000"/>
                            </a:solidFill>
                            <a:latin typeface="Cambria Math" panose="02040503050406030204" pitchFamily="18" charset="0"/>
                          </a:rPr>
                          <m:t>𝑒</m:t>
                        </m:r>
                      </m:sub>
                    </m:sSub>
                  </m:oMath>
                </a14:m>
                <a:r>
                  <a:rPr lang="en-US" dirty="0">
                    <a:latin typeface="Calibri" panose="020F0502020204030204" pitchFamily="34" charset="0"/>
                    <a:cs typeface="Calibri" panose="020F0502020204030204" pitchFamily="34" charset="0"/>
                  </a:rPr>
                  <a:t> waves:</a:t>
                </a:r>
              </a:p>
            </p:txBody>
          </p:sp>
        </mc:Choice>
        <mc:Fallback xmlns="">
          <p:sp>
            <p:nvSpPr>
              <p:cNvPr id="7" name="CaixaDeTexto 6">
                <a:extLst>
                  <a:ext uri="{FF2B5EF4-FFF2-40B4-BE49-F238E27FC236}">
                    <a16:creationId xmlns:a16="http://schemas.microsoft.com/office/drawing/2014/main" id="{EC0A3969-9F1B-4904-818A-C511E5D534CD}"/>
                  </a:ext>
                </a:extLst>
              </p:cNvPr>
              <p:cNvSpPr txBox="1">
                <a:spLocks noRot="1" noChangeAspect="1" noMove="1" noResize="1" noEditPoints="1" noAdjustHandles="1" noChangeArrowheads="1" noChangeShapeType="1" noTextEdit="1"/>
              </p:cNvSpPr>
              <p:nvPr/>
            </p:nvSpPr>
            <p:spPr>
              <a:xfrm>
                <a:off x="467544" y="332656"/>
                <a:ext cx="7848872" cy="646331"/>
              </a:xfrm>
              <a:prstGeom prst="rect">
                <a:avLst/>
              </a:prstGeom>
              <a:blipFill>
                <a:blip r:embed="rId3"/>
                <a:stretch>
                  <a:fillRect l="-699"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aixaDeTexto 8">
                <a:extLst>
                  <a:ext uri="{FF2B5EF4-FFF2-40B4-BE49-F238E27FC236}">
                    <a16:creationId xmlns:a16="http://schemas.microsoft.com/office/drawing/2014/main" id="{D4020C1F-201B-41B8-86E5-EF6219D3C022}"/>
                  </a:ext>
                </a:extLst>
              </p:cNvPr>
              <p:cNvSpPr txBox="1"/>
              <p:nvPr/>
            </p:nvSpPr>
            <p:spPr>
              <a:xfrm>
                <a:off x="611560" y="2079057"/>
                <a:ext cx="8321740" cy="1089594"/>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At the point of entry </a:t>
                </a:r>
                <a:r>
                  <a:rPr lang="en-US" i="1" dirty="0">
                    <a:solidFill>
                      <a:srgbClr val="FF0000"/>
                    </a:solidFill>
                    <a:latin typeface="Calibri" panose="020F0502020204030204" pitchFamily="34" charset="0"/>
                    <a:cs typeface="Calibri" panose="020F0502020204030204" pitchFamily="34" charset="0"/>
                  </a:rPr>
                  <a:t>z = 0 </a:t>
                </a:r>
                <a:r>
                  <a:rPr lang="en-US" dirty="0">
                    <a:latin typeface="Calibri" panose="020F0502020204030204" pitchFamily="34" charset="0"/>
                    <a:cs typeface="Calibri" panose="020F0502020204030204" pitchFamily="34" charset="0"/>
                  </a:rPr>
                  <a:t>into the nematic both waves are in phase. </a:t>
                </a:r>
              </a:p>
              <a:p>
                <a:r>
                  <a:rPr lang="en-US" dirty="0">
                    <a:latin typeface="Calibri" panose="020F0502020204030204" pitchFamily="34" charset="0"/>
                    <a:cs typeface="Calibri" panose="020F0502020204030204" pitchFamily="34" charset="0"/>
                  </a:rPr>
                  <a:t>The two waves will need times  </a:t>
                </a:r>
                <a14:m>
                  <m:oMath xmlns:m="http://schemas.openxmlformats.org/officeDocument/2006/math">
                    <m:f>
                      <m:fPr>
                        <m:ctrlPr>
                          <a:rPr lang="en-US" sz="2000" b="0" i="1" smtClean="0">
                            <a:latin typeface="Cambria Math" panose="02040503050406030204" pitchFamily="18" charset="0"/>
                            <a:cs typeface="Calibri" panose="020F0502020204030204" pitchFamily="34" charset="0"/>
                          </a:rPr>
                        </m:ctrlPr>
                      </m:fPr>
                      <m:num>
                        <m:sSub>
                          <m:sSubPr>
                            <m:ctrlPr>
                              <a:rPr lang="en-US" sz="2000" b="0" i="1" smtClean="0">
                                <a:latin typeface="Cambria Math" panose="02040503050406030204" pitchFamily="18" charset="0"/>
                                <a:cs typeface="Calibri" panose="020F0502020204030204" pitchFamily="34" charset="0"/>
                              </a:rPr>
                            </m:ctrlPr>
                          </m:sSubPr>
                          <m:e>
                            <m:r>
                              <m:rPr>
                                <m:sty m:val="p"/>
                              </m:rPr>
                              <a:rPr lang="en-US" sz="2000" b="0" i="0" smtClean="0">
                                <a:latin typeface="Cambria Math" panose="02040503050406030204" pitchFamily="18" charset="0"/>
                                <a:cs typeface="Calibri" panose="020F0502020204030204" pitchFamily="34" charset="0"/>
                              </a:rPr>
                              <m:t>n</m:t>
                            </m:r>
                          </m:e>
                          <m:sub>
                            <m:r>
                              <a:rPr lang="en-US" sz="2000" b="0" i="1" smtClean="0">
                                <a:latin typeface="Cambria Math" panose="02040503050406030204" pitchFamily="18" charset="0"/>
                                <a:cs typeface="Calibri" panose="020F0502020204030204" pitchFamily="34" charset="0"/>
                              </a:rPr>
                              <m:t>𝑜</m:t>
                            </m:r>
                          </m:sub>
                        </m:sSub>
                        <m:r>
                          <a:rPr lang="en-US" sz="2000" b="0" i="1" smtClean="0">
                            <a:latin typeface="Cambria Math" panose="02040503050406030204" pitchFamily="18" charset="0"/>
                            <a:cs typeface="Calibri" panose="020F0502020204030204" pitchFamily="34" charset="0"/>
                          </a:rPr>
                          <m:t>𝑑</m:t>
                        </m:r>
                      </m:num>
                      <m:den>
                        <m:r>
                          <a:rPr lang="en-US" sz="2000" b="0" i="1" smtClean="0">
                            <a:latin typeface="Cambria Math" panose="02040503050406030204" pitchFamily="18" charset="0"/>
                            <a:cs typeface="Calibri" panose="020F0502020204030204" pitchFamily="34" charset="0"/>
                          </a:rPr>
                          <m:t>𝑐</m:t>
                        </m:r>
                      </m:den>
                    </m:f>
                  </m:oMath>
                </a14:m>
                <a:r>
                  <a:rPr lang="en-US" sz="200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and  </a:t>
                </a:r>
                <a14:m>
                  <m:oMath xmlns:m="http://schemas.openxmlformats.org/officeDocument/2006/math">
                    <m:f>
                      <m:fPr>
                        <m:ctrlPr>
                          <a:rPr lang="en-US" sz="2000" i="1">
                            <a:latin typeface="Cambria Math" panose="02040503050406030204" pitchFamily="18" charset="0"/>
                            <a:cs typeface="Calibri" panose="020F0502020204030204" pitchFamily="34" charset="0"/>
                          </a:rPr>
                        </m:ctrlPr>
                      </m:fPr>
                      <m:num>
                        <m:sSub>
                          <m:sSubPr>
                            <m:ctrlPr>
                              <a:rPr lang="en-US" sz="2000" i="1">
                                <a:latin typeface="Cambria Math" panose="02040503050406030204" pitchFamily="18" charset="0"/>
                                <a:cs typeface="Calibri" panose="020F0502020204030204" pitchFamily="34" charset="0"/>
                              </a:rPr>
                            </m:ctrlPr>
                          </m:sSubPr>
                          <m:e>
                            <m:r>
                              <m:rPr>
                                <m:sty m:val="p"/>
                              </m:rPr>
                              <a:rPr lang="en-US" sz="2000">
                                <a:latin typeface="Cambria Math" panose="02040503050406030204" pitchFamily="18" charset="0"/>
                                <a:cs typeface="Calibri" panose="020F0502020204030204" pitchFamily="34" charset="0"/>
                              </a:rPr>
                              <m:t>n</m:t>
                            </m:r>
                          </m:e>
                          <m:sub>
                            <m:r>
                              <a:rPr lang="en-US" sz="2000" b="0" i="1" smtClean="0">
                                <a:latin typeface="Cambria Math" panose="02040503050406030204" pitchFamily="18" charset="0"/>
                                <a:cs typeface="Calibri" panose="020F0502020204030204" pitchFamily="34" charset="0"/>
                              </a:rPr>
                              <m:t>𝑒</m:t>
                            </m:r>
                          </m:sub>
                        </m:sSub>
                        <m:r>
                          <a:rPr lang="en-US" sz="2000" i="1">
                            <a:latin typeface="Cambria Math" panose="02040503050406030204" pitchFamily="18" charset="0"/>
                            <a:cs typeface="Calibri" panose="020F0502020204030204" pitchFamily="34" charset="0"/>
                          </a:rPr>
                          <m:t>𝑑</m:t>
                        </m:r>
                      </m:num>
                      <m:den>
                        <m:r>
                          <a:rPr lang="en-US" sz="2000" i="1">
                            <a:latin typeface="Cambria Math" panose="02040503050406030204" pitchFamily="18" charset="0"/>
                            <a:cs typeface="Calibri" panose="020F0502020204030204" pitchFamily="34" charset="0"/>
                          </a:rPr>
                          <m:t>𝑐</m:t>
                        </m:r>
                      </m:den>
                    </m:f>
                  </m:oMath>
                </a14:m>
                <a:r>
                  <a:rPr lang="en-US" sz="200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in order to pass through the film. </a:t>
                </a:r>
              </a:p>
              <a:p>
                <a:r>
                  <a:rPr lang="en-US" dirty="0">
                    <a:latin typeface="Calibri" panose="020F0502020204030204" pitchFamily="34" charset="0"/>
                    <a:cs typeface="Calibri" panose="020F0502020204030204" pitchFamily="34" charset="0"/>
                  </a:rPr>
                  <a:t>At the exit point at </a:t>
                </a:r>
                <a:r>
                  <a:rPr lang="en-US" i="1" dirty="0">
                    <a:latin typeface="Calibri" panose="020F0502020204030204" pitchFamily="34" charset="0"/>
                    <a:cs typeface="Calibri" panose="020F0502020204030204" pitchFamily="34" charset="0"/>
                  </a:rPr>
                  <a:t>z = d</a:t>
                </a:r>
                <a:r>
                  <a:rPr lang="en-US" dirty="0">
                    <a:latin typeface="Calibri" panose="020F0502020204030204" pitchFamily="34" charset="0"/>
                    <a:cs typeface="Calibri" panose="020F0502020204030204" pitchFamily="34" charset="0"/>
                  </a:rPr>
                  <a:t>, but just before entering the analyzer we have </a:t>
                </a:r>
              </a:p>
            </p:txBody>
          </p:sp>
        </mc:Choice>
        <mc:Fallback xmlns="">
          <p:sp>
            <p:nvSpPr>
              <p:cNvPr id="9" name="CaixaDeTexto 8">
                <a:extLst>
                  <a:ext uri="{FF2B5EF4-FFF2-40B4-BE49-F238E27FC236}">
                    <a16:creationId xmlns:a16="http://schemas.microsoft.com/office/drawing/2014/main" id="{D4020C1F-201B-41B8-86E5-EF6219D3C022}"/>
                  </a:ext>
                </a:extLst>
              </p:cNvPr>
              <p:cNvSpPr txBox="1">
                <a:spLocks noRot="1" noChangeAspect="1" noMove="1" noResize="1" noEditPoints="1" noAdjustHandles="1" noChangeArrowheads="1" noChangeShapeType="1" noTextEdit="1"/>
              </p:cNvSpPr>
              <p:nvPr/>
            </p:nvSpPr>
            <p:spPr>
              <a:xfrm>
                <a:off x="611560" y="2079057"/>
                <a:ext cx="8321740" cy="1089594"/>
              </a:xfrm>
              <a:prstGeom prst="rect">
                <a:avLst/>
              </a:prstGeom>
              <a:blipFill>
                <a:blip r:embed="rId4"/>
                <a:stretch>
                  <a:fillRect l="-586" t="-2793" b="-78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aixaDeTexto 9">
                <a:extLst>
                  <a:ext uri="{FF2B5EF4-FFF2-40B4-BE49-F238E27FC236}">
                    <a16:creationId xmlns:a16="http://schemas.microsoft.com/office/drawing/2014/main" id="{604EB37F-F9CC-4557-9588-B9C1484935A8}"/>
                  </a:ext>
                </a:extLst>
              </p:cNvPr>
              <p:cNvSpPr txBox="1"/>
              <p:nvPr/>
            </p:nvSpPr>
            <p:spPr>
              <a:xfrm>
                <a:off x="2813970" y="3459474"/>
                <a:ext cx="3126369" cy="4775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1" i="1">
                              <a:solidFill>
                                <a:schemeClr val="tx1"/>
                              </a:solidFill>
                              <a:latin typeface="Cambria Math" panose="02040503050406030204" pitchFamily="18" charset="0"/>
                            </a:rPr>
                            <m:t>𝑬</m:t>
                          </m:r>
                        </m:e>
                        <m:sub>
                          <m:r>
                            <a:rPr lang="en-US" b="0" i="1" smtClean="0">
                              <a:solidFill>
                                <a:schemeClr val="tx1"/>
                              </a:solidFill>
                              <a:latin typeface="Cambria Math" panose="02040503050406030204" pitchFamily="18" charset="0"/>
                            </a:rPr>
                            <m:t>𝑜</m:t>
                          </m:r>
                        </m:sub>
                      </m:sSub>
                      <m:sSub>
                        <m:sSubPr>
                          <m:ctrlPr>
                            <a:rPr lang="en-US" i="1">
                              <a:solidFill>
                                <a:schemeClr val="tx1"/>
                              </a:solidFill>
                              <a:latin typeface="Cambria Math" panose="02040503050406030204" pitchFamily="18" charset="0"/>
                            </a:rPr>
                          </m:ctrlPr>
                        </m:sSubPr>
                        <m:e>
                          <m:d>
                            <m:dPr>
                              <m:begChr m:val=""/>
                              <m:endChr m:val="|"/>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m:t>
                              </m:r>
                            </m:e>
                          </m:d>
                        </m:e>
                        <m:sub>
                          <m:r>
                            <a:rPr lang="en-US" i="1">
                              <a:solidFill>
                                <a:schemeClr val="tx1"/>
                              </a:solidFill>
                              <a:latin typeface="Cambria Math" panose="02040503050406030204" pitchFamily="18" charset="0"/>
                            </a:rPr>
                            <m:t>𝑧</m:t>
                          </m:r>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𝑑</m:t>
                          </m:r>
                          <m:r>
                            <a:rPr lang="en-US" i="1">
                              <a:solidFill>
                                <a:schemeClr val="tx1"/>
                              </a:solidFill>
                              <a:latin typeface="Cambria Math" panose="02040503050406030204" pitchFamily="18" charset="0"/>
                            </a:rPr>
                            <m:t> </m:t>
                          </m:r>
                        </m:sub>
                      </m:sSub>
                      <m:r>
                        <a:rPr lang="en-US" b="0" i="0"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𝐸</m:t>
                          </m:r>
                        </m:e>
                        <m:sub>
                          <m:r>
                            <a:rPr lang="en-US" b="0" i="0" smtClean="0">
                              <a:solidFill>
                                <a:schemeClr val="tx1"/>
                              </a:solidFill>
                              <a:latin typeface="Cambria Math" panose="02040503050406030204" pitchFamily="18" charset="0"/>
                            </a:rPr>
                            <m:t>0</m:t>
                          </m:r>
                        </m:sub>
                      </m:sSub>
                      <m:r>
                        <a:rPr lang="en-US" b="0" i="0" smtClean="0">
                          <a:solidFill>
                            <a:schemeClr val="tx1"/>
                          </a:solidFill>
                          <a:latin typeface="Cambria Math" panose="02040503050406030204" pitchFamily="18" charset="0"/>
                        </a:rPr>
                        <m:t> </m:t>
                      </m:r>
                      <m:sSup>
                        <m:sSupPr>
                          <m:ctrlPr>
                            <a:rPr lang="en-US" b="0" i="1" smtClean="0">
                              <a:solidFill>
                                <a:schemeClr val="tx1"/>
                              </a:solidFill>
                              <a:latin typeface="Cambria Math" panose="02040503050406030204" pitchFamily="18" charset="0"/>
                            </a:rPr>
                          </m:ctrlPr>
                        </m:sSupPr>
                        <m:e>
                          <m:r>
                            <m:rPr>
                              <m:sty m:val="p"/>
                            </m:rPr>
                            <a:rPr lang="en-US" b="0" i="0" smtClean="0">
                              <a:solidFill>
                                <a:schemeClr val="tx1"/>
                              </a:solidFill>
                              <a:latin typeface="Cambria Math" panose="02040503050406030204" pitchFamily="18" charset="0"/>
                            </a:rPr>
                            <m:t>e</m:t>
                          </m:r>
                        </m:e>
                        <m:sup>
                          <m:r>
                            <a:rPr lang="en-US" b="0" i="0" smtClean="0">
                              <a:solidFill>
                                <a:schemeClr val="tx1"/>
                              </a:solidFill>
                              <a:latin typeface="Cambria Math" panose="02040503050406030204" pitchFamily="18" charset="0"/>
                            </a:rPr>
                            <m:t>−</m:t>
                          </m:r>
                          <m:r>
                            <m:rPr>
                              <m:sty m:val="p"/>
                            </m:rPr>
                            <a:rPr lang="en-US" b="0" i="0" smtClean="0">
                              <a:solidFill>
                                <a:schemeClr val="tx1"/>
                              </a:solidFill>
                              <a:latin typeface="Cambria Math" panose="02040503050406030204" pitchFamily="18" charset="0"/>
                            </a:rPr>
                            <m:t>i</m:t>
                          </m:r>
                          <m:r>
                            <a:rPr lang="en-US" b="0" i="1" smtClean="0">
                              <a:solidFill>
                                <a:schemeClr val="tx1"/>
                              </a:solidFill>
                              <a:latin typeface="Cambria Math" panose="02040503050406030204" pitchFamily="18" charset="0"/>
                            </a:rPr>
                            <m:t>𝜔</m:t>
                          </m:r>
                          <m:r>
                            <a:rPr lang="en-US" b="0" i="1" smtClean="0">
                              <a:solidFill>
                                <a:schemeClr val="tx1"/>
                              </a:solidFill>
                              <a:latin typeface="Cambria Math" panose="02040503050406030204" pitchFamily="18" charset="0"/>
                            </a:rPr>
                            <m:t>𝑡</m:t>
                          </m:r>
                        </m:sup>
                      </m:sSup>
                      <m:r>
                        <m:rPr>
                          <m:sty m:val="p"/>
                        </m:rPr>
                        <a:rPr lang="en-US" b="0" i="0" smtClean="0">
                          <a:solidFill>
                            <a:schemeClr val="tx1"/>
                          </a:solidFill>
                          <a:latin typeface="Cambria Math" panose="02040503050406030204" pitchFamily="18" charset="0"/>
                        </a:rPr>
                        <m:t>sin</m:t>
                      </m:r>
                      <m:r>
                        <a:rPr lang="en-US" b="0" i="1" smtClean="0">
                          <a:solidFill>
                            <a:schemeClr val="tx1"/>
                          </a:solidFill>
                          <a:latin typeface="Cambria Math" panose="02040503050406030204" pitchFamily="18" charset="0"/>
                        </a:rPr>
                        <m:t>𝛽</m:t>
                      </m:r>
                      <m:d>
                        <m:dPr>
                          <m:ctrlPr>
                            <a:rPr lang="en-US" i="1">
                              <a:solidFill>
                                <a:schemeClr val="tx1"/>
                              </a:solidFill>
                              <a:latin typeface="Cambria Math" panose="02040503050406030204" pitchFamily="18" charset="0"/>
                            </a:rPr>
                          </m:ctrlPr>
                        </m:dPr>
                        <m:e>
                          <m:m>
                            <m:mPr>
                              <m:mcs>
                                <m:mc>
                                  <m:mcPr>
                                    <m:count m:val="1"/>
                                    <m:mcJc m:val="center"/>
                                  </m:mcPr>
                                </m:mc>
                              </m:mcs>
                              <m:ctrlPr>
                                <a:rPr lang="en-US" i="1" smtClean="0">
                                  <a:solidFill>
                                    <a:schemeClr val="tx1"/>
                                  </a:solidFill>
                                  <a:latin typeface="Cambria Math" panose="02040503050406030204" pitchFamily="18" charset="0"/>
                                </a:rPr>
                              </m:ctrlPr>
                            </m:mPr>
                            <m:mr>
                              <m:e>
                                <m:r>
                                  <m:rPr>
                                    <m:brk m:alnAt="7"/>
                                  </m:rPr>
                                  <a:rPr lang="en-US" i="1">
                                    <a:solidFill>
                                      <a:schemeClr val="tx1"/>
                                    </a:solidFill>
                                    <a:latin typeface="Cambria Math" panose="02040503050406030204" pitchFamily="18" charset="0"/>
                                  </a:rPr>
                                  <m:t>0</m:t>
                                </m:r>
                              </m:e>
                            </m:mr>
                            <m:mr>
                              <m:e>
                                <m:sSup>
                                  <m:sSupPr>
                                    <m:ctrlPr>
                                      <a:rPr lang="en-US" i="1" smtClean="0">
                                        <a:solidFill>
                                          <a:schemeClr val="tx1"/>
                                        </a:solidFill>
                                        <a:latin typeface="Cambria Math" panose="02040503050406030204" pitchFamily="18" charset="0"/>
                                      </a:rPr>
                                    </m:ctrlPr>
                                  </m:sSupPr>
                                  <m:e>
                                    <m:r>
                                      <m:rPr>
                                        <m:sty m:val="p"/>
                                      </m:rPr>
                                      <a:rPr lang="en-US" b="0" i="0" smtClean="0">
                                        <a:solidFill>
                                          <a:schemeClr val="tx1"/>
                                        </a:solidFill>
                                        <a:latin typeface="Cambria Math" panose="02040503050406030204" pitchFamily="18" charset="0"/>
                                      </a:rPr>
                                      <m:t>e</m:t>
                                    </m:r>
                                  </m:e>
                                  <m:sup>
                                    <m:r>
                                      <a:rPr lang="en-US" b="0" i="1" smtClean="0">
                                        <a:solidFill>
                                          <a:schemeClr val="tx1"/>
                                        </a:solidFill>
                                        <a:latin typeface="Cambria Math" panose="02040503050406030204" pitchFamily="18" charset="0"/>
                                      </a:rPr>
                                      <m:t>𝑖</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𝑘</m:t>
                                        </m:r>
                                      </m:e>
                                      <m:sub>
                                        <m:r>
                                          <a:rPr lang="en-US" b="0" i="1" smtClean="0">
                                            <a:solidFill>
                                              <a:schemeClr val="tx1"/>
                                            </a:solidFill>
                                            <a:latin typeface="Cambria Math" panose="02040503050406030204" pitchFamily="18" charset="0"/>
                                          </a:rPr>
                                          <m:t>𝑜</m:t>
                                        </m:r>
                                      </m:sub>
                                    </m:sSub>
                                    <m:r>
                                      <a:rPr lang="en-US" b="0" i="1" smtClean="0">
                                        <a:solidFill>
                                          <a:schemeClr val="tx1"/>
                                        </a:solidFill>
                                        <a:latin typeface="Cambria Math" panose="02040503050406030204" pitchFamily="18" charset="0"/>
                                      </a:rPr>
                                      <m:t>𝑑</m:t>
                                    </m:r>
                                  </m:sup>
                                </m:sSup>
                              </m:e>
                            </m:mr>
                          </m:m>
                        </m:e>
                      </m:d>
                    </m:oMath>
                  </m:oMathPara>
                </a14:m>
                <a:endParaRPr lang="en-US" dirty="0"/>
              </a:p>
            </p:txBody>
          </p:sp>
        </mc:Choice>
        <mc:Fallback xmlns="">
          <p:sp>
            <p:nvSpPr>
              <p:cNvPr id="10" name="CaixaDeTexto 9">
                <a:extLst>
                  <a:ext uri="{FF2B5EF4-FFF2-40B4-BE49-F238E27FC236}">
                    <a16:creationId xmlns:a16="http://schemas.microsoft.com/office/drawing/2014/main" id="{604EB37F-F9CC-4557-9588-B9C1484935A8}"/>
                  </a:ext>
                </a:extLst>
              </p:cNvPr>
              <p:cNvSpPr txBox="1">
                <a:spLocks noRot="1" noChangeAspect="1" noMove="1" noResize="1" noEditPoints="1" noAdjustHandles="1" noChangeArrowheads="1" noChangeShapeType="1" noTextEdit="1"/>
              </p:cNvSpPr>
              <p:nvPr/>
            </p:nvSpPr>
            <p:spPr>
              <a:xfrm>
                <a:off x="2813970" y="3459474"/>
                <a:ext cx="3126369" cy="47756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aixaDeTexto 10">
                <a:extLst>
                  <a:ext uri="{FF2B5EF4-FFF2-40B4-BE49-F238E27FC236}">
                    <a16:creationId xmlns:a16="http://schemas.microsoft.com/office/drawing/2014/main" id="{95AA972F-F818-4637-A969-61F4F17AB603}"/>
                  </a:ext>
                </a:extLst>
              </p:cNvPr>
              <p:cNvSpPr txBox="1"/>
              <p:nvPr/>
            </p:nvSpPr>
            <p:spPr>
              <a:xfrm>
                <a:off x="2840388" y="4272172"/>
                <a:ext cx="3099951" cy="5126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2"/>
                              </a:solidFill>
                              <a:latin typeface="Cambria Math" panose="02040503050406030204" pitchFamily="18" charset="0"/>
                            </a:rPr>
                          </m:ctrlPr>
                        </m:sSubPr>
                        <m:e>
                          <m:r>
                            <a:rPr lang="en-US" b="1" i="1">
                              <a:solidFill>
                                <a:schemeClr val="tx2"/>
                              </a:solidFill>
                              <a:latin typeface="Cambria Math" panose="02040503050406030204" pitchFamily="18" charset="0"/>
                            </a:rPr>
                            <m:t>𝑬</m:t>
                          </m:r>
                        </m:e>
                        <m:sub>
                          <m:r>
                            <a:rPr lang="en-US" b="0" i="1" smtClean="0">
                              <a:solidFill>
                                <a:schemeClr val="tx2"/>
                              </a:solidFill>
                              <a:latin typeface="Cambria Math" panose="02040503050406030204" pitchFamily="18" charset="0"/>
                            </a:rPr>
                            <m:t>𝑒</m:t>
                          </m:r>
                        </m:sub>
                      </m:sSub>
                      <m:sSub>
                        <m:sSubPr>
                          <m:ctrlPr>
                            <a:rPr lang="en-US" i="1">
                              <a:solidFill>
                                <a:schemeClr val="tx2"/>
                              </a:solidFill>
                              <a:latin typeface="Cambria Math" panose="02040503050406030204" pitchFamily="18" charset="0"/>
                            </a:rPr>
                          </m:ctrlPr>
                        </m:sSubPr>
                        <m:e>
                          <m:d>
                            <m:dPr>
                              <m:begChr m:val=""/>
                              <m:endChr m:val="|"/>
                              <m:ctrlPr>
                                <a:rPr lang="en-US" i="1">
                                  <a:solidFill>
                                    <a:schemeClr val="tx2"/>
                                  </a:solidFill>
                                  <a:latin typeface="Cambria Math" panose="02040503050406030204" pitchFamily="18" charset="0"/>
                                </a:rPr>
                              </m:ctrlPr>
                            </m:dPr>
                            <m:e>
                              <m:r>
                                <a:rPr lang="en-US">
                                  <a:solidFill>
                                    <a:schemeClr val="tx2"/>
                                  </a:solidFill>
                                  <a:latin typeface="Cambria Math" panose="02040503050406030204" pitchFamily="18" charset="0"/>
                                </a:rPr>
                                <m:t>​</m:t>
                              </m:r>
                            </m:e>
                          </m:d>
                        </m:e>
                        <m:sub>
                          <m:r>
                            <a:rPr lang="en-US" i="1">
                              <a:solidFill>
                                <a:schemeClr val="tx2"/>
                              </a:solidFill>
                              <a:latin typeface="Cambria Math" panose="02040503050406030204" pitchFamily="18" charset="0"/>
                            </a:rPr>
                            <m:t>𝑧</m:t>
                          </m:r>
                          <m:r>
                            <a:rPr lang="en-US" i="1">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𝑑</m:t>
                          </m:r>
                          <m:r>
                            <a:rPr lang="en-US" i="1">
                              <a:solidFill>
                                <a:schemeClr val="tx2"/>
                              </a:solidFill>
                              <a:latin typeface="Cambria Math" panose="02040503050406030204" pitchFamily="18" charset="0"/>
                            </a:rPr>
                            <m:t> </m:t>
                          </m:r>
                        </m:sub>
                      </m:sSub>
                      <m:r>
                        <a:rPr lang="en-US" b="0" i="0" smtClean="0">
                          <a:solidFill>
                            <a:schemeClr val="tx2"/>
                          </a:solidFill>
                          <a:latin typeface="Cambria Math" panose="02040503050406030204" pitchFamily="18" charset="0"/>
                        </a:rPr>
                        <m:t>=</m:t>
                      </m:r>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𝐸</m:t>
                          </m:r>
                        </m:e>
                        <m:sub>
                          <m:r>
                            <a:rPr lang="en-US" b="0" i="0" smtClean="0">
                              <a:solidFill>
                                <a:schemeClr val="tx2"/>
                              </a:solidFill>
                              <a:latin typeface="Cambria Math" panose="02040503050406030204" pitchFamily="18" charset="0"/>
                            </a:rPr>
                            <m:t>0</m:t>
                          </m:r>
                        </m:sub>
                      </m:sSub>
                      <m:r>
                        <a:rPr lang="en-US" b="0" i="0" smtClean="0">
                          <a:solidFill>
                            <a:schemeClr val="tx2"/>
                          </a:solidFill>
                          <a:latin typeface="Cambria Math" panose="02040503050406030204" pitchFamily="18" charset="0"/>
                        </a:rPr>
                        <m:t> </m:t>
                      </m:r>
                      <m:sSup>
                        <m:sSupPr>
                          <m:ctrlPr>
                            <a:rPr lang="en-US" b="0" i="1" smtClean="0">
                              <a:solidFill>
                                <a:schemeClr val="tx2"/>
                              </a:solidFill>
                              <a:latin typeface="Cambria Math" panose="02040503050406030204" pitchFamily="18" charset="0"/>
                            </a:rPr>
                          </m:ctrlPr>
                        </m:sSupPr>
                        <m:e>
                          <m:r>
                            <m:rPr>
                              <m:sty m:val="p"/>
                            </m:rPr>
                            <a:rPr lang="en-US" b="0" i="0" smtClean="0">
                              <a:solidFill>
                                <a:schemeClr val="tx2"/>
                              </a:solidFill>
                              <a:latin typeface="Cambria Math" panose="02040503050406030204" pitchFamily="18" charset="0"/>
                            </a:rPr>
                            <m:t>e</m:t>
                          </m:r>
                        </m:e>
                        <m:sup>
                          <m:r>
                            <a:rPr lang="en-US" b="0" i="0" smtClean="0">
                              <a:solidFill>
                                <a:schemeClr val="tx2"/>
                              </a:solidFill>
                              <a:latin typeface="Cambria Math" panose="02040503050406030204" pitchFamily="18" charset="0"/>
                            </a:rPr>
                            <m:t>−</m:t>
                          </m:r>
                          <m:r>
                            <m:rPr>
                              <m:sty m:val="p"/>
                            </m:rPr>
                            <a:rPr lang="en-US" b="0" i="0" smtClean="0">
                              <a:solidFill>
                                <a:schemeClr val="tx2"/>
                              </a:solidFill>
                              <a:latin typeface="Cambria Math" panose="02040503050406030204" pitchFamily="18" charset="0"/>
                            </a:rPr>
                            <m:t>i</m:t>
                          </m:r>
                          <m:r>
                            <a:rPr lang="en-US" b="0" i="1" smtClean="0">
                              <a:solidFill>
                                <a:schemeClr val="tx2"/>
                              </a:solidFill>
                              <a:latin typeface="Cambria Math" panose="02040503050406030204" pitchFamily="18" charset="0"/>
                            </a:rPr>
                            <m:t>𝜔</m:t>
                          </m:r>
                          <m:r>
                            <a:rPr lang="en-US" b="0" i="1" smtClean="0">
                              <a:solidFill>
                                <a:schemeClr val="tx2"/>
                              </a:solidFill>
                              <a:latin typeface="Cambria Math" panose="02040503050406030204" pitchFamily="18" charset="0"/>
                            </a:rPr>
                            <m:t>𝑡</m:t>
                          </m:r>
                        </m:sup>
                      </m:sSup>
                      <m:r>
                        <m:rPr>
                          <m:sty m:val="p"/>
                        </m:rPr>
                        <a:rPr lang="en-US" b="0" i="0" smtClean="0">
                          <a:solidFill>
                            <a:schemeClr val="tx2"/>
                          </a:solidFill>
                          <a:latin typeface="Cambria Math" panose="02040503050406030204" pitchFamily="18" charset="0"/>
                        </a:rPr>
                        <m:t>sin</m:t>
                      </m:r>
                      <m:r>
                        <a:rPr lang="en-US" b="0" i="1" smtClean="0">
                          <a:solidFill>
                            <a:schemeClr val="tx2"/>
                          </a:solidFill>
                          <a:latin typeface="Cambria Math" panose="02040503050406030204" pitchFamily="18" charset="0"/>
                        </a:rPr>
                        <m:t>𝛽</m:t>
                      </m:r>
                      <m:d>
                        <m:dPr>
                          <m:ctrlPr>
                            <a:rPr lang="en-US" i="1">
                              <a:solidFill>
                                <a:schemeClr val="tx2"/>
                              </a:solidFill>
                              <a:latin typeface="Cambria Math" panose="02040503050406030204" pitchFamily="18" charset="0"/>
                            </a:rPr>
                          </m:ctrlPr>
                        </m:dPr>
                        <m:e>
                          <m:m>
                            <m:mPr>
                              <m:mcs>
                                <m:mc>
                                  <m:mcPr>
                                    <m:count m:val="1"/>
                                    <m:mcJc m:val="center"/>
                                  </m:mcPr>
                                </m:mc>
                              </m:mcs>
                              <m:ctrlPr>
                                <a:rPr lang="en-US" i="1" smtClean="0">
                                  <a:solidFill>
                                    <a:schemeClr val="tx2"/>
                                  </a:solidFill>
                                  <a:latin typeface="Cambria Math" panose="02040503050406030204" pitchFamily="18" charset="0"/>
                                </a:rPr>
                              </m:ctrlPr>
                            </m:mPr>
                            <m:mr>
                              <m:e>
                                <m:sSup>
                                  <m:sSupPr>
                                    <m:ctrlPr>
                                      <a:rPr lang="en-US" i="1">
                                        <a:solidFill>
                                          <a:srgbClr val="000000"/>
                                        </a:solidFill>
                                        <a:latin typeface="Cambria Math" panose="02040503050406030204" pitchFamily="18" charset="0"/>
                                      </a:rPr>
                                    </m:ctrlPr>
                                  </m:sSupPr>
                                  <m:e>
                                    <m:r>
                                      <m:rPr>
                                        <m:sty m:val="p"/>
                                      </m:rPr>
                                      <a:rPr lang="en-US">
                                        <a:solidFill>
                                          <a:srgbClr val="000000"/>
                                        </a:solidFill>
                                        <a:latin typeface="Cambria Math" panose="02040503050406030204" pitchFamily="18" charset="0"/>
                                      </a:rPr>
                                      <m:t>e</m:t>
                                    </m:r>
                                  </m:e>
                                  <m:sup>
                                    <m:r>
                                      <a:rPr lang="en-US" i="1">
                                        <a:solidFill>
                                          <a:srgbClr val="000000"/>
                                        </a:solidFill>
                                        <a:latin typeface="Cambria Math" panose="02040503050406030204" pitchFamily="18" charset="0"/>
                                      </a:rPr>
                                      <m:t>𝑖</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𝑘</m:t>
                                        </m:r>
                                      </m:e>
                                      <m:sub>
                                        <m:r>
                                          <a:rPr lang="en-US" i="1">
                                            <a:solidFill>
                                              <a:srgbClr val="000000"/>
                                            </a:solidFill>
                                            <a:latin typeface="Cambria Math" panose="02040503050406030204" pitchFamily="18" charset="0"/>
                                          </a:rPr>
                                          <m:t>𝑒</m:t>
                                        </m:r>
                                      </m:sub>
                                    </m:sSub>
                                    <m:r>
                                      <a:rPr lang="en-US" i="1">
                                        <a:solidFill>
                                          <a:srgbClr val="000000"/>
                                        </a:solidFill>
                                        <a:latin typeface="Cambria Math" panose="02040503050406030204" pitchFamily="18" charset="0"/>
                                      </a:rPr>
                                      <m:t>𝑑</m:t>
                                    </m:r>
                                  </m:sup>
                                </m:sSup>
                              </m:e>
                            </m:mr>
                            <m:mr>
                              <m:e>
                                <m:r>
                                  <a:rPr lang="en-US" i="1" smtClean="0">
                                    <a:solidFill>
                                      <a:schemeClr val="tx2"/>
                                    </a:solidFill>
                                    <a:latin typeface="Cambria Math" panose="02040503050406030204" pitchFamily="18" charset="0"/>
                                  </a:rPr>
                                  <m:t>0</m:t>
                                </m:r>
                              </m:e>
                            </m:mr>
                          </m:m>
                        </m:e>
                      </m:d>
                    </m:oMath>
                  </m:oMathPara>
                </a14:m>
                <a:endParaRPr lang="en-US" dirty="0"/>
              </a:p>
            </p:txBody>
          </p:sp>
        </mc:Choice>
        <mc:Fallback xmlns="">
          <p:sp>
            <p:nvSpPr>
              <p:cNvPr id="11" name="CaixaDeTexto 10">
                <a:extLst>
                  <a:ext uri="{FF2B5EF4-FFF2-40B4-BE49-F238E27FC236}">
                    <a16:creationId xmlns:a16="http://schemas.microsoft.com/office/drawing/2014/main" id="{95AA972F-F818-4637-A969-61F4F17AB603}"/>
                  </a:ext>
                </a:extLst>
              </p:cNvPr>
              <p:cNvSpPr txBox="1">
                <a:spLocks noRot="1" noChangeAspect="1" noMove="1" noResize="1" noEditPoints="1" noAdjustHandles="1" noChangeArrowheads="1" noChangeShapeType="1" noTextEdit="1"/>
              </p:cNvSpPr>
              <p:nvPr/>
            </p:nvSpPr>
            <p:spPr>
              <a:xfrm>
                <a:off x="2840388" y="4272172"/>
                <a:ext cx="3099951" cy="51264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CaixaDeTexto 12">
                <a:extLst>
                  <a:ext uri="{FF2B5EF4-FFF2-40B4-BE49-F238E27FC236}">
                    <a16:creationId xmlns:a16="http://schemas.microsoft.com/office/drawing/2014/main" id="{CD08205D-6836-4522-B5EA-591557947778}"/>
                  </a:ext>
                </a:extLst>
              </p:cNvPr>
              <p:cNvSpPr txBox="1"/>
              <p:nvPr/>
            </p:nvSpPr>
            <p:spPr>
              <a:xfrm>
                <a:off x="611560" y="5119944"/>
                <a:ext cx="8532440" cy="1350883"/>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where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𝜋</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𝑖</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0</m:t>
                            </m:r>
                          </m:sub>
                        </m:sSub>
                      </m:den>
                    </m:f>
                    <m:r>
                      <a:rPr lang="en-US" b="0" i="1" smtClean="0">
                        <a:latin typeface="Cambria Math" panose="02040503050406030204" pitchFamily="18" charset="0"/>
                      </a:rPr>
                      <m:t> </m:t>
                    </m:r>
                  </m:oMath>
                </a14:m>
                <a:r>
                  <a:rPr lang="en-US" dirty="0">
                    <a:latin typeface="Calibri" panose="020F0502020204030204" pitchFamily="34" charset="0"/>
                    <a:cs typeface="Calibri" panose="020F0502020204030204" pitchFamily="34" charset="0"/>
                  </a:rPr>
                  <a:t>are wave numbers of the ordinary </a:t>
                </a:r>
                <a:r>
                  <a:rPr lang="en-US" i="1" dirty="0" err="1">
                    <a:latin typeface="Calibri" panose="020F0502020204030204" pitchFamily="34" charset="0"/>
                    <a:cs typeface="Calibri" panose="020F0502020204030204" pitchFamily="34" charset="0"/>
                  </a:rPr>
                  <a:t>i</a:t>
                </a:r>
                <a:r>
                  <a:rPr lang="en-US" i="1" dirty="0">
                    <a:latin typeface="Calibri" panose="020F0502020204030204" pitchFamily="34" charset="0"/>
                    <a:cs typeface="Calibri" panose="020F0502020204030204" pitchFamily="34" charset="0"/>
                  </a:rPr>
                  <a:t> = o </a:t>
                </a:r>
                <a:r>
                  <a:rPr lang="en-US" dirty="0">
                    <a:latin typeface="Calibri" panose="020F0502020204030204" pitchFamily="34" charset="0"/>
                    <a:cs typeface="Calibri" panose="020F0502020204030204" pitchFamily="34" charset="0"/>
                  </a:rPr>
                  <a:t>and extraordinary </a:t>
                </a:r>
                <a:r>
                  <a:rPr lang="en-US" i="1" dirty="0" err="1">
                    <a:latin typeface="Calibri" panose="020F0502020204030204" pitchFamily="34" charset="0"/>
                    <a:cs typeface="Calibri" panose="020F0502020204030204" pitchFamily="34" charset="0"/>
                  </a:rPr>
                  <a:t>i</a:t>
                </a:r>
                <a:r>
                  <a:rPr lang="en-US" i="1" dirty="0">
                    <a:latin typeface="Calibri" panose="020F0502020204030204" pitchFamily="34" charset="0"/>
                    <a:cs typeface="Calibri" panose="020F0502020204030204" pitchFamily="34" charset="0"/>
                  </a:rPr>
                  <a:t> = e </a:t>
                </a:r>
                <a:r>
                  <a:rPr lang="en-US" dirty="0">
                    <a:latin typeface="Calibri" panose="020F0502020204030204" pitchFamily="34" charset="0"/>
                    <a:cs typeface="Calibri" panose="020F0502020204030204" pitchFamily="34" charset="0"/>
                  </a:rPr>
                  <a:t>waves,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0</m:t>
                        </m:r>
                      </m:sub>
                    </m:sSub>
                  </m:oMath>
                </a14:m>
                <a:r>
                  <a:rPr lang="en-US" dirty="0">
                    <a:latin typeface="Calibri" panose="020F0502020204030204" pitchFamily="34" charset="0"/>
                    <a:cs typeface="Calibri" panose="020F0502020204030204" pitchFamily="34" charset="0"/>
                  </a:rPr>
                  <a:t> is the wave length in vacuum.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At the exit point the two waves will gain a phase shift </a:t>
                </a:r>
                <a14:m>
                  <m:oMath xmlns:m="http://schemas.openxmlformats.org/officeDocument/2006/math">
                    <m:r>
                      <a:rPr lang="en-US" b="0" i="1" smtClean="0">
                        <a:latin typeface="Cambria Math" panose="02040503050406030204" pitchFamily="18" charset="0"/>
                        <a:cs typeface="Calibri" panose="020F0502020204030204" pitchFamily="34" charset="0"/>
                      </a:rPr>
                      <m:t>𝛿𝜙</m:t>
                    </m:r>
                    <m:r>
                      <a:rPr lang="en-US" b="0" i="1" smtClean="0">
                        <a:latin typeface="Cambria Math" panose="02040503050406030204" pitchFamily="18" charset="0"/>
                        <a:cs typeface="Calibri" panose="020F0502020204030204" pitchFamily="34" charset="0"/>
                      </a:rPr>
                      <m:t>=</m:t>
                    </m:r>
                    <m:d>
                      <m:dPr>
                        <m:ctrlPr>
                          <a:rPr lang="en-US" b="0" i="1" smtClean="0">
                            <a:latin typeface="Cambria Math" panose="02040503050406030204" pitchFamily="18" charset="0"/>
                            <a:cs typeface="Calibri" panose="020F0502020204030204" pitchFamily="34" charset="0"/>
                          </a:rPr>
                        </m:ctrlPr>
                      </m:dPr>
                      <m:e>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𝑘</m:t>
                            </m:r>
                          </m:e>
                          <m:sub>
                            <m:r>
                              <a:rPr lang="en-US" b="0" i="1" smtClean="0">
                                <a:latin typeface="Cambria Math" panose="02040503050406030204" pitchFamily="18" charset="0"/>
                                <a:cs typeface="Calibri" panose="020F0502020204030204" pitchFamily="34" charset="0"/>
                              </a:rPr>
                              <m:t>𝑒</m:t>
                            </m:r>
                          </m:sub>
                        </m:sSub>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𝑘</m:t>
                            </m:r>
                          </m:e>
                          <m:sub>
                            <m:r>
                              <a:rPr lang="en-US" b="0" i="1" smtClean="0">
                                <a:latin typeface="Cambria Math" panose="02040503050406030204" pitchFamily="18" charset="0"/>
                                <a:cs typeface="Calibri" panose="020F0502020204030204" pitchFamily="34" charset="0"/>
                              </a:rPr>
                              <m:t>𝑜</m:t>
                            </m:r>
                          </m:sub>
                        </m:sSub>
                      </m:e>
                    </m:d>
                    <m:r>
                      <a:rPr lang="en-US" b="0" i="1" smtClean="0">
                        <a:latin typeface="Cambria Math" panose="02040503050406030204" pitchFamily="18" charset="0"/>
                        <a:cs typeface="Calibri" panose="020F0502020204030204" pitchFamily="34" charset="0"/>
                      </a:rPr>
                      <m:t>𝑑</m:t>
                    </m:r>
                  </m:oMath>
                </a14:m>
                <a:r>
                  <a:rPr lang="en-US" dirty="0">
                    <a:latin typeface="Calibri" panose="020F0502020204030204" pitchFamily="34" charset="0"/>
                    <a:cs typeface="Calibri" panose="020F0502020204030204" pitchFamily="34" charset="0"/>
                  </a:rPr>
                  <a:t>. </a:t>
                </a:r>
                <a:endParaRPr lang="en-US" dirty="0"/>
              </a:p>
            </p:txBody>
          </p:sp>
        </mc:Choice>
        <mc:Fallback xmlns="">
          <p:sp>
            <p:nvSpPr>
              <p:cNvPr id="13" name="CaixaDeTexto 12">
                <a:extLst>
                  <a:ext uri="{FF2B5EF4-FFF2-40B4-BE49-F238E27FC236}">
                    <a16:creationId xmlns:a16="http://schemas.microsoft.com/office/drawing/2014/main" id="{CD08205D-6836-4522-B5EA-591557947778}"/>
                  </a:ext>
                </a:extLst>
              </p:cNvPr>
              <p:cNvSpPr txBox="1">
                <a:spLocks noRot="1" noChangeAspect="1" noMove="1" noResize="1" noEditPoints="1" noAdjustHandles="1" noChangeArrowheads="1" noChangeShapeType="1" noTextEdit="1"/>
              </p:cNvSpPr>
              <p:nvPr/>
            </p:nvSpPr>
            <p:spPr>
              <a:xfrm>
                <a:off x="611560" y="5119944"/>
                <a:ext cx="8532440" cy="1350883"/>
              </a:xfrm>
              <a:prstGeom prst="rect">
                <a:avLst/>
              </a:prstGeom>
              <a:blipFill>
                <a:blip r:embed="rId7"/>
                <a:stretch>
                  <a:fillRect l="-571" b="-6787"/>
                </a:stretch>
              </a:blipFill>
            </p:spPr>
            <p:txBody>
              <a:bodyPr/>
              <a:lstStyle/>
              <a:p>
                <a:r>
                  <a:rPr lang="en-US">
                    <a:noFill/>
                  </a:rPr>
                  <a:t> </a:t>
                </a:r>
              </a:p>
            </p:txBody>
          </p:sp>
        </mc:Fallback>
      </mc:AlternateContent>
    </p:spTree>
    <p:extLst>
      <p:ext uri="{BB962C8B-B14F-4D97-AF65-F5344CB8AC3E}">
        <p14:creationId xmlns:p14="http://schemas.microsoft.com/office/powerpoint/2010/main" val="170945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ChangeArrowheads="1"/>
          </p:cNvSpPr>
          <p:nvPr/>
        </p:nvSpPr>
        <p:spPr bwMode="auto">
          <a:xfrm>
            <a:off x="684213" y="6400800"/>
            <a:ext cx="189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29" name="Line 162"/>
          <p:cNvSpPr>
            <a:spLocks noChangeShapeType="1"/>
          </p:cNvSpPr>
          <p:nvPr/>
        </p:nvSpPr>
        <p:spPr bwMode="auto">
          <a:xfrm>
            <a:off x="142875" y="5438775"/>
            <a:ext cx="8874125" cy="0"/>
          </a:xfrm>
          <a:prstGeom prst="line">
            <a:avLst/>
          </a:prstGeom>
          <a:noFill/>
          <a:ln w="50800">
            <a:solidFill>
              <a:srgbClr val="FFFFFF"/>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de-DE"/>
          </a:p>
        </p:txBody>
      </p:sp>
      <p:sp>
        <p:nvSpPr>
          <p:cNvPr id="1030" name="Line 163"/>
          <p:cNvSpPr>
            <a:spLocks noChangeShapeType="1"/>
          </p:cNvSpPr>
          <p:nvPr/>
        </p:nvSpPr>
        <p:spPr bwMode="auto">
          <a:xfrm flipV="1">
            <a:off x="3065463" y="4994275"/>
            <a:ext cx="0" cy="835025"/>
          </a:xfrm>
          <a:prstGeom prst="line">
            <a:avLst/>
          </a:prstGeom>
          <a:noFill/>
          <a:ln w="508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1031" name="Line 164"/>
          <p:cNvSpPr>
            <a:spLocks noChangeShapeType="1"/>
          </p:cNvSpPr>
          <p:nvPr/>
        </p:nvSpPr>
        <p:spPr bwMode="auto">
          <a:xfrm flipV="1">
            <a:off x="6372225" y="5032375"/>
            <a:ext cx="0" cy="835025"/>
          </a:xfrm>
          <a:prstGeom prst="line">
            <a:avLst/>
          </a:prstGeom>
          <a:noFill/>
          <a:ln w="508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1032" name="Text Box 175"/>
          <p:cNvSpPr txBox="1">
            <a:spLocks noChangeArrowheads="1"/>
          </p:cNvSpPr>
          <p:nvPr/>
        </p:nvSpPr>
        <p:spPr bwMode="auto">
          <a:xfrm>
            <a:off x="149287" y="39202"/>
            <a:ext cx="84375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spcBef>
                <a:spcPct val="50000"/>
              </a:spcBef>
            </a:pPr>
            <a:r>
              <a:rPr lang="en-US" altLang="de-DE" sz="3200" b="0" dirty="0">
                <a:latin typeface="+mj-lt"/>
              </a:rPr>
              <a:t>Liquid crystalline phases: </a:t>
            </a:r>
            <a:r>
              <a:rPr lang="en-US" altLang="de-DE" sz="3200" b="0" dirty="0" err="1">
                <a:latin typeface="+mj-lt"/>
              </a:rPr>
              <a:t>mesophases</a:t>
            </a:r>
            <a:endParaRPr lang="en-US" altLang="de-DE" sz="3200" b="0" dirty="0">
              <a:latin typeface="+mj-lt"/>
            </a:endParaRPr>
          </a:p>
        </p:txBody>
      </p:sp>
      <p:sp>
        <p:nvSpPr>
          <p:cNvPr id="1033" name="Rectangle 180"/>
          <p:cNvSpPr>
            <a:spLocks noChangeArrowheads="1"/>
          </p:cNvSpPr>
          <p:nvPr/>
        </p:nvSpPr>
        <p:spPr bwMode="auto">
          <a:xfrm>
            <a:off x="0" y="3143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grpSp>
        <p:nvGrpSpPr>
          <p:cNvPr id="1034" name="Group 177"/>
          <p:cNvGrpSpPr>
            <a:grpSpLocks/>
          </p:cNvGrpSpPr>
          <p:nvPr/>
        </p:nvGrpSpPr>
        <p:grpSpPr bwMode="auto">
          <a:xfrm>
            <a:off x="533400" y="2438400"/>
            <a:ext cx="8153400" cy="3810000"/>
            <a:chOff x="209550" y="833438"/>
            <a:chExt cx="8742363" cy="4432300"/>
          </a:xfrm>
        </p:grpSpPr>
        <p:sp>
          <p:nvSpPr>
            <p:cNvPr id="1059" name="AutoShape 5"/>
            <p:cNvSpPr>
              <a:spLocks noChangeArrowheads="1"/>
            </p:cNvSpPr>
            <p:nvPr/>
          </p:nvSpPr>
          <p:spPr bwMode="auto">
            <a:xfrm>
              <a:off x="234950" y="942975"/>
              <a:ext cx="146050"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60" name="AutoShape 6"/>
            <p:cNvSpPr>
              <a:spLocks noChangeArrowheads="1"/>
            </p:cNvSpPr>
            <p:nvPr/>
          </p:nvSpPr>
          <p:spPr bwMode="auto">
            <a:xfrm>
              <a:off x="663575" y="942975"/>
              <a:ext cx="146050"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61" name="AutoShape 7"/>
            <p:cNvSpPr>
              <a:spLocks noChangeArrowheads="1"/>
            </p:cNvSpPr>
            <p:nvPr/>
          </p:nvSpPr>
          <p:spPr bwMode="auto">
            <a:xfrm>
              <a:off x="1520825" y="942975"/>
              <a:ext cx="146050"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62" name="AutoShape 8"/>
            <p:cNvSpPr>
              <a:spLocks noChangeArrowheads="1"/>
            </p:cNvSpPr>
            <p:nvPr/>
          </p:nvSpPr>
          <p:spPr bwMode="auto">
            <a:xfrm>
              <a:off x="1095375" y="942975"/>
              <a:ext cx="146050"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63" name="AutoShape 9"/>
            <p:cNvSpPr>
              <a:spLocks noChangeArrowheads="1"/>
            </p:cNvSpPr>
            <p:nvPr/>
          </p:nvSpPr>
          <p:spPr bwMode="auto">
            <a:xfrm>
              <a:off x="2420938" y="942975"/>
              <a:ext cx="146050"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64" name="AutoShape 10"/>
            <p:cNvSpPr>
              <a:spLocks noChangeArrowheads="1"/>
            </p:cNvSpPr>
            <p:nvPr/>
          </p:nvSpPr>
          <p:spPr bwMode="auto">
            <a:xfrm>
              <a:off x="1973263" y="942975"/>
              <a:ext cx="147637"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grpSp>
          <p:nvGrpSpPr>
            <p:cNvPr id="1065" name="Group 11"/>
            <p:cNvGrpSpPr>
              <a:grpSpLocks/>
            </p:cNvGrpSpPr>
            <p:nvPr/>
          </p:nvGrpSpPr>
          <p:grpSpPr bwMode="auto">
            <a:xfrm>
              <a:off x="460375" y="1231900"/>
              <a:ext cx="2332038" cy="673100"/>
              <a:chOff x="327" y="856"/>
              <a:chExt cx="1592" cy="424"/>
            </a:xfrm>
          </p:grpSpPr>
          <p:sp>
            <p:nvSpPr>
              <p:cNvPr id="1214" name="AutoShape 12"/>
              <p:cNvSpPr>
                <a:spLocks noChangeArrowheads="1"/>
              </p:cNvSpPr>
              <p:nvPr/>
            </p:nvSpPr>
            <p:spPr bwMode="auto">
              <a:xfrm>
                <a:off x="327" y="856"/>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215" name="AutoShape 13"/>
              <p:cNvSpPr>
                <a:spLocks noChangeArrowheads="1"/>
              </p:cNvSpPr>
              <p:nvPr/>
            </p:nvSpPr>
            <p:spPr bwMode="auto">
              <a:xfrm>
                <a:off x="620" y="856"/>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216" name="AutoShape 14"/>
              <p:cNvSpPr>
                <a:spLocks noChangeArrowheads="1"/>
              </p:cNvSpPr>
              <p:nvPr/>
            </p:nvSpPr>
            <p:spPr bwMode="auto">
              <a:xfrm>
                <a:off x="1205" y="856"/>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217" name="AutoShape 15"/>
              <p:cNvSpPr>
                <a:spLocks noChangeArrowheads="1"/>
              </p:cNvSpPr>
              <p:nvPr/>
            </p:nvSpPr>
            <p:spPr bwMode="auto">
              <a:xfrm>
                <a:off x="914" y="856"/>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218" name="AutoShape 16"/>
              <p:cNvSpPr>
                <a:spLocks noChangeArrowheads="1"/>
              </p:cNvSpPr>
              <p:nvPr/>
            </p:nvSpPr>
            <p:spPr bwMode="auto">
              <a:xfrm>
                <a:off x="1819" y="856"/>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219" name="AutoShape 17"/>
              <p:cNvSpPr>
                <a:spLocks noChangeArrowheads="1"/>
              </p:cNvSpPr>
              <p:nvPr/>
            </p:nvSpPr>
            <p:spPr bwMode="auto">
              <a:xfrm>
                <a:off x="1514" y="856"/>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grpSp>
        <p:sp>
          <p:nvSpPr>
            <p:cNvPr id="1066" name="AutoShape 18"/>
            <p:cNvSpPr>
              <a:spLocks noChangeArrowheads="1"/>
            </p:cNvSpPr>
            <p:nvPr/>
          </p:nvSpPr>
          <p:spPr bwMode="auto">
            <a:xfrm>
              <a:off x="238125" y="1701800"/>
              <a:ext cx="146050"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67" name="AutoShape 19"/>
            <p:cNvSpPr>
              <a:spLocks noChangeArrowheads="1"/>
            </p:cNvSpPr>
            <p:nvPr/>
          </p:nvSpPr>
          <p:spPr bwMode="auto">
            <a:xfrm>
              <a:off x="666750" y="1701800"/>
              <a:ext cx="146050"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68" name="AutoShape 20"/>
            <p:cNvSpPr>
              <a:spLocks noChangeArrowheads="1"/>
            </p:cNvSpPr>
            <p:nvPr/>
          </p:nvSpPr>
          <p:spPr bwMode="auto">
            <a:xfrm>
              <a:off x="1524000" y="1701800"/>
              <a:ext cx="146050"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69" name="AutoShape 21"/>
            <p:cNvSpPr>
              <a:spLocks noChangeArrowheads="1"/>
            </p:cNvSpPr>
            <p:nvPr/>
          </p:nvSpPr>
          <p:spPr bwMode="auto">
            <a:xfrm>
              <a:off x="1096963" y="1701800"/>
              <a:ext cx="147637"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70" name="AutoShape 22"/>
            <p:cNvSpPr>
              <a:spLocks noChangeArrowheads="1"/>
            </p:cNvSpPr>
            <p:nvPr/>
          </p:nvSpPr>
          <p:spPr bwMode="auto">
            <a:xfrm>
              <a:off x="2424113" y="1701800"/>
              <a:ext cx="146050"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71" name="AutoShape 23"/>
            <p:cNvSpPr>
              <a:spLocks noChangeArrowheads="1"/>
            </p:cNvSpPr>
            <p:nvPr/>
          </p:nvSpPr>
          <p:spPr bwMode="auto">
            <a:xfrm>
              <a:off x="1976438" y="1701800"/>
              <a:ext cx="147637"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grpSp>
          <p:nvGrpSpPr>
            <p:cNvPr id="1072" name="Group 24"/>
            <p:cNvGrpSpPr>
              <a:grpSpLocks/>
            </p:cNvGrpSpPr>
            <p:nvPr/>
          </p:nvGrpSpPr>
          <p:grpSpPr bwMode="auto">
            <a:xfrm>
              <a:off x="463550" y="1990725"/>
              <a:ext cx="2332038" cy="673100"/>
              <a:chOff x="329" y="1334"/>
              <a:chExt cx="1592" cy="424"/>
            </a:xfrm>
          </p:grpSpPr>
          <p:sp>
            <p:nvSpPr>
              <p:cNvPr id="1208" name="AutoShape 25"/>
              <p:cNvSpPr>
                <a:spLocks noChangeArrowheads="1"/>
              </p:cNvSpPr>
              <p:nvPr/>
            </p:nvSpPr>
            <p:spPr bwMode="auto">
              <a:xfrm>
                <a:off x="329" y="1334"/>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209" name="AutoShape 26"/>
              <p:cNvSpPr>
                <a:spLocks noChangeArrowheads="1"/>
              </p:cNvSpPr>
              <p:nvPr/>
            </p:nvSpPr>
            <p:spPr bwMode="auto">
              <a:xfrm>
                <a:off x="622" y="1334"/>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210" name="AutoShape 27"/>
              <p:cNvSpPr>
                <a:spLocks noChangeArrowheads="1"/>
              </p:cNvSpPr>
              <p:nvPr/>
            </p:nvSpPr>
            <p:spPr bwMode="auto">
              <a:xfrm>
                <a:off x="1207" y="1334"/>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211" name="AutoShape 28"/>
              <p:cNvSpPr>
                <a:spLocks noChangeArrowheads="1"/>
              </p:cNvSpPr>
              <p:nvPr/>
            </p:nvSpPr>
            <p:spPr bwMode="auto">
              <a:xfrm>
                <a:off x="916" y="1334"/>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212" name="AutoShape 29"/>
              <p:cNvSpPr>
                <a:spLocks noChangeArrowheads="1"/>
              </p:cNvSpPr>
              <p:nvPr/>
            </p:nvSpPr>
            <p:spPr bwMode="auto">
              <a:xfrm>
                <a:off x="1821" y="1334"/>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213" name="AutoShape 30"/>
              <p:cNvSpPr>
                <a:spLocks noChangeArrowheads="1"/>
              </p:cNvSpPr>
              <p:nvPr/>
            </p:nvSpPr>
            <p:spPr bwMode="auto">
              <a:xfrm>
                <a:off x="1516" y="1334"/>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grpSp>
        <p:sp>
          <p:nvSpPr>
            <p:cNvPr id="1073" name="AutoShape 31"/>
            <p:cNvSpPr>
              <a:spLocks noChangeArrowheads="1"/>
            </p:cNvSpPr>
            <p:nvPr/>
          </p:nvSpPr>
          <p:spPr bwMode="auto">
            <a:xfrm>
              <a:off x="236538" y="2446338"/>
              <a:ext cx="146050"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74" name="AutoShape 32"/>
            <p:cNvSpPr>
              <a:spLocks noChangeArrowheads="1"/>
            </p:cNvSpPr>
            <p:nvPr/>
          </p:nvSpPr>
          <p:spPr bwMode="auto">
            <a:xfrm>
              <a:off x="665163" y="2446338"/>
              <a:ext cx="146050"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75" name="AutoShape 33"/>
            <p:cNvSpPr>
              <a:spLocks noChangeArrowheads="1"/>
            </p:cNvSpPr>
            <p:nvPr/>
          </p:nvSpPr>
          <p:spPr bwMode="auto">
            <a:xfrm>
              <a:off x="1522413" y="2446338"/>
              <a:ext cx="146050"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76" name="AutoShape 34"/>
            <p:cNvSpPr>
              <a:spLocks noChangeArrowheads="1"/>
            </p:cNvSpPr>
            <p:nvPr/>
          </p:nvSpPr>
          <p:spPr bwMode="auto">
            <a:xfrm>
              <a:off x="1095375" y="2446338"/>
              <a:ext cx="147638"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77" name="AutoShape 35"/>
            <p:cNvSpPr>
              <a:spLocks noChangeArrowheads="1"/>
            </p:cNvSpPr>
            <p:nvPr/>
          </p:nvSpPr>
          <p:spPr bwMode="auto">
            <a:xfrm>
              <a:off x="2422525" y="2446338"/>
              <a:ext cx="146050"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78" name="AutoShape 36"/>
            <p:cNvSpPr>
              <a:spLocks noChangeArrowheads="1"/>
            </p:cNvSpPr>
            <p:nvPr/>
          </p:nvSpPr>
          <p:spPr bwMode="auto">
            <a:xfrm>
              <a:off x="1974850" y="2446338"/>
              <a:ext cx="147638"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grpSp>
          <p:nvGrpSpPr>
            <p:cNvPr id="1079" name="Group 37"/>
            <p:cNvGrpSpPr>
              <a:grpSpLocks/>
            </p:cNvGrpSpPr>
            <p:nvPr/>
          </p:nvGrpSpPr>
          <p:grpSpPr bwMode="auto">
            <a:xfrm>
              <a:off x="461963" y="2735263"/>
              <a:ext cx="2332037" cy="673100"/>
              <a:chOff x="328" y="1803"/>
              <a:chExt cx="1592" cy="424"/>
            </a:xfrm>
          </p:grpSpPr>
          <p:sp>
            <p:nvSpPr>
              <p:cNvPr id="1202" name="AutoShape 38"/>
              <p:cNvSpPr>
                <a:spLocks noChangeArrowheads="1"/>
              </p:cNvSpPr>
              <p:nvPr/>
            </p:nvSpPr>
            <p:spPr bwMode="auto">
              <a:xfrm>
                <a:off x="328" y="1803"/>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203" name="AutoShape 39"/>
              <p:cNvSpPr>
                <a:spLocks noChangeArrowheads="1"/>
              </p:cNvSpPr>
              <p:nvPr/>
            </p:nvSpPr>
            <p:spPr bwMode="auto">
              <a:xfrm>
                <a:off x="621" y="1803"/>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204" name="AutoShape 40"/>
              <p:cNvSpPr>
                <a:spLocks noChangeArrowheads="1"/>
              </p:cNvSpPr>
              <p:nvPr/>
            </p:nvSpPr>
            <p:spPr bwMode="auto">
              <a:xfrm>
                <a:off x="1206" y="1803"/>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205" name="AutoShape 41"/>
              <p:cNvSpPr>
                <a:spLocks noChangeArrowheads="1"/>
              </p:cNvSpPr>
              <p:nvPr/>
            </p:nvSpPr>
            <p:spPr bwMode="auto">
              <a:xfrm>
                <a:off x="915" y="1803"/>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206" name="AutoShape 42"/>
              <p:cNvSpPr>
                <a:spLocks noChangeArrowheads="1"/>
              </p:cNvSpPr>
              <p:nvPr/>
            </p:nvSpPr>
            <p:spPr bwMode="auto">
              <a:xfrm>
                <a:off x="1820" y="1803"/>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207" name="AutoShape 43"/>
              <p:cNvSpPr>
                <a:spLocks noChangeArrowheads="1"/>
              </p:cNvSpPr>
              <p:nvPr/>
            </p:nvSpPr>
            <p:spPr bwMode="auto">
              <a:xfrm>
                <a:off x="1515" y="1803"/>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grpSp>
        <p:sp>
          <p:nvSpPr>
            <p:cNvPr id="1080" name="AutoShape 44"/>
            <p:cNvSpPr>
              <a:spLocks noChangeArrowheads="1"/>
            </p:cNvSpPr>
            <p:nvPr/>
          </p:nvSpPr>
          <p:spPr bwMode="auto">
            <a:xfrm rot="1080000">
              <a:off x="3308350" y="1038225"/>
              <a:ext cx="147638"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81" name="AutoShape 45"/>
            <p:cNvSpPr>
              <a:spLocks noChangeArrowheads="1"/>
            </p:cNvSpPr>
            <p:nvPr/>
          </p:nvSpPr>
          <p:spPr bwMode="auto">
            <a:xfrm rot="420000">
              <a:off x="3895725" y="1300163"/>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82" name="AutoShape 46"/>
            <p:cNvSpPr>
              <a:spLocks noChangeArrowheads="1"/>
            </p:cNvSpPr>
            <p:nvPr/>
          </p:nvSpPr>
          <p:spPr bwMode="auto">
            <a:xfrm>
              <a:off x="3659188" y="869950"/>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83" name="AutoShape 47"/>
            <p:cNvSpPr>
              <a:spLocks noChangeArrowheads="1"/>
            </p:cNvSpPr>
            <p:nvPr/>
          </p:nvSpPr>
          <p:spPr bwMode="auto">
            <a:xfrm rot="-1260000">
              <a:off x="4057650" y="849313"/>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84" name="AutoShape 48"/>
            <p:cNvSpPr>
              <a:spLocks noChangeArrowheads="1"/>
            </p:cNvSpPr>
            <p:nvPr/>
          </p:nvSpPr>
          <p:spPr bwMode="auto">
            <a:xfrm>
              <a:off x="4327525" y="846138"/>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85" name="AutoShape 49"/>
            <p:cNvSpPr>
              <a:spLocks noChangeArrowheads="1"/>
            </p:cNvSpPr>
            <p:nvPr/>
          </p:nvSpPr>
          <p:spPr bwMode="auto">
            <a:xfrm rot="-780000">
              <a:off x="4706938" y="1003300"/>
              <a:ext cx="147637"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86" name="AutoShape 50"/>
            <p:cNvSpPr>
              <a:spLocks noChangeArrowheads="1"/>
            </p:cNvSpPr>
            <p:nvPr/>
          </p:nvSpPr>
          <p:spPr bwMode="auto">
            <a:xfrm rot="-2160000">
              <a:off x="6383338" y="2824163"/>
              <a:ext cx="146050" cy="6731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87" name="AutoShape 51"/>
            <p:cNvSpPr>
              <a:spLocks noChangeArrowheads="1"/>
            </p:cNvSpPr>
            <p:nvPr/>
          </p:nvSpPr>
          <p:spPr bwMode="auto">
            <a:xfrm rot="1320000">
              <a:off x="7324725" y="3233738"/>
              <a:ext cx="146050" cy="6731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88" name="AutoShape 52"/>
            <p:cNvSpPr>
              <a:spLocks noChangeArrowheads="1"/>
            </p:cNvSpPr>
            <p:nvPr/>
          </p:nvSpPr>
          <p:spPr bwMode="auto">
            <a:xfrm>
              <a:off x="6483350" y="3695700"/>
              <a:ext cx="146050" cy="6731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89" name="AutoShape 53"/>
            <p:cNvSpPr>
              <a:spLocks noChangeArrowheads="1"/>
            </p:cNvSpPr>
            <p:nvPr/>
          </p:nvSpPr>
          <p:spPr bwMode="auto">
            <a:xfrm>
              <a:off x="7092950" y="3025775"/>
              <a:ext cx="620713" cy="15875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90" name="AutoShape 54"/>
            <p:cNvSpPr>
              <a:spLocks noChangeArrowheads="1"/>
            </p:cNvSpPr>
            <p:nvPr/>
          </p:nvSpPr>
          <p:spPr bwMode="auto">
            <a:xfrm>
              <a:off x="6735763" y="2624138"/>
              <a:ext cx="147637" cy="6731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91" name="AutoShape 55"/>
            <p:cNvSpPr>
              <a:spLocks noChangeArrowheads="1"/>
            </p:cNvSpPr>
            <p:nvPr/>
          </p:nvSpPr>
          <p:spPr bwMode="auto">
            <a:xfrm rot="-2880000">
              <a:off x="7007225" y="3632200"/>
              <a:ext cx="158750" cy="6223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92" name="AutoShape 56"/>
            <p:cNvSpPr>
              <a:spLocks noChangeArrowheads="1"/>
            </p:cNvSpPr>
            <p:nvPr/>
          </p:nvSpPr>
          <p:spPr bwMode="auto">
            <a:xfrm rot="4020000">
              <a:off x="6929438" y="3152775"/>
              <a:ext cx="158750" cy="6223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93" name="AutoShape 57"/>
            <p:cNvSpPr>
              <a:spLocks noChangeArrowheads="1"/>
            </p:cNvSpPr>
            <p:nvPr/>
          </p:nvSpPr>
          <p:spPr bwMode="auto">
            <a:xfrm>
              <a:off x="228600" y="3206750"/>
              <a:ext cx="146050"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94" name="AutoShape 58"/>
            <p:cNvSpPr>
              <a:spLocks noChangeArrowheads="1"/>
            </p:cNvSpPr>
            <p:nvPr/>
          </p:nvSpPr>
          <p:spPr bwMode="auto">
            <a:xfrm>
              <a:off x="657225" y="3206750"/>
              <a:ext cx="147638" cy="673100"/>
            </a:xfrm>
            <a:prstGeom prst="octagon">
              <a:avLst>
                <a:gd name="adj" fmla="val 29282"/>
              </a:avLst>
            </a:prstGeom>
            <a:solidFill>
              <a:srgbClr val="FF0000"/>
            </a:solidFill>
            <a:ln w="12700">
              <a:solidFill>
                <a:srgbClr val="FF0000"/>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95" name="AutoShape 59"/>
            <p:cNvSpPr>
              <a:spLocks noChangeArrowheads="1"/>
            </p:cNvSpPr>
            <p:nvPr/>
          </p:nvSpPr>
          <p:spPr bwMode="auto">
            <a:xfrm>
              <a:off x="1514475" y="3206750"/>
              <a:ext cx="147638"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96" name="AutoShape 60"/>
            <p:cNvSpPr>
              <a:spLocks noChangeArrowheads="1"/>
            </p:cNvSpPr>
            <p:nvPr/>
          </p:nvSpPr>
          <p:spPr bwMode="auto">
            <a:xfrm>
              <a:off x="1089025" y="3206750"/>
              <a:ext cx="146050"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97" name="AutoShape 61"/>
            <p:cNvSpPr>
              <a:spLocks noChangeArrowheads="1"/>
            </p:cNvSpPr>
            <p:nvPr/>
          </p:nvSpPr>
          <p:spPr bwMode="auto">
            <a:xfrm>
              <a:off x="2414588" y="3206750"/>
              <a:ext cx="147637"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98" name="AutoShape 62"/>
            <p:cNvSpPr>
              <a:spLocks noChangeArrowheads="1"/>
            </p:cNvSpPr>
            <p:nvPr/>
          </p:nvSpPr>
          <p:spPr bwMode="auto">
            <a:xfrm>
              <a:off x="1968500" y="3206750"/>
              <a:ext cx="146050"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grpSp>
          <p:nvGrpSpPr>
            <p:cNvPr id="1099" name="Group 63"/>
            <p:cNvGrpSpPr>
              <a:grpSpLocks/>
            </p:cNvGrpSpPr>
            <p:nvPr/>
          </p:nvGrpSpPr>
          <p:grpSpPr bwMode="auto">
            <a:xfrm>
              <a:off x="454025" y="3495675"/>
              <a:ext cx="2333625" cy="673100"/>
              <a:chOff x="323" y="2282"/>
              <a:chExt cx="1592" cy="424"/>
            </a:xfrm>
          </p:grpSpPr>
          <p:sp>
            <p:nvSpPr>
              <p:cNvPr id="1196" name="AutoShape 64"/>
              <p:cNvSpPr>
                <a:spLocks noChangeArrowheads="1"/>
              </p:cNvSpPr>
              <p:nvPr/>
            </p:nvSpPr>
            <p:spPr bwMode="auto">
              <a:xfrm>
                <a:off x="323" y="2282"/>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97" name="AutoShape 65"/>
              <p:cNvSpPr>
                <a:spLocks noChangeArrowheads="1"/>
              </p:cNvSpPr>
              <p:nvPr/>
            </p:nvSpPr>
            <p:spPr bwMode="auto">
              <a:xfrm>
                <a:off x="616" y="2282"/>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98" name="AutoShape 66"/>
              <p:cNvSpPr>
                <a:spLocks noChangeArrowheads="1"/>
              </p:cNvSpPr>
              <p:nvPr/>
            </p:nvSpPr>
            <p:spPr bwMode="auto">
              <a:xfrm>
                <a:off x="1201" y="2282"/>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99" name="AutoShape 67"/>
              <p:cNvSpPr>
                <a:spLocks noChangeArrowheads="1"/>
              </p:cNvSpPr>
              <p:nvPr/>
            </p:nvSpPr>
            <p:spPr bwMode="auto">
              <a:xfrm>
                <a:off x="910" y="2282"/>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200" name="AutoShape 68"/>
              <p:cNvSpPr>
                <a:spLocks noChangeArrowheads="1"/>
              </p:cNvSpPr>
              <p:nvPr/>
            </p:nvSpPr>
            <p:spPr bwMode="auto">
              <a:xfrm>
                <a:off x="1815" y="2282"/>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201" name="AutoShape 69"/>
              <p:cNvSpPr>
                <a:spLocks noChangeArrowheads="1"/>
              </p:cNvSpPr>
              <p:nvPr/>
            </p:nvSpPr>
            <p:spPr bwMode="auto">
              <a:xfrm>
                <a:off x="1510" y="2282"/>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grpSp>
        <p:sp>
          <p:nvSpPr>
            <p:cNvPr id="1100" name="AutoShape 70"/>
            <p:cNvSpPr>
              <a:spLocks noChangeArrowheads="1"/>
            </p:cNvSpPr>
            <p:nvPr/>
          </p:nvSpPr>
          <p:spPr bwMode="auto">
            <a:xfrm>
              <a:off x="209550" y="3954463"/>
              <a:ext cx="146050"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01" name="AutoShape 71"/>
            <p:cNvSpPr>
              <a:spLocks noChangeArrowheads="1"/>
            </p:cNvSpPr>
            <p:nvPr/>
          </p:nvSpPr>
          <p:spPr bwMode="auto">
            <a:xfrm>
              <a:off x="638175" y="3954463"/>
              <a:ext cx="147638"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02" name="AutoShape 72"/>
            <p:cNvSpPr>
              <a:spLocks noChangeArrowheads="1"/>
            </p:cNvSpPr>
            <p:nvPr/>
          </p:nvSpPr>
          <p:spPr bwMode="auto">
            <a:xfrm>
              <a:off x="1495425" y="3954463"/>
              <a:ext cx="147638"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03" name="AutoShape 73"/>
            <p:cNvSpPr>
              <a:spLocks noChangeArrowheads="1"/>
            </p:cNvSpPr>
            <p:nvPr/>
          </p:nvSpPr>
          <p:spPr bwMode="auto">
            <a:xfrm>
              <a:off x="1069975" y="3954463"/>
              <a:ext cx="146050"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04" name="AutoShape 74"/>
            <p:cNvSpPr>
              <a:spLocks noChangeArrowheads="1"/>
            </p:cNvSpPr>
            <p:nvPr/>
          </p:nvSpPr>
          <p:spPr bwMode="auto">
            <a:xfrm>
              <a:off x="2395538" y="3954463"/>
              <a:ext cx="147637"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05" name="AutoShape 75"/>
            <p:cNvSpPr>
              <a:spLocks noChangeArrowheads="1"/>
            </p:cNvSpPr>
            <p:nvPr/>
          </p:nvSpPr>
          <p:spPr bwMode="auto">
            <a:xfrm>
              <a:off x="1949450" y="3954463"/>
              <a:ext cx="146050" cy="673100"/>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grpSp>
          <p:nvGrpSpPr>
            <p:cNvPr id="1106" name="Group 76"/>
            <p:cNvGrpSpPr>
              <a:grpSpLocks/>
            </p:cNvGrpSpPr>
            <p:nvPr/>
          </p:nvGrpSpPr>
          <p:grpSpPr bwMode="auto">
            <a:xfrm>
              <a:off x="434975" y="4243388"/>
              <a:ext cx="2333625" cy="673100"/>
              <a:chOff x="310" y="2753"/>
              <a:chExt cx="1592" cy="424"/>
            </a:xfrm>
          </p:grpSpPr>
          <p:sp>
            <p:nvSpPr>
              <p:cNvPr id="1190" name="AutoShape 77"/>
              <p:cNvSpPr>
                <a:spLocks noChangeArrowheads="1"/>
              </p:cNvSpPr>
              <p:nvPr/>
            </p:nvSpPr>
            <p:spPr bwMode="auto">
              <a:xfrm>
                <a:off x="310" y="2753"/>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91" name="AutoShape 78"/>
              <p:cNvSpPr>
                <a:spLocks noChangeArrowheads="1"/>
              </p:cNvSpPr>
              <p:nvPr/>
            </p:nvSpPr>
            <p:spPr bwMode="auto">
              <a:xfrm>
                <a:off x="603" y="2753"/>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92" name="AutoShape 79"/>
              <p:cNvSpPr>
                <a:spLocks noChangeArrowheads="1"/>
              </p:cNvSpPr>
              <p:nvPr/>
            </p:nvSpPr>
            <p:spPr bwMode="auto">
              <a:xfrm>
                <a:off x="1188" y="2753"/>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93" name="AutoShape 80"/>
              <p:cNvSpPr>
                <a:spLocks noChangeArrowheads="1"/>
              </p:cNvSpPr>
              <p:nvPr/>
            </p:nvSpPr>
            <p:spPr bwMode="auto">
              <a:xfrm>
                <a:off x="897" y="2753"/>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94" name="AutoShape 81"/>
              <p:cNvSpPr>
                <a:spLocks noChangeArrowheads="1"/>
              </p:cNvSpPr>
              <p:nvPr/>
            </p:nvSpPr>
            <p:spPr bwMode="auto">
              <a:xfrm>
                <a:off x="1802" y="2753"/>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95" name="AutoShape 82"/>
              <p:cNvSpPr>
                <a:spLocks noChangeArrowheads="1"/>
              </p:cNvSpPr>
              <p:nvPr/>
            </p:nvSpPr>
            <p:spPr bwMode="auto">
              <a:xfrm>
                <a:off x="1497" y="2753"/>
                <a:ext cx="100" cy="424"/>
              </a:xfrm>
              <a:prstGeom prst="octagon">
                <a:avLst>
                  <a:gd name="adj" fmla="val 29282"/>
                </a:avLst>
              </a:prstGeom>
              <a:solidFill>
                <a:schemeClr val="accent1"/>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accent1"/>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grpSp>
        <p:sp>
          <p:nvSpPr>
            <p:cNvPr id="1107" name="AutoShape 83"/>
            <p:cNvSpPr>
              <a:spLocks noChangeArrowheads="1"/>
            </p:cNvSpPr>
            <p:nvPr/>
          </p:nvSpPr>
          <p:spPr bwMode="auto">
            <a:xfrm rot="1080000">
              <a:off x="4113213" y="1601788"/>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08" name="AutoShape 84"/>
            <p:cNvSpPr>
              <a:spLocks noChangeArrowheads="1"/>
            </p:cNvSpPr>
            <p:nvPr/>
          </p:nvSpPr>
          <p:spPr bwMode="auto">
            <a:xfrm rot="-1260000">
              <a:off x="3573463" y="1662113"/>
              <a:ext cx="147637"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09" name="AutoShape 85"/>
            <p:cNvSpPr>
              <a:spLocks noChangeArrowheads="1"/>
            </p:cNvSpPr>
            <p:nvPr/>
          </p:nvSpPr>
          <p:spPr bwMode="auto">
            <a:xfrm>
              <a:off x="4465638" y="1560513"/>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10" name="AutoShape 86"/>
            <p:cNvSpPr>
              <a:spLocks noChangeArrowheads="1"/>
            </p:cNvSpPr>
            <p:nvPr/>
          </p:nvSpPr>
          <p:spPr bwMode="auto">
            <a:xfrm>
              <a:off x="3476625" y="2638425"/>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11" name="AutoShape 87"/>
            <p:cNvSpPr>
              <a:spLocks noChangeArrowheads="1"/>
            </p:cNvSpPr>
            <p:nvPr/>
          </p:nvSpPr>
          <p:spPr bwMode="auto">
            <a:xfrm rot="1080000">
              <a:off x="3703638" y="2781300"/>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12" name="AutoShape 88"/>
            <p:cNvSpPr>
              <a:spLocks noChangeArrowheads="1"/>
            </p:cNvSpPr>
            <p:nvPr/>
          </p:nvSpPr>
          <p:spPr bwMode="auto">
            <a:xfrm rot="420000">
              <a:off x="4237038" y="2984500"/>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13" name="AutoShape 89"/>
            <p:cNvSpPr>
              <a:spLocks noChangeArrowheads="1"/>
            </p:cNvSpPr>
            <p:nvPr/>
          </p:nvSpPr>
          <p:spPr bwMode="auto">
            <a:xfrm>
              <a:off x="4054475" y="2439988"/>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14" name="AutoShape 90"/>
            <p:cNvSpPr>
              <a:spLocks noChangeArrowheads="1"/>
            </p:cNvSpPr>
            <p:nvPr/>
          </p:nvSpPr>
          <p:spPr bwMode="auto">
            <a:xfrm>
              <a:off x="4816475" y="2462213"/>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15" name="AutoShape 91"/>
            <p:cNvSpPr>
              <a:spLocks noChangeArrowheads="1"/>
            </p:cNvSpPr>
            <p:nvPr/>
          </p:nvSpPr>
          <p:spPr bwMode="auto">
            <a:xfrm rot="-780000">
              <a:off x="5097463" y="2976563"/>
              <a:ext cx="147637"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16" name="AutoShape 92"/>
            <p:cNvSpPr>
              <a:spLocks noChangeArrowheads="1"/>
            </p:cNvSpPr>
            <p:nvPr/>
          </p:nvSpPr>
          <p:spPr bwMode="auto">
            <a:xfrm rot="1080000">
              <a:off x="4549775" y="3503613"/>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17" name="AutoShape 93"/>
            <p:cNvSpPr>
              <a:spLocks noChangeArrowheads="1"/>
            </p:cNvSpPr>
            <p:nvPr/>
          </p:nvSpPr>
          <p:spPr bwMode="auto">
            <a:xfrm rot="-1260000">
              <a:off x="3937000" y="3244850"/>
              <a:ext cx="147638"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18" name="AutoShape 94"/>
            <p:cNvSpPr>
              <a:spLocks noChangeArrowheads="1"/>
            </p:cNvSpPr>
            <p:nvPr/>
          </p:nvSpPr>
          <p:spPr bwMode="auto">
            <a:xfrm>
              <a:off x="4902200" y="3462338"/>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19" name="AutoShape 95"/>
            <p:cNvSpPr>
              <a:spLocks noChangeArrowheads="1"/>
            </p:cNvSpPr>
            <p:nvPr/>
          </p:nvSpPr>
          <p:spPr bwMode="auto">
            <a:xfrm rot="-780000">
              <a:off x="4314825" y="2141538"/>
              <a:ext cx="147638"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20" name="AutoShape 96"/>
            <p:cNvSpPr>
              <a:spLocks noChangeArrowheads="1"/>
            </p:cNvSpPr>
            <p:nvPr/>
          </p:nvSpPr>
          <p:spPr bwMode="auto">
            <a:xfrm>
              <a:off x="3824288" y="2051050"/>
              <a:ext cx="147637"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21" name="AutoShape 97"/>
            <p:cNvSpPr>
              <a:spLocks noChangeArrowheads="1"/>
            </p:cNvSpPr>
            <p:nvPr/>
          </p:nvSpPr>
          <p:spPr bwMode="auto">
            <a:xfrm rot="420000">
              <a:off x="4694238" y="1812925"/>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22" name="AutoShape 98"/>
            <p:cNvSpPr>
              <a:spLocks noChangeArrowheads="1"/>
            </p:cNvSpPr>
            <p:nvPr/>
          </p:nvSpPr>
          <p:spPr bwMode="auto">
            <a:xfrm rot="-780000">
              <a:off x="3370263" y="1881188"/>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23" name="AutoShape 99"/>
            <p:cNvSpPr>
              <a:spLocks noChangeArrowheads="1"/>
            </p:cNvSpPr>
            <p:nvPr/>
          </p:nvSpPr>
          <p:spPr bwMode="auto">
            <a:xfrm rot="1080000">
              <a:off x="4976813" y="1563688"/>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24" name="AutoShape 100"/>
            <p:cNvSpPr>
              <a:spLocks noChangeArrowheads="1"/>
            </p:cNvSpPr>
            <p:nvPr/>
          </p:nvSpPr>
          <p:spPr bwMode="auto">
            <a:xfrm>
              <a:off x="5073650" y="2241550"/>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25" name="AutoShape 101"/>
            <p:cNvSpPr>
              <a:spLocks noChangeArrowheads="1"/>
            </p:cNvSpPr>
            <p:nvPr/>
          </p:nvSpPr>
          <p:spPr bwMode="auto">
            <a:xfrm rot="1080000">
              <a:off x="5035550" y="850900"/>
              <a:ext cx="147638"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26" name="AutoShape 102"/>
            <p:cNvSpPr>
              <a:spLocks noChangeArrowheads="1"/>
            </p:cNvSpPr>
            <p:nvPr/>
          </p:nvSpPr>
          <p:spPr bwMode="auto">
            <a:xfrm rot="-1260000">
              <a:off x="4600575" y="2819400"/>
              <a:ext cx="147638"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27" name="AutoShape 103"/>
            <p:cNvSpPr>
              <a:spLocks noChangeArrowheads="1"/>
            </p:cNvSpPr>
            <p:nvPr/>
          </p:nvSpPr>
          <p:spPr bwMode="auto">
            <a:xfrm rot="1080000">
              <a:off x="3324225" y="3419475"/>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28" name="AutoShape 104"/>
            <p:cNvSpPr>
              <a:spLocks noChangeArrowheads="1"/>
            </p:cNvSpPr>
            <p:nvPr/>
          </p:nvSpPr>
          <p:spPr bwMode="auto">
            <a:xfrm rot="420000">
              <a:off x="3538538" y="3613150"/>
              <a:ext cx="147637"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29" name="AutoShape 105"/>
            <p:cNvSpPr>
              <a:spLocks noChangeArrowheads="1"/>
            </p:cNvSpPr>
            <p:nvPr/>
          </p:nvSpPr>
          <p:spPr bwMode="auto">
            <a:xfrm rot="-780000">
              <a:off x="3846513" y="3794125"/>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30" name="AutoShape 106"/>
            <p:cNvSpPr>
              <a:spLocks noChangeArrowheads="1"/>
            </p:cNvSpPr>
            <p:nvPr/>
          </p:nvSpPr>
          <p:spPr bwMode="auto">
            <a:xfrm rot="1080000">
              <a:off x="5003800" y="4027488"/>
              <a:ext cx="147638"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31" name="AutoShape 107"/>
            <p:cNvSpPr>
              <a:spLocks noChangeArrowheads="1"/>
            </p:cNvSpPr>
            <p:nvPr/>
          </p:nvSpPr>
          <p:spPr bwMode="auto">
            <a:xfrm rot="420000">
              <a:off x="4025900" y="4554538"/>
              <a:ext cx="147638"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32" name="AutoShape 108"/>
            <p:cNvSpPr>
              <a:spLocks noChangeArrowheads="1"/>
            </p:cNvSpPr>
            <p:nvPr/>
          </p:nvSpPr>
          <p:spPr bwMode="auto">
            <a:xfrm>
              <a:off x="3652838" y="4360863"/>
              <a:ext cx="147637"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33" name="AutoShape 109"/>
            <p:cNvSpPr>
              <a:spLocks noChangeArrowheads="1"/>
            </p:cNvSpPr>
            <p:nvPr/>
          </p:nvSpPr>
          <p:spPr bwMode="auto">
            <a:xfrm rot="-1260000">
              <a:off x="4667250" y="4286250"/>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34" name="AutoShape 110"/>
            <p:cNvSpPr>
              <a:spLocks noChangeArrowheads="1"/>
            </p:cNvSpPr>
            <p:nvPr/>
          </p:nvSpPr>
          <p:spPr bwMode="auto">
            <a:xfrm>
              <a:off x="4278313" y="3822700"/>
              <a:ext cx="147637"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35" name="AutoShape 111"/>
            <p:cNvSpPr>
              <a:spLocks noChangeArrowheads="1"/>
            </p:cNvSpPr>
            <p:nvPr/>
          </p:nvSpPr>
          <p:spPr bwMode="auto">
            <a:xfrm rot="-780000">
              <a:off x="3271838" y="4257675"/>
              <a:ext cx="147637"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36" name="AutoShape 112"/>
            <p:cNvSpPr>
              <a:spLocks noChangeArrowheads="1"/>
            </p:cNvSpPr>
            <p:nvPr/>
          </p:nvSpPr>
          <p:spPr bwMode="auto">
            <a:xfrm rot="1080000">
              <a:off x="4308475" y="4592638"/>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37" name="AutoShape 113"/>
            <p:cNvSpPr>
              <a:spLocks noChangeArrowheads="1"/>
            </p:cNvSpPr>
            <p:nvPr/>
          </p:nvSpPr>
          <p:spPr bwMode="auto">
            <a:xfrm>
              <a:off x="5172075" y="4567238"/>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38" name="AutoShape 114"/>
            <p:cNvSpPr>
              <a:spLocks noChangeArrowheads="1"/>
            </p:cNvSpPr>
            <p:nvPr/>
          </p:nvSpPr>
          <p:spPr bwMode="auto">
            <a:xfrm rot="-780000">
              <a:off x="5534025" y="3300413"/>
              <a:ext cx="147638"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39" name="AutoShape 115"/>
            <p:cNvSpPr>
              <a:spLocks noChangeArrowheads="1"/>
            </p:cNvSpPr>
            <p:nvPr/>
          </p:nvSpPr>
          <p:spPr bwMode="auto">
            <a:xfrm>
              <a:off x="5307013" y="3636963"/>
              <a:ext cx="147637"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40" name="AutoShape 116"/>
            <p:cNvSpPr>
              <a:spLocks noChangeArrowheads="1"/>
            </p:cNvSpPr>
            <p:nvPr/>
          </p:nvSpPr>
          <p:spPr bwMode="auto">
            <a:xfrm rot="1080000">
              <a:off x="5349875" y="1692275"/>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41" name="AutoShape 117"/>
            <p:cNvSpPr>
              <a:spLocks noChangeArrowheads="1"/>
            </p:cNvSpPr>
            <p:nvPr/>
          </p:nvSpPr>
          <p:spPr bwMode="auto">
            <a:xfrm>
              <a:off x="5626100" y="2062163"/>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42" name="AutoShape 118"/>
            <p:cNvSpPr>
              <a:spLocks noChangeArrowheads="1"/>
            </p:cNvSpPr>
            <p:nvPr/>
          </p:nvSpPr>
          <p:spPr bwMode="auto">
            <a:xfrm rot="1080000">
              <a:off x="5300663" y="1033463"/>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43" name="AutoShape 119"/>
            <p:cNvSpPr>
              <a:spLocks noChangeArrowheads="1"/>
            </p:cNvSpPr>
            <p:nvPr/>
          </p:nvSpPr>
          <p:spPr bwMode="auto">
            <a:xfrm rot="1080000">
              <a:off x="5472113" y="4006850"/>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44" name="AutoShape 120"/>
            <p:cNvSpPr>
              <a:spLocks noChangeArrowheads="1"/>
            </p:cNvSpPr>
            <p:nvPr/>
          </p:nvSpPr>
          <p:spPr bwMode="auto">
            <a:xfrm rot="-2880000">
              <a:off x="7064375" y="4610100"/>
              <a:ext cx="158750" cy="6223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45" name="AutoShape 121"/>
            <p:cNvSpPr>
              <a:spLocks noChangeArrowheads="1"/>
            </p:cNvSpPr>
            <p:nvPr/>
          </p:nvSpPr>
          <p:spPr bwMode="auto">
            <a:xfrm rot="-2160000">
              <a:off x="7621588" y="3629025"/>
              <a:ext cx="146050" cy="6731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46" name="AutoShape 122"/>
            <p:cNvSpPr>
              <a:spLocks noChangeArrowheads="1"/>
            </p:cNvSpPr>
            <p:nvPr/>
          </p:nvSpPr>
          <p:spPr bwMode="auto">
            <a:xfrm rot="1320000">
              <a:off x="8562975" y="4038600"/>
              <a:ext cx="146050" cy="6731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47" name="AutoShape 123"/>
            <p:cNvSpPr>
              <a:spLocks noChangeArrowheads="1"/>
            </p:cNvSpPr>
            <p:nvPr/>
          </p:nvSpPr>
          <p:spPr bwMode="auto">
            <a:xfrm>
              <a:off x="7743825" y="4362450"/>
              <a:ext cx="146050" cy="6731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48" name="AutoShape 124"/>
            <p:cNvSpPr>
              <a:spLocks noChangeArrowheads="1"/>
            </p:cNvSpPr>
            <p:nvPr/>
          </p:nvSpPr>
          <p:spPr bwMode="auto">
            <a:xfrm>
              <a:off x="8331200" y="3830638"/>
              <a:ext cx="620713" cy="15875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49" name="AutoShape 125"/>
            <p:cNvSpPr>
              <a:spLocks noChangeArrowheads="1"/>
            </p:cNvSpPr>
            <p:nvPr/>
          </p:nvSpPr>
          <p:spPr bwMode="auto">
            <a:xfrm>
              <a:off x="7974013" y="3429000"/>
              <a:ext cx="147637" cy="6731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50" name="AutoShape 126"/>
            <p:cNvSpPr>
              <a:spLocks noChangeArrowheads="1"/>
            </p:cNvSpPr>
            <p:nvPr/>
          </p:nvSpPr>
          <p:spPr bwMode="auto">
            <a:xfrm rot="-2880000">
              <a:off x="8245475" y="4437063"/>
              <a:ext cx="158750" cy="6223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51" name="AutoShape 127"/>
            <p:cNvSpPr>
              <a:spLocks noChangeArrowheads="1"/>
            </p:cNvSpPr>
            <p:nvPr/>
          </p:nvSpPr>
          <p:spPr bwMode="auto">
            <a:xfrm rot="4020000">
              <a:off x="8167688" y="3957638"/>
              <a:ext cx="158750" cy="6223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52" name="AutoShape 128"/>
            <p:cNvSpPr>
              <a:spLocks noChangeArrowheads="1"/>
            </p:cNvSpPr>
            <p:nvPr/>
          </p:nvSpPr>
          <p:spPr bwMode="auto">
            <a:xfrm rot="-2880000">
              <a:off x="8365332" y="3240881"/>
              <a:ext cx="158750" cy="620713"/>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53" name="AutoShape 129"/>
            <p:cNvSpPr>
              <a:spLocks noChangeArrowheads="1"/>
            </p:cNvSpPr>
            <p:nvPr/>
          </p:nvSpPr>
          <p:spPr bwMode="auto">
            <a:xfrm rot="2280000">
              <a:off x="7370763" y="4059238"/>
              <a:ext cx="146050" cy="6731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54" name="AutoShape 130"/>
            <p:cNvSpPr>
              <a:spLocks noChangeArrowheads="1"/>
            </p:cNvSpPr>
            <p:nvPr/>
          </p:nvSpPr>
          <p:spPr bwMode="auto">
            <a:xfrm rot="4020000">
              <a:off x="6785769" y="4117182"/>
              <a:ext cx="158750" cy="620712"/>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55" name="AutoShape 131"/>
            <p:cNvSpPr>
              <a:spLocks noChangeArrowheads="1"/>
            </p:cNvSpPr>
            <p:nvPr/>
          </p:nvSpPr>
          <p:spPr bwMode="auto">
            <a:xfrm rot="-2160000">
              <a:off x="6367463" y="2279650"/>
              <a:ext cx="146050" cy="6731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56" name="AutoShape 132"/>
            <p:cNvSpPr>
              <a:spLocks noChangeArrowheads="1"/>
            </p:cNvSpPr>
            <p:nvPr/>
          </p:nvSpPr>
          <p:spPr bwMode="auto">
            <a:xfrm rot="1320000">
              <a:off x="7286625" y="917575"/>
              <a:ext cx="146050" cy="6731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57" name="AutoShape 133"/>
            <p:cNvSpPr>
              <a:spLocks noChangeArrowheads="1"/>
            </p:cNvSpPr>
            <p:nvPr/>
          </p:nvSpPr>
          <p:spPr bwMode="auto">
            <a:xfrm rot="1140000">
              <a:off x="6426200" y="1377950"/>
              <a:ext cx="146050" cy="6731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58" name="AutoShape 134"/>
            <p:cNvSpPr>
              <a:spLocks noChangeArrowheads="1"/>
            </p:cNvSpPr>
            <p:nvPr/>
          </p:nvSpPr>
          <p:spPr bwMode="auto">
            <a:xfrm>
              <a:off x="6145213" y="969963"/>
              <a:ext cx="620712" cy="15875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59" name="AutoShape 135"/>
            <p:cNvSpPr>
              <a:spLocks noChangeArrowheads="1"/>
            </p:cNvSpPr>
            <p:nvPr/>
          </p:nvSpPr>
          <p:spPr bwMode="auto">
            <a:xfrm>
              <a:off x="8723313" y="2022475"/>
              <a:ext cx="146050" cy="6731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60" name="AutoShape 136"/>
            <p:cNvSpPr>
              <a:spLocks noChangeArrowheads="1"/>
            </p:cNvSpPr>
            <p:nvPr/>
          </p:nvSpPr>
          <p:spPr bwMode="auto">
            <a:xfrm rot="-2880000">
              <a:off x="6969125" y="1316038"/>
              <a:ext cx="158750" cy="6223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61" name="AutoShape 137"/>
            <p:cNvSpPr>
              <a:spLocks noChangeArrowheads="1"/>
            </p:cNvSpPr>
            <p:nvPr/>
          </p:nvSpPr>
          <p:spPr bwMode="auto">
            <a:xfrm rot="4020000">
              <a:off x="6891338" y="836613"/>
              <a:ext cx="158750" cy="6223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62" name="AutoShape 138"/>
            <p:cNvSpPr>
              <a:spLocks noChangeArrowheads="1"/>
            </p:cNvSpPr>
            <p:nvPr/>
          </p:nvSpPr>
          <p:spPr bwMode="auto">
            <a:xfrm rot="-2880000">
              <a:off x="6999288" y="2303463"/>
              <a:ext cx="158750" cy="6223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63" name="AutoShape 139"/>
            <p:cNvSpPr>
              <a:spLocks noChangeArrowheads="1"/>
            </p:cNvSpPr>
            <p:nvPr/>
          </p:nvSpPr>
          <p:spPr bwMode="auto">
            <a:xfrm rot="-2160000">
              <a:off x="7564438" y="1349375"/>
              <a:ext cx="146050" cy="6731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64" name="AutoShape 140"/>
            <p:cNvSpPr>
              <a:spLocks noChangeArrowheads="1"/>
            </p:cNvSpPr>
            <p:nvPr/>
          </p:nvSpPr>
          <p:spPr bwMode="auto">
            <a:xfrm rot="1320000">
              <a:off x="8524875" y="1722438"/>
              <a:ext cx="146050" cy="6731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65" name="AutoShape 141"/>
            <p:cNvSpPr>
              <a:spLocks noChangeArrowheads="1"/>
            </p:cNvSpPr>
            <p:nvPr/>
          </p:nvSpPr>
          <p:spPr bwMode="auto">
            <a:xfrm>
              <a:off x="7705725" y="2046288"/>
              <a:ext cx="146050" cy="6731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66" name="AutoShape 142"/>
            <p:cNvSpPr>
              <a:spLocks noChangeArrowheads="1"/>
            </p:cNvSpPr>
            <p:nvPr/>
          </p:nvSpPr>
          <p:spPr bwMode="auto">
            <a:xfrm>
              <a:off x="8293100" y="1514475"/>
              <a:ext cx="620713" cy="15875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67" name="AutoShape 143"/>
            <p:cNvSpPr>
              <a:spLocks noChangeArrowheads="1"/>
            </p:cNvSpPr>
            <p:nvPr/>
          </p:nvSpPr>
          <p:spPr bwMode="auto">
            <a:xfrm>
              <a:off x="7935913" y="1112838"/>
              <a:ext cx="147637" cy="6731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68" name="AutoShape 144"/>
            <p:cNvSpPr>
              <a:spLocks noChangeArrowheads="1"/>
            </p:cNvSpPr>
            <p:nvPr/>
          </p:nvSpPr>
          <p:spPr bwMode="auto">
            <a:xfrm rot="-2880000">
              <a:off x="8207375" y="2120900"/>
              <a:ext cx="158750" cy="6223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69" name="AutoShape 145"/>
            <p:cNvSpPr>
              <a:spLocks noChangeArrowheads="1"/>
            </p:cNvSpPr>
            <p:nvPr/>
          </p:nvSpPr>
          <p:spPr bwMode="auto">
            <a:xfrm rot="4020000">
              <a:off x="8129588" y="1641475"/>
              <a:ext cx="158750" cy="6223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70" name="AutoShape 146"/>
            <p:cNvSpPr>
              <a:spLocks noChangeArrowheads="1"/>
            </p:cNvSpPr>
            <p:nvPr/>
          </p:nvSpPr>
          <p:spPr bwMode="auto">
            <a:xfrm rot="-2880000">
              <a:off x="8336757" y="924718"/>
              <a:ext cx="158750" cy="620713"/>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71" name="AutoShape 147"/>
            <p:cNvSpPr>
              <a:spLocks noChangeArrowheads="1"/>
            </p:cNvSpPr>
            <p:nvPr/>
          </p:nvSpPr>
          <p:spPr bwMode="auto">
            <a:xfrm rot="2220000">
              <a:off x="7397750" y="1925638"/>
              <a:ext cx="146050" cy="6731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72" name="AutoShape 148"/>
            <p:cNvSpPr>
              <a:spLocks noChangeArrowheads="1"/>
            </p:cNvSpPr>
            <p:nvPr/>
          </p:nvSpPr>
          <p:spPr bwMode="auto">
            <a:xfrm rot="4020000">
              <a:off x="6911182" y="1801018"/>
              <a:ext cx="158750" cy="620713"/>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73" name="AutoShape 149"/>
            <p:cNvSpPr>
              <a:spLocks noChangeArrowheads="1"/>
            </p:cNvSpPr>
            <p:nvPr/>
          </p:nvSpPr>
          <p:spPr bwMode="auto">
            <a:xfrm rot="4020000">
              <a:off x="7892257" y="2502693"/>
              <a:ext cx="158750" cy="620713"/>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74" name="AutoShape 150"/>
            <p:cNvSpPr>
              <a:spLocks noChangeArrowheads="1"/>
            </p:cNvSpPr>
            <p:nvPr/>
          </p:nvSpPr>
          <p:spPr bwMode="auto">
            <a:xfrm rot="1140000">
              <a:off x="7705725" y="833438"/>
              <a:ext cx="146050" cy="6731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75" name="AutoShape 151"/>
            <p:cNvSpPr>
              <a:spLocks noChangeArrowheads="1"/>
            </p:cNvSpPr>
            <p:nvPr/>
          </p:nvSpPr>
          <p:spPr bwMode="auto">
            <a:xfrm rot="-5340000">
              <a:off x="8074025" y="2820988"/>
              <a:ext cx="158750" cy="6223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76" name="AutoShape 152"/>
            <p:cNvSpPr>
              <a:spLocks noChangeArrowheads="1"/>
            </p:cNvSpPr>
            <p:nvPr/>
          </p:nvSpPr>
          <p:spPr bwMode="auto">
            <a:xfrm rot="-2880000">
              <a:off x="8528050" y="2755900"/>
              <a:ext cx="158750" cy="622300"/>
            </a:xfrm>
            <a:prstGeom prst="octagon">
              <a:avLst>
                <a:gd name="adj" fmla="val 29282"/>
              </a:avLst>
            </a:prstGeom>
            <a:solidFill>
              <a:srgbClr val="FC0128"/>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C0128"/>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77" name="AutoShape 153"/>
            <p:cNvSpPr>
              <a:spLocks noChangeArrowheads="1"/>
            </p:cNvSpPr>
            <p:nvPr/>
          </p:nvSpPr>
          <p:spPr bwMode="auto">
            <a:xfrm rot="1080000">
              <a:off x="3209925" y="2613025"/>
              <a:ext cx="147638"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78" name="AutoShape 154"/>
            <p:cNvSpPr>
              <a:spLocks noChangeArrowheads="1"/>
            </p:cNvSpPr>
            <p:nvPr/>
          </p:nvSpPr>
          <p:spPr bwMode="auto">
            <a:xfrm rot="-780000">
              <a:off x="5416550" y="2579688"/>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79" name="AutoShape 156"/>
            <p:cNvSpPr>
              <a:spLocks noChangeArrowheads="1"/>
            </p:cNvSpPr>
            <p:nvPr/>
          </p:nvSpPr>
          <p:spPr bwMode="auto">
            <a:xfrm rot="1080000">
              <a:off x="5724525" y="2803525"/>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80" name="AutoShape 157"/>
            <p:cNvSpPr>
              <a:spLocks noChangeArrowheads="1"/>
            </p:cNvSpPr>
            <p:nvPr/>
          </p:nvSpPr>
          <p:spPr bwMode="auto">
            <a:xfrm>
              <a:off x="5915025" y="3779838"/>
              <a:ext cx="147638"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81" name="AutoShape 158"/>
            <p:cNvSpPr>
              <a:spLocks noChangeArrowheads="1"/>
            </p:cNvSpPr>
            <p:nvPr/>
          </p:nvSpPr>
          <p:spPr bwMode="auto">
            <a:xfrm rot="-600000">
              <a:off x="5716588" y="1173163"/>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82" name="AutoShape 159"/>
            <p:cNvSpPr>
              <a:spLocks noChangeArrowheads="1"/>
            </p:cNvSpPr>
            <p:nvPr/>
          </p:nvSpPr>
          <p:spPr bwMode="auto">
            <a:xfrm rot="-780000">
              <a:off x="5737225" y="4216400"/>
              <a:ext cx="146050" cy="673100"/>
            </a:xfrm>
            <a:prstGeom prst="octagon">
              <a:avLst>
                <a:gd name="adj" fmla="val 29282"/>
              </a:avLst>
            </a:prstGeom>
            <a:solidFill>
              <a:srgbClr val="FAFD00"/>
            </a:solidFill>
            <a:ln w="9525">
              <a:miter lim="800000"/>
              <a:headEnd/>
              <a:tailEnd/>
            </a:ln>
            <a:scene3d>
              <a:camera prst="legacyObliqueTopRight"/>
              <a:lightRig rig="legacyFlat3" dir="b"/>
            </a:scene3d>
            <a:sp3d extrusionH="100000" prstMaterial="legacyMatte">
              <a:bevelT w="13500" h="13500" prst="angle"/>
              <a:bevelB w="13500" h="13500" prst="angle"/>
              <a:extrusionClr>
                <a:srgbClr val="FAFD00"/>
              </a:extrusionClr>
            </a:sp3d>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183" name="Line 161"/>
            <p:cNvSpPr>
              <a:spLocks noChangeShapeType="1"/>
            </p:cNvSpPr>
            <p:nvPr/>
          </p:nvSpPr>
          <p:spPr bwMode="auto">
            <a:xfrm flipV="1">
              <a:off x="4289425" y="2582863"/>
              <a:ext cx="0" cy="628650"/>
            </a:xfrm>
            <a:prstGeom prst="line">
              <a:avLst/>
            </a:prstGeom>
            <a:noFill/>
            <a:ln w="25400">
              <a:solidFill>
                <a:schemeClr val="tx1"/>
              </a:solidFill>
              <a:round/>
              <a:headEnd type="stealth" w="med" len="lg"/>
              <a:tailEnd type="stealth" w="med" len="lg"/>
            </a:ln>
            <a:scene3d>
              <a:camera prst="legacyObliqueTopRight"/>
              <a:lightRig rig="legacyFlat3" dir="b"/>
            </a:scene3d>
            <a:sp3d extrusionH="1000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Lst>
          </p:spPr>
          <p:txBody>
            <a:bodyPr wrap="none" anchor="ctr">
              <a:flatTx/>
            </a:bodyPr>
            <a:lstStyle/>
            <a:p>
              <a:endParaRPr lang="de-DE"/>
            </a:p>
          </p:txBody>
        </p:sp>
        <p:sp>
          <p:nvSpPr>
            <p:cNvPr id="1184" name="Line 167"/>
            <p:cNvSpPr>
              <a:spLocks noChangeShapeType="1"/>
            </p:cNvSpPr>
            <p:nvPr/>
          </p:nvSpPr>
          <p:spPr bwMode="auto">
            <a:xfrm>
              <a:off x="311150" y="1328738"/>
              <a:ext cx="885825" cy="0"/>
            </a:xfrm>
            <a:prstGeom prst="line">
              <a:avLst/>
            </a:prstGeom>
            <a:noFill/>
            <a:ln w="50800">
              <a:solidFill>
                <a:srgbClr val="FF0000"/>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1185" name="Line 168"/>
            <p:cNvSpPr>
              <a:spLocks noChangeShapeType="1"/>
            </p:cNvSpPr>
            <p:nvPr/>
          </p:nvSpPr>
          <p:spPr bwMode="auto">
            <a:xfrm>
              <a:off x="1163638" y="1328738"/>
              <a:ext cx="1568450" cy="1749425"/>
            </a:xfrm>
            <a:prstGeom prst="line">
              <a:avLst/>
            </a:prstGeom>
            <a:noFill/>
            <a:ln w="50800">
              <a:solidFill>
                <a:srgbClr val="FF0000"/>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1186" name="Line 169"/>
            <p:cNvSpPr>
              <a:spLocks noChangeShapeType="1"/>
            </p:cNvSpPr>
            <p:nvPr/>
          </p:nvSpPr>
          <p:spPr bwMode="auto">
            <a:xfrm flipH="1">
              <a:off x="517525" y="3052763"/>
              <a:ext cx="2201863" cy="0"/>
            </a:xfrm>
            <a:prstGeom prst="line">
              <a:avLst/>
            </a:prstGeom>
            <a:noFill/>
            <a:ln w="50800">
              <a:solidFill>
                <a:srgbClr val="FF0000"/>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1187" name="Line 170"/>
            <p:cNvSpPr>
              <a:spLocks noChangeShapeType="1"/>
            </p:cNvSpPr>
            <p:nvPr/>
          </p:nvSpPr>
          <p:spPr bwMode="auto">
            <a:xfrm>
              <a:off x="517525" y="3038475"/>
              <a:ext cx="436563" cy="812800"/>
            </a:xfrm>
            <a:prstGeom prst="line">
              <a:avLst/>
            </a:prstGeom>
            <a:noFill/>
            <a:ln w="50800">
              <a:solidFill>
                <a:srgbClr val="FF0000"/>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1188" name="Line 171"/>
            <p:cNvSpPr>
              <a:spLocks noChangeShapeType="1"/>
            </p:cNvSpPr>
            <p:nvPr/>
          </p:nvSpPr>
          <p:spPr bwMode="auto">
            <a:xfrm>
              <a:off x="311150" y="1328738"/>
              <a:ext cx="1968500" cy="2560637"/>
            </a:xfrm>
            <a:prstGeom prst="line">
              <a:avLst/>
            </a:prstGeom>
            <a:noFill/>
            <a:ln w="50800">
              <a:solidFill>
                <a:srgbClr val="FF0000"/>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1189" name="Line 172"/>
            <p:cNvSpPr>
              <a:spLocks noChangeShapeType="1"/>
            </p:cNvSpPr>
            <p:nvPr/>
          </p:nvSpPr>
          <p:spPr bwMode="auto">
            <a:xfrm>
              <a:off x="979488" y="3851275"/>
              <a:ext cx="1266825" cy="0"/>
            </a:xfrm>
            <a:prstGeom prst="line">
              <a:avLst/>
            </a:prstGeom>
            <a:noFill/>
            <a:ln w="50800">
              <a:solidFill>
                <a:srgbClr val="FF0000"/>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graphicFrame>
          <p:nvGraphicFramePr>
            <p:cNvPr id="1027" name="Object 179"/>
            <p:cNvGraphicFramePr>
              <a:graphicFrameLocks noChangeAspect="1"/>
            </p:cNvGraphicFramePr>
            <p:nvPr/>
          </p:nvGraphicFramePr>
          <p:xfrm>
            <a:off x="4314825" y="2514600"/>
            <a:ext cx="655638" cy="914400"/>
          </p:xfrm>
          <a:graphic>
            <a:graphicData uri="http://schemas.openxmlformats.org/presentationml/2006/ole">
              <mc:AlternateContent xmlns:mc="http://schemas.openxmlformats.org/markup-compatibility/2006">
                <mc:Choice xmlns:v="urn:schemas-microsoft-com:vml" Requires="v">
                  <p:oleObj name="Equation" r:id="rId3" imgW="126725" imgH="177415" progId="Equation.3">
                    <p:embed/>
                  </p:oleObj>
                </mc:Choice>
                <mc:Fallback>
                  <p:oleObj name="Equation" r:id="rId3" imgW="126725" imgH="17741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825" y="2514600"/>
                          <a:ext cx="655638"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35" name="Text Box 181"/>
          <p:cNvSpPr txBox="1">
            <a:spLocks noChangeArrowheads="1"/>
          </p:cNvSpPr>
          <p:nvPr/>
        </p:nvSpPr>
        <p:spPr bwMode="auto">
          <a:xfrm>
            <a:off x="0" y="6064250"/>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altLang="de-DE" sz="2200" b="0" dirty="0">
                <a:latin typeface="+mn-lt"/>
              </a:rPr>
              <a:t>Average local molecular orientations in liquid crystals are described by the director with head-tail symmetry</a:t>
            </a:r>
          </a:p>
        </p:txBody>
      </p:sp>
      <p:sp>
        <p:nvSpPr>
          <p:cNvPr id="1036" name="Rectangle 184"/>
          <p:cNvSpPr>
            <a:spLocks noChangeArrowheads="1"/>
          </p:cNvSpPr>
          <p:nvPr/>
        </p:nvSpPr>
        <p:spPr bwMode="auto">
          <a:xfrm>
            <a:off x="0" y="3143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graphicFrame>
        <p:nvGraphicFramePr>
          <p:cNvPr id="1026" name="Object 183"/>
          <p:cNvGraphicFramePr>
            <a:graphicFrameLocks noChangeAspect="1"/>
          </p:cNvGraphicFramePr>
          <p:nvPr/>
        </p:nvGraphicFramePr>
        <p:xfrm>
          <a:off x="5562600" y="6492875"/>
          <a:ext cx="914400" cy="365125"/>
        </p:xfrm>
        <a:graphic>
          <a:graphicData uri="http://schemas.openxmlformats.org/presentationml/2006/ole">
            <mc:AlternateContent xmlns:mc="http://schemas.openxmlformats.org/markup-compatibility/2006">
              <mc:Choice xmlns:v="urn:schemas-microsoft-com:vml" Requires="v">
                <p:oleObj name="Equation" r:id="rId5" imgW="444114" imgH="177646" progId="Equation.3">
                  <p:embed/>
                </p:oleObj>
              </mc:Choice>
              <mc:Fallback>
                <p:oleObj name="Equation" r:id="rId5" imgW="444114" imgH="17764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6492875"/>
                        <a:ext cx="914400" cy="36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7" name="Rectangle 166"/>
          <p:cNvSpPr>
            <a:spLocks noChangeArrowheads="1"/>
          </p:cNvSpPr>
          <p:nvPr/>
        </p:nvSpPr>
        <p:spPr bwMode="auto">
          <a:xfrm>
            <a:off x="457200" y="1981200"/>
            <a:ext cx="855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altLang="de-DE" b="0" dirty="0">
                <a:latin typeface="+mn-lt"/>
                <a:ea typeface="Microsoft JhengHei" panose="020B0604030504040204" pitchFamily="34" charset="-120"/>
              </a:rPr>
              <a:t>Crystal                                 Liquid Crystal                     Isotropic fluid</a:t>
            </a:r>
          </a:p>
        </p:txBody>
      </p:sp>
      <p:sp>
        <p:nvSpPr>
          <p:cNvPr id="1038" name="Rectangle 175"/>
          <p:cNvSpPr>
            <a:spLocks noChangeArrowheads="1"/>
          </p:cNvSpPr>
          <p:nvPr/>
        </p:nvSpPr>
        <p:spPr bwMode="auto">
          <a:xfrm>
            <a:off x="4118302" y="840695"/>
            <a:ext cx="383470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buFont typeface="Symbol" pitchFamily="18" charset="2"/>
              <a:buChar char="®"/>
            </a:pPr>
            <a:r>
              <a:rPr lang="en-GB" altLang="de-DE" sz="2200" b="0" dirty="0">
                <a:solidFill>
                  <a:srgbClr val="FF0000"/>
                </a:solidFill>
                <a:latin typeface="+mn-lt"/>
              </a:rPr>
              <a:t>Flow like liquids</a:t>
            </a:r>
          </a:p>
          <a:p>
            <a:pPr eaLnBrk="1" hangingPunct="1">
              <a:buFont typeface="Symbol" pitchFamily="18" charset="2"/>
              <a:buChar char="®"/>
            </a:pPr>
            <a:r>
              <a:rPr lang="en-US" altLang="de-DE" sz="2200" b="0" dirty="0">
                <a:solidFill>
                  <a:srgbClr val="FF0000"/>
                </a:solidFill>
                <a:latin typeface="+mn-lt"/>
              </a:rPr>
              <a:t>Anisotropic like solid crystals</a:t>
            </a:r>
          </a:p>
        </p:txBody>
      </p:sp>
      <p:grpSp>
        <p:nvGrpSpPr>
          <p:cNvPr id="1039" name="Group 183"/>
          <p:cNvGrpSpPr>
            <a:grpSpLocks/>
          </p:cNvGrpSpPr>
          <p:nvPr/>
        </p:nvGrpSpPr>
        <p:grpSpPr bwMode="auto">
          <a:xfrm>
            <a:off x="428825" y="972193"/>
            <a:ext cx="3009900" cy="685800"/>
            <a:chOff x="308" y="816"/>
            <a:chExt cx="2022" cy="383"/>
          </a:xfrm>
        </p:grpSpPr>
        <p:grpSp>
          <p:nvGrpSpPr>
            <p:cNvPr id="1043" name="Group 184"/>
            <p:cNvGrpSpPr>
              <a:grpSpLocks/>
            </p:cNvGrpSpPr>
            <p:nvPr/>
          </p:nvGrpSpPr>
          <p:grpSpPr bwMode="auto">
            <a:xfrm>
              <a:off x="308" y="816"/>
              <a:ext cx="1609" cy="383"/>
              <a:chOff x="272" y="787"/>
              <a:chExt cx="1868" cy="452"/>
            </a:xfrm>
          </p:grpSpPr>
          <p:grpSp>
            <p:nvGrpSpPr>
              <p:cNvPr id="1045" name="Group 185"/>
              <p:cNvGrpSpPr>
                <a:grpSpLocks/>
              </p:cNvGrpSpPr>
              <p:nvPr/>
            </p:nvGrpSpPr>
            <p:grpSpPr bwMode="auto">
              <a:xfrm>
                <a:off x="956" y="787"/>
                <a:ext cx="1019" cy="452"/>
                <a:chOff x="956" y="787"/>
                <a:chExt cx="1019" cy="452"/>
              </a:xfrm>
            </p:grpSpPr>
            <p:grpSp>
              <p:nvGrpSpPr>
                <p:cNvPr id="1052" name="Group 186"/>
                <p:cNvGrpSpPr>
                  <a:grpSpLocks/>
                </p:cNvGrpSpPr>
                <p:nvPr/>
              </p:nvGrpSpPr>
              <p:grpSpPr bwMode="auto">
                <a:xfrm>
                  <a:off x="956" y="787"/>
                  <a:ext cx="431" cy="431"/>
                  <a:chOff x="956" y="787"/>
                  <a:chExt cx="431" cy="431"/>
                </a:xfrm>
              </p:grpSpPr>
              <p:sp>
                <p:nvSpPr>
                  <p:cNvPr id="1057" name="AutoShape 187"/>
                  <p:cNvSpPr>
                    <a:spLocks noChangeArrowheads="1"/>
                  </p:cNvSpPr>
                  <p:nvPr/>
                </p:nvSpPr>
                <p:spPr bwMode="auto">
                  <a:xfrm>
                    <a:off x="956" y="787"/>
                    <a:ext cx="431" cy="431"/>
                  </a:xfrm>
                  <a:prstGeom prst="hexagon">
                    <a:avLst>
                      <a:gd name="adj" fmla="val 24995"/>
                      <a:gd name="vf" fmla="val 115470"/>
                    </a:avLst>
                  </a:prstGeom>
                  <a:noFill/>
                  <a:ln w="25400">
                    <a:solidFill>
                      <a:schemeClr val="tx1"/>
                    </a:solidFill>
                    <a:miter lim="800000"/>
                    <a:headEnd/>
                    <a:tailEnd/>
                  </a:ln>
                  <a:scene3d>
                    <a:camera prst="legacyObliqueTopRight"/>
                    <a:lightRig rig="legacyFlat3" dir="b"/>
                  </a:scene3d>
                  <a:sp3d extrusionH="100000" prstMaterial="legacyMatte">
                    <a:bevelT w="13500" h="13500" prst="angle"/>
                    <a:bevelB w="13500" h="13500" prst="angle"/>
                    <a:extrusionClr>
                      <a:schemeClr val="tx1"/>
                    </a:extrusionClr>
                  </a:sp3d>
                  <a:extLst>
                    <a:ext uri="{909E8E84-426E-40DD-AFC4-6F175D3DCCD1}">
                      <a14:hiddenFill xmlns:a14="http://schemas.microsoft.com/office/drawing/2010/main">
                        <a:solidFill>
                          <a:srgbClr val="FFFFFF"/>
                        </a:solidFill>
                      </a14:hiddenFill>
                    </a:ext>
                  </a:extLst>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58" name="Oval 188"/>
                  <p:cNvSpPr>
                    <a:spLocks noChangeArrowheads="1"/>
                  </p:cNvSpPr>
                  <p:nvPr/>
                </p:nvSpPr>
                <p:spPr bwMode="auto">
                  <a:xfrm>
                    <a:off x="1054" y="889"/>
                    <a:ext cx="233" cy="234"/>
                  </a:xfrm>
                  <a:prstGeom prst="ellipse">
                    <a:avLst/>
                  </a:prstGeom>
                  <a:noFill/>
                  <a:ln w="25400">
                    <a:solidFill>
                      <a:schemeClr val="tx1"/>
                    </a:solidFill>
                    <a:round/>
                    <a:headEnd/>
                    <a:tailEnd/>
                  </a:ln>
                  <a:scene3d>
                    <a:camera prst="legacyObliqueTopRight"/>
                    <a:lightRig rig="legacyFlat3" dir="b"/>
                  </a:scene3d>
                  <a:sp3d extrusionH="100000" prstMaterial="legacyMatte">
                    <a:bevelT w="13500" h="13500" prst="angle"/>
                    <a:bevelB w="13500" h="13500" prst="angle"/>
                    <a:extrusionClr>
                      <a:schemeClr val="tx1"/>
                    </a:extrusionClr>
                  </a:sp3d>
                  <a:extLst>
                    <a:ext uri="{909E8E84-426E-40DD-AFC4-6F175D3DCCD1}">
                      <a14:hiddenFill xmlns:a14="http://schemas.microsoft.com/office/drawing/2010/main">
                        <a:solidFill>
                          <a:srgbClr val="FFFFFF"/>
                        </a:solidFill>
                      </a14:hiddenFill>
                    </a:ext>
                  </a:extLst>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grpSp>
            <p:grpSp>
              <p:nvGrpSpPr>
                <p:cNvPr id="1053" name="Group 189"/>
                <p:cNvGrpSpPr>
                  <a:grpSpLocks/>
                </p:cNvGrpSpPr>
                <p:nvPr/>
              </p:nvGrpSpPr>
              <p:grpSpPr bwMode="auto">
                <a:xfrm>
                  <a:off x="1543" y="807"/>
                  <a:ext cx="432" cy="432"/>
                  <a:chOff x="1543" y="807"/>
                  <a:chExt cx="432" cy="432"/>
                </a:xfrm>
              </p:grpSpPr>
              <p:sp>
                <p:nvSpPr>
                  <p:cNvPr id="1055" name="AutoShape 190"/>
                  <p:cNvSpPr>
                    <a:spLocks noChangeArrowheads="1"/>
                  </p:cNvSpPr>
                  <p:nvPr/>
                </p:nvSpPr>
                <p:spPr bwMode="auto">
                  <a:xfrm>
                    <a:off x="1543" y="807"/>
                    <a:ext cx="432" cy="432"/>
                  </a:xfrm>
                  <a:prstGeom prst="hexagon">
                    <a:avLst>
                      <a:gd name="adj" fmla="val 24995"/>
                      <a:gd name="vf" fmla="val 115470"/>
                    </a:avLst>
                  </a:prstGeom>
                  <a:noFill/>
                  <a:ln w="25400">
                    <a:solidFill>
                      <a:schemeClr val="tx1"/>
                    </a:solidFill>
                    <a:miter lim="800000"/>
                    <a:headEnd/>
                    <a:tailEnd/>
                  </a:ln>
                  <a:scene3d>
                    <a:camera prst="legacyObliqueTopRight"/>
                    <a:lightRig rig="legacyFlat3" dir="b"/>
                  </a:scene3d>
                  <a:sp3d extrusionH="100000" prstMaterial="legacyMatte">
                    <a:bevelT w="13500" h="13500" prst="angle"/>
                    <a:bevelB w="13500" h="13500" prst="angle"/>
                    <a:extrusionClr>
                      <a:schemeClr val="tx1"/>
                    </a:extrusionClr>
                  </a:sp3d>
                  <a:extLst>
                    <a:ext uri="{909E8E84-426E-40DD-AFC4-6F175D3DCCD1}">
                      <a14:hiddenFill xmlns:a14="http://schemas.microsoft.com/office/drawing/2010/main">
                        <a:solidFill>
                          <a:srgbClr val="FFFFFF"/>
                        </a:solidFill>
                      </a14:hiddenFill>
                    </a:ext>
                  </a:extLst>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sp>
                <p:nvSpPr>
                  <p:cNvPr id="1056" name="Oval 191"/>
                  <p:cNvSpPr>
                    <a:spLocks noChangeArrowheads="1"/>
                  </p:cNvSpPr>
                  <p:nvPr/>
                </p:nvSpPr>
                <p:spPr bwMode="auto">
                  <a:xfrm>
                    <a:off x="1642" y="908"/>
                    <a:ext cx="234" cy="233"/>
                  </a:xfrm>
                  <a:prstGeom prst="ellipse">
                    <a:avLst/>
                  </a:prstGeom>
                  <a:noFill/>
                  <a:ln w="25400">
                    <a:solidFill>
                      <a:schemeClr val="tx1"/>
                    </a:solidFill>
                    <a:round/>
                    <a:headEnd/>
                    <a:tailEnd/>
                  </a:ln>
                  <a:scene3d>
                    <a:camera prst="legacyObliqueTopRight"/>
                    <a:lightRig rig="legacyFlat3" dir="b"/>
                  </a:scene3d>
                  <a:sp3d extrusionH="100000" prstMaterial="legacyMatte">
                    <a:bevelT w="13500" h="13500" prst="angle"/>
                    <a:bevelB w="13500" h="13500" prst="angle"/>
                    <a:extrusionClr>
                      <a:schemeClr val="tx1"/>
                    </a:extrusionClr>
                  </a:sp3d>
                  <a:extLst>
                    <a:ext uri="{909E8E84-426E-40DD-AFC4-6F175D3DCCD1}">
                      <a14:hiddenFill xmlns:a14="http://schemas.microsoft.com/office/drawing/2010/main">
                        <a:solidFill>
                          <a:srgbClr val="FFFFFF"/>
                        </a:solidFill>
                      </a14:hiddenFill>
                    </a:ext>
                  </a:extLst>
                </p:spPr>
                <p:txBody>
                  <a:bodyPr wrap="none" anchor="ctr">
                    <a:flatTx/>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de-DE" altLang="de-DE"/>
                  </a:p>
                </p:txBody>
              </p:sp>
            </p:grpSp>
            <p:sp>
              <p:nvSpPr>
                <p:cNvPr id="1054" name="Line 192"/>
                <p:cNvSpPr>
                  <a:spLocks noChangeShapeType="1"/>
                </p:cNvSpPr>
                <p:nvPr/>
              </p:nvSpPr>
              <p:spPr bwMode="auto">
                <a:xfrm>
                  <a:off x="1394" y="1021"/>
                  <a:ext cx="143" cy="1"/>
                </a:xfrm>
                <a:prstGeom prst="line">
                  <a:avLst/>
                </a:prstGeom>
                <a:noFill/>
                <a:ln w="25400">
                  <a:solidFill>
                    <a:schemeClr val="tx1"/>
                  </a:solidFill>
                  <a:round/>
                  <a:headEnd type="none" w="sm" len="sm"/>
                  <a:tailEnd type="none" w="sm" len="sm"/>
                </a:ln>
                <a:scene3d>
                  <a:camera prst="legacyObliqueTopRight"/>
                  <a:lightRig rig="legacyFlat3" dir="b"/>
                </a:scene3d>
                <a:sp3d extrusionH="1000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Lst>
              </p:spPr>
              <p:txBody>
                <a:bodyPr wrap="none" anchor="ctr">
                  <a:flatTx/>
                </a:bodyPr>
                <a:lstStyle/>
                <a:p>
                  <a:endParaRPr lang="de-DE"/>
                </a:p>
              </p:txBody>
            </p:sp>
          </p:grpSp>
          <p:sp>
            <p:nvSpPr>
              <p:cNvPr id="1046" name="Line 193"/>
              <p:cNvSpPr>
                <a:spLocks noChangeShapeType="1"/>
              </p:cNvSpPr>
              <p:nvPr/>
            </p:nvSpPr>
            <p:spPr bwMode="auto">
              <a:xfrm>
                <a:off x="802" y="1005"/>
                <a:ext cx="142" cy="1"/>
              </a:xfrm>
              <a:prstGeom prst="line">
                <a:avLst/>
              </a:prstGeom>
              <a:noFill/>
              <a:ln w="25400">
                <a:solidFill>
                  <a:schemeClr val="tx1"/>
                </a:solidFill>
                <a:round/>
                <a:headEnd type="none" w="sm" len="sm"/>
                <a:tailEnd type="none" w="sm" len="sm"/>
              </a:ln>
              <a:scene3d>
                <a:camera prst="legacyObliqueTopRight"/>
                <a:lightRig rig="legacyFlat3" dir="b"/>
              </a:scene3d>
              <a:sp3d extrusionH="1000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Lst>
            </p:spPr>
            <p:txBody>
              <a:bodyPr wrap="none" anchor="ctr">
                <a:flatTx/>
              </a:bodyPr>
              <a:lstStyle/>
              <a:p>
                <a:endParaRPr lang="de-DE"/>
              </a:p>
            </p:txBody>
          </p:sp>
          <p:sp>
            <p:nvSpPr>
              <p:cNvPr id="1047" name="Line 194"/>
              <p:cNvSpPr>
                <a:spLocks noChangeShapeType="1"/>
              </p:cNvSpPr>
              <p:nvPr/>
            </p:nvSpPr>
            <p:spPr bwMode="auto">
              <a:xfrm>
                <a:off x="536" y="1087"/>
                <a:ext cx="141" cy="0"/>
              </a:xfrm>
              <a:prstGeom prst="line">
                <a:avLst/>
              </a:prstGeom>
              <a:noFill/>
              <a:ln w="25400">
                <a:solidFill>
                  <a:schemeClr val="tx1"/>
                </a:solidFill>
                <a:round/>
                <a:headEnd type="none" w="sm" len="sm"/>
                <a:tailEnd type="none" w="sm" len="sm"/>
              </a:ln>
              <a:scene3d>
                <a:camera prst="legacyObliqueTopRight"/>
                <a:lightRig rig="legacyFlat3" dir="b"/>
              </a:scene3d>
              <a:sp3d extrusionH="1000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Lst>
            </p:spPr>
            <p:txBody>
              <a:bodyPr wrap="none" anchor="ctr">
                <a:flatTx/>
              </a:bodyPr>
              <a:lstStyle/>
              <a:p>
                <a:endParaRPr lang="de-DE"/>
              </a:p>
            </p:txBody>
          </p:sp>
          <p:sp>
            <p:nvSpPr>
              <p:cNvPr id="1048" name="Line 195"/>
              <p:cNvSpPr>
                <a:spLocks noChangeShapeType="1"/>
              </p:cNvSpPr>
              <p:nvPr/>
            </p:nvSpPr>
            <p:spPr bwMode="auto">
              <a:xfrm flipV="1">
                <a:off x="686" y="1000"/>
                <a:ext cx="116" cy="83"/>
              </a:xfrm>
              <a:prstGeom prst="line">
                <a:avLst/>
              </a:prstGeom>
              <a:noFill/>
              <a:ln w="25400">
                <a:solidFill>
                  <a:schemeClr val="tx1"/>
                </a:solidFill>
                <a:round/>
                <a:headEnd type="none" w="sm" len="sm"/>
                <a:tailEnd type="none" w="sm" len="sm"/>
              </a:ln>
              <a:scene3d>
                <a:camera prst="legacyObliqueTopRight"/>
                <a:lightRig rig="legacyFlat3" dir="b"/>
              </a:scene3d>
              <a:sp3d extrusionH="1000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Lst>
            </p:spPr>
            <p:txBody>
              <a:bodyPr wrap="none" anchor="ctr">
                <a:flatTx/>
              </a:bodyPr>
              <a:lstStyle/>
              <a:p>
                <a:endParaRPr lang="de-DE"/>
              </a:p>
            </p:txBody>
          </p:sp>
          <p:sp>
            <p:nvSpPr>
              <p:cNvPr id="1049" name="Line 196"/>
              <p:cNvSpPr>
                <a:spLocks noChangeShapeType="1"/>
              </p:cNvSpPr>
              <p:nvPr/>
            </p:nvSpPr>
            <p:spPr bwMode="auto">
              <a:xfrm>
                <a:off x="272" y="1181"/>
                <a:ext cx="142" cy="0"/>
              </a:xfrm>
              <a:prstGeom prst="line">
                <a:avLst/>
              </a:prstGeom>
              <a:noFill/>
              <a:ln w="25400">
                <a:solidFill>
                  <a:schemeClr val="tx1"/>
                </a:solidFill>
                <a:round/>
                <a:headEnd type="none" w="sm" len="sm"/>
                <a:tailEnd type="none" w="sm" len="sm"/>
              </a:ln>
              <a:scene3d>
                <a:camera prst="legacyObliqueTopRight"/>
                <a:lightRig rig="legacyFlat3" dir="b"/>
              </a:scene3d>
              <a:sp3d extrusionH="1000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Lst>
            </p:spPr>
            <p:txBody>
              <a:bodyPr wrap="none" anchor="ctr">
                <a:flatTx/>
              </a:bodyPr>
              <a:lstStyle/>
              <a:p>
                <a:endParaRPr lang="de-DE"/>
              </a:p>
            </p:txBody>
          </p:sp>
          <p:sp>
            <p:nvSpPr>
              <p:cNvPr id="1050" name="Line 197"/>
              <p:cNvSpPr>
                <a:spLocks noChangeShapeType="1"/>
              </p:cNvSpPr>
              <p:nvPr/>
            </p:nvSpPr>
            <p:spPr bwMode="auto">
              <a:xfrm flipV="1">
                <a:off x="422" y="1095"/>
                <a:ext cx="116" cy="80"/>
              </a:xfrm>
              <a:prstGeom prst="line">
                <a:avLst/>
              </a:prstGeom>
              <a:noFill/>
              <a:ln w="25400">
                <a:solidFill>
                  <a:schemeClr val="tx1"/>
                </a:solidFill>
                <a:round/>
                <a:headEnd type="none" w="sm" len="sm"/>
                <a:tailEnd type="none" w="sm" len="sm"/>
              </a:ln>
              <a:scene3d>
                <a:camera prst="legacyObliqueTopRight"/>
                <a:lightRig rig="legacyFlat3" dir="b"/>
              </a:scene3d>
              <a:sp3d extrusionH="1000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Lst>
            </p:spPr>
            <p:txBody>
              <a:bodyPr wrap="none" anchor="ctr">
                <a:flatTx/>
              </a:bodyPr>
              <a:lstStyle/>
              <a:p>
                <a:endParaRPr lang="de-DE"/>
              </a:p>
            </p:txBody>
          </p:sp>
          <p:sp>
            <p:nvSpPr>
              <p:cNvPr id="1051" name="Line 198"/>
              <p:cNvSpPr>
                <a:spLocks noChangeShapeType="1"/>
              </p:cNvSpPr>
              <p:nvPr/>
            </p:nvSpPr>
            <p:spPr bwMode="auto">
              <a:xfrm flipV="1">
                <a:off x="1997" y="1023"/>
                <a:ext cx="143" cy="1"/>
              </a:xfrm>
              <a:prstGeom prst="line">
                <a:avLst/>
              </a:prstGeom>
              <a:noFill/>
              <a:ln w="25400">
                <a:solidFill>
                  <a:schemeClr val="tx1"/>
                </a:solidFill>
                <a:round/>
                <a:headEnd type="none" w="sm" len="sm"/>
                <a:tailEnd type="none" w="sm" len="sm"/>
              </a:ln>
              <a:scene3d>
                <a:camera prst="legacyObliqueTopRight"/>
                <a:lightRig rig="legacyFlat3" dir="b"/>
              </a:scene3d>
              <a:sp3d extrusionH="1000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Lst>
            </p:spPr>
            <p:txBody>
              <a:bodyPr wrap="none" anchor="ctr">
                <a:flatTx/>
              </a:bodyPr>
              <a:lstStyle/>
              <a:p>
                <a:endParaRPr lang="de-DE"/>
              </a:p>
            </p:txBody>
          </p:sp>
        </p:grpSp>
        <p:sp>
          <p:nvSpPr>
            <p:cNvPr id="1044" name="Rectangle 199"/>
            <p:cNvSpPr>
              <a:spLocks noChangeArrowheads="1"/>
            </p:cNvSpPr>
            <p:nvPr/>
          </p:nvSpPr>
          <p:spPr bwMode="auto">
            <a:xfrm>
              <a:off x="1912" y="858"/>
              <a:ext cx="418"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3025" tIns="34925" rIns="73025" bIns="34925">
              <a:spAutoFit/>
            </a:bodyPr>
            <a:lstStyle>
              <a:lvl1pPr defTabSz="566738" eaLnBrk="0" hangingPunct="0">
                <a:defRPr sz="2400" b="1">
                  <a:solidFill>
                    <a:schemeClr val="tx1"/>
                  </a:solidFill>
                  <a:latin typeface="Times New Roman" pitchFamily="18" charset="0"/>
                </a:defRPr>
              </a:lvl1pPr>
              <a:lvl2pPr marL="742950" indent="-285750" defTabSz="566738" eaLnBrk="0" hangingPunct="0">
                <a:defRPr sz="2400" b="1">
                  <a:solidFill>
                    <a:schemeClr val="tx1"/>
                  </a:solidFill>
                  <a:latin typeface="Times New Roman" pitchFamily="18" charset="0"/>
                </a:defRPr>
              </a:lvl2pPr>
              <a:lvl3pPr marL="1143000" indent="-228600" defTabSz="566738" eaLnBrk="0" hangingPunct="0">
                <a:defRPr sz="2400" b="1">
                  <a:solidFill>
                    <a:schemeClr val="tx1"/>
                  </a:solidFill>
                  <a:latin typeface="Times New Roman" pitchFamily="18" charset="0"/>
                </a:defRPr>
              </a:lvl3pPr>
              <a:lvl4pPr marL="1600200" indent="-228600" defTabSz="566738" eaLnBrk="0" hangingPunct="0">
                <a:defRPr sz="2400" b="1">
                  <a:solidFill>
                    <a:schemeClr val="tx1"/>
                  </a:solidFill>
                  <a:latin typeface="Times New Roman" pitchFamily="18" charset="0"/>
                </a:defRPr>
              </a:lvl4pPr>
              <a:lvl5pPr marL="2057400" indent="-228600" defTabSz="566738" eaLnBrk="0" hangingPunct="0">
                <a:defRPr sz="2400" b="1">
                  <a:solidFill>
                    <a:schemeClr val="tx1"/>
                  </a:solidFill>
                  <a:latin typeface="Times New Roman" pitchFamily="18" charset="0"/>
                </a:defRPr>
              </a:lvl5pPr>
              <a:lvl6pPr marL="2514600" indent="-228600" defTabSz="566738" eaLnBrk="0" fontAlgn="base" hangingPunct="0">
                <a:spcBef>
                  <a:spcPct val="0"/>
                </a:spcBef>
                <a:spcAft>
                  <a:spcPct val="0"/>
                </a:spcAft>
                <a:defRPr sz="2400" b="1">
                  <a:solidFill>
                    <a:schemeClr val="tx1"/>
                  </a:solidFill>
                  <a:latin typeface="Times New Roman" pitchFamily="18" charset="0"/>
                </a:defRPr>
              </a:lvl6pPr>
              <a:lvl7pPr marL="2971800" indent="-228600" defTabSz="566738" eaLnBrk="0" fontAlgn="base" hangingPunct="0">
                <a:spcBef>
                  <a:spcPct val="0"/>
                </a:spcBef>
                <a:spcAft>
                  <a:spcPct val="0"/>
                </a:spcAft>
                <a:defRPr sz="2400" b="1">
                  <a:solidFill>
                    <a:schemeClr val="tx1"/>
                  </a:solidFill>
                  <a:latin typeface="Times New Roman" pitchFamily="18" charset="0"/>
                </a:defRPr>
              </a:lvl7pPr>
              <a:lvl8pPr marL="3429000" indent="-228600" defTabSz="566738" eaLnBrk="0" fontAlgn="base" hangingPunct="0">
                <a:spcBef>
                  <a:spcPct val="0"/>
                </a:spcBef>
                <a:spcAft>
                  <a:spcPct val="0"/>
                </a:spcAft>
                <a:defRPr sz="2400" b="1">
                  <a:solidFill>
                    <a:schemeClr val="tx1"/>
                  </a:solidFill>
                  <a:latin typeface="Times New Roman" pitchFamily="18" charset="0"/>
                </a:defRPr>
              </a:lvl8pPr>
              <a:lvl9pPr marL="3886200" indent="-228600" defTabSz="566738" eaLnBrk="0" fontAlgn="base" hangingPunct="0">
                <a:spcBef>
                  <a:spcPct val="0"/>
                </a:spcBef>
                <a:spcAft>
                  <a:spcPct val="0"/>
                </a:spcAft>
                <a:defRPr sz="2400" b="1">
                  <a:solidFill>
                    <a:schemeClr val="tx1"/>
                  </a:solidFill>
                  <a:latin typeface="Times New Roman" pitchFamily="18" charset="0"/>
                </a:defRPr>
              </a:lvl9pPr>
            </a:lstStyle>
            <a:p>
              <a:r>
                <a:rPr lang="en-US" altLang="de-DE" sz="2600"/>
                <a:t>CN</a:t>
              </a:r>
            </a:p>
          </p:txBody>
        </p:sp>
      </p:grpSp>
      <p:sp>
        <p:nvSpPr>
          <p:cNvPr id="196" name="Text Box 190"/>
          <p:cNvSpPr txBox="1">
            <a:spLocks noChangeArrowheads="1"/>
          </p:cNvSpPr>
          <p:nvPr/>
        </p:nvSpPr>
        <p:spPr bwMode="auto">
          <a:xfrm>
            <a:off x="296359" y="1007384"/>
            <a:ext cx="106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de-DE" sz="2000" b="1" i="0" u="none" strike="noStrike" kern="0" cap="none" spc="0" normalizeH="0" baseline="0" noProof="0" dirty="0">
                <a:ln>
                  <a:noFill/>
                </a:ln>
                <a:solidFill>
                  <a:srgbClr val="000000"/>
                </a:solidFill>
                <a:effectLst/>
                <a:uLnTx/>
                <a:uFillTx/>
                <a:latin typeface="+mn-lt"/>
                <a:ea typeface="ＭＳ Ｐゴシック" pitchFamily="34" charset="-128"/>
              </a:rPr>
              <a:t>5CB</a:t>
            </a:r>
          </a:p>
        </p:txBody>
      </p:sp>
    </p:spTree>
    <p:extLst>
      <p:ext uri="{BB962C8B-B14F-4D97-AF65-F5344CB8AC3E}">
        <p14:creationId xmlns:p14="http://schemas.microsoft.com/office/powerpoint/2010/main" val="36969274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71B827FB-3852-407F-8B7B-79548C2B196F}"/>
              </a:ext>
            </a:extLst>
          </p:cNvPr>
          <p:cNvSpPr txBox="1"/>
          <p:nvPr/>
        </p:nvSpPr>
        <p:spPr>
          <a:xfrm>
            <a:off x="384745" y="372816"/>
            <a:ext cx="8604448" cy="880369"/>
          </a:xfrm>
          <a:prstGeom prst="rect">
            <a:avLst/>
          </a:prstGeom>
          <a:noFill/>
        </p:spPr>
        <p:txBody>
          <a:bodyPr wrap="square">
            <a:spAutoFit/>
          </a:bodyPr>
          <a:lstStyle/>
          <a:p>
            <a:pPr>
              <a:lnSpc>
                <a:spcPct val="150000"/>
              </a:lnSpc>
            </a:pPr>
            <a:r>
              <a:rPr lang="en-US" dirty="0">
                <a:latin typeface="Calibri" panose="020F0502020204030204" pitchFamily="34" charset="0"/>
                <a:cs typeface="Calibri" panose="020F0502020204030204" pitchFamily="34" charset="0"/>
              </a:rPr>
              <a:t>Projecting the two waves onto the polarization direction of the analyzer and adding</a:t>
            </a:r>
          </a:p>
          <a:p>
            <a:pPr>
              <a:lnSpc>
                <a:spcPct val="150000"/>
              </a:lnSpc>
            </a:pPr>
            <a:r>
              <a:rPr lang="en-US" dirty="0">
                <a:latin typeface="Calibri" panose="020F0502020204030204" pitchFamily="34" charset="0"/>
                <a:cs typeface="Calibri" panose="020F0502020204030204" pitchFamily="34" charset="0"/>
              </a:rPr>
              <a:t>them we obtain the wave amplitude behind the analyzer </a:t>
            </a:r>
          </a:p>
        </p:txBody>
      </p:sp>
      <mc:AlternateContent xmlns:mc="http://schemas.openxmlformats.org/markup-compatibility/2006" xmlns:a14="http://schemas.microsoft.com/office/drawing/2010/main">
        <mc:Choice Requires="a14">
          <p:sp>
            <p:nvSpPr>
              <p:cNvPr id="8" name="CaixaDeTexto 7">
                <a:extLst>
                  <a:ext uri="{FF2B5EF4-FFF2-40B4-BE49-F238E27FC236}">
                    <a16:creationId xmlns:a16="http://schemas.microsoft.com/office/drawing/2014/main" id="{1742AB13-8FEC-44DB-8334-15F85B29A089}"/>
                  </a:ext>
                </a:extLst>
              </p:cNvPr>
              <p:cNvSpPr txBox="1"/>
              <p:nvPr/>
            </p:nvSpPr>
            <p:spPr>
              <a:xfrm>
                <a:off x="1086568" y="1877310"/>
                <a:ext cx="7200800" cy="1485728"/>
              </a:xfrm>
              <a:prstGeom prst="rect">
                <a:avLst/>
              </a:prstGeom>
              <a:noFill/>
            </p:spPr>
            <p:txBody>
              <a:bodyPr wrap="square">
                <a:spAutoFit/>
              </a:bodyPr>
              <a:lstStyle/>
              <a:p>
                <a:pPr algn="ctr">
                  <a:lnSpc>
                    <a:spcPct val="150000"/>
                  </a:lnSpc>
                </a:pPr>
                <a14:m>
                  <m:oMath xmlns:m="http://schemas.openxmlformats.org/officeDocument/2006/math">
                    <m:sSub>
                      <m:sSubPr>
                        <m:ctrlPr>
                          <a:rPr lang="en-US" sz="2200" b="0" i="1" smtClean="0">
                            <a:solidFill>
                              <a:schemeClr val="accent6"/>
                            </a:solidFill>
                            <a:latin typeface="Cambria Math" panose="02040503050406030204" pitchFamily="18" charset="0"/>
                          </a:rPr>
                        </m:ctrlPr>
                      </m:sSubPr>
                      <m:e>
                        <m:r>
                          <a:rPr lang="en-US" sz="2200" b="1" i="1" smtClean="0">
                            <a:solidFill>
                              <a:schemeClr val="accent6"/>
                            </a:solidFill>
                            <a:latin typeface="Cambria Math" panose="02040503050406030204" pitchFamily="18" charset="0"/>
                          </a:rPr>
                          <m:t>𝑬</m:t>
                        </m:r>
                      </m:e>
                      <m:sub>
                        <m:r>
                          <a:rPr lang="en-US" sz="2200" b="0" i="1" smtClean="0">
                            <a:solidFill>
                              <a:schemeClr val="accent6"/>
                            </a:solidFill>
                            <a:latin typeface="Cambria Math" panose="02040503050406030204" pitchFamily="18" charset="0"/>
                          </a:rPr>
                          <m:t>𝑜𝑢𝑡</m:t>
                        </m:r>
                      </m:sub>
                    </m:sSub>
                    <m:sSub>
                      <m:sSubPr>
                        <m:ctrlPr>
                          <a:rPr lang="en-US" sz="2200" b="0" i="1" smtClean="0">
                            <a:solidFill>
                              <a:schemeClr val="accent6"/>
                            </a:solidFill>
                            <a:latin typeface="Cambria Math" panose="02040503050406030204" pitchFamily="18" charset="0"/>
                          </a:rPr>
                        </m:ctrlPr>
                      </m:sSubPr>
                      <m:e>
                        <m:d>
                          <m:dPr>
                            <m:begChr m:val=""/>
                            <m:endChr m:val="|"/>
                            <m:ctrlPr>
                              <a:rPr lang="en-US" sz="2200" b="0" i="1" smtClean="0">
                                <a:solidFill>
                                  <a:schemeClr val="accent6"/>
                                </a:solidFill>
                                <a:latin typeface="Cambria Math" panose="02040503050406030204" pitchFamily="18" charset="0"/>
                              </a:rPr>
                            </m:ctrlPr>
                          </m:dPr>
                          <m:e>
                            <m:r>
                              <a:rPr lang="en-US" sz="2200">
                                <a:solidFill>
                                  <a:schemeClr val="accent6"/>
                                </a:solidFill>
                                <a:latin typeface="Cambria Math" panose="02040503050406030204" pitchFamily="18" charset="0"/>
                              </a:rPr>
                              <m:t>​</m:t>
                            </m:r>
                          </m:e>
                        </m:d>
                      </m:e>
                      <m:sub>
                        <m:r>
                          <a:rPr lang="en-US" sz="2200" b="0" i="1" smtClean="0">
                            <a:solidFill>
                              <a:schemeClr val="accent6"/>
                            </a:solidFill>
                            <a:latin typeface="Cambria Math" panose="02040503050406030204" pitchFamily="18" charset="0"/>
                          </a:rPr>
                          <m:t>𝑧</m:t>
                        </m:r>
                        <m:r>
                          <a:rPr lang="en-US" sz="2200" b="0" i="1" smtClean="0">
                            <a:solidFill>
                              <a:schemeClr val="accent6"/>
                            </a:solidFill>
                            <a:latin typeface="Cambria Math" panose="02040503050406030204" pitchFamily="18" charset="0"/>
                          </a:rPr>
                          <m:t>=</m:t>
                        </m:r>
                        <m:r>
                          <a:rPr lang="en-US" sz="2200" b="0" i="1" smtClean="0">
                            <a:solidFill>
                              <a:schemeClr val="accent6"/>
                            </a:solidFill>
                            <a:latin typeface="Cambria Math" panose="02040503050406030204" pitchFamily="18" charset="0"/>
                          </a:rPr>
                          <m:t>𝑑</m:t>
                        </m:r>
                        <m:r>
                          <a:rPr lang="en-US" sz="2200" b="0" i="1" smtClean="0">
                            <a:solidFill>
                              <a:schemeClr val="accent6"/>
                            </a:solidFill>
                            <a:latin typeface="Cambria Math" panose="02040503050406030204" pitchFamily="18" charset="0"/>
                          </a:rPr>
                          <m:t> </m:t>
                        </m:r>
                      </m:sub>
                    </m:sSub>
                    <m:r>
                      <a:rPr lang="en-US" sz="2200" b="0" i="1" smtClean="0">
                        <a:solidFill>
                          <a:schemeClr val="accent6"/>
                        </a:solidFill>
                        <a:latin typeface="Cambria Math" panose="02040503050406030204" pitchFamily="18" charset="0"/>
                      </a:rPr>
                      <m:t>=</m:t>
                    </m:r>
                    <m:d>
                      <m:dPr>
                        <m:ctrlPr>
                          <a:rPr lang="en-US" sz="2200" i="1">
                            <a:solidFill>
                              <a:srgbClr val="2D2DB9"/>
                            </a:solidFill>
                            <a:latin typeface="Cambria Math" panose="02040503050406030204" pitchFamily="18" charset="0"/>
                          </a:rPr>
                        </m:ctrlPr>
                      </m:dPr>
                      <m:e>
                        <m:sSub>
                          <m:sSubPr>
                            <m:ctrlPr>
                              <a:rPr lang="en-US" sz="2200" i="1">
                                <a:solidFill>
                                  <a:srgbClr val="000000"/>
                                </a:solidFill>
                                <a:latin typeface="Cambria Math" panose="02040503050406030204" pitchFamily="18" charset="0"/>
                              </a:rPr>
                            </m:ctrlPr>
                          </m:sSubPr>
                          <m:e>
                            <m:r>
                              <a:rPr lang="en-US" sz="2200" b="1" i="1">
                                <a:solidFill>
                                  <a:srgbClr val="000000"/>
                                </a:solidFill>
                                <a:latin typeface="Cambria Math" panose="02040503050406030204" pitchFamily="18" charset="0"/>
                              </a:rPr>
                              <m:t>[</m:t>
                            </m:r>
                            <m:r>
                              <a:rPr lang="en-US" sz="2200" b="1" i="1">
                                <a:solidFill>
                                  <a:srgbClr val="000000"/>
                                </a:solidFill>
                                <a:latin typeface="Cambria Math" panose="02040503050406030204" pitchFamily="18" charset="0"/>
                              </a:rPr>
                              <m:t>𝑬</m:t>
                            </m:r>
                          </m:e>
                          <m:sub>
                            <m:r>
                              <a:rPr lang="en-US" sz="2200" i="1">
                                <a:solidFill>
                                  <a:srgbClr val="000000"/>
                                </a:solidFill>
                                <a:latin typeface="Cambria Math" panose="02040503050406030204" pitchFamily="18" charset="0"/>
                              </a:rPr>
                              <m:t>𝑜</m:t>
                            </m:r>
                          </m:sub>
                        </m:sSub>
                        <m:d>
                          <m:dPr>
                            <m:ctrlPr>
                              <a:rPr lang="en-US" sz="2200" i="1">
                                <a:solidFill>
                                  <a:srgbClr val="000000"/>
                                </a:solidFill>
                                <a:latin typeface="Cambria Math" panose="02040503050406030204" pitchFamily="18" charset="0"/>
                              </a:rPr>
                            </m:ctrlPr>
                          </m:dPr>
                          <m:e>
                            <m:r>
                              <a:rPr lang="en-US" sz="2200" i="1">
                                <a:solidFill>
                                  <a:srgbClr val="000000"/>
                                </a:solidFill>
                                <a:latin typeface="Cambria Math" panose="02040503050406030204" pitchFamily="18" charset="0"/>
                              </a:rPr>
                              <m:t>𝑧</m:t>
                            </m:r>
                            <m:r>
                              <a:rPr lang="en-US" sz="2200" i="1">
                                <a:solidFill>
                                  <a:srgbClr val="000000"/>
                                </a:solidFill>
                                <a:latin typeface="Cambria Math" panose="02040503050406030204" pitchFamily="18" charset="0"/>
                              </a:rPr>
                              <m:t>=</m:t>
                            </m:r>
                            <m:r>
                              <a:rPr lang="en-US" sz="2200" i="1">
                                <a:solidFill>
                                  <a:srgbClr val="000000"/>
                                </a:solidFill>
                                <a:latin typeface="Cambria Math" panose="02040503050406030204" pitchFamily="18" charset="0"/>
                              </a:rPr>
                              <m:t>𝑑</m:t>
                            </m:r>
                          </m:e>
                        </m:d>
                        <m:r>
                          <a:rPr lang="en-US" sz="2200" i="1">
                            <a:solidFill>
                              <a:srgbClr val="000000"/>
                            </a:solidFill>
                            <a:latin typeface="Cambria Math" panose="02040503050406030204" pitchFamily="18" charset="0"/>
                          </a:rPr>
                          <m:t>+</m:t>
                        </m:r>
                        <m:sSub>
                          <m:sSubPr>
                            <m:ctrlPr>
                              <a:rPr lang="en-US" sz="2200" i="1">
                                <a:solidFill>
                                  <a:srgbClr val="000000"/>
                                </a:solidFill>
                                <a:latin typeface="Cambria Math" panose="02040503050406030204" pitchFamily="18" charset="0"/>
                              </a:rPr>
                            </m:ctrlPr>
                          </m:sSubPr>
                          <m:e>
                            <m:r>
                              <a:rPr lang="en-US" sz="2200" b="1" i="1">
                                <a:solidFill>
                                  <a:srgbClr val="000000"/>
                                </a:solidFill>
                                <a:latin typeface="Cambria Math" panose="02040503050406030204" pitchFamily="18" charset="0"/>
                              </a:rPr>
                              <m:t>𝑬</m:t>
                            </m:r>
                          </m:e>
                          <m:sub>
                            <m:r>
                              <a:rPr lang="en-US" sz="2200" i="1">
                                <a:solidFill>
                                  <a:srgbClr val="000000"/>
                                </a:solidFill>
                                <a:latin typeface="Cambria Math" panose="02040503050406030204" pitchFamily="18" charset="0"/>
                              </a:rPr>
                              <m:t>𝑒</m:t>
                            </m:r>
                          </m:sub>
                        </m:sSub>
                        <m:d>
                          <m:dPr>
                            <m:ctrlPr>
                              <a:rPr lang="en-US" sz="2200" i="1">
                                <a:solidFill>
                                  <a:srgbClr val="000000"/>
                                </a:solidFill>
                                <a:latin typeface="Cambria Math" panose="02040503050406030204" pitchFamily="18" charset="0"/>
                              </a:rPr>
                            </m:ctrlPr>
                          </m:dPr>
                          <m:e>
                            <m:r>
                              <a:rPr lang="en-US" sz="2200" i="1">
                                <a:solidFill>
                                  <a:srgbClr val="000000"/>
                                </a:solidFill>
                                <a:latin typeface="Cambria Math" panose="02040503050406030204" pitchFamily="18" charset="0"/>
                              </a:rPr>
                              <m:t>𝑧</m:t>
                            </m:r>
                            <m:r>
                              <a:rPr lang="en-US" sz="2200" i="1">
                                <a:solidFill>
                                  <a:srgbClr val="000000"/>
                                </a:solidFill>
                                <a:latin typeface="Cambria Math" panose="02040503050406030204" pitchFamily="18" charset="0"/>
                              </a:rPr>
                              <m:t>=</m:t>
                            </m:r>
                            <m:r>
                              <a:rPr lang="en-US" sz="2200" i="1">
                                <a:solidFill>
                                  <a:srgbClr val="000000"/>
                                </a:solidFill>
                                <a:latin typeface="Cambria Math" panose="02040503050406030204" pitchFamily="18" charset="0"/>
                              </a:rPr>
                              <m:t>𝑑</m:t>
                            </m:r>
                          </m:e>
                        </m:d>
                        <m:r>
                          <a:rPr lang="en-US" sz="2200" i="1">
                            <a:solidFill>
                              <a:srgbClr val="000000"/>
                            </a:solidFill>
                            <a:latin typeface="Cambria Math" panose="02040503050406030204" pitchFamily="18" charset="0"/>
                          </a:rPr>
                          <m:t>]</m:t>
                        </m:r>
                        <m:r>
                          <a:rPr lang="en-US" sz="2200" i="1">
                            <a:solidFill>
                              <a:srgbClr val="2D2DB9"/>
                            </a:solidFill>
                            <a:latin typeface="Cambria Math" panose="02040503050406030204" pitchFamily="18" charset="0"/>
                            <a:ea typeface="Cambria Math" panose="02040503050406030204" pitchFamily="18" charset="0"/>
                          </a:rPr>
                          <m:t>⋅</m:t>
                        </m:r>
                        <m:sSub>
                          <m:sSubPr>
                            <m:ctrlPr>
                              <a:rPr lang="en-US" sz="2200" i="1">
                                <a:solidFill>
                                  <a:srgbClr val="2D2DB9"/>
                                </a:solidFill>
                                <a:latin typeface="Cambria Math" panose="02040503050406030204" pitchFamily="18" charset="0"/>
                                <a:ea typeface="Cambria Math" panose="02040503050406030204" pitchFamily="18" charset="0"/>
                              </a:rPr>
                            </m:ctrlPr>
                          </m:sSubPr>
                          <m:e>
                            <m:r>
                              <a:rPr lang="en-US" sz="2200" b="1" i="1">
                                <a:solidFill>
                                  <a:srgbClr val="2D2DB9"/>
                                </a:solidFill>
                                <a:latin typeface="Cambria Math" panose="02040503050406030204" pitchFamily="18" charset="0"/>
                                <a:ea typeface="Cambria Math" panose="02040503050406030204" pitchFamily="18" charset="0"/>
                              </a:rPr>
                              <m:t>𝑷</m:t>
                            </m:r>
                          </m:e>
                          <m:sub>
                            <m:r>
                              <a:rPr lang="en-US" sz="2200" i="1">
                                <a:solidFill>
                                  <a:srgbClr val="2D2DB9"/>
                                </a:solidFill>
                                <a:latin typeface="Cambria Math" panose="02040503050406030204" pitchFamily="18" charset="0"/>
                                <a:ea typeface="Cambria Math" panose="02040503050406030204" pitchFamily="18" charset="0"/>
                              </a:rPr>
                              <m:t>𝑜𝑢𝑡</m:t>
                            </m:r>
                          </m:sub>
                        </m:sSub>
                        <m:r>
                          <a:rPr lang="en-US" sz="2200" i="1">
                            <a:solidFill>
                              <a:srgbClr val="2D2DB9"/>
                            </a:solidFill>
                            <a:latin typeface="Cambria Math" panose="02040503050406030204" pitchFamily="18" charset="0"/>
                            <a:ea typeface="Cambria Math" panose="02040503050406030204" pitchFamily="18" charset="0"/>
                          </a:rPr>
                          <m:t> </m:t>
                        </m:r>
                      </m:e>
                    </m:d>
                    <m:sSub>
                      <m:sSubPr>
                        <m:ctrlPr>
                          <a:rPr lang="en-US" sz="2200" b="0" i="1" smtClean="0">
                            <a:solidFill>
                              <a:schemeClr val="accent6"/>
                            </a:solidFill>
                            <a:latin typeface="Cambria Math" panose="02040503050406030204" pitchFamily="18" charset="0"/>
                          </a:rPr>
                        </m:ctrlPr>
                      </m:sSubPr>
                      <m:e>
                        <m:r>
                          <a:rPr lang="en-US" sz="2200" b="1" i="1" smtClean="0">
                            <a:solidFill>
                              <a:schemeClr val="accent6"/>
                            </a:solidFill>
                            <a:latin typeface="Cambria Math" panose="02040503050406030204" pitchFamily="18" charset="0"/>
                          </a:rPr>
                          <m:t> </m:t>
                        </m:r>
                        <m:r>
                          <a:rPr lang="en-US" sz="2200" b="1" i="1" smtClean="0">
                            <a:solidFill>
                              <a:schemeClr val="accent6"/>
                            </a:solidFill>
                            <a:latin typeface="Cambria Math" panose="02040503050406030204" pitchFamily="18" charset="0"/>
                          </a:rPr>
                          <m:t>𝑷</m:t>
                        </m:r>
                      </m:e>
                      <m:sub>
                        <m:r>
                          <a:rPr lang="en-US" sz="2200" b="0" i="1" smtClean="0">
                            <a:solidFill>
                              <a:schemeClr val="accent6"/>
                            </a:solidFill>
                            <a:latin typeface="Cambria Math" panose="02040503050406030204" pitchFamily="18" charset="0"/>
                          </a:rPr>
                          <m:t>𝑜𝑢𝑡</m:t>
                        </m:r>
                      </m:sub>
                    </m:sSub>
                    <m:r>
                      <a:rPr lang="en-US" sz="2200" b="0" i="1" smtClean="0">
                        <a:solidFill>
                          <a:schemeClr val="accent6"/>
                        </a:solidFill>
                        <a:latin typeface="Cambria Math" panose="02040503050406030204" pitchFamily="18" charset="0"/>
                      </a:rPr>
                      <m:t>=</m:t>
                    </m:r>
                  </m:oMath>
                </a14:m>
                <a:r>
                  <a:rPr lang="en-US" sz="2200" dirty="0">
                    <a:solidFill>
                      <a:srgbClr val="000000"/>
                    </a:solidFill>
                  </a:rPr>
                  <a:t> </a:t>
                </a:r>
                <a14:m>
                  <m:oMath xmlns:m="http://schemas.openxmlformats.org/officeDocument/2006/math">
                    <m:sSub>
                      <m:sSubPr>
                        <m:ctrlPr>
                          <a:rPr lang="en-US" sz="2200" i="1" smtClean="0">
                            <a:solidFill>
                              <a:schemeClr val="accent6"/>
                            </a:solidFill>
                            <a:latin typeface="Cambria Math" panose="02040503050406030204" pitchFamily="18" charset="0"/>
                          </a:rPr>
                        </m:ctrlPr>
                      </m:sSubPr>
                      <m:e>
                        <m:r>
                          <a:rPr lang="en-US" sz="2200" i="1">
                            <a:solidFill>
                              <a:schemeClr val="accent6"/>
                            </a:solidFill>
                            <a:latin typeface="Cambria Math" panose="02040503050406030204" pitchFamily="18" charset="0"/>
                          </a:rPr>
                          <m:t>𝐸</m:t>
                        </m:r>
                      </m:e>
                      <m:sub>
                        <m:r>
                          <a:rPr lang="en-US" sz="2200">
                            <a:solidFill>
                              <a:schemeClr val="accent6"/>
                            </a:solidFill>
                            <a:latin typeface="Cambria Math" panose="02040503050406030204" pitchFamily="18" charset="0"/>
                          </a:rPr>
                          <m:t>0</m:t>
                        </m:r>
                      </m:sub>
                    </m:sSub>
                    <m:r>
                      <a:rPr lang="en-US" sz="2200">
                        <a:solidFill>
                          <a:schemeClr val="accent6"/>
                        </a:solidFill>
                        <a:latin typeface="Cambria Math" panose="02040503050406030204" pitchFamily="18" charset="0"/>
                      </a:rPr>
                      <m:t> </m:t>
                    </m:r>
                    <m:sSup>
                      <m:sSupPr>
                        <m:ctrlPr>
                          <a:rPr lang="en-US" sz="2200" i="1">
                            <a:solidFill>
                              <a:schemeClr val="accent6"/>
                            </a:solidFill>
                            <a:latin typeface="Cambria Math" panose="02040503050406030204" pitchFamily="18" charset="0"/>
                          </a:rPr>
                        </m:ctrlPr>
                      </m:sSupPr>
                      <m:e>
                        <m:r>
                          <m:rPr>
                            <m:sty m:val="p"/>
                          </m:rPr>
                          <a:rPr lang="en-US" sz="2200">
                            <a:solidFill>
                              <a:schemeClr val="accent6"/>
                            </a:solidFill>
                            <a:latin typeface="Cambria Math" panose="02040503050406030204" pitchFamily="18" charset="0"/>
                          </a:rPr>
                          <m:t>e</m:t>
                        </m:r>
                      </m:e>
                      <m:sup>
                        <m:r>
                          <a:rPr lang="en-US" sz="2200">
                            <a:solidFill>
                              <a:schemeClr val="accent6"/>
                            </a:solidFill>
                            <a:latin typeface="Cambria Math" panose="02040503050406030204" pitchFamily="18" charset="0"/>
                          </a:rPr>
                          <m:t>−</m:t>
                        </m:r>
                        <m:r>
                          <m:rPr>
                            <m:sty m:val="p"/>
                          </m:rPr>
                          <a:rPr lang="en-US" sz="2200">
                            <a:solidFill>
                              <a:schemeClr val="accent6"/>
                            </a:solidFill>
                            <a:latin typeface="Cambria Math" panose="02040503050406030204" pitchFamily="18" charset="0"/>
                          </a:rPr>
                          <m:t>i</m:t>
                        </m:r>
                        <m:r>
                          <a:rPr lang="en-US" sz="2200" i="1">
                            <a:solidFill>
                              <a:schemeClr val="accent6"/>
                            </a:solidFill>
                            <a:latin typeface="Cambria Math" panose="02040503050406030204" pitchFamily="18" charset="0"/>
                          </a:rPr>
                          <m:t>𝜔</m:t>
                        </m:r>
                        <m:r>
                          <a:rPr lang="en-US" sz="2200" i="1">
                            <a:solidFill>
                              <a:schemeClr val="accent6"/>
                            </a:solidFill>
                            <a:latin typeface="Cambria Math" panose="02040503050406030204" pitchFamily="18" charset="0"/>
                          </a:rPr>
                          <m:t>𝑡</m:t>
                        </m:r>
                      </m:sup>
                    </m:sSup>
                    <m:r>
                      <m:rPr>
                        <m:sty m:val="p"/>
                      </m:rPr>
                      <a:rPr lang="en-US" sz="2200">
                        <a:solidFill>
                          <a:schemeClr val="accent6"/>
                        </a:solidFill>
                        <a:latin typeface="Cambria Math" panose="02040503050406030204" pitchFamily="18" charset="0"/>
                      </a:rPr>
                      <m:t>sin</m:t>
                    </m:r>
                    <m:r>
                      <a:rPr lang="en-US" sz="2200" i="1">
                        <a:solidFill>
                          <a:schemeClr val="accent6"/>
                        </a:solidFill>
                        <a:latin typeface="Cambria Math" panose="02040503050406030204" pitchFamily="18" charset="0"/>
                      </a:rPr>
                      <m:t>𝛽</m:t>
                    </m:r>
                    <m:func>
                      <m:funcPr>
                        <m:ctrlPr>
                          <a:rPr lang="en-US" sz="2200" b="0" i="1" smtClean="0">
                            <a:solidFill>
                              <a:schemeClr val="accent6"/>
                            </a:solidFill>
                            <a:latin typeface="Cambria Math" panose="02040503050406030204" pitchFamily="18" charset="0"/>
                          </a:rPr>
                        </m:ctrlPr>
                      </m:funcPr>
                      <m:fName>
                        <m:r>
                          <m:rPr>
                            <m:sty m:val="p"/>
                          </m:rPr>
                          <a:rPr lang="en-US" sz="2200" b="0" i="0" smtClean="0">
                            <a:solidFill>
                              <a:schemeClr val="accent6"/>
                            </a:solidFill>
                            <a:latin typeface="Cambria Math" panose="02040503050406030204" pitchFamily="18" charset="0"/>
                          </a:rPr>
                          <m:t>cos</m:t>
                        </m:r>
                      </m:fName>
                      <m:e>
                        <m:r>
                          <a:rPr lang="en-US" sz="2200" b="0" i="1" smtClean="0">
                            <a:solidFill>
                              <a:schemeClr val="accent6"/>
                            </a:solidFill>
                            <a:latin typeface="Cambria Math" panose="02040503050406030204" pitchFamily="18" charset="0"/>
                          </a:rPr>
                          <m:t>𝛽</m:t>
                        </m:r>
                      </m:e>
                    </m:func>
                    <m:r>
                      <a:rPr lang="en-US" sz="2200" b="0" i="1" smtClean="0">
                        <a:solidFill>
                          <a:schemeClr val="accent6"/>
                        </a:solidFill>
                        <a:latin typeface="Cambria Math" panose="02040503050406030204" pitchFamily="18" charset="0"/>
                      </a:rPr>
                      <m:t>(</m:t>
                    </m:r>
                    <m:sSup>
                      <m:sSupPr>
                        <m:ctrlPr>
                          <a:rPr lang="en-US" sz="2200" i="1">
                            <a:solidFill>
                              <a:schemeClr val="accent6"/>
                            </a:solidFill>
                            <a:latin typeface="Cambria Math" panose="02040503050406030204" pitchFamily="18" charset="0"/>
                          </a:rPr>
                        </m:ctrlPr>
                      </m:sSupPr>
                      <m:e>
                        <m:r>
                          <m:rPr>
                            <m:sty m:val="p"/>
                          </m:rPr>
                          <a:rPr lang="en-US" sz="2200">
                            <a:solidFill>
                              <a:schemeClr val="accent6"/>
                            </a:solidFill>
                            <a:latin typeface="Cambria Math" panose="02040503050406030204" pitchFamily="18" charset="0"/>
                          </a:rPr>
                          <m:t>e</m:t>
                        </m:r>
                      </m:e>
                      <m:sup>
                        <m:r>
                          <a:rPr lang="en-US" sz="2200" i="1">
                            <a:solidFill>
                              <a:schemeClr val="accent6"/>
                            </a:solidFill>
                            <a:latin typeface="Cambria Math" panose="02040503050406030204" pitchFamily="18" charset="0"/>
                          </a:rPr>
                          <m:t>𝑖</m:t>
                        </m:r>
                        <m:sSub>
                          <m:sSubPr>
                            <m:ctrlPr>
                              <a:rPr lang="en-US" sz="2200" i="1">
                                <a:solidFill>
                                  <a:schemeClr val="accent6"/>
                                </a:solidFill>
                                <a:latin typeface="Cambria Math" panose="02040503050406030204" pitchFamily="18" charset="0"/>
                              </a:rPr>
                            </m:ctrlPr>
                          </m:sSubPr>
                          <m:e>
                            <m:r>
                              <a:rPr lang="en-US" sz="2200" i="1">
                                <a:solidFill>
                                  <a:schemeClr val="accent6"/>
                                </a:solidFill>
                                <a:latin typeface="Cambria Math" panose="02040503050406030204" pitchFamily="18" charset="0"/>
                              </a:rPr>
                              <m:t>𝑘</m:t>
                            </m:r>
                          </m:e>
                          <m:sub>
                            <m:r>
                              <a:rPr lang="en-US" sz="2200" i="1">
                                <a:solidFill>
                                  <a:schemeClr val="accent6"/>
                                </a:solidFill>
                                <a:latin typeface="Cambria Math" panose="02040503050406030204" pitchFamily="18" charset="0"/>
                              </a:rPr>
                              <m:t>𝑜</m:t>
                            </m:r>
                          </m:sub>
                        </m:sSub>
                        <m:r>
                          <a:rPr lang="en-US" sz="2200" i="1">
                            <a:solidFill>
                              <a:schemeClr val="accent6"/>
                            </a:solidFill>
                            <a:latin typeface="Cambria Math" panose="02040503050406030204" pitchFamily="18" charset="0"/>
                          </a:rPr>
                          <m:t>𝑑</m:t>
                        </m:r>
                      </m:sup>
                    </m:sSup>
                    <m:r>
                      <a:rPr lang="en-US" sz="2200" b="0" i="1" smtClean="0">
                        <a:solidFill>
                          <a:schemeClr val="accent6"/>
                        </a:solidFill>
                        <a:latin typeface="Cambria Math" panose="02040503050406030204" pitchFamily="18" charset="0"/>
                      </a:rPr>
                      <m:t>−</m:t>
                    </m:r>
                    <m:sSup>
                      <m:sSupPr>
                        <m:ctrlPr>
                          <a:rPr lang="en-US" sz="2200" i="1">
                            <a:solidFill>
                              <a:schemeClr val="accent6"/>
                            </a:solidFill>
                            <a:latin typeface="Cambria Math" panose="02040503050406030204" pitchFamily="18" charset="0"/>
                          </a:rPr>
                        </m:ctrlPr>
                      </m:sSupPr>
                      <m:e>
                        <m:r>
                          <m:rPr>
                            <m:sty m:val="p"/>
                          </m:rPr>
                          <a:rPr lang="en-US" sz="2200">
                            <a:solidFill>
                              <a:schemeClr val="accent6"/>
                            </a:solidFill>
                            <a:latin typeface="Cambria Math" panose="02040503050406030204" pitchFamily="18" charset="0"/>
                          </a:rPr>
                          <m:t>e</m:t>
                        </m:r>
                      </m:e>
                      <m:sup>
                        <m:r>
                          <a:rPr lang="en-US" sz="2200" i="1">
                            <a:solidFill>
                              <a:schemeClr val="accent6"/>
                            </a:solidFill>
                            <a:latin typeface="Cambria Math" panose="02040503050406030204" pitchFamily="18" charset="0"/>
                          </a:rPr>
                          <m:t>𝑖</m:t>
                        </m:r>
                        <m:sSub>
                          <m:sSubPr>
                            <m:ctrlPr>
                              <a:rPr lang="en-US" sz="2200" i="1">
                                <a:solidFill>
                                  <a:schemeClr val="accent6"/>
                                </a:solidFill>
                                <a:latin typeface="Cambria Math" panose="02040503050406030204" pitchFamily="18" charset="0"/>
                              </a:rPr>
                            </m:ctrlPr>
                          </m:sSubPr>
                          <m:e>
                            <m:r>
                              <a:rPr lang="en-US" sz="2200" i="1">
                                <a:solidFill>
                                  <a:schemeClr val="accent6"/>
                                </a:solidFill>
                                <a:latin typeface="Cambria Math" panose="02040503050406030204" pitchFamily="18" charset="0"/>
                              </a:rPr>
                              <m:t>𝑘</m:t>
                            </m:r>
                          </m:e>
                          <m:sub>
                            <m:r>
                              <a:rPr lang="en-US" sz="2200" b="0" i="1" smtClean="0">
                                <a:solidFill>
                                  <a:schemeClr val="accent6"/>
                                </a:solidFill>
                                <a:latin typeface="Cambria Math" panose="02040503050406030204" pitchFamily="18" charset="0"/>
                              </a:rPr>
                              <m:t>𝑒</m:t>
                            </m:r>
                          </m:sub>
                        </m:sSub>
                        <m:r>
                          <a:rPr lang="en-US" sz="2200" i="1">
                            <a:solidFill>
                              <a:schemeClr val="accent6"/>
                            </a:solidFill>
                            <a:latin typeface="Cambria Math" panose="02040503050406030204" pitchFamily="18" charset="0"/>
                          </a:rPr>
                          <m:t>𝑑</m:t>
                        </m:r>
                      </m:sup>
                    </m:sSup>
                    <m:r>
                      <a:rPr lang="en-US" sz="2200" b="0" i="1" smtClean="0">
                        <a:solidFill>
                          <a:schemeClr val="accent6"/>
                        </a:solidFill>
                        <a:latin typeface="Cambria Math" panose="02040503050406030204" pitchFamily="18" charset="0"/>
                      </a:rPr>
                      <m:t>) </m:t>
                    </m:r>
                    <m:d>
                      <m:dPr>
                        <m:ctrlPr>
                          <a:rPr lang="en-US" sz="2200" i="1">
                            <a:solidFill>
                              <a:schemeClr val="accent6"/>
                            </a:solidFill>
                            <a:latin typeface="Cambria Math" panose="02040503050406030204" pitchFamily="18" charset="0"/>
                          </a:rPr>
                        </m:ctrlPr>
                      </m:dPr>
                      <m:e>
                        <m:m>
                          <m:mPr>
                            <m:mcs>
                              <m:mc>
                                <m:mcPr>
                                  <m:count m:val="1"/>
                                  <m:mcJc m:val="center"/>
                                </m:mcPr>
                              </m:mc>
                            </m:mcs>
                            <m:ctrlPr>
                              <a:rPr lang="en-US" sz="2200" i="1">
                                <a:solidFill>
                                  <a:schemeClr val="accent6"/>
                                </a:solidFill>
                                <a:latin typeface="Cambria Math" panose="02040503050406030204" pitchFamily="18" charset="0"/>
                              </a:rPr>
                            </m:ctrlPr>
                          </m:mPr>
                          <m:mr>
                            <m:e>
                              <m:r>
                                <m:rPr>
                                  <m:brk m:alnAt="7"/>
                                </m:rPr>
                                <a:rPr lang="en-US" sz="2200" b="0" i="1" smtClean="0">
                                  <a:solidFill>
                                    <a:schemeClr val="accent6"/>
                                  </a:solidFill>
                                  <a:latin typeface="Cambria Math" panose="02040503050406030204" pitchFamily="18" charset="0"/>
                                </a:rPr>
                                <m:t>−</m:t>
                              </m:r>
                              <m:func>
                                <m:funcPr>
                                  <m:ctrlPr>
                                    <a:rPr lang="en-US" sz="2200" b="0" i="1" smtClean="0">
                                      <a:solidFill>
                                        <a:schemeClr val="accent6"/>
                                      </a:solidFill>
                                      <a:latin typeface="Cambria Math" panose="02040503050406030204" pitchFamily="18" charset="0"/>
                                    </a:rPr>
                                  </m:ctrlPr>
                                </m:funcPr>
                                <m:fName>
                                  <m:r>
                                    <m:rPr>
                                      <m:sty m:val="p"/>
                                      <m:brk m:alnAt="7"/>
                                    </m:rPr>
                                    <a:rPr lang="en-US" sz="2200" b="0" i="0" smtClean="0">
                                      <a:solidFill>
                                        <a:schemeClr val="accent6"/>
                                      </a:solidFill>
                                      <a:latin typeface="Cambria Math" panose="02040503050406030204" pitchFamily="18" charset="0"/>
                                    </a:rPr>
                                    <m:t>s</m:t>
                                  </m:r>
                                  <m:r>
                                    <m:rPr>
                                      <m:sty m:val="p"/>
                                    </m:rPr>
                                    <a:rPr lang="en-US" sz="2200" b="0" i="0" smtClean="0">
                                      <a:solidFill>
                                        <a:schemeClr val="accent6"/>
                                      </a:solidFill>
                                      <a:latin typeface="Cambria Math" panose="02040503050406030204" pitchFamily="18" charset="0"/>
                                    </a:rPr>
                                    <m:t>in</m:t>
                                  </m:r>
                                </m:fName>
                                <m:e>
                                  <m:r>
                                    <m:rPr>
                                      <m:brk m:alnAt="7"/>
                                    </m:rPr>
                                    <a:rPr lang="en-US" sz="2200" b="0" i="1" smtClean="0">
                                      <a:solidFill>
                                        <a:schemeClr val="accent6"/>
                                      </a:solidFill>
                                      <a:latin typeface="Cambria Math" panose="02040503050406030204" pitchFamily="18" charset="0"/>
                                    </a:rPr>
                                    <m:t>𝛽</m:t>
                                  </m:r>
                                </m:e>
                              </m:func>
                            </m:e>
                          </m:mr>
                          <m:mr>
                            <m:e>
                              <m:func>
                                <m:funcPr>
                                  <m:ctrlPr>
                                    <a:rPr lang="en-US" sz="2200" b="0" i="1" smtClean="0">
                                      <a:solidFill>
                                        <a:schemeClr val="accent6"/>
                                      </a:solidFill>
                                      <a:latin typeface="Cambria Math" panose="02040503050406030204" pitchFamily="18" charset="0"/>
                                    </a:rPr>
                                  </m:ctrlPr>
                                </m:funcPr>
                                <m:fName>
                                  <m:r>
                                    <m:rPr>
                                      <m:sty m:val="p"/>
                                    </m:rPr>
                                    <a:rPr lang="en-US" sz="2200" b="0" i="0" smtClean="0">
                                      <a:solidFill>
                                        <a:schemeClr val="accent6"/>
                                      </a:solidFill>
                                      <a:latin typeface="Cambria Math" panose="02040503050406030204" pitchFamily="18" charset="0"/>
                                    </a:rPr>
                                    <m:t>cos</m:t>
                                  </m:r>
                                </m:fName>
                                <m:e>
                                  <m:r>
                                    <a:rPr lang="en-US" sz="2200" b="0" i="1" smtClean="0">
                                      <a:solidFill>
                                        <a:schemeClr val="accent6"/>
                                      </a:solidFill>
                                      <a:latin typeface="Cambria Math" panose="02040503050406030204" pitchFamily="18" charset="0"/>
                                    </a:rPr>
                                    <m:t>𝛽</m:t>
                                  </m:r>
                                </m:e>
                              </m:func>
                            </m:e>
                          </m:mr>
                        </m:m>
                      </m:e>
                    </m:d>
                  </m:oMath>
                </a14:m>
                <a:endParaRPr lang="en-US" sz="2200" dirty="0"/>
              </a:p>
            </p:txBody>
          </p:sp>
        </mc:Choice>
        <mc:Fallback xmlns="">
          <p:sp>
            <p:nvSpPr>
              <p:cNvPr id="8" name="CaixaDeTexto 7">
                <a:extLst>
                  <a:ext uri="{FF2B5EF4-FFF2-40B4-BE49-F238E27FC236}">
                    <a16:creationId xmlns:a16="http://schemas.microsoft.com/office/drawing/2014/main" id="{1742AB13-8FEC-44DB-8334-15F85B29A089}"/>
                  </a:ext>
                </a:extLst>
              </p:cNvPr>
              <p:cNvSpPr txBox="1">
                <a:spLocks noRot="1" noChangeAspect="1" noMove="1" noResize="1" noEditPoints="1" noAdjustHandles="1" noChangeArrowheads="1" noChangeShapeType="1" noTextEdit="1"/>
              </p:cNvSpPr>
              <p:nvPr/>
            </p:nvSpPr>
            <p:spPr>
              <a:xfrm>
                <a:off x="1086568" y="1877310"/>
                <a:ext cx="7200800" cy="1485728"/>
              </a:xfrm>
              <a:prstGeom prst="rect">
                <a:avLst/>
              </a:prstGeom>
              <a:blipFill>
                <a:blip r:embed="rId2"/>
                <a:stretch>
                  <a:fillRect t="-29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aixaDeTexto 9">
                <a:extLst>
                  <a:ext uri="{FF2B5EF4-FFF2-40B4-BE49-F238E27FC236}">
                    <a16:creationId xmlns:a16="http://schemas.microsoft.com/office/drawing/2014/main" id="{0B3FCD9B-72ED-4333-8448-A00E173E52BF}"/>
                  </a:ext>
                </a:extLst>
              </p:cNvPr>
              <p:cNvSpPr txBox="1"/>
              <p:nvPr/>
            </p:nvSpPr>
            <p:spPr>
              <a:xfrm>
                <a:off x="384745" y="4005064"/>
                <a:ext cx="8604447" cy="880369"/>
              </a:xfrm>
              <a:prstGeom prst="rect">
                <a:avLst/>
              </a:prstGeom>
              <a:noFill/>
            </p:spPr>
            <p:txBody>
              <a:bodyPr wrap="square">
                <a:spAutoFit/>
              </a:bodyPr>
              <a:lstStyle/>
              <a:p>
                <a:pPr>
                  <a:lnSpc>
                    <a:spcPct val="150000"/>
                  </a:lnSpc>
                </a:pPr>
                <a:r>
                  <a:rPr lang="en-US" dirty="0">
                    <a:latin typeface="Calibri" panose="020F0502020204030204" pitchFamily="34" charset="0"/>
                    <a:cs typeface="Calibri" panose="020F0502020204030204" pitchFamily="34" charset="0"/>
                  </a:rPr>
                  <a:t>The intensity of light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𝑜𝑢𝑡</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1" i="1" smtClean="0">
                                    <a:latin typeface="Cambria Math" panose="02040503050406030204" pitchFamily="18" charset="0"/>
                                  </a:rPr>
                                  <m:t>𝑬</m:t>
                                </m:r>
                              </m:e>
                              <m:sub>
                                <m:r>
                                  <a:rPr lang="en-US" b="0" i="1" smtClean="0">
                                    <a:latin typeface="Cambria Math" panose="02040503050406030204" pitchFamily="18" charset="0"/>
                                  </a:rPr>
                                  <m:t>𝑜𝑢𝑡</m:t>
                                </m:r>
                              </m:sub>
                            </m:sSub>
                            <m:r>
                              <a:rPr lang="en-US" b="0" i="1" smtClean="0">
                                <a:latin typeface="Cambria Math" panose="02040503050406030204" pitchFamily="18" charset="0"/>
                              </a:rPr>
                              <m:t>|</m:t>
                            </m:r>
                          </m:e>
                        </m:d>
                      </m:e>
                      <m:sup>
                        <m:r>
                          <a:rPr lang="en-US" b="0" i="1" smtClean="0">
                            <a:latin typeface="Cambria Math" panose="02040503050406030204" pitchFamily="18" charset="0"/>
                          </a:rPr>
                          <m:t>2</m:t>
                        </m:r>
                      </m:sup>
                    </m:sSup>
                  </m:oMath>
                </a14:m>
                <a:r>
                  <a:rPr lang="en-US" dirty="0">
                    <a:latin typeface="Calibri" panose="020F0502020204030204" pitchFamily="34" charset="0"/>
                    <a:cs typeface="Calibri" panose="020F0502020204030204" pitchFamily="34" charset="0"/>
                  </a:rPr>
                  <a:t> passed through the system of crossed polarizers and the nematic films is</a:t>
                </a:r>
              </a:p>
            </p:txBody>
          </p:sp>
        </mc:Choice>
        <mc:Fallback xmlns="">
          <p:sp>
            <p:nvSpPr>
              <p:cNvPr id="10" name="CaixaDeTexto 9">
                <a:extLst>
                  <a:ext uri="{FF2B5EF4-FFF2-40B4-BE49-F238E27FC236}">
                    <a16:creationId xmlns:a16="http://schemas.microsoft.com/office/drawing/2014/main" id="{0B3FCD9B-72ED-4333-8448-A00E173E52BF}"/>
                  </a:ext>
                </a:extLst>
              </p:cNvPr>
              <p:cNvSpPr txBox="1">
                <a:spLocks noRot="1" noChangeAspect="1" noMove="1" noResize="1" noEditPoints="1" noAdjustHandles="1" noChangeArrowheads="1" noChangeShapeType="1" noTextEdit="1"/>
              </p:cNvSpPr>
              <p:nvPr/>
            </p:nvSpPr>
            <p:spPr>
              <a:xfrm>
                <a:off x="384745" y="4005064"/>
                <a:ext cx="8604447" cy="880369"/>
              </a:xfrm>
              <a:prstGeom prst="rect">
                <a:avLst/>
              </a:prstGeom>
              <a:blipFill>
                <a:blip r:embed="rId3"/>
                <a:stretch>
                  <a:fillRect l="-567" r="-567" b="-104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feld 3">
                <a:extLst>
                  <a:ext uri="{FF2B5EF4-FFF2-40B4-BE49-F238E27FC236}">
                    <a16:creationId xmlns:a16="http://schemas.microsoft.com/office/drawing/2014/main" id="{8BAEE590-7EE7-49AD-9F91-D0DF71944775}"/>
                  </a:ext>
                </a:extLst>
              </p:cNvPr>
              <p:cNvSpPr txBox="1"/>
              <p:nvPr/>
            </p:nvSpPr>
            <p:spPr>
              <a:xfrm>
                <a:off x="2051720" y="5315856"/>
                <a:ext cx="5465022" cy="8878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000" b="0" i="1" smtClean="0">
                              <a:latin typeface="Cambria Math" panose="02040503050406030204" pitchFamily="18" charset="0"/>
                            </a:rPr>
                          </m:ctrlPr>
                        </m:sSubPr>
                        <m:e>
                          <m:r>
                            <a:rPr lang="de-DE" sz="2000" b="0" i="1" smtClean="0">
                              <a:latin typeface="Cambria Math"/>
                            </a:rPr>
                            <m:t>𝐼</m:t>
                          </m:r>
                        </m:e>
                        <m:sub>
                          <m:r>
                            <a:rPr lang="de-DE" sz="2000" b="0" i="1" smtClean="0">
                              <a:latin typeface="Cambria Math"/>
                            </a:rPr>
                            <m:t>𝑜𝑢𝑡</m:t>
                          </m:r>
                        </m:sub>
                      </m:sSub>
                      <m:r>
                        <a:rPr lang="de-DE" sz="2000" b="0" i="1" smtClean="0">
                          <a:latin typeface="Cambria Math"/>
                        </a:rPr>
                        <m:t>=</m:t>
                      </m:r>
                      <m:sSup>
                        <m:sSupPr>
                          <m:ctrlPr>
                            <a:rPr lang="de-DE" sz="2000" b="0" i="1" smtClean="0">
                              <a:latin typeface="Cambria Math" panose="02040503050406030204" pitchFamily="18" charset="0"/>
                            </a:rPr>
                          </m:ctrlPr>
                        </m:sSupPr>
                        <m:e>
                          <m:d>
                            <m:dPr>
                              <m:begChr m:val="|"/>
                              <m:endChr m:val="|"/>
                              <m:ctrlPr>
                                <a:rPr lang="de-DE" sz="2000" b="0" i="1" smtClean="0">
                                  <a:latin typeface="Cambria Math" panose="02040503050406030204" pitchFamily="18" charset="0"/>
                                </a:rPr>
                              </m:ctrlPr>
                            </m:dPr>
                            <m:e>
                              <m:sSub>
                                <m:sSubPr>
                                  <m:ctrlPr>
                                    <a:rPr lang="de-DE" sz="2000" b="0" i="1" smtClean="0">
                                      <a:latin typeface="Cambria Math" panose="02040503050406030204" pitchFamily="18" charset="0"/>
                                    </a:rPr>
                                  </m:ctrlPr>
                                </m:sSubPr>
                                <m:e>
                                  <m:r>
                                    <a:rPr lang="de-DE" sz="2000" b="0" i="1" smtClean="0">
                                      <a:latin typeface="Cambria Math"/>
                                    </a:rPr>
                                    <m:t>𝐸</m:t>
                                  </m:r>
                                </m:e>
                                <m:sub>
                                  <m:r>
                                    <a:rPr lang="de-DE" sz="2000" b="0" i="1" smtClean="0">
                                      <a:latin typeface="Cambria Math"/>
                                    </a:rPr>
                                    <m:t>𝑜𝑢𝑡</m:t>
                                  </m:r>
                                </m:sub>
                              </m:sSub>
                            </m:e>
                          </m:d>
                        </m:e>
                        <m:sup>
                          <m:r>
                            <a:rPr lang="de-DE" sz="2000" b="0" i="1" smtClean="0">
                              <a:latin typeface="Cambria Math"/>
                            </a:rPr>
                            <m:t>2</m:t>
                          </m:r>
                        </m:sup>
                      </m:sSup>
                      <m:r>
                        <a:rPr lang="de-DE" sz="2000" b="0" i="1" smtClean="0">
                          <a:latin typeface="Cambria Math"/>
                        </a:rPr>
                        <m:t>=</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𝐸</m:t>
                          </m:r>
                        </m:e>
                        <m:sub>
                          <m:r>
                            <a:rPr lang="en-US" sz="2000" b="0" i="1" smtClean="0">
                              <a:latin typeface="Cambria Math" panose="02040503050406030204" pitchFamily="18" charset="0"/>
                            </a:rPr>
                            <m:t>0</m:t>
                          </m:r>
                        </m:sub>
                        <m:sup>
                          <m:r>
                            <a:rPr lang="en-US" sz="2000" b="0" i="1" smtClean="0">
                              <a:latin typeface="Cambria Math" panose="02040503050406030204" pitchFamily="18" charset="0"/>
                            </a:rPr>
                            <m:t>2</m:t>
                          </m:r>
                        </m:sup>
                      </m:sSubSup>
                      <m:func>
                        <m:funcPr>
                          <m:ctrlPr>
                            <a:rPr lang="de-DE" sz="2000" b="0" i="1" smtClean="0">
                              <a:latin typeface="Cambria Math" panose="02040503050406030204" pitchFamily="18" charset="0"/>
                            </a:rPr>
                          </m:ctrlPr>
                        </m:funcPr>
                        <m:fName>
                          <m:sSup>
                            <m:sSupPr>
                              <m:ctrlPr>
                                <a:rPr lang="de-DE" sz="2000" b="0" i="1" smtClean="0">
                                  <a:latin typeface="Cambria Math" panose="02040503050406030204" pitchFamily="18" charset="0"/>
                                </a:rPr>
                              </m:ctrlPr>
                            </m:sSupPr>
                            <m:e>
                              <m:r>
                                <m:rPr>
                                  <m:sty m:val="p"/>
                                </m:rPr>
                                <a:rPr lang="de-DE" sz="2000" b="0" i="0" smtClean="0">
                                  <a:latin typeface="Cambria Math"/>
                                </a:rPr>
                                <m:t>sin</m:t>
                              </m:r>
                            </m:e>
                            <m:sup>
                              <m:r>
                                <a:rPr lang="de-DE" sz="2000" b="0" i="1" smtClean="0">
                                  <a:latin typeface="Cambria Math"/>
                                </a:rPr>
                                <m:t>2</m:t>
                              </m:r>
                            </m:sup>
                          </m:sSup>
                        </m:fName>
                        <m:e>
                          <m:r>
                            <a:rPr lang="de-DE" sz="2000" b="0" i="1" smtClean="0">
                              <a:latin typeface="Cambria Math"/>
                            </a:rPr>
                            <m:t>2</m:t>
                          </m:r>
                          <m:r>
                            <a:rPr lang="de-DE" sz="2000" b="0" i="1" smtClean="0">
                              <a:latin typeface="Cambria Math"/>
                            </a:rPr>
                            <m:t>𝛽</m:t>
                          </m:r>
                          <m:func>
                            <m:funcPr>
                              <m:ctrlPr>
                                <a:rPr lang="de-DE" sz="2000" b="0" i="1" smtClean="0">
                                  <a:latin typeface="Cambria Math" panose="02040503050406030204" pitchFamily="18" charset="0"/>
                                </a:rPr>
                              </m:ctrlPr>
                            </m:funcPr>
                            <m:fName>
                              <m:sSup>
                                <m:sSupPr>
                                  <m:ctrlPr>
                                    <a:rPr lang="de-DE" sz="2000" b="0" i="1" smtClean="0">
                                      <a:latin typeface="Cambria Math" panose="02040503050406030204" pitchFamily="18" charset="0"/>
                                    </a:rPr>
                                  </m:ctrlPr>
                                </m:sSupPr>
                                <m:e>
                                  <m:r>
                                    <m:rPr>
                                      <m:sty m:val="p"/>
                                    </m:rPr>
                                    <a:rPr lang="de-DE" sz="2000" b="0" i="0" smtClean="0">
                                      <a:latin typeface="Cambria Math"/>
                                    </a:rPr>
                                    <m:t>sin</m:t>
                                  </m:r>
                                </m:e>
                                <m:sup>
                                  <m:r>
                                    <a:rPr lang="de-DE" sz="2000" b="0" i="1" smtClean="0">
                                      <a:latin typeface="Cambria Math"/>
                                    </a:rPr>
                                    <m:t>2</m:t>
                                  </m:r>
                                </m:sup>
                              </m:sSup>
                            </m:fName>
                            <m:e>
                              <m:d>
                                <m:dPr>
                                  <m:ctrlPr>
                                    <a:rPr lang="en-US" sz="2000" b="0" i="1" smtClean="0">
                                      <a:latin typeface="Cambria Math" panose="02040503050406030204" pitchFamily="18" charset="0"/>
                                    </a:rPr>
                                  </m:ctrlPr>
                                </m:dPr>
                                <m:e>
                                  <m:f>
                                    <m:fPr>
                                      <m:ctrlPr>
                                        <a:rPr lang="de-DE" sz="2000" b="0" i="1" smtClean="0">
                                          <a:latin typeface="Cambria Math" panose="02040503050406030204" pitchFamily="18" charset="0"/>
                                        </a:rPr>
                                      </m:ctrlPr>
                                    </m:fPr>
                                    <m:num>
                                      <m:r>
                                        <a:rPr lang="de-DE" sz="2000" b="0" i="1" smtClean="0">
                                          <a:latin typeface="Cambria Math"/>
                                        </a:rPr>
                                        <m:t>𝜋</m:t>
                                      </m:r>
                                      <m:r>
                                        <a:rPr lang="de-DE" sz="2000" b="0" i="1" smtClean="0">
                                          <a:latin typeface="Cambria Math"/>
                                        </a:rPr>
                                        <m:t>𝑑</m:t>
                                      </m:r>
                                    </m:num>
                                    <m:den>
                                      <m:sSub>
                                        <m:sSubPr>
                                          <m:ctrlPr>
                                            <a:rPr lang="de-DE" sz="2000" b="0" i="1" smtClean="0">
                                              <a:latin typeface="Cambria Math" panose="02040503050406030204" pitchFamily="18" charset="0"/>
                                            </a:rPr>
                                          </m:ctrlPr>
                                        </m:sSubPr>
                                        <m:e>
                                          <m:r>
                                            <a:rPr lang="de-DE" sz="2000" b="0" i="1" smtClean="0">
                                              <a:latin typeface="Cambria Math"/>
                                            </a:rPr>
                                            <m:t>𝜆</m:t>
                                          </m:r>
                                        </m:e>
                                        <m:sub>
                                          <m:r>
                                            <a:rPr lang="de-DE" sz="2000" b="0" i="1" smtClean="0">
                                              <a:latin typeface="Cambria Math"/>
                                            </a:rPr>
                                            <m:t>0</m:t>
                                          </m:r>
                                        </m:sub>
                                      </m:sSub>
                                    </m:den>
                                  </m:f>
                                  <m:d>
                                    <m:dPr>
                                      <m:ctrlPr>
                                        <a:rPr lang="de-DE" sz="2000" b="0" i="1" smtClean="0">
                                          <a:latin typeface="Cambria Math" panose="02040503050406030204" pitchFamily="18" charset="0"/>
                                        </a:rPr>
                                      </m:ctrlPr>
                                    </m:dPr>
                                    <m:e>
                                      <m:sSub>
                                        <m:sSubPr>
                                          <m:ctrlPr>
                                            <a:rPr lang="de-DE" sz="2000" b="0" i="1" smtClean="0">
                                              <a:latin typeface="Cambria Math" panose="02040503050406030204" pitchFamily="18" charset="0"/>
                                            </a:rPr>
                                          </m:ctrlPr>
                                        </m:sSubPr>
                                        <m:e>
                                          <m:r>
                                            <a:rPr lang="de-DE" sz="2000" b="0" i="1" smtClean="0">
                                              <a:latin typeface="Cambria Math"/>
                                            </a:rPr>
                                            <m:t>𝑛</m:t>
                                          </m:r>
                                        </m:e>
                                        <m:sub>
                                          <m:r>
                                            <a:rPr lang="de-DE" sz="2000" b="0" i="1" smtClean="0">
                                              <a:latin typeface="Cambria Math"/>
                                            </a:rPr>
                                            <m:t>𝑒</m:t>
                                          </m:r>
                                        </m:sub>
                                      </m:sSub>
                                      <m:r>
                                        <a:rPr lang="de-DE" sz="2000" b="0" i="1" smtClean="0">
                                          <a:latin typeface="Cambria Math"/>
                                        </a:rPr>
                                        <m:t>−</m:t>
                                      </m:r>
                                      <m:sSub>
                                        <m:sSubPr>
                                          <m:ctrlPr>
                                            <a:rPr lang="de-DE" sz="2000" b="0" i="1" smtClean="0">
                                              <a:latin typeface="Cambria Math" panose="02040503050406030204" pitchFamily="18" charset="0"/>
                                            </a:rPr>
                                          </m:ctrlPr>
                                        </m:sSubPr>
                                        <m:e>
                                          <m:r>
                                            <a:rPr lang="de-DE" sz="2000" b="0" i="1" smtClean="0">
                                              <a:latin typeface="Cambria Math"/>
                                            </a:rPr>
                                            <m:t>𝑛</m:t>
                                          </m:r>
                                        </m:e>
                                        <m:sub>
                                          <m:r>
                                            <a:rPr lang="de-DE" sz="2000" b="0" i="1" smtClean="0">
                                              <a:latin typeface="Cambria Math"/>
                                            </a:rPr>
                                            <m:t>𝑜</m:t>
                                          </m:r>
                                        </m:sub>
                                      </m:sSub>
                                    </m:e>
                                  </m:d>
                                </m:e>
                              </m:d>
                            </m:e>
                          </m:func>
                        </m:e>
                      </m:func>
                    </m:oMath>
                  </m:oMathPara>
                </a14:m>
                <a:endParaRPr lang="de-DE" sz="2000" dirty="0"/>
              </a:p>
            </p:txBody>
          </p:sp>
        </mc:Choice>
        <mc:Fallback xmlns="">
          <p:sp>
            <p:nvSpPr>
              <p:cNvPr id="11" name="Textfeld 3">
                <a:extLst>
                  <a:ext uri="{FF2B5EF4-FFF2-40B4-BE49-F238E27FC236}">
                    <a16:creationId xmlns:a16="http://schemas.microsoft.com/office/drawing/2014/main" id="{8BAEE590-7EE7-49AD-9F91-D0DF71944775}"/>
                  </a:ext>
                </a:extLst>
              </p:cNvPr>
              <p:cNvSpPr txBox="1">
                <a:spLocks noRot="1" noChangeAspect="1" noMove="1" noResize="1" noEditPoints="1" noAdjustHandles="1" noChangeArrowheads="1" noChangeShapeType="1" noTextEdit="1"/>
              </p:cNvSpPr>
              <p:nvPr/>
            </p:nvSpPr>
            <p:spPr>
              <a:xfrm>
                <a:off x="2051720" y="5315856"/>
                <a:ext cx="5465022" cy="88780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0866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FF9E699B-44A6-4B16-9EAB-F3E79326600E}"/>
                  </a:ext>
                </a:extLst>
              </p:cNvPr>
              <p:cNvSpPr txBox="1"/>
              <p:nvPr/>
            </p:nvSpPr>
            <p:spPr>
              <a:xfrm>
                <a:off x="467544" y="980728"/>
                <a:ext cx="8208912" cy="1711366"/>
              </a:xfrm>
              <a:prstGeom prst="rect">
                <a:avLst/>
              </a:prstGeom>
              <a:noFill/>
            </p:spPr>
            <p:txBody>
              <a:bodyPr wrap="square">
                <a:spAutoFit/>
              </a:bodyPr>
              <a:lstStyle/>
              <a:p>
                <a:pPr>
                  <a:lnSpc>
                    <a:spcPct val="150000"/>
                  </a:lnSpc>
                </a:pPr>
                <a:r>
                  <a:rPr lang="en-US" dirty="0">
                    <a:latin typeface="Calibri" panose="020F0502020204030204" pitchFamily="34" charset="0"/>
                    <a:cs typeface="Calibri" panose="020F0502020204030204" pitchFamily="34" charset="0"/>
                  </a:rPr>
                  <a:t> The intensity pattern </a:t>
                </a:r>
                <a14:m>
                  <m:oMath xmlns:m="http://schemas.openxmlformats.org/officeDocument/2006/math">
                    <m:sSub>
                      <m:sSubPr>
                        <m:ctrlPr>
                          <a:rPr lang="en-US" b="0" i="1" dirty="0" smtClean="0">
                            <a:latin typeface="Cambria Math" panose="02040503050406030204" pitchFamily="18" charset="0"/>
                            <a:cs typeface="Calibri" panose="020F0502020204030204" pitchFamily="34" charset="0"/>
                          </a:rPr>
                        </m:ctrlPr>
                      </m:sSubPr>
                      <m:e>
                        <m:r>
                          <a:rPr lang="en-US" i="1" dirty="0" smtClean="0">
                            <a:latin typeface="Cambria Math" panose="02040503050406030204" pitchFamily="18" charset="0"/>
                            <a:cs typeface="Calibri" panose="020F0502020204030204" pitchFamily="34" charset="0"/>
                          </a:rPr>
                          <m:t>𝐼</m:t>
                        </m:r>
                      </m:e>
                      <m:sub>
                        <m:r>
                          <a:rPr lang="en-US" b="0" i="1" dirty="0" smtClean="0">
                            <a:latin typeface="Cambria Math" panose="02040503050406030204" pitchFamily="18" charset="0"/>
                            <a:cs typeface="Calibri" panose="020F0502020204030204" pitchFamily="34" charset="0"/>
                          </a:rPr>
                          <m:t>𝑜𝑢𝑡</m:t>
                        </m:r>
                      </m:sub>
                    </m:sSub>
                    <m:r>
                      <a:rPr lang="en-US" i="1" dirty="0" smtClean="0">
                        <a:latin typeface="Cambria Math" panose="02040503050406030204" pitchFamily="18" charset="0"/>
                        <a:cs typeface="Calibri" panose="020F0502020204030204" pitchFamily="34" charset="0"/>
                      </a:rPr>
                      <m:t>(</m:t>
                    </m:r>
                    <m:r>
                      <a:rPr lang="en-US" i="1" dirty="0" smtClean="0">
                        <a:latin typeface="Cambria Math" panose="02040503050406030204" pitchFamily="18" charset="0"/>
                        <a:cs typeface="Calibri" panose="020F0502020204030204" pitchFamily="34" charset="0"/>
                      </a:rPr>
                      <m:t>𝑥</m:t>
                    </m:r>
                    <m:r>
                      <a:rPr lang="en-US" i="1" dirty="0" smtClean="0">
                        <a:latin typeface="Cambria Math" panose="02040503050406030204" pitchFamily="18" charset="0"/>
                        <a:cs typeface="Calibri" panose="020F0502020204030204" pitchFamily="34" charset="0"/>
                      </a:rPr>
                      <m:t>, </m:t>
                    </m:r>
                    <m:r>
                      <a:rPr lang="en-US" i="1" dirty="0" smtClean="0">
                        <a:latin typeface="Cambria Math" panose="02040503050406030204" pitchFamily="18" charset="0"/>
                        <a:cs typeface="Calibri" panose="020F0502020204030204" pitchFamily="34" charset="0"/>
                      </a:rPr>
                      <m:t>𝑦</m:t>
                    </m:r>
                    <m:r>
                      <a:rPr lang="en-US" i="1" dirty="0" smtClean="0">
                        <a:latin typeface="Cambria Math" panose="02040503050406030204" pitchFamily="18" charset="0"/>
                        <a:cs typeface="Calibri" panose="020F0502020204030204" pitchFamily="34" charset="0"/>
                      </a:rPr>
                      <m:t>) </m:t>
                    </m:r>
                  </m:oMath>
                </a14:m>
                <a:r>
                  <a:rPr lang="en-US" dirty="0">
                    <a:latin typeface="Calibri" panose="020F0502020204030204" pitchFamily="34" charset="0"/>
                    <a:cs typeface="Calibri" panose="020F0502020204030204" pitchFamily="34" charset="0"/>
                  </a:rPr>
                  <a:t>of the transmitted light is determined by </a:t>
                </a:r>
                <a14:m>
                  <m:oMath xmlns:m="http://schemas.openxmlformats.org/officeDocument/2006/math">
                    <m:r>
                      <a:rPr lang="en-US" i="1" dirty="0" smtClean="0">
                        <a:latin typeface="Cambria Math" panose="02040503050406030204" pitchFamily="18" charset="0"/>
                        <a:cs typeface="Calibri" panose="020F0502020204030204" pitchFamily="34" charset="0"/>
                      </a:rPr>
                      <m:t>𝛽</m:t>
                    </m:r>
                    <m:r>
                      <a:rPr lang="en-US" i="1" dirty="0" smtClean="0">
                        <a:latin typeface="Cambria Math" panose="02040503050406030204" pitchFamily="18" charset="0"/>
                        <a:cs typeface="Calibri" panose="020F0502020204030204" pitchFamily="34" charset="0"/>
                      </a:rPr>
                      <m:t>(</m:t>
                    </m:r>
                    <m:r>
                      <a:rPr lang="en-US" i="1" dirty="0" smtClean="0">
                        <a:latin typeface="Cambria Math" panose="02040503050406030204" pitchFamily="18" charset="0"/>
                        <a:cs typeface="Calibri" panose="020F0502020204030204" pitchFamily="34" charset="0"/>
                      </a:rPr>
                      <m:t>𝑥</m:t>
                    </m:r>
                    <m:r>
                      <a:rPr lang="en-US" i="1" dirty="0" smtClean="0">
                        <a:latin typeface="Cambria Math" panose="02040503050406030204" pitchFamily="18" charset="0"/>
                        <a:cs typeface="Calibri" panose="020F0502020204030204" pitchFamily="34" charset="0"/>
                      </a:rPr>
                      <m:t>, </m:t>
                    </m:r>
                    <m:r>
                      <a:rPr lang="en-US" i="1" dirty="0" smtClean="0">
                        <a:latin typeface="Cambria Math" panose="02040503050406030204" pitchFamily="18" charset="0"/>
                        <a:cs typeface="Calibri" panose="020F0502020204030204" pitchFamily="34" charset="0"/>
                      </a:rPr>
                      <m:t>𝑦</m:t>
                    </m:r>
                    <m:r>
                      <a:rPr lang="en-US" i="1" dirty="0" smtClean="0">
                        <a:latin typeface="Cambria Math" panose="02040503050406030204" pitchFamily="18" charset="0"/>
                        <a:cs typeface="Calibri" panose="020F0502020204030204" pitchFamily="34" charset="0"/>
                      </a:rPr>
                      <m:t>), </m:t>
                    </m:r>
                  </m:oMath>
                </a14:m>
                <a:r>
                  <a:rPr lang="en-US" dirty="0">
                    <a:latin typeface="Calibri" panose="020F0502020204030204" pitchFamily="34" charset="0"/>
                    <a:cs typeface="Calibri" panose="020F0502020204030204" pitchFamily="34" charset="0"/>
                  </a:rPr>
                  <a:t>i.e., by the in-plane configuration of the director field. In other words, the system of crossed polarizers maps the director field </a:t>
                </a:r>
                <a14:m>
                  <m:oMath xmlns:m="http://schemas.openxmlformats.org/officeDocument/2006/math">
                    <m:r>
                      <a:rPr lang="en-US" b="1" i="1" dirty="0" smtClean="0">
                        <a:latin typeface="Cambria Math" panose="02040503050406030204" pitchFamily="18" charset="0"/>
                        <a:cs typeface="Calibri" panose="020F0502020204030204" pitchFamily="34" charset="0"/>
                      </a:rPr>
                      <m:t>𝒏</m:t>
                    </m:r>
                    <m:r>
                      <a:rPr lang="en-US" i="1" dirty="0" smtClean="0">
                        <a:latin typeface="Cambria Math" panose="02040503050406030204" pitchFamily="18" charset="0"/>
                        <a:cs typeface="Calibri" panose="020F0502020204030204" pitchFamily="34" charset="0"/>
                      </a:rPr>
                      <m:t>(</m:t>
                    </m:r>
                    <m:r>
                      <a:rPr lang="en-US" i="1" dirty="0" smtClean="0">
                        <a:latin typeface="Cambria Math" panose="02040503050406030204" pitchFamily="18" charset="0"/>
                        <a:cs typeface="Calibri" panose="020F0502020204030204" pitchFamily="34" charset="0"/>
                      </a:rPr>
                      <m:t>𝑥</m:t>
                    </m:r>
                    <m:r>
                      <a:rPr lang="en-US" i="1" dirty="0" smtClean="0">
                        <a:latin typeface="Cambria Math" panose="02040503050406030204" pitchFamily="18" charset="0"/>
                        <a:cs typeface="Calibri" panose="020F0502020204030204" pitchFamily="34" charset="0"/>
                      </a:rPr>
                      <m:t>, </m:t>
                    </m:r>
                    <m:r>
                      <a:rPr lang="en-US" i="1" dirty="0" smtClean="0">
                        <a:latin typeface="Cambria Math" panose="02040503050406030204" pitchFamily="18" charset="0"/>
                        <a:cs typeface="Calibri" panose="020F0502020204030204" pitchFamily="34" charset="0"/>
                      </a:rPr>
                      <m:t>𝑦</m:t>
                    </m:r>
                    <m:r>
                      <a:rPr lang="en-US" i="1" dirty="0" smtClean="0">
                        <a:latin typeface="Cambria Math" panose="02040503050406030204" pitchFamily="18" charset="0"/>
                        <a:cs typeface="Calibri" panose="020F0502020204030204" pitchFamily="34" charset="0"/>
                      </a:rPr>
                      <m:t>) </m:t>
                    </m:r>
                  </m:oMath>
                </a14:m>
                <a:r>
                  <a:rPr lang="en-US" dirty="0">
                    <a:latin typeface="Calibri" panose="020F0502020204030204" pitchFamily="34" charset="0"/>
                    <a:cs typeface="Calibri" panose="020F0502020204030204" pitchFamily="34" charset="0"/>
                  </a:rPr>
                  <a:t>onto the transmitted light intensity </a:t>
                </a:r>
                <a14:m>
                  <m:oMath xmlns:m="http://schemas.openxmlformats.org/officeDocument/2006/math">
                    <m:sSub>
                      <m:sSubPr>
                        <m:ctrlPr>
                          <a:rPr lang="en-US" b="0" i="1" dirty="0" smtClean="0">
                            <a:latin typeface="Cambria Math" panose="02040503050406030204" pitchFamily="18" charset="0"/>
                            <a:cs typeface="Calibri" panose="020F0502020204030204" pitchFamily="34" charset="0"/>
                          </a:rPr>
                        </m:ctrlPr>
                      </m:sSubPr>
                      <m:e>
                        <m:r>
                          <a:rPr lang="en-US" i="1" dirty="0" smtClean="0">
                            <a:latin typeface="Cambria Math" panose="02040503050406030204" pitchFamily="18" charset="0"/>
                            <a:cs typeface="Calibri" panose="020F0502020204030204" pitchFamily="34" charset="0"/>
                          </a:rPr>
                          <m:t>𝐼</m:t>
                        </m:r>
                      </m:e>
                      <m:sub>
                        <m:r>
                          <a:rPr lang="en-US" b="0" i="1" dirty="0" smtClean="0">
                            <a:latin typeface="Cambria Math" panose="02040503050406030204" pitchFamily="18" charset="0"/>
                            <a:cs typeface="Calibri" panose="020F0502020204030204" pitchFamily="34" charset="0"/>
                          </a:rPr>
                          <m:t>𝑜𝑢𝑡</m:t>
                        </m:r>
                      </m:sub>
                    </m:sSub>
                    <m:r>
                      <a:rPr lang="en-US" i="1" dirty="0" smtClean="0">
                        <a:latin typeface="Cambria Math" panose="02040503050406030204" pitchFamily="18" charset="0"/>
                        <a:cs typeface="Calibri" panose="020F0502020204030204" pitchFamily="34" charset="0"/>
                      </a:rPr>
                      <m:t>(</m:t>
                    </m:r>
                    <m:r>
                      <a:rPr lang="en-US" i="1" dirty="0" smtClean="0">
                        <a:latin typeface="Cambria Math" panose="02040503050406030204" pitchFamily="18" charset="0"/>
                        <a:cs typeface="Calibri" panose="020F0502020204030204" pitchFamily="34" charset="0"/>
                      </a:rPr>
                      <m:t>𝑥</m:t>
                    </m:r>
                    <m:r>
                      <a:rPr lang="en-US" i="1" dirty="0" smtClean="0">
                        <a:latin typeface="Cambria Math" panose="02040503050406030204" pitchFamily="18" charset="0"/>
                        <a:cs typeface="Calibri" panose="020F0502020204030204" pitchFamily="34" charset="0"/>
                      </a:rPr>
                      <m:t>, </m:t>
                    </m:r>
                    <m:r>
                      <a:rPr lang="en-US" i="1" dirty="0" smtClean="0">
                        <a:latin typeface="Cambria Math" panose="02040503050406030204" pitchFamily="18" charset="0"/>
                        <a:cs typeface="Calibri" panose="020F0502020204030204" pitchFamily="34" charset="0"/>
                      </a:rPr>
                      <m:t>𝑦</m:t>
                    </m:r>
                    <m:r>
                      <a:rPr lang="en-US" i="1" dirty="0" smtClean="0">
                        <a:latin typeface="Cambria Math" panose="02040503050406030204" pitchFamily="18" charset="0"/>
                        <a:cs typeface="Calibri" panose="020F0502020204030204" pitchFamily="34" charset="0"/>
                      </a:rPr>
                      <m:t>)</m:t>
                    </m:r>
                  </m:oMath>
                </a14:m>
                <a:r>
                  <a:rPr lang="en-US" dirty="0">
                    <a:latin typeface="Calibri" panose="020F0502020204030204" pitchFamily="34" charset="0"/>
                    <a:cs typeface="Calibri" panose="020F0502020204030204" pitchFamily="34" charset="0"/>
                  </a:rPr>
                  <a:t>. </a:t>
                </a:r>
              </a:p>
            </p:txBody>
          </p:sp>
        </mc:Choice>
        <mc:Fallback xmlns="">
          <p:sp>
            <p:nvSpPr>
              <p:cNvPr id="6" name="CaixaDeTexto 5">
                <a:extLst>
                  <a:ext uri="{FF2B5EF4-FFF2-40B4-BE49-F238E27FC236}">
                    <a16:creationId xmlns:a16="http://schemas.microsoft.com/office/drawing/2014/main" id="{FF9E699B-44A6-4B16-9EAB-F3E79326600E}"/>
                  </a:ext>
                </a:extLst>
              </p:cNvPr>
              <p:cNvSpPr txBox="1">
                <a:spLocks noRot="1" noChangeAspect="1" noMove="1" noResize="1" noEditPoints="1" noAdjustHandles="1" noChangeArrowheads="1" noChangeShapeType="1" noTextEdit="1"/>
              </p:cNvSpPr>
              <p:nvPr/>
            </p:nvSpPr>
            <p:spPr>
              <a:xfrm>
                <a:off x="467544" y="980728"/>
                <a:ext cx="8208912" cy="1711366"/>
              </a:xfrm>
              <a:prstGeom prst="rect">
                <a:avLst/>
              </a:prstGeom>
              <a:blipFill>
                <a:blip r:embed="rId2"/>
                <a:stretch>
                  <a:fillRect l="-669" r="-223" b="-46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aixaDeTexto 7">
                <a:extLst>
                  <a:ext uri="{FF2B5EF4-FFF2-40B4-BE49-F238E27FC236}">
                    <a16:creationId xmlns:a16="http://schemas.microsoft.com/office/drawing/2014/main" id="{3C00324C-407F-490A-8647-E1B8B78FD671}"/>
                  </a:ext>
                </a:extLst>
              </p:cNvPr>
              <p:cNvSpPr txBox="1"/>
              <p:nvPr/>
            </p:nvSpPr>
            <p:spPr>
              <a:xfrm>
                <a:off x="503289" y="3662127"/>
                <a:ext cx="8064896" cy="1295868"/>
              </a:xfrm>
              <a:prstGeom prst="rect">
                <a:avLst/>
              </a:prstGeom>
              <a:noFill/>
            </p:spPr>
            <p:txBody>
              <a:bodyPr wrap="square">
                <a:spAutoFit/>
              </a:bodyPr>
              <a:lstStyle/>
              <a:p>
                <a:pPr>
                  <a:lnSpc>
                    <a:spcPct val="150000"/>
                  </a:lnSpc>
                </a:pPr>
                <a:r>
                  <a:rPr lang="en-US" dirty="0">
                    <a:latin typeface="Calibri" panose="020F0502020204030204" pitchFamily="34" charset="0"/>
                    <a:cs typeface="Calibri" panose="020F0502020204030204" pitchFamily="34" charset="0"/>
                  </a:rPr>
                  <a:t>If the transmission axis of the first polarizer is parallel </a:t>
                </a:r>
                <a14:m>
                  <m:oMath xmlns:m="http://schemas.openxmlformats.org/officeDocument/2006/math">
                    <m:r>
                      <a:rPr lang="en-US" i="1" dirty="0" smtClean="0">
                        <a:latin typeface="Cambria Math" panose="02040503050406030204" pitchFamily="18" charset="0"/>
                      </a:rPr>
                      <m:t>(</m:t>
                    </m:r>
                    <m:r>
                      <a:rPr lang="en-US" i="1" dirty="0" smtClean="0">
                        <a:latin typeface="Cambria Math" panose="02040503050406030204" pitchFamily="18" charset="0"/>
                      </a:rPr>
                      <m:t>𝛽</m:t>
                    </m:r>
                    <m:r>
                      <a:rPr lang="en-US" i="1" dirty="0" smtClean="0">
                        <a:latin typeface="Cambria Math" panose="02040503050406030204" pitchFamily="18" charset="0"/>
                      </a:rPr>
                      <m:t> = 0</m:t>
                    </m:r>
                  </m:oMath>
                </a14:m>
                <a:r>
                  <a:rPr lang="en-US" dirty="0">
                    <a:latin typeface="Calibri" panose="020F0502020204030204" pitchFamily="34" charset="0"/>
                    <a:cs typeface="Calibri" panose="020F0502020204030204" pitchFamily="34" charset="0"/>
                  </a:rPr>
                  <a:t>) or perpendicular (</a:t>
                </a:r>
                <a14:m>
                  <m:oMath xmlns:m="http://schemas.openxmlformats.org/officeDocument/2006/math">
                    <m:r>
                      <a:rPr lang="en-US" i="1" dirty="0" smtClean="0">
                        <a:latin typeface="Cambria Math" panose="02040503050406030204" pitchFamily="18" charset="0"/>
                      </a:rPr>
                      <m:t>𝛽</m:t>
                    </m:r>
                    <m:r>
                      <a:rPr lang="en-US" i="1" dirty="0" smtClean="0">
                        <a:latin typeface="Cambria Math" panose="02040503050406030204" pitchFamily="18" charset="0"/>
                      </a:rPr>
                      <m:t> = ±</m:t>
                    </m:r>
                    <m:r>
                      <a:rPr lang="en-US" i="1" dirty="0" smtClean="0">
                        <a:latin typeface="Cambria Math" panose="02040503050406030204" pitchFamily="18" charset="0"/>
                      </a:rPr>
                      <m:t>𝜋</m:t>
                    </m:r>
                    <m:r>
                      <a:rPr lang="en-US" i="1" dirty="0" smtClean="0">
                        <a:latin typeface="Cambria Math" panose="02040503050406030204" pitchFamily="18" charset="0"/>
                      </a:rPr>
                      <m:t>/2</m:t>
                    </m:r>
                  </m:oMath>
                </a14:m>
                <a:r>
                  <a:rPr lang="en-US" dirty="0">
                    <a:latin typeface="Calibri" panose="020F0502020204030204" pitchFamily="34" charset="0"/>
                    <a:cs typeface="Calibri" panose="020F0502020204030204" pitchFamily="34" charset="0"/>
                  </a:rPr>
                  <a:t>) to the nematic director </a:t>
                </a:r>
                <a14:m>
                  <m:oMath xmlns:m="http://schemas.openxmlformats.org/officeDocument/2006/math">
                    <m:r>
                      <a:rPr lang="en-US" b="1" i="1" dirty="0" smtClean="0">
                        <a:latin typeface="Cambria Math" panose="02040503050406030204" pitchFamily="18" charset="0"/>
                      </a:rPr>
                      <m:t>𝒏</m:t>
                    </m:r>
                  </m:oMath>
                </a14:m>
                <a:r>
                  <a:rPr lang="en-US" dirty="0">
                    <a:latin typeface="Calibri" panose="020F0502020204030204" pitchFamily="34" charset="0"/>
                    <a:cs typeface="Calibri" panose="020F0502020204030204" pitchFamily="34" charset="0"/>
                  </a:rPr>
                  <a:t>, the light is not broken up into components, and the corresponding region of the texture appears dark.</a:t>
                </a:r>
              </a:p>
            </p:txBody>
          </p:sp>
        </mc:Choice>
        <mc:Fallback xmlns="">
          <p:sp>
            <p:nvSpPr>
              <p:cNvPr id="8" name="CaixaDeTexto 7">
                <a:extLst>
                  <a:ext uri="{FF2B5EF4-FFF2-40B4-BE49-F238E27FC236}">
                    <a16:creationId xmlns:a16="http://schemas.microsoft.com/office/drawing/2014/main" id="{3C00324C-407F-490A-8647-E1B8B78FD671}"/>
                  </a:ext>
                </a:extLst>
              </p:cNvPr>
              <p:cNvSpPr txBox="1">
                <a:spLocks noRot="1" noChangeAspect="1" noMove="1" noResize="1" noEditPoints="1" noAdjustHandles="1" noChangeArrowheads="1" noChangeShapeType="1" noTextEdit="1"/>
              </p:cNvSpPr>
              <p:nvPr/>
            </p:nvSpPr>
            <p:spPr>
              <a:xfrm>
                <a:off x="503289" y="3662127"/>
                <a:ext cx="8064896" cy="1295868"/>
              </a:xfrm>
              <a:prstGeom prst="rect">
                <a:avLst/>
              </a:prstGeom>
              <a:blipFill>
                <a:blip r:embed="rId3"/>
                <a:stretch>
                  <a:fillRect l="-680" b="-7075"/>
                </a:stretch>
              </a:blipFill>
            </p:spPr>
            <p:txBody>
              <a:bodyPr/>
              <a:lstStyle/>
              <a:p>
                <a:r>
                  <a:rPr lang="en-US">
                    <a:noFill/>
                  </a:rPr>
                  <a:t> </a:t>
                </a:r>
              </a:p>
            </p:txBody>
          </p:sp>
        </mc:Fallback>
      </mc:AlternateContent>
    </p:spTree>
    <p:extLst>
      <p:ext uri="{BB962C8B-B14F-4D97-AF65-F5344CB8AC3E}">
        <p14:creationId xmlns:p14="http://schemas.microsoft.com/office/powerpoint/2010/main" val="237811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2"/>
          <p:cNvSpPr txBox="1">
            <a:spLocks noChangeArrowheads="1"/>
          </p:cNvSpPr>
          <p:nvPr/>
        </p:nvSpPr>
        <p:spPr bwMode="auto">
          <a:xfrm>
            <a:off x="935596" y="0"/>
            <a:ext cx="7272808" cy="54868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3200" kern="0" dirty="0" err="1">
                <a:solidFill>
                  <a:srgbClr val="000000"/>
                </a:solidFill>
                <a:latin typeface="Calibri" panose="020F0502020204030204" pitchFamily="34" charset="0"/>
                <a:ea typeface="ＭＳ Ｐゴシック" pitchFamily="34" charset="-128"/>
              </a:rPr>
              <a:t>Schlieren</a:t>
            </a:r>
            <a:r>
              <a:rPr lang="en-US" sz="3200" kern="0" dirty="0">
                <a:solidFill>
                  <a:srgbClr val="000000"/>
                </a:solidFill>
                <a:latin typeface="Calibri" panose="020F0502020204030204" pitchFamily="34" charset="0"/>
                <a:ea typeface="ＭＳ Ｐゴシック" pitchFamily="34" charset="-128"/>
              </a:rPr>
              <a:t> texture of a </a:t>
            </a:r>
            <a:r>
              <a:rPr lang="en-US" sz="3200" kern="0" dirty="0" err="1">
                <a:solidFill>
                  <a:srgbClr val="000000"/>
                </a:solidFill>
                <a:latin typeface="Calibri" panose="020F0502020204030204" pitchFamily="34" charset="0"/>
                <a:ea typeface="ＭＳ Ｐゴシック" pitchFamily="34" charset="-128"/>
              </a:rPr>
              <a:t>nematic</a:t>
            </a:r>
            <a:r>
              <a:rPr lang="en-US" sz="3200" kern="0" dirty="0">
                <a:solidFill>
                  <a:srgbClr val="000000"/>
                </a:solidFill>
                <a:latin typeface="Calibri" panose="020F0502020204030204" pitchFamily="34" charset="0"/>
                <a:ea typeface="ＭＳ Ｐゴシック" pitchFamily="34" charset="-128"/>
              </a:rPr>
              <a:t> film </a:t>
            </a: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680" y="764704"/>
            <a:ext cx="6048000" cy="4542720"/>
          </a:xfrm>
          <a:prstGeom prst="rect">
            <a:avLst/>
          </a:prstGeom>
        </p:spPr>
      </p:pic>
      <p:sp>
        <p:nvSpPr>
          <p:cNvPr id="5" name="CaixaDeTexto 4">
            <a:extLst>
              <a:ext uri="{FF2B5EF4-FFF2-40B4-BE49-F238E27FC236}">
                <a16:creationId xmlns:a16="http://schemas.microsoft.com/office/drawing/2014/main" id="{FF3572F6-083F-4C99-B2A7-7AE06242BE73}"/>
              </a:ext>
            </a:extLst>
          </p:cNvPr>
          <p:cNvSpPr txBox="1"/>
          <p:nvPr/>
        </p:nvSpPr>
        <p:spPr>
          <a:xfrm>
            <a:off x="575220" y="5523448"/>
            <a:ext cx="8280920" cy="646331"/>
          </a:xfrm>
          <a:prstGeom prst="rect">
            <a:avLst/>
          </a:prstGeom>
          <a:noFill/>
        </p:spPr>
        <p:txBody>
          <a:bodyPr wrap="square">
            <a:spAutoFit/>
          </a:bodyPr>
          <a:lstStyle/>
          <a:p>
            <a:pPr>
              <a:lnSpc>
                <a:spcPct val="150000"/>
              </a:lnSpc>
            </a:pPr>
            <a:r>
              <a:rPr lang="en-US" dirty="0"/>
              <a:t> </a:t>
            </a:r>
            <a:r>
              <a:rPr lang="en-US" dirty="0">
                <a:latin typeface="Calibri" panose="020F0502020204030204" pitchFamily="34" charset="0"/>
                <a:cs typeface="Calibri" panose="020F0502020204030204" pitchFamily="34" charset="0"/>
              </a:rPr>
              <a:t>Points where two or four dark brushes meet are centers of topological defects. We note, that point topological defects can only exist in pairs.</a:t>
            </a:r>
          </a:p>
        </p:txBody>
      </p:sp>
    </p:spTree>
    <p:extLst>
      <p:ext uri="{BB962C8B-B14F-4D97-AF65-F5344CB8AC3E}">
        <p14:creationId xmlns:p14="http://schemas.microsoft.com/office/powerpoint/2010/main" val="4128324171"/>
      </p:ext>
    </p:extLst>
  </p:cSld>
  <p:clrMapOvr>
    <a:masterClrMapping/>
  </p:clrMapOvr>
  <p:transition advClick="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980728"/>
            <a:ext cx="5544616" cy="3881231"/>
          </a:xfrm>
          <a:prstGeom prst="rect">
            <a:avLst/>
          </a:prstGeom>
        </p:spPr>
      </p:pic>
      <p:sp>
        <p:nvSpPr>
          <p:cNvPr id="5" name="CaixaDeTexto 4">
            <a:extLst>
              <a:ext uri="{FF2B5EF4-FFF2-40B4-BE49-F238E27FC236}">
                <a16:creationId xmlns:a16="http://schemas.microsoft.com/office/drawing/2014/main" id="{FDA1AEA4-6D4E-4C40-8BFC-C8B8F1F6E430}"/>
              </a:ext>
            </a:extLst>
          </p:cNvPr>
          <p:cNvSpPr txBox="1"/>
          <p:nvPr/>
        </p:nvSpPr>
        <p:spPr>
          <a:xfrm>
            <a:off x="305780" y="5199883"/>
            <a:ext cx="8532440" cy="1615827"/>
          </a:xfrm>
          <a:prstGeom prst="rect">
            <a:avLst/>
          </a:prstGeom>
          <a:noFill/>
        </p:spPr>
        <p:txBody>
          <a:bodyPr wrap="square">
            <a:spAutoFit/>
          </a:bodyPr>
          <a:lstStyle/>
          <a:p>
            <a:pPr>
              <a:lnSpc>
                <a:spcPct val="150000"/>
              </a:lnSpc>
            </a:pPr>
            <a:r>
              <a:rPr lang="en-US" dirty="0">
                <a:latin typeface="Calibri" panose="020F0502020204030204" pitchFamily="34" charset="0"/>
                <a:cs typeface="Calibri" panose="020F0502020204030204" pitchFamily="34" charset="0"/>
              </a:rPr>
              <a:t>One can distinguish two types of defects with “opposite sign of the topological charge”; one type with yellow and red brushes, the other kind not that colorful. The difference in appearance is due to different core structures for these defects of different “charge”. </a:t>
            </a:r>
          </a:p>
          <a:p>
            <a:endParaRPr lang="en-US" dirty="0"/>
          </a:p>
        </p:txBody>
      </p:sp>
      <mc:AlternateContent xmlns:mc="http://schemas.openxmlformats.org/markup-compatibility/2006" xmlns:a14="http://schemas.microsoft.com/office/drawing/2010/main">
        <mc:Choice Requires="a14">
          <p:sp>
            <p:nvSpPr>
              <p:cNvPr id="7" name="CaixaDeTexto 6">
                <a:extLst>
                  <a:ext uri="{FF2B5EF4-FFF2-40B4-BE49-F238E27FC236}">
                    <a16:creationId xmlns:a16="http://schemas.microsoft.com/office/drawing/2014/main" id="{3A3FF957-33AC-4D12-AFC2-EB1F63080564}"/>
                  </a:ext>
                </a:extLst>
              </p:cNvPr>
              <p:cNvSpPr txBox="1"/>
              <p:nvPr/>
            </p:nvSpPr>
            <p:spPr>
              <a:xfrm>
                <a:off x="611560" y="42290"/>
                <a:ext cx="8532440" cy="880369"/>
              </a:xfrm>
              <a:prstGeom prst="rect">
                <a:avLst/>
              </a:prstGeom>
              <a:noFill/>
            </p:spPr>
            <p:txBody>
              <a:bodyPr wrap="square">
                <a:spAutoFit/>
              </a:bodyPr>
              <a:lstStyle/>
              <a:p>
                <a:pPr>
                  <a:lnSpc>
                    <a:spcPct val="150000"/>
                  </a:lnSpc>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𝑜𝑢𝑡</m:t>
                        </m:r>
                      </m:sub>
                    </m:sSub>
                  </m:oMath>
                </a14:m>
                <a:r>
                  <a:rPr lang="en-US" dirty="0">
                    <a:latin typeface="Calibri" panose="020F0502020204030204" pitchFamily="34" charset="0"/>
                    <a:cs typeface="Calibri" panose="020F0502020204030204" pitchFamily="34" charset="0"/>
                  </a:rPr>
                  <a:t> also depends on the wavelength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𝜆</m:t>
                        </m:r>
                      </m:e>
                      <m:sub>
                        <m:r>
                          <a:rPr lang="en-US" b="0" i="1" dirty="0" smtClean="0">
                            <a:latin typeface="Cambria Math" panose="02040503050406030204" pitchFamily="18" charset="0"/>
                          </a:rPr>
                          <m:t>0 </m:t>
                        </m:r>
                      </m:sub>
                    </m:sSub>
                  </m:oMath>
                </a14:m>
                <a:r>
                  <a:rPr lang="en-US" dirty="0">
                    <a:latin typeface="Calibri" panose="020F0502020204030204" pitchFamily="34" charset="0"/>
                    <a:cs typeface="Calibri" panose="020F0502020204030204" pitchFamily="34" charset="0"/>
                  </a:rPr>
                  <a:t> and, therefore, for white light, the transmitted intensity will exhibit colorful textures.</a:t>
                </a:r>
              </a:p>
            </p:txBody>
          </p:sp>
        </mc:Choice>
        <mc:Fallback xmlns="">
          <p:sp>
            <p:nvSpPr>
              <p:cNvPr id="7" name="CaixaDeTexto 6">
                <a:extLst>
                  <a:ext uri="{FF2B5EF4-FFF2-40B4-BE49-F238E27FC236}">
                    <a16:creationId xmlns:a16="http://schemas.microsoft.com/office/drawing/2014/main" id="{3A3FF957-33AC-4D12-AFC2-EB1F63080564}"/>
                  </a:ext>
                </a:extLst>
              </p:cNvPr>
              <p:cNvSpPr txBox="1">
                <a:spLocks noRot="1" noChangeAspect="1" noMove="1" noResize="1" noEditPoints="1" noAdjustHandles="1" noChangeArrowheads="1" noChangeShapeType="1" noTextEdit="1"/>
              </p:cNvSpPr>
              <p:nvPr/>
            </p:nvSpPr>
            <p:spPr>
              <a:xfrm>
                <a:off x="611560" y="42290"/>
                <a:ext cx="8532440" cy="880369"/>
              </a:xfrm>
              <a:prstGeom prst="rect">
                <a:avLst/>
              </a:prstGeom>
              <a:blipFill>
                <a:blip r:embed="rId4"/>
                <a:stretch>
                  <a:fillRect l="-571" b="-10417"/>
                </a:stretch>
              </a:blipFill>
            </p:spPr>
            <p:txBody>
              <a:bodyPr/>
              <a:lstStyle/>
              <a:p>
                <a:r>
                  <a:rPr lang="en-US">
                    <a:noFill/>
                  </a:rPr>
                  <a:t> </a:t>
                </a:r>
              </a:p>
            </p:txBody>
          </p:sp>
        </mc:Fallback>
      </mc:AlternateContent>
    </p:spTree>
    <p:extLst>
      <p:ext uri="{BB962C8B-B14F-4D97-AF65-F5344CB8AC3E}">
        <p14:creationId xmlns:p14="http://schemas.microsoft.com/office/powerpoint/2010/main" val="1763833703"/>
      </p:ext>
    </p:extLst>
  </p:cSld>
  <p:clrMapOvr>
    <a:masterClrMapping/>
  </p:clrMapOvr>
  <p:transition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C9E02D03-9DAE-428C-9252-619D53F768BF}"/>
              </a:ext>
            </a:extLst>
          </p:cNvPr>
          <p:cNvSpPr txBox="1"/>
          <p:nvPr/>
        </p:nvSpPr>
        <p:spPr>
          <a:xfrm>
            <a:off x="591088" y="77708"/>
            <a:ext cx="8028384" cy="400110"/>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Point defects with different topological charges </a:t>
            </a:r>
            <a:r>
              <a:rPr lang="en-US" sz="2000" i="1" dirty="0">
                <a:latin typeface="Calibri" panose="020F0502020204030204" pitchFamily="34" charset="0"/>
                <a:cs typeface="Calibri" panose="020F0502020204030204" pitchFamily="34" charset="0"/>
              </a:rPr>
              <a:t>k </a:t>
            </a:r>
            <a:r>
              <a:rPr lang="en-US" sz="2000" dirty="0">
                <a:latin typeface="Calibri" panose="020F0502020204030204" pitchFamily="34" charset="0"/>
                <a:cs typeface="Calibri" panose="020F0502020204030204" pitchFamily="34" charset="0"/>
              </a:rPr>
              <a:t>in a polar 2D ferromagnet</a:t>
            </a:r>
            <a:r>
              <a:rPr lang="en-US" dirty="0">
                <a:latin typeface="Calibri" panose="020F0502020204030204" pitchFamily="34" charset="0"/>
                <a:cs typeface="Calibri" panose="020F0502020204030204" pitchFamily="34" charset="0"/>
              </a:rPr>
              <a:t> </a:t>
            </a:r>
          </a:p>
        </p:txBody>
      </p:sp>
      <p:grpSp>
        <p:nvGrpSpPr>
          <p:cNvPr id="15" name="Agrupar 14">
            <a:extLst>
              <a:ext uri="{FF2B5EF4-FFF2-40B4-BE49-F238E27FC236}">
                <a16:creationId xmlns:a16="http://schemas.microsoft.com/office/drawing/2014/main" id="{74EF54AE-2BCA-4EB2-A3E1-19AE08F66145}"/>
              </a:ext>
            </a:extLst>
          </p:cNvPr>
          <p:cNvGrpSpPr/>
          <p:nvPr/>
        </p:nvGrpSpPr>
        <p:grpSpPr>
          <a:xfrm>
            <a:off x="552155" y="1465268"/>
            <a:ext cx="3346748" cy="1489711"/>
            <a:chOff x="591088" y="1340768"/>
            <a:chExt cx="3521868" cy="1584176"/>
          </a:xfrm>
        </p:grpSpPr>
        <p:pic>
          <p:nvPicPr>
            <p:cNvPr id="10" name="Imagem 9">
              <a:extLst>
                <a:ext uri="{FF2B5EF4-FFF2-40B4-BE49-F238E27FC236}">
                  <a16:creationId xmlns:a16="http://schemas.microsoft.com/office/drawing/2014/main" id="{25D0AE65-8664-4F32-8E10-7993D317E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088" y="1340768"/>
              <a:ext cx="3521868" cy="1399998"/>
            </a:xfrm>
            <a:prstGeom prst="rect">
              <a:avLst/>
            </a:prstGeom>
          </p:spPr>
        </p:pic>
        <p:sp>
          <p:nvSpPr>
            <p:cNvPr id="11" name="Retângulo: Cantos Arredondados 10">
              <a:extLst>
                <a:ext uri="{FF2B5EF4-FFF2-40B4-BE49-F238E27FC236}">
                  <a16:creationId xmlns:a16="http://schemas.microsoft.com/office/drawing/2014/main" id="{11B6D58F-4F0C-47FF-81FF-55D911E89193}"/>
                </a:ext>
              </a:extLst>
            </p:cNvPr>
            <p:cNvSpPr/>
            <p:nvPr/>
          </p:nvSpPr>
          <p:spPr bwMode="auto">
            <a:xfrm>
              <a:off x="2352022" y="2564904"/>
              <a:ext cx="419778" cy="36004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12" name="CaixaDeTexto 11">
                  <a:extLst>
                    <a:ext uri="{FF2B5EF4-FFF2-40B4-BE49-F238E27FC236}">
                      <a16:creationId xmlns:a16="http://schemas.microsoft.com/office/drawing/2014/main" id="{986427FB-6B16-4A98-ADC3-4D96D7B5D8E3}"/>
                    </a:ext>
                  </a:extLst>
                </p:cNvPr>
                <p:cNvSpPr txBox="1"/>
                <p:nvPr/>
              </p:nvSpPr>
              <p:spPr>
                <a:xfrm>
                  <a:off x="2710377" y="1928844"/>
                  <a:ext cx="392223" cy="37766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200" b="1" i="1" smtClean="0">
                                <a:latin typeface="Cambria Math" panose="02040503050406030204" pitchFamily="18" charset="0"/>
                              </a:rPr>
                            </m:ctrlPr>
                          </m:sSupPr>
                          <m:e>
                            <m:r>
                              <a:rPr lang="en-US" sz="2200" b="1" i="1" smtClean="0">
                                <a:latin typeface="Cambria Math" panose="02040503050406030204" pitchFamily="18" charset="0"/>
                              </a:rPr>
                              <m:t>𝑺</m:t>
                            </m:r>
                          </m:e>
                          <m:sup>
                            <m:r>
                              <a:rPr lang="en-US" sz="2200" b="1" i="1" smtClean="0">
                                <a:latin typeface="Cambria Math" panose="02040503050406030204" pitchFamily="18" charset="0"/>
                              </a:rPr>
                              <m:t>𝟏</m:t>
                            </m:r>
                          </m:sup>
                        </m:sSup>
                      </m:oMath>
                    </m:oMathPara>
                  </a14:m>
                  <a:endParaRPr lang="en-US" sz="2200" b="1" dirty="0"/>
                </a:p>
              </p:txBody>
            </p:sp>
          </mc:Choice>
          <mc:Fallback xmlns="">
            <p:sp>
              <p:nvSpPr>
                <p:cNvPr id="12" name="CaixaDeTexto 11">
                  <a:extLst>
                    <a:ext uri="{FF2B5EF4-FFF2-40B4-BE49-F238E27FC236}">
                      <a16:creationId xmlns:a16="http://schemas.microsoft.com/office/drawing/2014/main" id="{986427FB-6B16-4A98-ADC3-4D96D7B5D8E3}"/>
                    </a:ext>
                  </a:extLst>
                </p:cNvPr>
                <p:cNvSpPr txBox="1">
                  <a:spLocks noRot="1" noChangeAspect="1" noMove="1" noResize="1" noEditPoints="1" noAdjustHandles="1" noChangeArrowheads="1" noChangeShapeType="1" noTextEdit="1"/>
                </p:cNvSpPr>
                <p:nvPr/>
              </p:nvSpPr>
              <p:spPr>
                <a:xfrm>
                  <a:off x="2710377" y="1928844"/>
                  <a:ext cx="392223" cy="377667"/>
                </a:xfrm>
                <a:prstGeom prst="rect">
                  <a:avLst/>
                </a:prstGeom>
                <a:blipFill>
                  <a:blip r:embed="rId3"/>
                  <a:stretch>
                    <a:fillRect l="-16393" r="-4918" b="-6897"/>
                  </a:stretch>
                </a:blipFill>
              </p:spPr>
              <p:txBody>
                <a:bodyPr/>
                <a:lstStyle/>
                <a:p>
                  <a:r>
                    <a:rPr lang="en-US">
                      <a:noFill/>
                    </a:rPr>
                    <a:t> </a:t>
                  </a:r>
                </a:p>
              </p:txBody>
            </p:sp>
          </mc:Fallback>
        </mc:AlternateContent>
      </p:grpSp>
      <p:pic>
        <p:nvPicPr>
          <p:cNvPr id="14" name="Imagem 13">
            <a:extLst>
              <a:ext uri="{FF2B5EF4-FFF2-40B4-BE49-F238E27FC236}">
                <a16:creationId xmlns:a16="http://schemas.microsoft.com/office/drawing/2014/main" id="{2ADA88C6-0F70-4C8D-96C6-7EFBE0690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151" y="3298640"/>
            <a:ext cx="3346748" cy="1489711"/>
          </a:xfrm>
          <a:prstGeom prst="rect">
            <a:avLst/>
          </a:prstGeom>
        </p:spPr>
      </p:pic>
      <p:pic>
        <p:nvPicPr>
          <p:cNvPr id="17" name="Imagem 16" descr="Uma imagem com seta&#10;&#10;Descrição gerada automaticamente">
            <a:extLst>
              <a:ext uri="{FF2B5EF4-FFF2-40B4-BE49-F238E27FC236}">
                <a16:creationId xmlns:a16="http://schemas.microsoft.com/office/drawing/2014/main" id="{6D9CF14C-566F-4F58-8615-8348AE828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159" y="5049049"/>
            <a:ext cx="3274740" cy="1587753"/>
          </a:xfrm>
          <a:prstGeom prst="rect">
            <a:avLst/>
          </a:prstGeom>
        </p:spPr>
      </p:pic>
      <mc:AlternateContent xmlns:mc="http://schemas.openxmlformats.org/markup-compatibility/2006" xmlns:a14="http://schemas.microsoft.com/office/drawing/2010/main">
        <mc:Choice Requires="a14">
          <p:sp>
            <p:nvSpPr>
              <p:cNvPr id="18" name="CaixaDeTexto 17">
                <a:extLst>
                  <a:ext uri="{FF2B5EF4-FFF2-40B4-BE49-F238E27FC236}">
                    <a16:creationId xmlns:a16="http://schemas.microsoft.com/office/drawing/2014/main" id="{17A0E95D-BBBD-4FF2-81C2-5A97E8CB8577}"/>
                  </a:ext>
                </a:extLst>
              </p:cNvPr>
              <p:cNvSpPr txBox="1"/>
              <p:nvPr/>
            </p:nvSpPr>
            <p:spPr>
              <a:xfrm>
                <a:off x="2590245" y="5736370"/>
                <a:ext cx="392223" cy="34624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200" b="1" i="1" smtClean="0">
                              <a:latin typeface="Cambria Math" panose="02040503050406030204" pitchFamily="18" charset="0"/>
                            </a:rPr>
                          </m:ctrlPr>
                        </m:sSupPr>
                        <m:e>
                          <m:r>
                            <a:rPr lang="en-US" sz="2200" b="1" i="1" smtClean="0">
                              <a:latin typeface="Cambria Math" panose="02040503050406030204" pitchFamily="18" charset="0"/>
                            </a:rPr>
                            <m:t>𝑺</m:t>
                          </m:r>
                        </m:e>
                        <m:sup>
                          <m:r>
                            <a:rPr lang="en-US" sz="2200" b="1" i="1" smtClean="0">
                              <a:latin typeface="Cambria Math" panose="02040503050406030204" pitchFamily="18" charset="0"/>
                            </a:rPr>
                            <m:t>𝟏</m:t>
                          </m:r>
                        </m:sup>
                      </m:sSup>
                    </m:oMath>
                  </m:oMathPara>
                </a14:m>
                <a:endParaRPr lang="en-US" sz="2200" b="1" dirty="0"/>
              </a:p>
            </p:txBody>
          </p:sp>
        </mc:Choice>
        <mc:Fallback xmlns="">
          <p:sp>
            <p:nvSpPr>
              <p:cNvPr id="18" name="CaixaDeTexto 17">
                <a:extLst>
                  <a:ext uri="{FF2B5EF4-FFF2-40B4-BE49-F238E27FC236}">
                    <a16:creationId xmlns:a16="http://schemas.microsoft.com/office/drawing/2014/main" id="{17A0E95D-BBBD-4FF2-81C2-5A97E8CB8577}"/>
                  </a:ext>
                </a:extLst>
              </p:cNvPr>
              <p:cNvSpPr txBox="1">
                <a:spLocks noRot="1" noChangeAspect="1" noMove="1" noResize="1" noEditPoints="1" noAdjustHandles="1" noChangeArrowheads="1" noChangeShapeType="1" noTextEdit="1"/>
              </p:cNvSpPr>
              <p:nvPr/>
            </p:nvSpPr>
            <p:spPr>
              <a:xfrm>
                <a:off x="2590245" y="5736370"/>
                <a:ext cx="392223" cy="346249"/>
              </a:xfrm>
              <a:prstGeom prst="rect">
                <a:avLst/>
              </a:prstGeom>
              <a:blipFill>
                <a:blip r:embed="rId6"/>
                <a:stretch>
                  <a:fillRect l="-12500" r="-3125" b="-8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CaixaDeTexto 19">
                <a:extLst>
                  <a:ext uri="{FF2B5EF4-FFF2-40B4-BE49-F238E27FC236}">
                    <a16:creationId xmlns:a16="http://schemas.microsoft.com/office/drawing/2014/main" id="{F0B4FB3F-E451-445F-B0A2-D48B97FC9869}"/>
                  </a:ext>
                </a:extLst>
              </p:cNvPr>
              <p:cNvSpPr txBox="1"/>
              <p:nvPr/>
            </p:nvSpPr>
            <p:spPr>
              <a:xfrm>
                <a:off x="4520676" y="706045"/>
                <a:ext cx="4824536" cy="584775"/>
              </a:xfrm>
              <a:prstGeom prst="rect">
                <a:avLst/>
              </a:prstGeom>
              <a:noFill/>
            </p:spPr>
            <p:txBody>
              <a:bodyPr wrap="square">
                <a:spAutoFit/>
              </a:bodyPr>
              <a:lstStyle/>
              <a:p>
                <a:r>
                  <a:rPr lang="en-US" sz="1600" dirty="0">
                    <a:latin typeface="Calibri" panose="020F0502020204030204" pitchFamily="34" charset="0"/>
                    <a:cs typeface="Calibri" panose="020F0502020204030204" pitchFamily="34" charset="0"/>
                  </a:rPr>
                  <a:t>The OP space of the 2D Heisenberg isotropic ferromagnet is a circle </a:t>
                </a:r>
                <a14:m>
                  <m:oMath xmlns:m="http://schemas.openxmlformats.org/officeDocument/2006/math">
                    <m:sSup>
                      <m:sSupPr>
                        <m:ctrlPr>
                          <a:rPr lang="en-US" sz="1600" i="1" dirty="0" smtClean="0">
                            <a:latin typeface="Cambria Math" panose="02040503050406030204" pitchFamily="18" charset="0"/>
                          </a:rPr>
                        </m:ctrlPr>
                      </m:sSupPr>
                      <m:e>
                        <m:r>
                          <a:rPr lang="en-US" sz="1600" i="1" dirty="0" smtClean="0">
                            <a:latin typeface="Cambria Math" panose="02040503050406030204" pitchFamily="18" charset="0"/>
                          </a:rPr>
                          <m:t>𝑆</m:t>
                        </m:r>
                      </m:e>
                      <m:sup>
                        <m:r>
                          <a:rPr lang="en-US" sz="1600" b="0" i="1" dirty="0" smtClean="0">
                            <a:latin typeface="Cambria Math" panose="02040503050406030204" pitchFamily="18" charset="0"/>
                          </a:rPr>
                          <m:t>1</m:t>
                        </m:r>
                      </m:sup>
                    </m:sSup>
                  </m:oMath>
                </a14:m>
                <a:endParaRPr lang="en-US" sz="1600" dirty="0">
                  <a:latin typeface="Calibri" panose="020F0502020204030204" pitchFamily="34" charset="0"/>
                  <a:cs typeface="Calibri" panose="020F0502020204030204" pitchFamily="34" charset="0"/>
                </a:endParaRPr>
              </a:p>
            </p:txBody>
          </p:sp>
        </mc:Choice>
        <mc:Fallback xmlns="">
          <p:sp>
            <p:nvSpPr>
              <p:cNvPr id="20" name="CaixaDeTexto 19">
                <a:extLst>
                  <a:ext uri="{FF2B5EF4-FFF2-40B4-BE49-F238E27FC236}">
                    <a16:creationId xmlns:a16="http://schemas.microsoft.com/office/drawing/2014/main" id="{F0B4FB3F-E451-445F-B0A2-D48B97FC9869}"/>
                  </a:ext>
                </a:extLst>
              </p:cNvPr>
              <p:cNvSpPr txBox="1">
                <a:spLocks noRot="1" noChangeAspect="1" noMove="1" noResize="1" noEditPoints="1" noAdjustHandles="1" noChangeArrowheads="1" noChangeShapeType="1" noTextEdit="1"/>
              </p:cNvSpPr>
              <p:nvPr/>
            </p:nvSpPr>
            <p:spPr>
              <a:xfrm>
                <a:off x="4520676" y="706045"/>
                <a:ext cx="4824536" cy="584775"/>
              </a:xfrm>
              <a:prstGeom prst="rect">
                <a:avLst/>
              </a:prstGeom>
              <a:blipFill>
                <a:blip r:embed="rId7"/>
                <a:stretch>
                  <a:fillRect l="-759" t="-3125"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CaixaDeTexto 21">
                <a:extLst>
                  <a:ext uri="{FF2B5EF4-FFF2-40B4-BE49-F238E27FC236}">
                    <a16:creationId xmlns:a16="http://schemas.microsoft.com/office/drawing/2014/main" id="{DD1EEB2A-2C09-4722-B7E7-9ACEAC92359F}"/>
                  </a:ext>
                </a:extLst>
              </p:cNvPr>
              <p:cNvSpPr txBox="1"/>
              <p:nvPr/>
            </p:nvSpPr>
            <p:spPr>
              <a:xfrm>
                <a:off x="4521032" y="5519761"/>
                <a:ext cx="4192944" cy="646331"/>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The loop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Γ</m:t>
                        </m:r>
                      </m:e>
                      <m:sub>
                        <m:r>
                          <a:rPr lang="en-US" b="0" i="1" smtClean="0">
                            <a:latin typeface="Cambria Math" panose="02040503050406030204" pitchFamily="18" charset="0"/>
                          </a:rPr>
                          <m:t>1</m:t>
                        </m:r>
                      </m:sub>
                    </m:sSub>
                  </m:oMath>
                </a14:m>
                <a:r>
                  <a:rPr lang="en-US" dirty="0">
                    <a:latin typeface="Calibri" panose="020F0502020204030204" pitchFamily="34" charset="0"/>
                    <a:cs typeface="Calibri" panose="020F0502020204030204" pitchFamily="34" charset="0"/>
                  </a:rPr>
                  <a:t>runs around the entire circle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𝑆</m:t>
                        </m:r>
                      </m:e>
                      <m:sup>
                        <m:r>
                          <a:rPr lang="en-US" i="1" dirty="0" smtClean="0">
                            <a:latin typeface="Cambria Math" panose="02040503050406030204" pitchFamily="18" charset="0"/>
                          </a:rPr>
                          <m:t>1</m:t>
                        </m:r>
                      </m:sup>
                    </m:sSup>
                  </m:oMath>
                </a14:m>
                <a:r>
                  <a:rPr lang="en-US" dirty="0">
                    <a:latin typeface="Calibri" panose="020F0502020204030204" pitchFamily="34" charset="0"/>
                    <a:cs typeface="Calibri" panose="020F0502020204030204" pitchFamily="34" charset="0"/>
                  </a:rPr>
                  <a:t> and cannot be continuously contracted </a:t>
                </a:r>
              </a:p>
            </p:txBody>
          </p:sp>
        </mc:Choice>
        <mc:Fallback xmlns="">
          <p:sp>
            <p:nvSpPr>
              <p:cNvPr id="22" name="CaixaDeTexto 21">
                <a:extLst>
                  <a:ext uri="{FF2B5EF4-FFF2-40B4-BE49-F238E27FC236}">
                    <a16:creationId xmlns:a16="http://schemas.microsoft.com/office/drawing/2014/main" id="{DD1EEB2A-2C09-4722-B7E7-9ACEAC92359F}"/>
                  </a:ext>
                </a:extLst>
              </p:cNvPr>
              <p:cNvSpPr txBox="1">
                <a:spLocks noRot="1" noChangeAspect="1" noMove="1" noResize="1" noEditPoints="1" noAdjustHandles="1" noChangeArrowheads="1" noChangeShapeType="1" noTextEdit="1"/>
              </p:cNvSpPr>
              <p:nvPr/>
            </p:nvSpPr>
            <p:spPr>
              <a:xfrm>
                <a:off x="4521032" y="5519761"/>
                <a:ext cx="4192944" cy="646331"/>
              </a:xfrm>
              <a:prstGeom prst="rect">
                <a:avLst/>
              </a:prstGeom>
              <a:blipFill>
                <a:blip r:embed="rId8"/>
                <a:stretch>
                  <a:fillRect l="-1310" t="-4717"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CaixaDeTexto 23">
                <a:extLst>
                  <a:ext uri="{FF2B5EF4-FFF2-40B4-BE49-F238E27FC236}">
                    <a16:creationId xmlns:a16="http://schemas.microsoft.com/office/drawing/2014/main" id="{6ECEACB3-DC39-4B4B-ACA2-110CCE21C30E}"/>
                  </a:ext>
                </a:extLst>
              </p:cNvPr>
              <p:cNvSpPr txBox="1"/>
              <p:nvPr/>
            </p:nvSpPr>
            <p:spPr>
              <a:xfrm>
                <a:off x="4421260" y="3298640"/>
                <a:ext cx="4392488" cy="646331"/>
              </a:xfrm>
              <a:prstGeom prst="rect">
                <a:avLst/>
              </a:prstGeom>
              <a:noFill/>
            </p:spPr>
            <p:txBody>
              <a:bodyPr wrap="square">
                <a:spAutoFit/>
              </a:bodyPr>
              <a:lstStyle/>
              <a:p>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Γ</m:t>
                        </m:r>
                      </m:e>
                      <m:sub>
                        <m:r>
                          <a:rPr lang="en-US" b="0" i="1" smtClean="0">
                            <a:latin typeface="Cambria Math" panose="02040503050406030204" pitchFamily="18" charset="0"/>
                          </a:rPr>
                          <m:t>0</m:t>
                        </m:r>
                      </m:sub>
                    </m:sSub>
                  </m:oMath>
                </a14:m>
                <a:r>
                  <a:rPr lang="en-US" dirty="0">
                    <a:latin typeface="Calibri" panose="020F0502020204030204" pitchFamily="34" charset="0"/>
                    <a:cs typeface="Calibri" panose="020F0502020204030204" pitchFamily="34" charset="0"/>
                  </a:rPr>
                  <a:t> can be continuously contracted (without leaving the circle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1</m:t>
                        </m:r>
                      </m:sup>
                    </m:sSup>
                  </m:oMath>
                </a14:m>
                <a:r>
                  <a:rPr lang="en-US" dirty="0">
                    <a:latin typeface="Calibri" panose="020F0502020204030204" pitchFamily="34" charset="0"/>
                    <a:cs typeface="Calibri" panose="020F0502020204030204" pitchFamily="34" charset="0"/>
                  </a:rPr>
                  <a:t> ) into a single point</a:t>
                </a:r>
              </a:p>
            </p:txBody>
          </p:sp>
        </mc:Choice>
        <mc:Fallback xmlns="">
          <p:sp>
            <p:nvSpPr>
              <p:cNvPr id="24" name="CaixaDeTexto 23">
                <a:extLst>
                  <a:ext uri="{FF2B5EF4-FFF2-40B4-BE49-F238E27FC236}">
                    <a16:creationId xmlns:a16="http://schemas.microsoft.com/office/drawing/2014/main" id="{6ECEACB3-DC39-4B4B-ACA2-110CCE21C30E}"/>
                  </a:ext>
                </a:extLst>
              </p:cNvPr>
              <p:cNvSpPr txBox="1">
                <a:spLocks noRot="1" noChangeAspect="1" noMove="1" noResize="1" noEditPoints="1" noAdjustHandles="1" noChangeArrowheads="1" noChangeShapeType="1" noTextEdit="1"/>
              </p:cNvSpPr>
              <p:nvPr/>
            </p:nvSpPr>
            <p:spPr>
              <a:xfrm>
                <a:off x="4421260" y="3298640"/>
                <a:ext cx="4392488" cy="646331"/>
              </a:xfrm>
              <a:prstGeom prst="rect">
                <a:avLst/>
              </a:prstGeom>
              <a:blipFill>
                <a:blip r:embed="rId9"/>
                <a:stretch>
                  <a:fillRect l="-1110" t="-4717"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CaixaDeTexto 25">
                <a:extLst>
                  <a:ext uri="{FF2B5EF4-FFF2-40B4-BE49-F238E27FC236}">
                    <a16:creationId xmlns:a16="http://schemas.microsoft.com/office/drawing/2014/main" id="{9D747AB4-B637-484D-8858-71C5803F2B7B}"/>
                  </a:ext>
                </a:extLst>
              </p:cNvPr>
              <p:cNvSpPr txBox="1"/>
              <p:nvPr/>
            </p:nvSpPr>
            <p:spPr>
              <a:xfrm>
                <a:off x="4545427" y="1583700"/>
                <a:ext cx="3770989" cy="1077218"/>
              </a:xfrm>
              <a:prstGeom prst="rect">
                <a:avLst/>
              </a:prstGeom>
              <a:noFill/>
            </p:spPr>
            <p:txBody>
              <a:bodyPr wrap="square">
                <a:spAutoFit/>
              </a:bodyPr>
              <a:lstStyle/>
              <a:p>
                <a:r>
                  <a:rPr lang="en-US" sz="1600" dirty="0">
                    <a:latin typeface="Calibri" panose="020F0502020204030204" pitchFamily="34" charset="0"/>
                    <a:cs typeface="Calibri" panose="020F0502020204030204" pitchFamily="34" charset="0"/>
                  </a:rPr>
                  <a:t>An oriented loop </a:t>
                </a:r>
                <a14:m>
                  <m:oMath xmlns:m="http://schemas.openxmlformats.org/officeDocument/2006/math">
                    <m:sSub>
                      <m:sSubPr>
                        <m:ctrlPr>
                          <a:rPr lang="en-US" sz="1600" b="0" i="1" dirty="0" smtClean="0">
                            <a:latin typeface="Cambria Math" panose="02040503050406030204" pitchFamily="18" charset="0"/>
                            <a:cs typeface="Calibri" panose="020F0502020204030204" pitchFamily="34" charset="0"/>
                          </a:rPr>
                        </m:ctrlPr>
                      </m:sSubPr>
                      <m:e>
                        <m:r>
                          <a:rPr lang="en-US" sz="1600" b="0" i="1" dirty="0" smtClean="0">
                            <a:latin typeface="Cambria Math" panose="02040503050406030204" pitchFamily="18" charset="0"/>
                            <a:cs typeface="Calibri" panose="020F0502020204030204" pitchFamily="34" charset="0"/>
                          </a:rPr>
                          <m:t>𝛾</m:t>
                        </m:r>
                      </m:e>
                      <m:sub>
                        <m:r>
                          <a:rPr lang="en-US" sz="1600" b="0" i="1" dirty="0" smtClean="0">
                            <a:latin typeface="Cambria Math" panose="02040503050406030204" pitchFamily="18" charset="0"/>
                            <a:cs typeface="Calibri" panose="020F0502020204030204" pitchFamily="34" charset="0"/>
                          </a:rPr>
                          <m:t>0</m:t>
                        </m:r>
                      </m:sub>
                    </m:sSub>
                    <m:r>
                      <a:rPr lang="en-US" sz="1600" b="0" i="1" dirty="0" smtClean="0">
                        <a:latin typeface="Cambria Math" panose="02040503050406030204" pitchFamily="18" charset="0"/>
                        <a:cs typeface="Calibri" panose="020F0502020204030204" pitchFamily="34" charset="0"/>
                      </a:rPr>
                      <m:t> </m:t>
                    </m:r>
                  </m:oMath>
                </a14:m>
                <a:r>
                  <a:rPr lang="en-US" sz="1600" dirty="0">
                    <a:latin typeface="Calibri" panose="020F0502020204030204" pitchFamily="34" charset="0"/>
                    <a:cs typeface="Calibri" panose="020F0502020204030204" pitchFamily="34" charset="0"/>
                  </a:rPr>
                  <a:t>drawn in in real space is mapped by the vector field into the OP space and produces a contour (trivial in this case) in </a:t>
                </a:r>
                <a14:m>
                  <m:oMath xmlns:m="http://schemas.openxmlformats.org/officeDocument/2006/math">
                    <m:sSup>
                      <m:sSupPr>
                        <m:ctrlPr>
                          <a:rPr lang="en-US" sz="1600" i="1" dirty="0" smtClean="0">
                            <a:latin typeface="Cambria Math" panose="02040503050406030204" pitchFamily="18" charset="0"/>
                            <a:cs typeface="Calibri" panose="020F0502020204030204" pitchFamily="34" charset="0"/>
                          </a:rPr>
                        </m:ctrlPr>
                      </m:sSupPr>
                      <m:e>
                        <m:r>
                          <a:rPr lang="en-US" sz="1600" i="1" dirty="0" smtClean="0">
                            <a:latin typeface="Cambria Math" panose="02040503050406030204" pitchFamily="18" charset="0"/>
                            <a:cs typeface="Calibri" panose="020F0502020204030204" pitchFamily="34" charset="0"/>
                          </a:rPr>
                          <m:t>𝑆</m:t>
                        </m:r>
                      </m:e>
                      <m:sup>
                        <m:r>
                          <a:rPr lang="en-US" sz="1600" b="0" i="1" dirty="0" smtClean="0">
                            <a:latin typeface="Cambria Math" panose="02040503050406030204" pitchFamily="18" charset="0"/>
                            <a:cs typeface="Calibri" panose="020F0502020204030204" pitchFamily="34" charset="0"/>
                          </a:rPr>
                          <m:t>1</m:t>
                        </m:r>
                      </m:sup>
                    </m:sSup>
                  </m:oMath>
                </a14:m>
                <a:r>
                  <a:rPr lang="en-US" sz="1600" dirty="0">
                    <a:latin typeface="Calibri" panose="020F0502020204030204" pitchFamily="34" charset="0"/>
                    <a:cs typeface="Calibri" panose="020F0502020204030204" pitchFamily="34" charset="0"/>
                  </a:rPr>
                  <a:t> </a:t>
                </a:r>
              </a:p>
            </p:txBody>
          </p:sp>
        </mc:Choice>
        <mc:Fallback xmlns="">
          <p:sp>
            <p:nvSpPr>
              <p:cNvPr id="26" name="CaixaDeTexto 25">
                <a:extLst>
                  <a:ext uri="{FF2B5EF4-FFF2-40B4-BE49-F238E27FC236}">
                    <a16:creationId xmlns:a16="http://schemas.microsoft.com/office/drawing/2014/main" id="{9D747AB4-B637-484D-8858-71C5803F2B7B}"/>
                  </a:ext>
                </a:extLst>
              </p:cNvPr>
              <p:cNvSpPr txBox="1">
                <a:spLocks noRot="1" noChangeAspect="1" noMove="1" noResize="1" noEditPoints="1" noAdjustHandles="1" noChangeArrowheads="1" noChangeShapeType="1" noTextEdit="1"/>
              </p:cNvSpPr>
              <p:nvPr/>
            </p:nvSpPr>
            <p:spPr>
              <a:xfrm>
                <a:off x="4545427" y="1583700"/>
                <a:ext cx="3770989" cy="1077218"/>
              </a:xfrm>
              <a:prstGeom prst="rect">
                <a:avLst/>
              </a:prstGeom>
              <a:blipFill>
                <a:blip r:embed="rId10"/>
                <a:stretch>
                  <a:fillRect l="-971" t="-1695" b="-6215"/>
                </a:stretch>
              </a:blipFill>
            </p:spPr>
            <p:txBody>
              <a:bodyPr/>
              <a:lstStyle/>
              <a:p>
                <a:r>
                  <a:rPr lang="en-US">
                    <a:noFill/>
                  </a:rPr>
                  <a:t> </a:t>
                </a:r>
              </a:p>
            </p:txBody>
          </p:sp>
        </mc:Fallback>
      </mc:AlternateContent>
    </p:spTree>
    <p:extLst>
      <p:ext uri="{BB962C8B-B14F-4D97-AF65-F5344CB8AC3E}">
        <p14:creationId xmlns:p14="http://schemas.microsoft.com/office/powerpoint/2010/main" val="279358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4" grpId="0"/>
      <p:bldP spid="2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E67650EC-9804-43E8-A5BB-E8079D29C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2942" y="1695263"/>
            <a:ext cx="5976664" cy="2860427"/>
          </a:xfrm>
          <a:prstGeom prst="rect">
            <a:avLst/>
          </a:prstGeom>
        </p:spPr>
      </p:pic>
      <p:sp>
        <p:nvSpPr>
          <p:cNvPr id="8" name="CaixaDeTexto 7">
            <a:extLst>
              <a:ext uri="{FF2B5EF4-FFF2-40B4-BE49-F238E27FC236}">
                <a16:creationId xmlns:a16="http://schemas.microsoft.com/office/drawing/2014/main" id="{F20F3242-AEE8-4843-8371-5B4A050B88B7}"/>
              </a:ext>
            </a:extLst>
          </p:cNvPr>
          <p:cNvSpPr txBox="1"/>
          <p:nvPr/>
        </p:nvSpPr>
        <p:spPr>
          <a:xfrm>
            <a:off x="1907704" y="122149"/>
            <a:ext cx="5670376" cy="461665"/>
          </a:xfrm>
          <a:prstGeom prst="rect">
            <a:avLst/>
          </a:prstGeom>
          <a:noFill/>
        </p:spPr>
        <p:txBody>
          <a:bodyPr wrap="square">
            <a:spAutoFit/>
          </a:bodyPr>
          <a:lstStyle/>
          <a:p>
            <a:r>
              <a:rPr lang="en-US" dirty="0"/>
              <a:t> </a:t>
            </a:r>
            <a:r>
              <a:rPr lang="en-US" sz="2400" dirty="0">
                <a:latin typeface="Calibri" panose="020F0502020204030204" pitchFamily="34" charset="0"/>
                <a:cs typeface="Calibri" panose="020F0502020204030204" pitchFamily="34" charset="0"/>
              </a:rPr>
              <a:t>Defect k = −1/2 in a 2D, nonpolar nematic</a:t>
            </a:r>
          </a:p>
        </p:txBody>
      </p:sp>
      <mc:AlternateContent xmlns:mc="http://schemas.openxmlformats.org/markup-compatibility/2006" xmlns:a14="http://schemas.microsoft.com/office/drawing/2010/main">
        <mc:Choice Requires="a14">
          <p:sp>
            <p:nvSpPr>
              <p:cNvPr id="10" name="CaixaDeTexto 9">
                <a:extLst>
                  <a:ext uri="{FF2B5EF4-FFF2-40B4-BE49-F238E27FC236}">
                    <a16:creationId xmlns:a16="http://schemas.microsoft.com/office/drawing/2014/main" id="{89B15933-A47A-484E-B134-C70CFA1377C9}"/>
                  </a:ext>
                </a:extLst>
              </p:cNvPr>
              <p:cNvSpPr txBox="1"/>
              <p:nvPr/>
            </p:nvSpPr>
            <p:spPr>
              <a:xfrm>
                <a:off x="782452" y="946693"/>
                <a:ext cx="7920880" cy="369332"/>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The OP space of the 2D nonpolar nematic ferromagnet is a circle </a:t>
                </a:r>
                <a14:m>
                  <m:oMath xmlns:m="http://schemas.openxmlformats.org/officeDocument/2006/math">
                    <m:sSup>
                      <m:sSupPr>
                        <m:ctrlPr>
                          <a:rPr lang="en-US" sz="1800" i="1" dirty="0" smtClean="0">
                            <a:latin typeface="Cambria Math" panose="02040503050406030204" pitchFamily="18" charset="0"/>
                          </a:rPr>
                        </m:ctrlPr>
                      </m:sSupPr>
                      <m:e>
                        <m:r>
                          <a:rPr lang="en-US" sz="1800" i="1" dirty="0" smtClean="0">
                            <a:latin typeface="Cambria Math" panose="02040503050406030204" pitchFamily="18" charset="0"/>
                          </a:rPr>
                          <m:t>𝑆</m:t>
                        </m:r>
                      </m:e>
                      <m:sup>
                        <m:r>
                          <a:rPr lang="en-US" sz="1800" b="0" i="1" dirty="0" smtClean="0">
                            <a:latin typeface="Cambria Math" panose="02040503050406030204" pitchFamily="18" charset="0"/>
                          </a:rPr>
                          <m:t>1</m:t>
                        </m:r>
                      </m:sup>
                    </m:sSup>
                    <m:r>
                      <a:rPr lang="en-US" sz="1800" b="0" i="1" dirty="0" smtClean="0">
                        <a:latin typeface="Cambria Math" panose="02040503050406030204" pitchFamily="18" charset="0"/>
                      </a:rPr>
                      <m:t>/</m:t>
                    </m:r>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𝑍</m:t>
                        </m:r>
                      </m:e>
                      <m:sub>
                        <m:r>
                          <a:rPr lang="en-US" sz="1800" b="0" i="1" dirty="0" smtClean="0">
                            <a:latin typeface="Cambria Math" panose="02040503050406030204" pitchFamily="18" charset="0"/>
                          </a:rPr>
                          <m:t>2</m:t>
                        </m:r>
                      </m:sub>
                    </m:sSub>
                  </m:oMath>
                </a14:m>
                <a:endParaRPr lang="en-US" sz="1800" dirty="0">
                  <a:latin typeface="Calibri" panose="020F0502020204030204" pitchFamily="34" charset="0"/>
                  <a:cs typeface="Calibri" panose="020F0502020204030204" pitchFamily="34" charset="0"/>
                </a:endParaRPr>
              </a:p>
            </p:txBody>
          </p:sp>
        </mc:Choice>
        <mc:Fallback xmlns="">
          <p:sp>
            <p:nvSpPr>
              <p:cNvPr id="10" name="CaixaDeTexto 9">
                <a:extLst>
                  <a:ext uri="{FF2B5EF4-FFF2-40B4-BE49-F238E27FC236}">
                    <a16:creationId xmlns:a16="http://schemas.microsoft.com/office/drawing/2014/main" id="{89B15933-A47A-484E-B134-C70CFA1377C9}"/>
                  </a:ext>
                </a:extLst>
              </p:cNvPr>
              <p:cNvSpPr txBox="1">
                <a:spLocks noRot="1" noChangeAspect="1" noMove="1" noResize="1" noEditPoints="1" noAdjustHandles="1" noChangeArrowheads="1" noChangeShapeType="1" noTextEdit="1"/>
              </p:cNvSpPr>
              <p:nvPr/>
            </p:nvSpPr>
            <p:spPr>
              <a:xfrm>
                <a:off x="782452" y="946693"/>
                <a:ext cx="7920880" cy="369332"/>
              </a:xfrm>
              <a:prstGeom prst="rect">
                <a:avLst/>
              </a:prstGeom>
              <a:blipFill>
                <a:blip r:embed="rId3"/>
                <a:stretch>
                  <a:fillRect l="-615"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aixaDeTexto 11">
                <a:extLst>
                  <a:ext uri="{FF2B5EF4-FFF2-40B4-BE49-F238E27FC236}">
                    <a16:creationId xmlns:a16="http://schemas.microsoft.com/office/drawing/2014/main" id="{8AD867A9-5FF8-448F-9ADD-737BAA8EFE6A}"/>
                  </a:ext>
                </a:extLst>
              </p:cNvPr>
              <p:cNvSpPr txBox="1"/>
              <p:nvPr/>
            </p:nvSpPr>
            <p:spPr>
              <a:xfrm>
                <a:off x="611560" y="5301208"/>
                <a:ext cx="7920880" cy="959493"/>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The contour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𝛾</m:t>
                        </m:r>
                      </m:e>
                      <m:sub>
                        <m:f>
                          <m:fPr>
                            <m:type m:val="lin"/>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ub>
                    </m:sSub>
                  </m:oMath>
                </a14:m>
                <a:r>
                  <a:rPr lang="en-US" dirty="0">
                    <a:latin typeface="Calibri" panose="020F0502020204030204" pitchFamily="34" charset="0"/>
                    <a:cs typeface="Calibri" panose="020F0502020204030204" pitchFamily="34" charset="0"/>
                  </a:rPr>
                  <a:t> in real space is mapped by the director field onto contour </a:t>
                </a:r>
                <a14:m>
                  <m:oMath xmlns:m="http://schemas.openxmlformats.org/officeDocument/2006/math">
                    <m:sSub>
                      <m:sSubPr>
                        <m:ctrlPr>
                          <a:rPr lang="en-US" i="1">
                            <a:solidFill>
                              <a:srgbClr val="000000"/>
                            </a:solidFill>
                            <a:latin typeface="Cambria Math" panose="02040503050406030204" pitchFamily="18" charset="0"/>
                          </a:rPr>
                        </m:ctrlPr>
                      </m:sSubPr>
                      <m:e>
                        <m:r>
                          <m:rPr>
                            <m:sty m:val="p"/>
                          </m:rPr>
                          <a:rPr lang="en-US" b="0" i="0" smtClean="0">
                            <a:solidFill>
                              <a:srgbClr val="000000"/>
                            </a:solidFill>
                            <a:latin typeface="Cambria Math" panose="02040503050406030204" pitchFamily="18" charset="0"/>
                          </a:rPr>
                          <m:t>Γ</m:t>
                        </m:r>
                      </m:e>
                      <m:sub>
                        <m:f>
                          <m:fPr>
                            <m:type m:val="lin"/>
                            <m:ctrlPr>
                              <a:rPr lang="en-US" i="1" smtClean="0">
                                <a:solidFill>
                                  <a:srgbClr val="000000"/>
                                </a:solidFill>
                                <a:latin typeface="Cambria Math" panose="02040503050406030204" pitchFamily="18" charset="0"/>
                              </a:rPr>
                            </m:ctrlPr>
                          </m:fPr>
                          <m:num>
                            <m:r>
                              <a:rPr lang="en-US" b="0" i="1" smtClean="0">
                                <a:solidFill>
                                  <a:srgbClr val="000000"/>
                                </a:solidFill>
                                <a:latin typeface="Cambria Math" panose="02040503050406030204" pitchFamily="18" charset="0"/>
                              </a:rPr>
                              <m:t>1</m:t>
                            </m:r>
                          </m:num>
                          <m:den>
                            <m:r>
                              <a:rPr lang="en-US" b="0" i="1" smtClean="0">
                                <a:solidFill>
                                  <a:srgbClr val="000000"/>
                                </a:solidFill>
                                <a:latin typeface="Cambria Math" panose="02040503050406030204" pitchFamily="18" charset="0"/>
                              </a:rPr>
                              <m:t>2</m:t>
                            </m:r>
                          </m:den>
                        </m:f>
                      </m:sub>
                    </m:sSub>
                    <m:r>
                      <a:rPr lang="en-US" i="1">
                        <a:solidFill>
                          <a:srgbClr val="000000"/>
                        </a:solidFill>
                        <a:latin typeface="Cambria Math" panose="02040503050406030204" pitchFamily="18" charset="0"/>
                      </a:rPr>
                      <m:t> </m:t>
                    </m:r>
                  </m:oMath>
                </a14:m>
                <a:r>
                  <a:rPr lang="en-US" dirty="0">
                    <a:latin typeface="Calibri" panose="020F0502020204030204" pitchFamily="34" charset="0"/>
                    <a:cs typeface="Calibri" panose="020F0502020204030204" pitchFamily="34" charset="0"/>
                  </a:rPr>
                  <a:t>in </a:t>
                </a:r>
                <a14:m>
                  <m:oMath xmlns:m="http://schemas.openxmlformats.org/officeDocument/2006/math">
                    <m:sSup>
                      <m:sSupPr>
                        <m:ctrlPr>
                          <a:rPr lang="en-US" i="1" dirty="0">
                            <a:solidFill>
                              <a:srgbClr val="000000"/>
                            </a:solidFill>
                            <a:latin typeface="Cambria Math" panose="02040503050406030204" pitchFamily="18" charset="0"/>
                          </a:rPr>
                        </m:ctrlPr>
                      </m:sSupPr>
                      <m:e>
                        <m:r>
                          <a:rPr lang="en-US" i="1" dirty="0">
                            <a:solidFill>
                              <a:srgbClr val="000000"/>
                            </a:solidFill>
                            <a:latin typeface="Cambria Math" panose="02040503050406030204" pitchFamily="18" charset="0"/>
                          </a:rPr>
                          <m:t>𝑆</m:t>
                        </m:r>
                      </m:e>
                      <m:sup>
                        <m:r>
                          <a:rPr lang="en-US" i="1" dirty="0">
                            <a:solidFill>
                              <a:srgbClr val="000000"/>
                            </a:solidFill>
                            <a:latin typeface="Cambria Math" panose="02040503050406030204" pitchFamily="18" charset="0"/>
                          </a:rPr>
                          <m:t>1</m:t>
                        </m:r>
                      </m:sup>
                    </m:sSup>
                    <m:r>
                      <a:rPr lang="en-US" i="1" dirty="0">
                        <a:solidFill>
                          <a:srgbClr val="000000"/>
                        </a:solidFill>
                        <a:latin typeface="Cambria Math" panose="02040503050406030204" pitchFamily="18" charset="0"/>
                      </a:rPr>
                      <m:t>/</m:t>
                    </m:r>
                    <m:sSub>
                      <m:sSubPr>
                        <m:ctrlPr>
                          <a:rPr lang="en-US" i="1" dirty="0">
                            <a:solidFill>
                              <a:srgbClr val="000000"/>
                            </a:solidFill>
                            <a:latin typeface="Cambria Math" panose="02040503050406030204" pitchFamily="18" charset="0"/>
                          </a:rPr>
                        </m:ctrlPr>
                      </m:sSubPr>
                      <m:e>
                        <m:r>
                          <a:rPr lang="en-US" i="1" dirty="0">
                            <a:solidFill>
                              <a:srgbClr val="000000"/>
                            </a:solidFill>
                            <a:latin typeface="Cambria Math" panose="02040503050406030204" pitchFamily="18" charset="0"/>
                          </a:rPr>
                          <m:t>𝑍</m:t>
                        </m:r>
                      </m:e>
                      <m:sub>
                        <m:r>
                          <a:rPr lang="en-US" i="1" dirty="0">
                            <a:solidFill>
                              <a:srgbClr val="000000"/>
                            </a:solidFill>
                            <a:latin typeface="Cambria Math" panose="02040503050406030204" pitchFamily="18" charset="0"/>
                          </a:rPr>
                          <m:t>2</m:t>
                        </m:r>
                      </m:sub>
                    </m:sSub>
                  </m:oMath>
                </a14:m>
                <a:r>
                  <a:rPr lang="en-US" dirty="0">
                    <a:latin typeface="Calibri" panose="020F0502020204030204" pitchFamily="34" charset="0"/>
                    <a:cs typeface="Calibri" panose="020F0502020204030204" pitchFamily="34" charset="0"/>
                  </a:rPr>
                  <a:t>. </a:t>
                </a:r>
                <a14:m>
                  <m:oMath xmlns:m="http://schemas.openxmlformats.org/officeDocument/2006/math">
                    <m:sSub>
                      <m:sSubPr>
                        <m:ctrlPr>
                          <a:rPr lang="en-US" i="1">
                            <a:solidFill>
                              <a:srgbClr val="000000"/>
                            </a:solidFill>
                            <a:latin typeface="Cambria Math" panose="02040503050406030204" pitchFamily="18" charset="0"/>
                          </a:rPr>
                        </m:ctrlPr>
                      </m:sSubPr>
                      <m:e>
                        <m:r>
                          <m:rPr>
                            <m:sty m:val="p"/>
                          </m:rPr>
                          <a:rPr lang="en-US">
                            <a:solidFill>
                              <a:srgbClr val="000000"/>
                            </a:solidFill>
                            <a:latin typeface="Cambria Math" panose="02040503050406030204" pitchFamily="18" charset="0"/>
                          </a:rPr>
                          <m:t>Γ</m:t>
                        </m:r>
                      </m:e>
                      <m:sub>
                        <m:f>
                          <m:fPr>
                            <m:type m:val="lin"/>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2</m:t>
                            </m:r>
                          </m:den>
                        </m:f>
                      </m:sub>
                    </m:sSub>
                    <m:r>
                      <a:rPr lang="en-US" i="1">
                        <a:solidFill>
                          <a:srgbClr val="000000"/>
                        </a:solidFill>
                        <a:latin typeface="Cambria Math" panose="02040503050406030204" pitchFamily="18" charset="0"/>
                      </a:rPr>
                      <m:t> </m:t>
                    </m:r>
                  </m:oMath>
                </a14:m>
                <a:r>
                  <a:rPr lang="en-US" dirty="0">
                    <a:latin typeface="Calibri" panose="020F0502020204030204" pitchFamily="34" charset="0"/>
                    <a:cs typeface="Calibri" panose="020F0502020204030204" pitchFamily="34" charset="0"/>
                  </a:rPr>
                  <a:t>connects antipodal points of the circle and as such is closed and cannot be contracted into a point.</a:t>
                </a:r>
              </a:p>
            </p:txBody>
          </p:sp>
        </mc:Choice>
        <mc:Fallback xmlns="">
          <p:sp>
            <p:nvSpPr>
              <p:cNvPr id="12" name="CaixaDeTexto 11">
                <a:extLst>
                  <a:ext uri="{FF2B5EF4-FFF2-40B4-BE49-F238E27FC236}">
                    <a16:creationId xmlns:a16="http://schemas.microsoft.com/office/drawing/2014/main" id="{8AD867A9-5FF8-448F-9ADD-737BAA8EFE6A}"/>
                  </a:ext>
                </a:extLst>
              </p:cNvPr>
              <p:cNvSpPr txBox="1">
                <a:spLocks noRot="1" noChangeAspect="1" noMove="1" noResize="1" noEditPoints="1" noAdjustHandles="1" noChangeArrowheads="1" noChangeShapeType="1" noTextEdit="1"/>
              </p:cNvSpPr>
              <p:nvPr/>
            </p:nvSpPr>
            <p:spPr>
              <a:xfrm>
                <a:off x="611560" y="5301208"/>
                <a:ext cx="7920880" cy="959493"/>
              </a:xfrm>
              <a:prstGeom prst="rect">
                <a:avLst/>
              </a:prstGeom>
              <a:blipFill>
                <a:blip r:embed="rId4"/>
                <a:stretch>
                  <a:fillRect l="-615" t="-19745" r="-1231" b="-22930"/>
                </a:stretch>
              </a:blipFill>
            </p:spPr>
            <p:txBody>
              <a:bodyPr/>
              <a:lstStyle/>
              <a:p>
                <a:r>
                  <a:rPr lang="en-US">
                    <a:noFill/>
                  </a:rPr>
                  <a:t> </a:t>
                </a:r>
              </a:p>
            </p:txBody>
          </p:sp>
        </mc:Fallback>
      </mc:AlternateContent>
    </p:spTree>
    <p:extLst>
      <p:ext uri="{BB962C8B-B14F-4D97-AF65-F5344CB8AC3E}">
        <p14:creationId xmlns:p14="http://schemas.microsoft.com/office/powerpoint/2010/main" val="30353473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1350" y="1114474"/>
            <a:ext cx="5400000" cy="4629051"/>
          </a:xfrm>
          <a:prstGeom prst="rect">
            <a:avLst/>
          </a:prstGeom>
        </p:spPr>
      </p:pic>
      <p:sp>
        <p:nvSpPr>
          <p:cNvPr id="55" name="Rectangle 2"/>
          <p:cNvSpPr txBox="1">
            <a:spLocks noChangeArrowheads="1"/>
          </p:cNvSpPr>
          <p:nvPr/>
        </p:nvSpPr>
        <p:spPr bwMode="auto">
          <a:xfrm>
            <a:off x="755576" y="0"/>
            <a:ext cx="7920880" cy="548081"/>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2400" kern="0" dirty="0">
                <a:solidFill>
                  <a:srgbClr val="000000"/>
                </a:solidFill>
                <a:latin typeface="Calibri" panose="020F0502020204030204" pitchFamily="34" charset="0"/>
                <a:ea typeface="ＭＳ Ｐゴシック" pitchFamily="34" charset="-128"/>
              </a:rPr>
              <a:t>Instability of a k=1 defect line in a 3D ferromagnetic phase</a:t>
            </a:r>
          </a:p>
        </p:txBody>
      </p:sp>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99DCE013-5303-426C-8C6A-6C46842023BF}"/>
                  </a:ext>
                </a:extLst>
              </p:cNvPr>
              <p:cNvSpPr txBox="1"/>
              <p:nvPr/>
            </p:nvSpPr>
            <p:spPr>
              <a:xfrm>
                <a:off x="4932040" y="1551552"/>
                <a:ext cx="3851920" cy="3970318"/>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The OP space of the Heisenberg isotropic ferromagnet is a sphere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𝑆</m:t>
                        </m:r>
                      </m:e>
                      <m:sup>
                        <m:r>
                          <a:rPr lang="en-US" i="1" dirty="0" smtClean="0">
                            <a:latin typeface="Cambria Math" panose="02040503050406030204" pitchFamily="18" charset="0"/>
                          </a:rPr>
                          <m:t>2</m:t>
                        </m:r>
                      </m:sup>
                    </m:sSup>
                  </m:oMath>
                </a14:m>
                <a:r>
                  <a:rPr lang="en-US"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Consider a disclination in the magnetization vector field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An oriented loop surrounding the disclination core in real space is mapped by the vector field into the OP space and, thus, produces a contour on </a:t>
                </a:r>
                <a14:m>
                  <m:oMath xmlns:m="http://schemas.openxmlformats.org/officeDocument/2006/math">
                    <m:sSup>
                      <m:sSupPr>
                        <m:ctrlPr>
                          <a:rPr lang="en-US" i="1" dirty="0" smtClean="0">
                            <a:latin typeface="Cambria Math" panose="02040503050406030204" pitchFamily="18" charset="0"/>
                            <a:cs typeface="Calibri" panose="020F0502020204030204" pitchFamily="34" charset="0"/>
                          </a:rPr>
                        </m:ctrlPr>
                      </m:sSupPr>
                      <m:e>
                        <m:r>
                          <a:rPr lang="en-US" i="1" dirty="0" smtClean="0">
                            <a:latin typeface="Cambria Math" panose="02040503050406030204" pitchFamily="18" charset="0"/>
                            <a:cs typeface="Calibri" panose="020F0502020204030204" pitchFamily="34" charset="0"/>
                          </a:rPr>
                          <m:t>𝑆</m:t>
                        </m:r>
                      </m:e>
                      <m:sup>
                        <m:r>
                          <a:rPr lang="en-US" i="1" dirty="0" smtClean="0">
                            <a:latin typeface="Cambria Math" panose="02040503050406030204" pitchFamily="18" charset="0"/>
                            <a:cs typeface="Calibri" panose="020F0502020204030204" pitchFamily="34" charset="0"/>
                          </a:rPr>
                          <m:t>2</m:t>
                        </m:r>
                      </m:sup>
                    </m:sSup>
                  </m:oMath>
                </a14:m>
                <a:r>
                  <a:rPr lang="en-US"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Obviously, any contour drawn on a sphere can be contracted into a point. </a:t>
                </a:r>
              </a:p>
            </p:txBody>
          </p:sp>
        </mc:Choice>
        <mc:Fallback xmlns="">
          <p:sp>
            <p:nvSpPr>
              <p:cNvPr id="6" name="CaixaDeTexto 5">
                <a:extLst>
                  <a:ext uri="{FF2B5EF4-FFF2-40B4-BE49-F238E27FC236}">
                    <a16:creationId xmlns:a16="http://schemas.microsoft.com/office/drawing/2014/main" id="{99DCE013-5303-426C-8C6A-6C46842023BF}"/>
                  </a:ext>
                </a:extLst>
              </p:cNvPr>
              <p:cNvSpPr txBox="1">
                <a:spLocks noRot="1" noChangeAspect="1" noMove="1" noResize="1" noEditPoints="1" noAdjustHandles="1" noChangeArrowheads="1" noChangeShapeType="1" noTextEdit="1"/>
              </p:cNvSpPr>
              <p:nvPr/>
            </p:nvSpPr>
            <p:spPr>
              <a:xfrm>
                <a:off x="4932040" y="1551552"/>
                <a:ext cx="3851920" cy="3970318"/>
              </a:xfrm>
              <a:prstGeom prst="rect">
                <a:avLst/>
              </a:prstGeom>
              <a:blipFill>
                <a:blip r:embed="rId4"/>
                <a:stretch>
                  <a:fillRect l="-1266" t="-922" r="-2373" b="-1536"/>
                </a:stretch>
              </a:blipFill>
            </p:spPr>
            <p:txBody>
              <a:bodyPr/>
              <a:lstStyle/>
              <a:p>
                <a:r>
                  <a:rPr lang="en-US">
                    <a:noFill/>
                  </a:rPr>
                  <a:t> </a:t>
                </a:r>
              </a:p>
            </p:txBody>
          </p:sp>
        </mc:Fallback>
      </mc:AlternateContent>
    </p:spTree>
    <p:extLst>
      <p:ext uri="{BB962C8B-B14F-4D97-AF65-F5344CB8AC3E}">
        <p14:creationId xmlns:p14="http://schemas.microsoft.com/office/powerpoint/2010/main" val="1763833703"/>
      </p:ext>
    </p:extLst>
  </p:cSld>
  <p:clrMapOvr>
    <a:masterClrMapping/>
  </p:clrMapOvr>
  <p:transition advClick="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2"/>
          <p:cNvSpPr txBox="1">
            <a:spLocks noChangeArrowheads="1"/>
          </p:cNvSpPr>
          <p:nvPr/>
        </p:nvSpPr>
        <p:spPr bwMode="auto">
          <a:xfrm>
            <a:off x="-1044624" y="0"/>
            <a:ext cx="11449272" cy="54868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2400" kern="0" dirty="0">
                <a:solidFill>
                  <a:srgbClr val="000000"/>
                </a:solidFill>
                <a:latin typeface="Calibri" panose="020F0502020204030204" pitchFamily="34" charset="0"/>
                <a:ea typeface="ＭＳ Ｐゴシック" pitchFamily="34" charset="-128"/>
              </a:rPr>
              <a:t>Stability of a k=1/2 defect line in a 3D nematic phase</a:t>
            </a:r>
          </a:p>
        </p:txBody>
      </p:sp>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7CCA2F31-D4A9-47A3-8C39-096F658C174E}"/>
                  </a:ext>
                </a:extLst>
              </p:cNvPr>
              <p:cNvSpPr txBox="1"/>
              <p:nvPr/>
            </p:nvSpPr>
            <p:spPr>
              <a:xfrm>
                <a:off x="539552" y="779788"/>
                <a:ext cx="8064896"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The OP space of the 3D nonpolar nematic is </a:t>
                </a:r>
                <a14:m>
                  <m:oMath xmlns:m="http://schemas.openxmlformats.org/officeDocument/2006/math">
                    <m:sSup>
                      <m:sSupPr>
                        <m:ctrlPr>
                          <a:rPr lang="en-US" b="0" i="1" smtClean="0">
                            <a:latin typeface="Cambria Math" panose="02040503050406030204" pitchFamily="18" charset="0"/>
                            <a:cs typeface="Calibri" panose="020F0502020204030204" pitchFamily="34" charset="0"/>
                          </a:rPr>
                        </m:ctrlPr>
                      </m:sSupPr>
                      <m:e>
                        <m:r>
                          <a:rPr lang="en-US" b="0" i="1" smtClean="0">
                            <a:latin typeface="Cambria Math" panose="02040503050406030204" pitchFamily="18" charset="0"/>
                            <a:cs typeface="Calibri" panose="020F0502020204030204" pitchFamily="34" charset="0"/>
                          </a:rPr>
                          <m:t>𝑆</m:t>
                        </m:r>
                      </m:e>
                      <m:sup>
                        <m:r>
                          <a:rPr lang="en-US" b="0" i="1" smtClean="0">
                            <a:latin typeface="Cambria Math" panose="02040503050406030204" pitchFamily="18" charset="0"/>
                            <a:cs typeface="Calibri" panose="020F0502020204030204" pitchFamily="34" charset="0"/>
                          </a:rPr>
                          <m:t>2</m:t>
                        </m:r>
                      </m:sup>
                    </m:sSup>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𝑍</m:t>
                        </m:r>
                      </m:e>
                      <m:sub>
                        <m:r>
                          <a:rPr lang="en-US" b="0" i="1" smtClean="0">
                            <a:latin typeface="Cambria Math" panose="02040503050406030204" pitchFamily="18" charset="0"/>
                            <a:cs typeface="Calibri" panose="020F0502020204030204" pitchFamily="34" charset="0"/>
                          </a:rPr>
                          <m:t>2</m:t>
                        </m:r>
                      </m:sub>
                    </m:sSub>
                  </m:oMath>
                </a14:m>
                <a:r>
                  <a:rPr lang="en-US" dirty="0">
                    <a:latin typeface="Calibri" panose="020F0502020204030204" pitchFamily="34" charset="0"/>
                    <a:cs typeface="Calibri" panose="020F0502020204030204" pitchFamily="34" charset="0"/>
                  </a:rPr>
                  <a:t> or the real projective plane </a:t>
                </a:r>
                <a14:m>
                  <m:oMath xmlns:m="http://schemas.openxmlformats.org/officeDocument/2006/math">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𝑅𝑃</m:t>
                        </m:r>
                      </m:e>
                      <m:sup>
                        <m:r>
                          <a:rPr lang="en-US" i="1" dirty="0" smtClean="0">
                            <a:latin typeface="Cambria Math" panose="02040503050406030204" pitchFamily="18" charset="0"/>
                          </a:rPr>
                          <m:t>2</m:t>
                        </m:r>
                      </m:sup>
                    </m:sSup>
                  </m:oMath>
                </a14:m>
                <a:r>
                  <a:rPr lang="en-US" dirty="0">
                    <a:latin typeface="Calibri" panose="020F0502020204030204" pitchFamily="34" charset="0"/>
                    <a:cs typeface="Calibri" panose="020F0502020204030204" pitchFamily="34" charset="0"/>
                  </a:rPr>
                  <a:t>  </a:t>
                </a:r>
              </a:p>
            </p:txBody>
          </p:sp>
        </mc:Choice>
        <mc:Fallback xmlns="">
          <p:sp>
            <p:nvSpPr>
              <p:cNvPr id="6" name="CaixaDeTexto 5">
                <a:extLst>
                  <a:ext uri="{FF2B5EF4-FFF2-40B4-BE49-F238E27FC236}">
                    <a16:creationId xmlns:a16="http://schemas.microsoft.com/office/drawing/2014/main" id="{7CCA2F31-D4A9-47A3-8C39-096F658C174E}"/>
                  </a:ext>
                </a:extLst>
              </p:cNvPr>
              <p:cNvSpPr txBox="1">
                <a:spLocks noRot="1" noChangeAspect="1" noMove="1" noResize="1" noEditPoints="1" noAdjustHandles="1" noChangeArrowheads="1" noChangeShapeType="1" noTextEdit="1"/>
              </p:cNvSpPr>
              <p:nvPr/>
            </p:nvSpPr>
            <p:spPr>
              <a:xfrm>
                <a:off x="539552" y="779788"/>
                <a:ext cx="8064896" cy="369332"/>
              </a:xfrm>
              <a:prstGeom prst="rect">
                <a:avLst/>
              </a:prstGeom>
              <a:blipFill>
                <a:blip r:embed="rId3"/>
                <a:stretch>
                  <a:fillRect l="-681" t="-9836" b="-24590"/>
                </a:stretch>
              </a:blipFill>
            </p:spPr>
            <p:txBody>
              <a:bodyPr/>
              <a:lstStyle/>
              <a:p>
                <a:r>
                  <a:rPr lang="en-US">
                    <a:noFill/>
                  </a:rPr>
                  <a:t> </a:t>
                </a:r>
              </a:p>
            </p:txBody>
          </p:sp>
        </mc:Fallback>
      </mc:AlternateContent>
      <p:sp>
        <p:nvSpPr>
          <p:cNvPr id="8" name="CaixaDeTexto 7">
            <a:extLst>
              <a:ext uri="{FF2B5EF4-FFF2-40B4-BE49-F238E27FC236}">
                <a16:creationId xmlns:a16="http://schemas.microsoft.com/office/drawing/2014/main" id="{46E93F62-46DA-4B62-ADD6-A7E7C41E1BBD}"/>
              </a:ext>
            </a:extLst>
          </p:cNvPr>
          <p:cNvSpPr txBox="1"/>
          <p:nvPr/>
        </p:nvSpPr>
        <p:spPr>
          <a:xfrm>
            <a:off x="568077" y="5467966"/>
            <a:ext cx="8316924" cy="1615827"/>
          </a:xfrm>
          <a:prstGeom prst="rect">
            <a:avLst/>
          </a:prstGeom>
          <a:noFill/>
        </p:spPr>
        <p:txBody>
          <a:bodyPr wrap="square">
            <a:spAutoFit/>
          </a:bodyPr>
          <a:lstStyle/>
          <a:p>
            <a:pPr>
              <a:lnSpc>
                <a:spcPct val="150000"/>
              </a:lnSpc>
            </a:pPr>
            <a:r>
              <a:rPr lang="en-US" dirty="0">
                <a:latin typeface="Calibri" panose="020F0502020204030204" pitchFamily="34" charset="0"/>
                <a:cs typeface="Calibri" panose="020F0502020204030204" pitchFamily="34" charset="0"/>
              </a:rPr>
              <a:t> Contours that are terminating at two diametrically opposite points are not contractible to a point under any continuous deformations.</a:t>
            </a:r>
          </a:p>
          <a:p>
            <a:pPr>
              <a:lnSpc>
                <a:spcPct val="150000"/>
              </a:lnSpc>
            </a:pPr>
            <a:r>
              <a:rPr lang="en-US" dirty="0">
                <a:latin typeface="Calibri" panose="020F0502020204030204" pitchFamily="34" charset="0"/>
                <a:cs typeface="Calibri" panose="020F0502020204030204" pitchFamily="34" charset="0"/>
              </a:rPr>
              <a:t> Such contours correspond to disclinations of half-integer k.</a:t>
            </a:r>
          </a:p>
          <a:p>
            <a:endParaRPr lang="en-US" dirty="0"/>
          </a:p>
        </p:txBody>
      </p:sp>
      <p:pic>
        <p:nvPicPr>
          <p:cNvPr id="9" name="Imagem 8">
            <a:extLst>
              <a:ext uri="{FF2B5EF4-FFF2-40B4-BE49-F238E27FC236}">
                <a16:creationId xmlns:a16="http://schemas.microsoft.com/office/drawing/2014/main" id="{586DC534-4D46-40E2-B21A-DC4F5AAB7F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4119" y="1347339"/>
            <a:ext cx="5915762" cy="3922408"/>
          </a:xfrm>
          <a:prstGeom prst="rect">
            <a:avLst/>
          </a:prstGeom>
        </p:spPr>
      </p:pic>
    </p:spTree>
    <p:extLst>
      <p:ext uri="{BB962C8B-B14F-4D97-AF65-F5344CB8AC3E}">
        <p14:creationId xmlns:p14="http://schemas.microsoft.com/office/powerpoint/2010/main" val="1944124362"/>
      </p:ext>
    </p:extLst>
  </p:cSld>
  <p:clrMapOvr>
    <a:masterClrMapping/>
  </p:clrMapOvr>
  <p:transition advClick="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2"/>
          <p:cNvSpPr txBox="1">
            <a:spLocks noChangeArrowheads="1"/>
          </p:cNvSpPr>
          <p:nvPr/>
        </p:nvSpPr>
        <p:spPr bwMode="auto">
          <a:xfrm>
            <a:off x="404602" y="-110043"/>
            <a:ext cx="8640960" cy="644729"/>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2400" kern="0" dirty="0">
                <a:solidFill>
                  <a:srgbClr val="000000"/>
                </a:solidFill>
                <a:latin typeface="Calibri" panose="020F0502020204030204" pitchFamily="34" charset="0"/>
                <a:ea typeface="ＭＳ Ｐゴシック" pitchFamily="34" charset="-128"/>
              </a:rPr>
              <a:t>Coarsening dynamics of a network of defect lines</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28" y="698643"/>
            <a:ext cx="5256000" cy="5460714"/>
          </a:xfrm>
          <a:prstGeom prst="rect">
            <a:avLst/>
          </a:prstGeom>
        </p:spPr>
      </p:pic>
      <p:sp>
        <p:nvSpPr>
          <p:cNvPr id="5" name="Textfeld 4"/>
          <p:cNvSpPr txBox="1"/>
          <p:nvPr/>
        </p:nvSpPr>
        <p:spPr>
          <a:xfrm>
            <a:off x="388546" y="6381328"/>
            <a:ext cx="8863973" cy="369332"/>
          </a:xfrm>
          <a:prstGeom prst="rect">
            <a:avLst/>
          </a:prstGeom>
          <a:noFill/>
        </p:spPr>
        <p:txBody>
          <a:bodyPr wrap="square" rtlCol="0">
            <a:spAutoFit/>
          </a:bodyPr>
          <a:lstStyle/>
          <a:p>
            <a:r>
              <a:rPr lang="de-DE" dirty="0" err="1">
                <a:latin typeface="Calibri" panose="020F0502020204030204" pitchFamily="34" charset="0"/>
              </a:rPr>
              <a:t>defects</a:t>
            </a:r>
            <a:r>
              <a:rPr lang="de-DE" dirty="0">
                <a:latin typeface="Calibri" panose="020F0502020204030204" pitchFamily="34" charset="0"/>
              </a:rPr>
              <a:t> </a:t>
            </a:r>
            <a:r>
              <a:rPr lang="de-DE" dirty="0" err="1">
                <a:latin typeface="Calibri" panose="020F0502020204030204" pitchFamily="34" charset="0"/>
              </a:rPr>
              <a:t>are</a:t>
            </a:r>
            <a:r>
              <a:rPr lang="de-DE" dirty="0">
                <a:latin typeface="Calibri" panose="020F0502020204030204" pitchFamily="34" charset="0"/>
              </a:rPr>
              <a:t> </a:t>
            </a:r>
            <a:r>
              <a:rPr lang="de-DE" dirty="0" err="1">
                <a:latin typeface="Calibri" panose="020F0502020204030204" pitchFamily="34" charset="0"/>
              </a:rPr>
              <a:t>formed</a:t>
            </a:r>
            <a:r>
              <a:rPr lang="de-DE" dirty="0">
                <a:latin typeface="Calibri" panose="020F0502020204030204" pitchFamily="34" charset="0"/>
              </a:rPr>
              <a:t> via Kibble-Zurek </a:t>
            </a:r>
            <a:r>
              <a:rPr lang="en-US" dirty="0">
                <a:latin typeface="Calibri" panose="020F0502020204030204" pitchFamily="34" charset="0"/>
              </a:rPr>
              <a:t>mechanism [I. Chuang et al., Science 251, 1336 (1991)].</a:t>
            </a:r>
          </a:p>
        </p:txBody>
      </p:sp>
    </p:spTree>
    <p:extLst>
      <p:ext uri="{BB962C8B-B14F-4D97-AF65-F5344CB8AC3E}">
        <p14:creationId xmlns:p14="http://schemas.microsoft.com/office/powerpoint/2010/main" val="1934266026"/>
      </p:ext>
    </p:extLst>
  </p:cSld>
  <p:clrMapOvr>
    <a:masterClrMapping/>
  </p:clrMapOvr>
  <p:transition advClick="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512804" y="-65617"/>
            <a:ext cx="8229600" cy="830321"/>
          </a:xfrm>
        </p:spPr>
        <p:txBody>
          <a:bodyPr>
            <a:normAutofit/>
          </a:bodyPr>
          <a:lstStyle/>
          <a:p>
            <a:pPr marL="342900" lvl="0" indent="-342900">
              <a:lnSpc>
                <a:spcPct val="150000"/>
              </a:lnSpc>
            </a:pPr>
            <a:r>
              <a:rPr lang="en-US" sz="2800" dirty="0">
                <a:latin typeface="Calibri" panose="020F0502020204030204" pitchFamily="34" charset="0"/>
                <a:cs typeface="Calibri" panose="020F0502020204030204" pitchFamily="34" charset="0"/>
              </a:rPr>
              <a:t>Particle-induced topological defects</a:t>
            </a:r>
          </a:p>
        </p:txBody>
      </p:sp>
      <p:grpSp>
        <p:nvGrpSpPr>
          <p:cNvPr id="13" name="Group 12"/>
          <p:cNvGrpSpPr/>
          <p:nvPr/>
        </p:nvGrpSpPr>
        <p:grpSpPr>
          <a:xfrm>
            <a:off x="467544" y="1700808"/>
            <a:ext cx="3318174" cy="4113748"/>
            <a:chOff x="467544" y="1700808"/>
            <a:chExt cx="3318174" cy="4113748"/>
          </a:xfrm>
        </p:grpSpPr>
        <p:sp>
          <p:nvSpPr>
            <p:cNvPr id="10" name="Rectangle 9"/>
            <p:cNvSpPr/>
            <p:nvPr/>
          </p:nvSpPr>
          <p:spPr>
            <a:xfrm>
              <a:off x="1115616" y="5445224"/>
              <a:ext cx="165618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imes New Roman"/>
                  <a:ea typeface="+mn-ea"/>
                  <a:cs typeface="+mn-cs"/>
                </a:rPr>
                <a:t>point defect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700808"/>
              <a:ext cx="3318174" cy="3291840"/>
            </a:xfrm>
            <a:prstGeom prst="rect">
              <a:avLst/>
            </a:prstGeom>
          </p:spPr>
        </p:pic>
        <p:cxnSp>
          <p:nvCxnSpPr>
            <p:cNvPr id="15" name="Straight Arrow Connector 14"/>
            <p:cNvCxnSpPr/>
            <p:nvPr/>
          </p:nvCxnSpPr>
          <p:spPr>
            <a:xfrm flipV="1">
              <a:off x="1691680" y="4805052"/>
              <a:ext cx="360040" cy="712180"/>
            </a:xfrm>
            <a:prstGeom prst="straightConnector1">
              <a:avLst/>
            </a:prstGeom>
            <a:ln w="12700">
              <a:solidFill>
                <a:schemeClr val="tx1"/>
              </a:solidFill>
              <a:headEnd type="none"/>
              <a:tailEnd type="stealth" w="med" len="lg"/>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4066710" y="1700808"/>
            <a:ext cx="4609746" cy="4113748"/>
            <a:chOff x="4066710" y="1700808"/>
            <a:chExt cx="4609746" cy="4113748"/>
          </a:xfrm>
        </p:grpSpPr>
        <p:sp>
          <p:nvSpPr>
            <p:cNvPr id="12" name="Right Arrow 11"/>
            <p:cNvSpPr/>
            <p:nvPr/>
          </p:nvSpPr>
          <p:spPr>
            <a:xfrm>
              <a:off x="4066710" y="3443609"/>
              <a:ext cx="1092181" cy="252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14" name="TextBox 13"/>
                <p:cNvSpPr txBox="1"/>
                <p:nvPr/>
              </p:nvSpPr>
              <p:spPr>
                <a:xfrm>
                  <a:off x="4318917" y="2924944"/>
                  <a:ext cx="8399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a:ea typeface="Cambria Math"/>
                            <a:cs typeface="+mn-cs"/>
                          </a:rPr>
                          <m:t>𝑅</m:t>
                        </m:r>
                        <m:r>
                          <a:rPr kumimoji="0" lang="en-US" sz="2800" b="0" i="1" u="none" strike="noStrike" kern="1200" cap="none" spc="0" normalizeH="0" baseline="0" noProof="0" smtClean="0">
                            <a:ln>
                              <a:noFill/>
                            </a:ln>
                            <a:solidFill>
                              <a:prstClr val="black"/>
                            </a:solidFill>
                            <a:effectLst/>
                            <a:uLnTx/>
                            <a:uFillTx/>
                            <a:latin typeface="Cambria Math"/>
                            <a:ea typeface="Cambria Math"/>
                            <a:cs typeface="+mn-cs"/>
                          </a:rPr>
                          <m:t>↘</m:t>
                        </m:r>
                      </m:oMath>
                    </m:oMathPara>
                  </a14:m>
                  <a:endParaRPr kumimoji="0" lang="en-GB" sz="2800" b="0" i="0" u="none" strike="noStrike" kern="1200" cap="none" spc="0" normalizeH="0" baseline="0" noProof="0" dirty="0">
                    <a:ln>
                      <a:noFill/>
                    </a:ln>
                    <a:solidFill>
                      <a:prstClr val="black"/>
                    </a:solidFill>
                    <a:effectLst/>
                    <a:uLnTx/>
                    <a:uFillTx/>
                    <a:latin typeface="Times New Roman"/>
                    <a:ea typeface="+mn-ea"/>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318917" y="2924944"/>
                  <a:ext cx="839974" cy="523220"/>
                </a:xfrm>
                <a:prstGeom prst="rect">
                  <a:avLst/>
                </a:prstGeom>
                <a:blipFill rotWithShape="1">
                  <a:blip r:embed="rId6"/>
                  <a:stretch>
                    <a:fillRect/>
                  </a:stretch>
                </a:blipFill>
              </p:spPr>
              <p:txBody>
                <a:bodyPr/>
                <a:lstStyle/>
                <a:p>
                  <a:r>
                    <a:rPr lang="en-GB">
                      <a:noFill/>
                    </a:rPr>
                    <a:t> </a:t>
                  </a:r>
                </a:p>
              </p:txBody>
            </p:sp>
          </mc:Fallback>
        </mc:AlternateContent>
        <p:sp>
          <p:nvSpPr>
            <p:cNvPr id="16" name="Rectangle 15"/>
            <p:cNvSpPr/>
            <p:nvPr/>
          </p:nvSpPr>
          <p:spPr>
            <a:xfrm>
              <a:off x="5580112" y="5445224"/>
              <a:ext cx="277881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imes New Roman"/>
                  <a:ea typeface="+mn-ea"/>
                  <a:cs typeface="+mn-cs"/>
                </a:rPr>
                <a:t>“Saturn ring” line defect </a:t>
              </a: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58282" y="1700808"/>
              <a:ext cx="3318174" cy="3291840"/>
            </a:xfrm>
            <a:prstGeom prst="rect">
              <a:avLst/>
            </a:prstGeom>
          </p:spPr>
        </p:pic>
        <p:cxnSp>
          <p:nvCxnSpPr>
            <p:cNvPr id="20" name="Straight Arrow Connector 19"/>
            <p:cNvCxnSpPr/>
            <p:nvPr/>
          </p:nvCxnSpPr>
          <p:spPr>
            <a:xfrm flipV="1">
              <a:off x="6588224" y="3789040"/>
              <a:ext cx="357137" cy="1720292"/>
            </a:xfrm>
            <a:prstGeom prst="straightConnector1">
              <a:avLst/>
            </a:prstGeom>
            <a:ln w="12700">
              <a:solidFill>
                <a:schemeClr val="tx1"/>
              </a:solidFill>
              <a:headEnd type="none"/>
              <a:tailEnd type="stealth" w="med"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Rectangle 1"/>
              <p:cNvSpPr/>
              <p:nvPr/>
            </p:nvSpPr>
            <p:spPr>
              <a:xfrm>
                <a:off x="637691" y="6152326"/>
                <a:ext cx="55904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a:ea typeface="+mn-ea"/>
                    <a:cs typeface="+mn-cs"/>
                  </a:rPr>
                  <a:t>topological charge </a:t>
                </a:r>
                <a14:m>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𝑘</m:t>
                    </m:r>
                  </m:oMath>
                </a14:m>
                <a:r>
                  <a:rPr kumimoji="0" lang="en-GB" sz="1800" b="0" i="0" u="none" strike="noStrike" kern="1200" cap="none" spc="0" normalizeH="0" baseline="0" noProof="0" dirty="0">
                    <a:ln>
                      <a:noFill/>
                    </a:ln>
                    <a:solidFill>
                      <a:srgbClr val="000000"/>
                    </a:solidFill>
                    <a:effectLst/>
                    <a:uLnTx/>
                    <a:uFillTx/>
                    <a:latin typeface="Times New Roman"/>
                    <a:ea typeface="+mn-ea"/>
                    <a:cs typeface="+mn-cs"/>
                  </a:rPr>
                  <a:t> of induced defects </a:t>
                </a:r>
                <a14:m>
                  <m:oMath xmlns:m="http://schemas.openxmlformats.org/officeDocument/2006/math">
                    <m:r>
                      <a:rPr kumimoji="0" lang="en-US" sz="1800" b="0" i="0" u="none" strike="noStrike" kern="1200" cap="none" spc="0" normalizeH="0" baseline="0" noProof="0" smtClean="0">
                        <a:ln>
                          <a:noFill/>
                        </a:ln>
                        <a:solidFill>
                          <a:srgbClr val="000000"/>
                        </a:solidFill>
                        <a:effectLst/>
                        <a:uLnTx/>
                        <a:uFillTx/>
                        <a:latin typeface="Cambria Math"/>
                        <a:ea typeface="+mn-ea"/>
                        <a:cs typeface="+mn-cs"/>
                      </a:rPr>
                      <m:t> </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𝑘</m:t>
                    </m:r>
                    <m:r>
                      <a:rPr kumimoji="0" lang="en-US" sz="1800" b="0" i="1" u="none" strike="noStrike" kern="1200" cap="none" spc="0" normalizeH="0" baseline="0" noProof="0" smtClean="0">
                        <a:ln>
                          <a:noFill/>
                        </a:ln>
                        <a:solidFill>
                          <a:srgbClr val="000000"/>
                        </a:solidFill>
                        <a:effectLst/>
                        <a:uLnTx/>
                        <a:uFillTx/>
                        <a:latin typeface="Cambria Math"/>
                        <a:ea typeface="+mn-ea"/>
                        <a:cs typeface="+mn-cs"/>
                      </a:rPr>
                      <m:t>=±</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r>
                      <a:rPr kumimoji="0" lang="en-US" sz="1800" b="0" i="1" u="none" strike="noStrike" kern="1200" cap="none" spc="0" normalizeH="0" baseline="0" noProof="0" smtClean="0">
                        <a:ln>
                          <a:noFill/>
                        </a:ln>
                        <a:solidFill>
                          <a:srgbClr val="000000"/>
                        </a:solidFill>
                        <a:effectLst/>
                        <a:uLnTx/>
                        <a:uFillTx/>
                        <a:latin typeface="Cambria Math"/>
                        <a:ea typeface="Cambria Math"/>
                        <a:cs typeface="+mn-cs"/>
                      </a:rPr>
                      <m:t>/2</m:t>
                    </m:r>
                  </m:oMath>
                </a14:m>
                <a:endParaRPr kumimoji="0" lang="en-GB" sz="18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637691" y="6152326"/>
                <a:ext cx="5590494" cy="369332"/>
              </a:xfrm>
              <a:prstGeom prst="rect">
                <a:avLst/>
              </a:prstGeom>
              <a:blipFill>
                <a:blip r:embed="rId8"/>
                <a:stretch>
                  <a:fillRect l="-981"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2555944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oup 3"/>
          <p:cNvGrpSpPr>
            <a:grpSpLocks/>
          </p:cNvGrpSpPr>
          <p:nvPr/>
        </p:nvGrpSpPr>
        <p:grpSpPr bwMode="auto">
          <a:xfrm>
            <a:off x="473075" y="1700808"/>
            <a:ext cx="2960688" cy="4432300"/>
            <a:chOff x="424" y="1084"/>
            <a:chExt cx="1865" cy="2792"/>
          </a:xfrm>
        </p:grpSpPr>
        <p:sp>
          <p:nvSpPr>
            <p:cNvPr id="31785" name="AutoShape 4"/>
            <p:cNvSpPr>
              <a:spLocks noChangeArrowheads="1"/>
            </p:cNvSpPr>
            <p:nvPr/>
          </p:nvSpPr>
          <p:spPr bwMode="auto">
            <a:xfrm rot="340382">
              <a:off x="531" y="1210"/>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86" name="AutoShape 5"/>
            <p:cNvSpPr>
              <a:spLocks noChangeArrowheads="1"/>
            </p:cNvSpPr>
            <p:nvPr/>
          </p:nvSpPr>
          <p:spPr bwMode="auto">
            <a:xfrm rot="395614">
              <a:off x="856" y="1396"/>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87" name="AutoShape 6"/>
            <p:cNvSpPr>
              <a:spLocks noChangeArrowheads="1"/>
            </p:cNvSpPr>
            <p:nvPr/>
          </p:nvSpPr>
          <p:spPr bwMode="auto">
            <a:xfrm rot="-584781">
              <a:off x="1253" y="1199"/>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88" name="AutoShape 7"/>
            <p:cNvSpPr>
              <a:spLocks noChangeArrowheads="1"/>
            </p:cNvSpPr>
            <p:nvPr/>
          </p:nvSpPr>
          <p:spPr bwMode="auto">
            <a:xfrm>
              <a:off x="1760" y="1084"/>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89" name="AutoShape 8"/>
            <p:cNvSpPr>
              <a:spLocks noChangeArrowheads="1"/>
            </p:cNvSpPr>
            <p:nvPr/>
          </p:nvSpPr>
          <p:spPr bwMode="auto">
            <a:xfrm rot="-426615">
              <a:off x="692" y="2064"/>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90" name="AutoShape 9"/>
            <p:cNvSpPr>
              <a:spLocks noChangeArrowheads="1"/>
            </p:cNvSpPr>
            <p:nvPr/>
          </p:nvSpPr>
          <p:spPr bwMode="auto">
            <a:xfrm rot="270300">
              <a:off x="1309" y="2380"/>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91" name="AutoShape 10"/>
            <p:cNvSpPr>
              <a:spLocks noChangeArrowheads="1"/>
            </p:cNvSpPr>
            <p:nvPr/>
          </p:nvSpPr>
          <p:spPr bwMode="auto">
            <a:xfrm rot="-564229">
              <a:off x="1057" y="1954"/>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92" name="AutoShape 11"/>
            <p:cNvSpPr>
              <a:spLocks noChangeArrowheads="1"/>
            </p:cNvSpPr>
            <p:nvPr/>
          </p:nvSpPr>
          <p:spPr bwMode="auto">
            <a:xfrm>
              <a:off x="1491" y="1565"/>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93" name="AutoShape 12"/>
            <p:cNvSpPr>
              <a:spLocks noChangeArrowheads="1"/>
            </p:cNvSpPr>
            <p:nvPr/>
          </p:nvSpPr>
          <p:spPr bwMode="auto">
            <a:xfrm rot="317150">
              <a:off x="1835" y="2239"/>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94" name="AutoShape 13"/>
            <p:cNvSpPr>
              <a:spLocks noChangeArrowheads="1"/>
            </p:cNvSpPr>
            <p:nvPr/>
          </p:nvSpPr>
          <p:spPr bwMode="auto">
            <a:xfrm>
              <a:off x="2197" y="2070"/>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95" name="AutoShape 14"/>
            <p:cNvSpPr>
              <a:spLocks noChangeArrowheads="1"/>
            </p:cNvSpPr>
            <p:nvPr/>
          </p:nvSpPr>
          <p:spPr bwMode="auto">
            <a:xfrm rot="-378394">
              <a:off x="2028" y="1325"/>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96" name="AutoShape 15"/>
            <p:cNvSpPr>
              <a:spLocks noChangeArrowheads="1"/>
            </p:cNvSpPr>
            <p:nvPr/>
          </p:nvSpPr>
          <p:spPr bwMode="auto">
            <a:xfrm rot="360605">
              <a:off x="424" y="2454"/>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97" name="AutoShape 16"/>
            <p:cNvSpPr>
              <a:spLocks noChangeArrowheads="1"/>
            </p:cNvSpPr>
            <p:nvPr/>
          </p:nvSpPr>
          <p:spPr bwMode="auto">
            <a:xfrm>
              <a:off x="877" y="2541"/>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98" name="AutoShape 17"/>
            <p:cNvSpPr>
              <a:spLocks noChangeArrowheads="1"/>
            </p:cNvSpPr>
            <p:nvPr/>
          </p:nvSpPr>
          <p:spPr bwMode="auto">
            <a:xfrm rot="-495246">
              <a:off x="1576" y="2738"/>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99" name="AutoShape 18"/>
            <p:cNvSpPr>
              <a:spLocks noChangeArrowheads="1"/>
            </p:cNvSpPr>
            <p:nvPr/>
          </p:nvSpPr>
          <p:spPr bwMode="auto">
            <a:xfrm rot="-374061">
              <a:off x="2038" y="2880"/>
              <a:ext cx="92" cy="996"/>
            </a:xfrm>
            <a:prstGeom prst="can">
              <a:avLst>
                <a:gd name="adj" fmla="val 49369"/>
              </a:avLst>
            </a:prstGeom>
            <a:solidFill>
              <a:srgbClr val="99CC00"/>
            </a:solidFill>
            <a:ln w="38100">
              <a:solidFill>
                <a:schemeClr val="tx1"/>
              </a:solidFill>
              <a:round/>
              <a:headEnd/>
              <a:tailEnd type="none" w="lg" len="med"/>
            </a:ln>
          </p:spPr>
          <p:txBody>
            <a:bodyPr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grpSp>
      <p:sp>
        <p:nvSpPr>
          <p:cNvPr id="31746" name="Line 19"/>
          <p:cNvSpPr>
            <a:spLocks noChangeShapeType="1"/>
          </p:cNvSpPr>
          <p:nvPr/>
        </p:nvSpPr>
        <p:spPr bwMode="auto">
          <a:xfrm flipV="1">
            <a:off x="4340225" y="2917825"/>
            <a:ext cx="0" cy="1174750"/>
          </a:xfrm>
          <a:prstGeom prst="line">
            <a:avLst/>
          </a:prstGeom>
          <a:noFill/>
          <a:ln w="38100">
            <a:solidFill>
              <a:schemeClr val="tx1"/>
            </a:solidFill>
            <a:round/>
            <a:headEnd type="triangle" w="lg" len="med"/>
            <a:tailEnd type="triangle" w="lg" len="med"/>
          </a:ln>
          <a:extLst>
            <a:ext uri="{909E8E84-426E-40DD-AFC4-6F175D3DCCD1}">
              <a14:hiddenFill xmlns:a14="http://schemas.microsoft.com/office/drawing/2010/main">
                <a:noFill/>
              </a14:hiddenFill>
            </a:ext>
          </a:extLst>
        </p:spPr>
        <p:txBody>
          <a:bodyPr wrap="none">
            <a:spAutoFit/>
          </a:bodyPr>
          <a:lstStyle/>
          <a:p>
            <a:pPr fontAlgn="base">
              <a:spcBef>
                <a:spcPct val="0"/>
              </a:spcBef>
              <a:spcAft>
                <a:spcPct val="0"/>
              </a:spcAft>
            </a:pPr>
            <a:endParaRPr lang="de-DE" sz="2400" b="1">
              <a:solidFill>
                <a:srgbClr val="000000"/>
              </a:solidFill>
              <a:ea typeface="ＭＳ Ｐゴシック" pitchFamily="34" charset="-128"/>
            </a:endParaRPr>
          </a:p>
        </p:txBody>
      </p:sp>
      <p:sp>
        <p:nvSpPr>
          <p:cNvPr id="31747" name="Text Box 20"/>
          <p:cNvSpPr txBox="1">
            <a:spLocks noChangeArrowheads="1"/>
          </p:cNvSpPr>
          <p:nvPr/>
        </p:nvSpPr>
        <p:spPr bwMode="auto">
          <a:xfrm>
            <a:off x="4567238" y="320040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wrap="none">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r>
              <a:rPr lang="en-US" altLang="de-DE">
                <a:solidFill>
                  <a:srgbClr val="000000"/>
                </a:solidFill>
              </a:rPr>
              <a:t>n</a:t>
            </a:r>
          </a:p>
        </p:txBody>
      </p:sp>
      <p:sp>
        <p:nvSpPr>
          <p:cNvPr id="31748" name="Oval 21"/>
          <p:cNvSpPr>
            <a:spLocks noChangeArrowheads="1"/>
          </p:cNvSpPr>
          <p:nvPr/>
        </p:nvSpPr>
        <p:spPr bwMode="auto">
          <a:xfrm>
            <a:off x="639763" y="2627313"/>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49" name="Oval 22"/>
          <p:cNvSpPr>
            <a:spLocks noChangeArrowheads="1"/>
          </p:cNvSpPr>
          <p:nvPr/>
        </p:nvSpPr>
        <p:spPr bwMode="auto">
          <a:xfrm>
            <a:off x="1155700" y="2908300"/>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50" name="Oval 23"/>
          <p:cNvSpPr>
            <a:spLocks noChangeArrowheads="1"/>
          </p:cNvSpPr>
          <p:nvPr/>
        </p:nvSpPr>
        <p:spPr bwMode="auto">
          <a:xfrm>
            <a:off x="1787525" y="2622550"/>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51" name="Oval 24"/>
          <p:cNvSpPr>
            <a:spLocks noChangeArrowheads="1"/>
          </p:cNvSpPr>
          <p:nvPr/>
        </p:nvSpPr>
        <p:spPr bwMode="auto">
          <a:xfrm>
            <a:off x="2578100" y="2408238"/>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52" name="Oval 25"/>
          <p:cNvSpPr>
            <a:spLocks noChangeArrowheads="1"/>
          </p:cNvSpPr>
          <p:nvPr/>
        </p:nvSpPr>
        <p:spPr bwMode="auto">
          <a:xfrm>
            <a:off x="3019425" y="2832100"/>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53" name="Oval 26"/>
          <p:cNvSpPr>
            <a:spLocks noChangeArrowheads="1"/>
          </p:cNvSpPr>
          <p:nvPr/>
        </p:nvSpPr>
        <p:spPr bwMode="auto">
          <a:xfrm>
            <a:off x="3286125" y="4010025"/>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54" name="Oval 27"/>
          <p:cNvSpPr>
            <a:spLocks noChangeArrowheads="1"/>
          </p:cNvSpPr>
          <p:nvPr/>
        </p:nvSpPr>
        <p:spPr bwMode="auto">
          <a:xfrm>
            <a:off x="3030538" y="5216525"/>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55" name="Oval 28"/>
          <p:cNvSpPr>
            <a:spLocks noChangeArrowheads="1"/>
          </p:cNvSpPr>
          <p:nvPr/>
        </p:nvSpPr>
        <p:spPr bwMode="auto">
          <a:xfrm>
            <a:off x="2730500" y="4275138"/>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56" name="Oval 29"/>
          <p:cNvSpPr>
            <a:spLocks noChangeArrowheads="1"/>
          </p:cNvSpPr>
          <p:nvPr/>
        </p:nvSpPr>
        <p:spPr bwMode="auto">
          <a:xfrm>
            <a:off x="2168525" y="3203575"/>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57" name="Oval 30"/>
          <p:cNvSpPr>
            <a:spLocks noChangeArrowheads="1"/>
          </p:cNvSpPr>
          <p:nvPr/>
        </p:nvSpPr>
        <p:spPr bwMode="auto">
          <a:xfrm>
            <a:off x="474663" y="4584700"/>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58" name="Oval 31"/>
          <p:cNvSpPr>
            <a:spLocks noChangeArrowheads="1"/>
          </p:cNvSpPr>
          <p:nvPr/>
        </p:nvSpPr>
        <p:spPr bwMode="auto">
          <a:xfrm>
            <a:off x="900113" y="3946525"/>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59" name="Oval 32"/>
          <p:cNvSpPr>
            <a:spLocks noChangeArrowheads="1"/>
          </p:cNvSpPr>
          <p:nvPr/>
        </p:nvSpPr>
        <p:spPr bwMode="auto">
          <a:xfrm>
            <a:off x="1468438" y="3779838"/>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60" name="Oval 33"/>
          <p:cNvSpPr>
            <a:spLocks noChangeArrowheads="1"/>
          </p:cNvSpPr>
          <p:nvPr/>
        </p:nvSpPr>
        <p:spPr bwMode="auto">
          <a:xfrm>
            <a:off x="1881188" y="4440238"/>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61" name="Oval 34"/>
          <p:cNvSpPr>
            <a:spLocks noChangeArrowheads="1"/>
          </p:cNvSpPr>
          <p:nvPr/>
        </p:nvSpPr>
        <p:spPr bwMode="auto">
          <a:xfrm>
            <a:off x="2293938" y="5100638"/>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62" name="Oval 35"/>
          <p:cNvSpPr>
            <a:spLocks noChangeArrowheads="1"/>
          </p:cNvSpPr>
          <p:nvPr/>
        </p:nvSpPr>
        <p:spPr bwMode="auto">
          <a:xfrm>
            <a:off x="1182688" y="4787900"/>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63" name="Oval 36"/>
          <p:cNvSpPr>
            <a:spLocks noChangeArrowheads="1"/>
          </p:cNvSpPr>
          <p:nvPr/>
        </p:nvSpPr>
        <p:spPr bwMode="auto">
          <a:xfrm>
            <a:off x="5640388" y="2590800"/>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64" name="Oval 37"/>
          <p:cNvSpPr>
            <a:spLocks noChangeArrowheads="1"/>
          </p:cNvSpPr>
          <p:nvPr/>
        </p:nvSpPr>
        <p:spPr bwMode="auto">
          <a:xfrm>
            <a:off x="6156325" y="2871788"/>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65" name="Oval 38"/>
          <p:cNvSpPr>
            <a:spLocks noChangeArrowheads="1"/>
          </p:cNvSpPr>
          <p:nvPr/>
        </p:nvSpPr>
        <p:spPr bwMode="auto">
          <a:xfrm>
            <a:off x="6788150" y="2586038"/>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66" name="Oval 39"/>
          <p:cNvSpPr>
            <a:spLocks noChangeArrowheads="1"/>
          </p:cNvSpPr>
          <p:nvPr/>
        </p:nvSpPr>
        <p:spPr bwMode="auto">
          <a:xfrm>
            <a:off x="7578725" y="2371725"/>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67" name="Oval 40"/>
          <p:cNvSpPr>
            <a:spLocks noChangeArrowheads="1"/>
          </p:cNvSpPr>
          <p:nvPr/>
        </p:nvSpPr>
        <p:spPr bwMode="auto">
          <a:xfrm>
            <a:off x="8020050" y="2795588"/>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68" name="Oval 41"/>
          <p:cNvSpPr>
            <a:spLocks noChangeArrowheads="1"/>
          </p:cNvSpPr>
          <p:nvPr/>
        </p:nvSpPr>
        <p:spPr bwMode="auto">
          <a:xfrm>
            <a:off x="8286750" y="3973513"/>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69" name="Oval 42"/>
          <p:cNvSpPr>
            <a:spLocks noChangeArrowheads="1"/>
          </p:cNvSpPr>
          <p:nvPr/>
        </p:nvSpPr>
        <p:spPr bwMode="auto">
          <a:xfrm>
            <a:off x="8031163" y="5180013"/>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70" name="Oval 43"/>
          <p:cNvSpPr>
            <a:spLocks noChangeArrowheads="1"/>
          </p:cNvSpPr>
          <p:nvPr/>
        </p:nvSpPr>
        <p:spPr bwMode="auto">
          <a:xfrm>
            <a:off x="7731125" y="4238625"/>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71" name="Oval 44"/>
          <p:cNvSpPr>
            <a:spLocks noChangeArrowheads="1"/>
          </p:cNvSpPr>
          <p:nvPr/>
        </p:nvSpPr>
        <p:spPr bwMode="auto">
          <a:xfrm>
            <a:off x="7169150" y="3167063"/>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72" name="Oval 45"/>
          <p:cNvSpPr>
            <a:spLocks noChangeArrowheads="1"/>
          </p:cNvSpPr>
          <p:nvPr/>
        </p:nvSpPr>
        <p:spPr bwMode="auto">
          <a:xfrm>
            <a:off x="5475288" y="4548188"/>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73" name="Oval 46"/>
          <p:cNvSpPr>
            <a:spLocks noChangeArrowheads="1"/>
          </p:cNvSpPr>
          <p:nvPr/>
        </p:nvSpPr>
        <p:spPr bwMode="auto">
          <a:xfrm>
            <a:off x="5900738" y="3910013"/>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74" name="Oval 47"/>
          <p:cNvSpPr>
            <a:spLocks noChangeArrowheads="1"/>
          </p:cNvSpPr>
          <p:nvPr/>
        </p:nvSpPr>
        <p:spPr bwMode="auto">
          <a:xfrm>
            <a:off x="6469063" y="3743325"/>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75" name="Oval 48"/>
          <p:cNvSpPr>
            <a:spLocks noChangeArrowheads="1"/>
          </p:cNvSpPr>
          <p:nvPr/>
        </p:nvSpPr>
        <p:spPr bwMode="auto">
          <a:xfrm>
            <a:off x="6881813" y="4403725"/>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76" name="Oval 49"/>
          <p:cNvSpPr>
            <a:spLocks noChangeArrowheads="1"/>
          </p:cNvSpPr>
          <p:nvPr/>
        </p:nvSpPr>
        <p:spPr bwMode="auto">
          <a:xfrm>
            <a:off x="7294563" y="5064125"/>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77" name="Oval 50"/>
          <p:cNvSpPr>
            <a:spLocks noChangeArrowheads="1"/>
          </p:cNvSpPr>
          <p:nvPr/>
        </p:nvSpPr>
        <p:spPr bwMode="auto">
          <a:xfrm>
            <a:off x="6183313" y="4751388"/>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sp>
        <p:nvSpPr>
          <p:cNvPr id="31778" name="Text Box 51"/>
          <p:cNvSpPr txBox="1">
            <a:spLocks noChangeArrowheads="1"/>
          </p:cNvSpPr>
          <p:nvPr/>
        </p:nvSpPr>
        <p:spPr bwMode="auto">
          <a:xfrm>
            <a:off x="3768725" y="4433888"/>
            <a:ext cx="11730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wrap="none">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r>
              <a:rPr lang="en-US" altLang="de-DE" b="0" dirty="0">
                <a:solidFill>
                  <a:srgbClr val="000000"/>
                </a:solidFill>
                <a:latin typeface="Calibri" panose="020F0502020204030204" pitchFamily="34" charset="0"/>
              </a:rPr>
              <a:t>director</a:t>
            </a:r>
          </a:p>
        </p:txBody>
      </p:sp>
      <p:sp>
        <p:nvSpPr>
          <p:cNvPr id="31779" name="Text Box 52"/>
          <p:cNvSpPr txBox="1">
            <a:spLocks noChangeArrowheads="1"/>
          </p:cNvSpPr>
          <p:nvPr/>
        </p:nvSpPr>
        <p:spPr bwMode="auto">
          <a:xfrm>
            <a:off x="561975" y="6197600"/>
            <a:ext cx="77316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wrap="none">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r>
              <a:rPr lang="en-US" altLang="de-DE" b="0" dirty="0">
                <a:solidFill>
                  <a:srgbClr val="000000"/>
                </a:solidFill>
                <a:latin typeface="Calibri" panose="020F0502020204030204" pitchFamily="34" charset="0"/>
              </a:rPr>
              <a:t>Only </a:t>
            </a:r>
            <a:r>
              <a:rPr lang="en-US" altLang="de-DE" b="0" dirty="0" err="1">
                <a:solidFill>
                  <a:srgbClr val="000000"/>
                </a:solidFill>
                <a:latin typeface="Calibri" panose="020F0502020204030204" pitchFamily="34" charset="0"/>
              </a:rPr>
              <a:t>orientational</a:t>
            </a:r>
            <a:r>
              <a:rPr lang="en-US" altLang="de-DE" b="0" dirty="0">
                <a:solidFill>
                  <a:srgbClr val="000000"/>
                </a:solidFill>
                <a:latin typeface="Calibri" panose="020F0502020204030204" pitchFamily="34" charset="0"/>
              </a:rPr>
              <a:t> order (crystal), no positional order (liquid)</a:t>
            </a:r>
          </a:p>
        </p:txBody>
      </p:sp>
      <p:sp>
        <p:nvSpPr>
          <p:cNvPr id="31780" name="Text Box 53"/>
          <p:cNvSpPr txBox="1">
            <a:spLocks noChangeArrowheads="1"/>
          </p:cNvSpPr>
          <p:nvPr/>
        </p:nvSpPr>
        <p:spPr bwMode="auto">
          <a:xfrm>
            <a:off x="5321300" y="1603375"/>
            <a:ext cx="3471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r>
              <a:rPr lang="en-US" altLang="de-DE" b="0" dirty="0">
                <a:solidFill>
                  <a:srgbClr val="000000"/>
                </a:solidFill>
                <a:latin typeface="Calibri" panose="020F0502020204030204" pitchFamily="34" charset="0"/>
              </a:rPr>
              <a:t>center of mass locations</a:t>
            </a:r>
          </a:p>
        </p:txBody>
      </p:sp>
      <p:sp>
        <p:nvSpPr>
          <p:cNvPr id="55" name="Rectangle 2"/>
          <p:cNvSpPr txBox="1">
            <a:spLocks noChangeArrowheads="1"/>
          </p:cNvSpPr>
          <p:nvPr/>
        </p:nvSpPr>
        <p:spPr bwMode="auto">
          <a:xfrm>
            <a:off x="681038" y="0"/>
            <a:ext cx="7772400" cy="744538"/>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3200" kern="0" dirty="0" err="1">
                <a:solidFill>
                  <a:srgbClr val="000000"/>
                </a:solidFill>
                <a:latin typeface="Calibri" panose="020F0502020204030204" pitchFamily="34" charset="0"/>
                <a:ea typeface="ＭＳ Ｐゴシック" pitchFamily="34" charset="-128"/>
              </a:rPr>
              <a:t>Nematic</a:t>
            </a:r>
            <a:r>
              <a:rPr lang="en-US" sz="3200" kern="0" dirty="0">
                <a:solidFill>
                  <a:srgbClr val="000000"/>
                </a:solidFill>
                <a:latin typeface="Calibri" panose="020F0502020204030204" pitchFamily="34" charset="0"/>
                <a:ea typeface="ＭＳ Ｐゴシック" pitchFamily="34" charset="-128"/>
              </a:rPr>
              <a:t> phase </a:t>
            </a:r>
          </a:p>
        </p:txBody>
      </p:sp>
    </p:spTree>
    <p:extLst>
      <p:ext uri="{BB962C8B-B14F-4D97-AF65-F5344CB8AC3E}">
        <p14:creationId xmlns:p14="http://schemas.microsoft.com/office/powerpoint/2010/main" val="1590406561"/>
      </p:ext>
    </p:extLst>
  </p:cSld>
  <p:clrMapOvr>
    <a:masterClrMapping/>
  </p:clrMapOvr>
  <p:transition advClick="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92745" y="44450"/>
            <a:ext cx="8229600" cy="940966"/>
          </a:xfrm>
        </p:spPr>
        <p:txBody>
          <a:bodyPr>
            <a:normAutofit/>
          </a:bodyPr>
          <a:lstStyle/>
          <a:p>
            <a:pPr marL="342900" lvl="0" indent="-342900"/>
            <a:r>
              <a:rPr lang="en-US" sz="2400" dirty="0">
                <a:solidFill>
                  <a:prstClr val="black"/>
                </a:solidFill>
                <a:latin typeface="Calibri" panose="020F0502020204030204" pitchFamily="34" charset="0"/>
                <a:cs typeface="Calibri" panose="020F0502020204030204" pitchFamily="34" charset="0"/>
              </a:rPr>
              <a:t>LC as s host fluid for colloidal particles: Anisotropic tunable effective interactions</a:t>
            </a:r>
            <a:endParaRPr lang="en-US" sz="2400" dirty="0">
              <a:latin typeface="Calibri" panose="020F0502020204030204" pitchFamily="34" charset="0"/>
              <a:cs typeface="Calibri" panose="020F0502020204030204" pitchFamily="34" charset="0"/>
            </a:endParaRPr>
          </a:p>
        </p:txBody>
      </p:sp>
      <p:grpSp>
        <p:nvGrpSpPr>
          <p:cNvPr id="24" name="Group 23"/>
          <p:cNvGrpSpPr>
            <a:grpSpLocks noChangeAspect="1"/>
          </p:cNvGrpSpPr>
          <p:nvPr/>
        </p:nvGrpSpPr>
        <p:grpSpPr>
          <a:xfrm>
            <a:off x="179512" y="2842930"/>
            <a:ext cx="7042974" cy="3865445"/>
            <a:chOff x="191121" y="3068960"/>
            <a:chExt cx="6017516" cy="3606019"/>
          </a:xfrm>
        </p:grpSpPr>
        <p:sp>
          <p:nvSpPr>
            <p:cNvPr id="15" name="Text Box 111"/>
            <p:cNvSpPr txBox="1">
              <a:spLocks noChangeArrowheads="1"/>
            </p:cNvSpPr>
            <p:nvPr/>
          </p:nvSpPr>
          <p:spPr bwMode="auto">
            <a:xfrm>
              <a:off x="5149058" y="3068960"/>
              <a:ext cx="354013" cy="646331"/>
            </a:xfrm>
            <a:prstGeom prst="rect">
              <a:avLst/>
            </a:prstGeom>
            <a:noFill/>
            <a:ln w="12700" cmpd="sng">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600" b="1" i="1" dirty="0">
                  <a:solidFill>
                    <a:prstClr val="white"/>
                  </a:solidFill>
                </a:rPr>
                <a:t>n</a:t>
              </a:r>
              <a:endParaRPr lang="en-GB" altLang="en-US" sz="3600" b="1" i="1" dirty="0">
                <a:solidFill>
                  <a:prstClr val="white"/>
                </a:solidFill>
              </a:endParaRPr>
            </a:p>
          </p:txBody>
        </p:sp>
        <mc:AlternateContent xmlns:mc="http://schemas.openxmlformats.org/markup-compatibility/2006" xmlns:a14="http://schemas.microsoft.com/office/drawing/2010/main">
          <mc:Choice Requires="a14">
            <p:sp>
              <p:nvSpPr>
                <p:cNvPr id="17" name="Text Box 44"/>
                <p:cNvSpPr txBox="1">
                  <a:spLocks noChangeArrowheads="1"/>
                </p:cNvSpPr>
                <p:nvPr/>
              </p:nvSpPr>
              <p:spPr bwMode="auto">
                <a:xfrm>
                  <a:off x="191121" y="6014602"/>
                  <a:ext cx="6017516" cy="34454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r>
                    <a:rPr lang="en-GB" sz="1600" dirty="0">
                      <a:solidFill>
                        <a:prstClr val="black"/>
                      </a:solidFill>
                      <a:latin typeface="Helvetica" panose="020B0604020202020204" pitchFamily="34" charset="0"/>
                      <a:cs typeface="Helvetica" panose="020B0604020202020204" pitchFamily="34" charset="0"/>
                    </a:rPr>
                    <a:t>  </a:t>
                  </a:r>
                  <a:r>
                    <a:rPr lang="en-GB" dirty="0">
                      <a:solidFill>
                        <a:prstClr val="black"/>
                      </a:solidFill>
                      <a:latin typeface="Calibri" panose="020F0502020204030204" pitchFamily="34" charset="0"/>
                      <a:cs typeface="Calibri" panose="020F0502020204030204" pitchFamily="34" charset="0"/>
                    </a:rPr>
                    <a:t>anisotropic effective interaction: range  </a:t>
                  </a:r>
                  <a14:m>
                    <m:oMath xmlns:m="http://schemas.openxmlformats.org/officeDocument/2006/math">
                      <m:r>
                        <a:rPr lang="en-GB" i="1" smtClean="0">
                          <a:solidFill>
                            <a:prstClr val="black"/>
                          </a:solidFill>
                          <a:latin typeface="Cambria Math"/>
                          <a:ea typeface="Cambria Math"/>
                          <a:cs typeface="Helvetica" panose="020B0604020202020204" pitchFamily="34" charset="0"/>
                        </a:rPr>
                        <m:t>∼</m:t>
                      </m:r>
                      <m:r>
                        <a:rPr lang="en-US" i="1" smtClean="0">
                          <a:solidFill>
                            <a:prstClr val="black"/>
                          </a:solidFill>
                          <a:latin typeface="Cambria Math"/>
                          <a:ea typeface="Cambria Math"/>
                          <a:cs typeface="Helvetica" panose="020B0604020202020204" pitchFamily="34" charset="0"/>
                        </a:rPr>
                        <m:t>𝑂</m:t>
                      </m:r>
                      <m:r>
                        <a:rPr lang="en-US" i="1" smtClean="0">
                          <a:solidFill>
                            <a:prstClr val="black"/>
                          </a:solidFill>
                          <a:latin typeface="Cambria Math"/>
                          <a:ea typeface="Cambria Math"/>
                          <a:cs typeface="Helvetica" panose="020B0604020202020204" pitchFamily="34" charset="0"/>
                        </a:rPr>
                        <m:t>(</m:t>
                      </m:r>
                      <m:r>
                        <a:rPr lang="en-US" b="0" i="1" smtClean="0">
                          <a:solidFill>
                            <a:prstClr val="black"/>
                          </a:solidFill>
                          <a:latin typeface="Cambria Math"/>
                          <a:ea typeface="Cambria Math"/>
                          <a:cs typeface="Helvetica" panose="020B0604020202020204" pitchFamily="34" charset="0"/>
                        </a:rPr>
                        <m:t>𝑅</m:t>
                      </m:r>
                      <m:r>
                        <a:rPr lang="en-US" i="1" smtClean="0">
                          <a:solidFill>
                            <a:prstClr val="black"/>
                          </a:solidFill>
                          <a:latin typeface="Cambria Math"/>
                          <a:ea typeface="Cambria Math"/>
                          <a:cs typeface="Helvetica" panose="020B0604020202020204" pitchFamily="34" charset="0"/>
                        </a:rPr>
                        <m:t>)</m:t>
                      </m:r>
                    </m:oMath>
                  </a14:m>
                  <a:endParaRPr lang="en-GB" altLang="en-US" dirty="0">
                    <a:solidFill>
                      <a:prstClr val="black"/>
                    </a:solidFill>
                    <a:latin typeface="Calibri" panose="020F0502020204030204" pitchFamily="34" charset="0"/>
                    <a:cs typeface="Calibri" panose="020F0502020204030204" pitchFamily="34" charset="0"/>
                  </a:endParaRPr>
                </a:p>
              </p:txBody>
            </p:sp>
          </mc:Choice>
          <mc:Fallback xmlns="">
            <p:sp>
              <p:nvSpPr>
                <p:cNvPr id="17" name="Text Box 44"/>
                <p:cNvSpPr txBox="1">
                  <a:spLocks noRot="1" noChangeAspect="1" noMove="1" noResize="1" noEditPoints="1" noAdjustHandles="1" noChangeArrowheads="1" noChangeShapeType="1" noTextEdit="1"/>
                </p:cNvSpPr>
                <p:nvPr/>
              </p:nvSpPr>
              <p:spPr bwMode="auto">
                <a:xfrm>
                  <a:off x="191121" y="6014602"/>
                  <a:ext cx="6017516" cy="344545"/>
                </a:xfrm>
                <a:prstGeom prst="rect">
                  <a:avLst/>
                </a:prstGeom>
                <a:blipFill>
                  <a:blip r:embed="rId3"/>
                  <a:stretch>
                    <a:fillRect t="-8197" b="-245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2" name="TextBox 21"/>
            <p:cNvSpPr txBox="1"/>
            <p:nvPr/>
          </p:nvSpPr>
          <p:spPr>
            <a:xfrm>
              <a:off x="306476" y="6359147"/>
              <a:ext cx="5040560" cy="315832"/>
            </a:xfrm>
            <a:prstGeom prst="rect">
              <a:avLst/>
            </a:prstGeom>
            <a:noFill/>
          </p:spPr>
          <p:txBody>
            <a:bodyPr wrap="square" rtlCol="0">
              <a:spAutoFit/>
            </a:bodyPr>
            <a:lstStyle/>
            <a:p>
              <a:r>
                <a:rPr lang="en-GB" sz="1600" i="1" dirty="0">
                  <a:solidFill>
                    <a:srgbClr val="011FFF"/>
                  </a:solidFill>
                  <a:cs typeface="Helvetica" panose="020B0604020202020204" pitchFamily="34" charset="0"/>
                </a:rPr>
                <a:t>snapshot: courtesy of </a:t>
              </a:r>
              <a:r>
                <a:rPr lang="en-GB" sz="1600" i="1" dirty="0" err="1">
                  <a:solidFill>
                    <a:srgbClr val="011FFF"/>
                  </a:solidFill>
                  <a:cs typeface="Helvetica" panose="020B0604020202020204" pitchFamily="34" charset="0"/>
                </a:rPr>
                <a:t>Dr.</a:t>
              </a:r>
              <a:r>
                <a:rPr lang="en-GB" sz="1600" i="1" dirty="0">
                  <a:solidFill>
                    <a:srgbClr val="011FFF"/>
                  </a:solidFill>
                  <a:cs typeface="Helvetica" panose="020B0604020202020204" pitchFamily="34" charset="0"/>
                </a:rPr>
                <a:t> </a:t>
              </a:r>
              <a:r>
                <a:rPr lang="en-GB" sz="1600" i="1" dirty="0" err="1">
                  <a:solidFill>
                    <a:srgbClr val="011FFF"/>
                  </a:solidFill>
                  <a:cs typeface="Helvetica" panose="020B0604020202020204" pitchFamily="34" charset="0"/>
                </a:rPr>
                <a:t>Andrienko</a:t>
              </a:r>
              <a:r>
                <a:rPr lang="en-GB" sz="1600" i="1" dirty="0">
                  <a:solidFill>
                    <a:srgbClr val="011FFF"/>
                  </a:solidFill>
                  <a:cs typeface="Helvetica" panose="020B0604020202020204" pitchFamily="34" charset="0"/>
                </a:rPr>
                <a:t> MPI Mainz</a:t>
              </a:r>
            </a:p>
          </p:txBody>
        </p:sp>
      </p:grpSp>
      <p:grpSp>
        <p:nvGrpSpPr>
          <p:cNvPr id="14" name="Group 13"/>
          <p:cNvGrpSpPr>
            <a:grpSpLocks noChangeAspect="1"/>
          </p:cNvGrpSpPr>
          <p:nvPr/>
        </p:nvGrpSpPr>
        <p:grpSpPr>
          <a:xfrm>
            <a:off x="2195736" y="1048766"/>
            <a:ext cx="4823618" cy="4823818"/>
            <a:chOff x="2635472" y="1410506"/>
            <a:chExt cx="4392523" cy="4392706"/>
          </a:xfrm>
        </p:grpSpPr>
        <p:pic>
          <p:nvPicPr>
            <p:cNvPr id="28" name="Picture 112" descr="cnf_elli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5472" y="1410506"/>
              <a:ext cx="4392523" cy="4392706"/>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11"/>
            <p:cNvSpPr txBox="1">
              <a:spLocks noChangeArrowheads="1"/>
            </p:cNvSpPr>
            <p:nvPr/>
          </p:nvSpPr>
          <p:spPr bwMode="auto">
            <a:xfrm>
              <a:off x="6385040" y="1808155"/>
              <a:ext cx="354013" cy="646331"/>
            </a:xfrm>
            <a:prstGeom prst="rect">
              <a:avLst/>
            </a:prstGeom>
            <a:noFill/>
            <a:ln w="12700" cmpd="sng">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600" b="1" i="1" dirty="0">
                  <a:solidFill>
                    <a:schemeClr val="bg1"/>
                  </a:solidFill>
                </a:rPr>
                <a:t>n</a:t>
              </a:r>
              <a:endParaRPr lang="en-GB" altLang="en-US" sz="3600" b="1" i="1" dirty="0">
                <a:solidFill>
                  <a:schemeClr val="bg1"/>
                </a:solidFill>
              </a:endParaRPr>
            </a:p>
          </p:txBody>
        </p:sp>
        <p:cxnSp>
          <p:nvCxnSpPr>
            <p:cNvPr id="23" name="Straight Connector 22"/>
            <p:cNvCxnSpPr/>
            <p:nvPr/>
          </p:nvCxnSpPr>
          <p:spPr>
            <a:xfrm>
              <a:off x="6296354" y="1601850"/>
              <a:ext cx="0" cy="1058941"/>
            </a:xfrm>
            <a:prstGeom prst="line">
              <a:avLst/>
            </a:prstGeom>
            <a:ln w="571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94793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2491" y="0"/>
            <a:ext cx="8229600" cy="548680"/>
          </a:xfrm>
        </p:spPr>
        <p:txBody>
          <a:bodyPr>
            <a:normAutofit/>
          </a:bodyPr>
          <a:lstStyle/>
          <a:p>
            <a:r>
              <a:rPr lang="en-US" sz="2800" dirty="0">
                <a:latin typeface="Calibri" panose="020F0502020204030204" pitchFamily="34" charset="0"/>
                <a:cs typeface="Calibri" panose="020F0502020204030204" pitchFamily="34" charset="0"/>
              </a:rPr>
              <a:t>Asymptotic analysis</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65" y="836712"/>
            <a:ext cx="9084435" cy="5544000"/>
          </a:xfrm>
          <a:prstGeom prst="rect">
            <a:avLst/>
          </a:prstGeom>
        </p:spPr>
      </p:pic>
    </p:spTree>
    <p:extLst>
      <p:ext uri="{BB962C8B-B14F-4D97-AF65-F5344CB8AC3E}">
        <p14:creationId xmlns:p14="http://schemas.microsoft.com/office/powerpoint/2010/main" val="15586040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539552" y="-243408"/>
            <a:ext cx="8229600" cy="940966"/>
          </a:xfrm>
        </p:spPr>
        <p:txBody>
          <a:bodyPr>
            <a:normAutofit/>
          </a:bodyPr>
          <a:lstStyle/>
          <a:p>
            <a:r>
              <a:rPr lang="en-US" sz="2600" dirty="0">
                <a:latin typeface="Calibri" panose="020F0502020204030204" pitchFamily="34" charset="0"/>
                <a:cs typeface="Calibri" panose="020F0502020204030204" pitchFamily="34" charset="0"/>
              </a:rPr>
              <a:t>Defect-mediated formation of colloidal “molecules”</a:t>
            </a:r>
            <a:endParaRPr lang="en-GB" sz="2600" dirty="0">
              <a:latin typeface="Calibri" panose="020F0502020204030204" pitchFamily="34" charset="0"/>
              <a:cs typeface="Calibri" panose="020F0502020204030204" pitchFamily="34" charset="0"/>
            </a:endParaRPr>
          </a:p>
        </p:txBody>
      </p:sp>
      <p:sp>
        <p:nvSpPr>
          <p:cNvPr id="3" name="TextBox 2"/>
          <p:cNvSpPr txBox="1"/>
          <p:nvPr/>
        </p:nvSpPr>
        <p:spPr>
          <a:xfrm>
            <a:off x="251520" y="6505599"/>
            <a:ext cx="6568397" cy="338554"/>
          </a:xfrm>
          <a:prstGeom prst="rect">
            <a:avLst/>
          </a:prstGeom>
          <a:noFill/>
        </p:spPr>
        <p:txBody>
          <a:bodyPr wrap="square" rtlCol="0">
            <a:spAutoFit/>
          </a:bodyPr>
          <a:lstStyle/>
          <a:p>
            <a:r>
              <a:rPr lang="en-GB" sz="1600" i="1" dirty="0">
                <a:solidFill>
                  <a:srgbClr val="011FFF"/>
                </a:solidFill>
                <a:cs typeface="Helvetica" panose="020B0604020202020204" pitchFamily="34" charset="0"/>
              </a:rPr>
              <a:t>M. </a:t>
            </a:r>
            <a:r>
              <a:rPr lang="en-GB" sz="1600" i="1" dirty="0" err="1">
                <a:solidFill>
                  <a:srgbClr val="011FFF"/>
                </a:solidFill>
                <a:cs typeface="Helvetica" panose="020B0604020202020204" pitchFamily="34" charset="0"/>
              </a:rPr>
              <a:t>Tasinkevych</a:t>
            </a:r>
            <a:r>
              <a:rPr lang="en-GB" sz="1600" i="1" dirty="0">
                <a:solidFill>
                  <a:srgbClr val="011FFF"/>
                </a:solidFill>
                <a:cs typeface="Helvetica" panose="020B0604020202020204" pitchFamily="34" charset="0"/>
              </a:rPr>
              <a:t> and D. </a:t>
            </a:r>
            <a:r>
              <a:rPr lang="en-GB" sz="1600" i="1" dirty="0" err="1">
                <a:solidFill>
                  <a:srgbClr val="011FFF"/>
                </a:solidFill>
                <a:cs typeface="Helvetica" panose="020B0604020202020204" pitchFamily="34" charset="0"/>
              </a:rPr>
              <a:t>Andrienko</a:t>
            </a:r>
            <a:r>
              <a:rPr lang="en-GB" sz="1600" i="1" dirty="0">
                <a:solidFill>
                  <a:srgbClr val="011FFF"/>
                </a:solidFill>
                <a:cs typeface="Helvetica" panose="020B0604020202020204" pitchFamily="34" charset="0"/>
              </a:rPr>
              <a:t>, </a:t>
            </a:r>
            <a:r>
              <a:rPr lang="en-GB" sz="1600" i="1" dirty="0" err="1">
                <a:solidFill>
                  <a:srgbClr val="011FFF"/>
                </a:solidFill>
                <a:cs typeface="Helvetica" panose="020B0604020202020204" pitchFamily="34" charset="0"/>
              </a:rPr>
              <a:t>Condens</a:t>
            </a:r>
            <a:r>
              <a:rPr lang="en-GB" sz="1600" i="1" dirty="0">
                <a:solidFill>
                  <a:srgbClr val="011FFF"/>
                </a:solidFill>
                <a:cs typeface="Helvetica" panose="020B0604020202020204" pitchFamily="34" charset="0"/>
              </a:rPr>
              <a:t>. Matter Phys. 13, 33603 (2010)</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632" y="1196752"/>
            <a:ext cx="7223760" cy="5127215"/>
          </a:xfrm>
          <a:prstGeom prst="rect">
            <a:avLst/>
          </a:prstGeom>
        </p:spPr>
      </p:pic>
    </p:spTree>
    <p:extLst>
      <p:ext uri="{BB962C8B-B14F-4D97-AF65-F5344CB8AC3E}">
        <p14:creationId xmlns:p14="http://schemas.microsoft.com/office/powerpoint/2010/main" val="19628488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88640"/>
            <a:ext cx="8229600" cy="548680"/>
          </a:xfrm>
        </p:spPr>
        <p:txBody>
          <a:bodyPr>
            <a:normAutofit/>
          </a:bodyPr>
          <a:lstStyle/>
          <a:p>
            <a:r>
              <a:rPr lang="en-US" sz="2800" dirty="0">
                <a:latin typeface="Calibri" panose="020F0502020204030204" pitchFamily="34" charset="0"/>
                <a:cs typeface="Calibri" panose="020F0502020204030204" pitchFamily="34" charset="0"/>
              </a:rPr>
              <a:t>2D colloidal crystals</a:t>
            </a: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1764"/>
            <a:ext cx="9144000" cy="5569604"/>
          </a:xfrm>
          <a:prstGeom prst="rect">
            <a:avLst/>
          </a:prstGeom>
        </p:spPr>
      </p:pic>
    </p:spTree>
    <p:extLst>
      <p:ext uri="{BB962C8B-B14F-4D97-AF65-F5344CB8AC3E}">
        <p14:creationId xmlns:p14="http://schemas.microsoft.com/office/powerpoint/2010/main" val="15714781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88640"/>
            <a:ext cx="8229600" cy="548680"/>
          </a:xfrm>
        </p:spPr>
        <p:txBody>
          <a:bodyPr>
            <a:normAutofit fontScale="90000"/>
          </a:bodyPr>
          <a:lstStyle/>
          <a:p>
            <a:r>
              <a:rPr lang="en-US" sz="3600" dirty="0">
                <a:latin typeface="Calibri" panose="020F0502020204030204" pitchFamily="34" charset="0"/>
                <a:cs typeface="Calibri" panose="020F0502020204030204" pitchFamily="34" charset="0"/>
              </a:rPr>
              <a:t>Colloidal crystallites</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0728"/>
            <a:ext cx="9144000" cy="5665397"/>
          </a:xfrm>
          <a:prstGeom prst="rect">
            <a:avLst/>
          </a:prstGeom>
        </p:spPr>
      </p:pic>
    </p:spTree>
    <p:extLst>
      <p:ext uri="{BB962C8B-B14F-4D97-AF65-F5344CB8AC3E}">
        <p14:creationId xmlns:p14="http://schemas.microsoft.com/office/powerpoint/2010/main" val="8064183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0"/>
            <a:ext cx="8229600" cy="940966"/>
          </a:xfrm>
        </p:spPr>
        <p:txBody>
          <a:bodyPr>
            <a:normAutofit/>
          </a:bodyPr>
          <a:lstStyle/>
          <a:p>
            <a:r>
              <a:rPr lang="en-GB" sz="2400" dirty="0">
                <a:latin typeface="Helvetica" panose="020B0604020202020204" pitchFamily="34" charset="0"/>
                <a:cs typeface="Helvetica" panose="020B0604020202020204" pitchFamily="34" charset="0"/>
              </a:rPr>
              <a:t>Template-assisted colloidal assembly</a:t>
            </a:r>
            <a:r>
              <a:rPr lang="en-US" sz="2400" dirty="0">
                <a:latin typeface="Helvetica" panose="020B0604020202020204" pitchFamily="34" charset="0"/>
                <a:cs typeface="Helvetica" panose="020B0604020202020204" pitchFamily="34" charset="0"/>
              </a:rPr>
              <a:t> </a:t>
            </a:r>
            <a:endParaRPr lang="en-GB"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988840"/>
            <a:ext cx="4165826" cy="417646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1988840"/>
            <a:ext cx="4104456" cy="2775647"/>
          </a:xfrm>
          <a:prstGeom prst="rect">
            <a:avLst/>
          </a:prstGeom>
        </p:spPr>
      </p:pic>
      <p:sp>
        <p:nvSpPr>
          <p:cNvPr id="10" name="TextBox 9"/>
          <p:cNvSpPr txBox="1"/>
          <p:nvPr/>
        </p:nvSpPr>
        <p:spPr>
          <a:xfrm>
            <a:off x="179512" y="6505599"/>
            <a:ext cx="7992889" cy="307777"/>
          </a:xfrm>
          <a:prstGeom prst="rect">
            <a:avLst/>
          </a:prstGeom>
          <a:noFill/>
        </p:spPr>
        <p:txBody>
          <a:bodyPr wrap="square" rtlCol="0">
            <a:spAutoFit/>
          </a:bodyPr>
          <a:lstStyle/>
          <a:p>
            <a:r>
              <a:rPr lang="en-GB" sz="1400" i="1" dirty="0">
                <a:solidFill>
                  <a:srgbClr val="0070C0"/>
                </a:solidFill>
                <a:cs typeface="Helvetica" panose="020B0604020202020204" pitchFamily="34" charset="0"/>
              </a:rPr>
              <a:t> </a:t>
            </a:r>
            <a:r>
              <a:rPr lang="en-GB" sz="1400" i="1" dirty="0">
                <a:solidFill>
                  <a:srgbClr val="0000FF"/>
                </a:solidFill>
                <a:cs typeface="Helvetica" panose="020B0604020202020204" pitchFamily="34" charset="0"/>
              </a:rPr>
              <a:t>N. M. Silvestre, Q. Liu, B. </a:t>
            </a:r>
            <a:r>
              <a:rPr lang="en-GB" sz="1400" i="1" dirty="0" err="1">
                <a:solidFill>
                  <a:srgbClr val="0000FF"/>
                </a:solidFill>
                <a:cs typeface="Helvetica" panose="020B0604020202020204" pitchFamily="34" charset="0"/>
              </a:rPr>
              <a:t>Senyuk</a:t>
            </a:r>
            <a:r>
              <a:rPr lang="en-GB" sz="1400" i="1" dirty="0">
                <a:solidFill>
                  <a:srgbClr val="0000FF"/>
                </a:solidFill>
                <a:cs typeface="Helvetica" panose="020B0604020202020204" pitchFamily="34" charset="0"/>
              </a:rPr>
              <a:t>, I. I. </a:t>
            </a:r>
            <a:r>
              <a:rPr lang="en-GB" sz="1400" i="1" dirty="0" err="1">
                <a:solidFill>
                  <a:srgbClr val="0000FF"/>
                </a:solidFill>
                <a:cs typeface="Helvetica" panose="020B0604020202020204" pitchFamily="34" charset="0"/>
              </a:rPr>
              <a:t>Smalyukh</a:t>
            </a:r>
            <a:r>
              <a:rPr lang="en-GB" sz="1400" i="1" dirty="0">
                <a:solidFill>
                  <a:srgbClr val="0000FF"/>
                </a:solidFill>
                <a:cs typeface="Helvetica" panose="020B0604020202020204" pitchFamily="34" charset="0"/>
              </a:rPr>
              <a:t>, and M. </a:t>
            </a:r>
            <a:r>
              <a:rPr lang="en-GB" sz="1400" i="1" dirty="0" err="1">
                <a:solidFill>
                  <a:srgbClr val="0000FF"/>
                </a:solidFill>
                <a:cs typeface="Helvetica" panose="020B0604020202020204" pitchFamily="34" charset="0"/>
              </a:rPr>
              <a:t>Tasinkevych</a:t>
            </a:r>
            <a:r>
              <a:rPr lang="en-GB" sz="1400" i="1" dirty="0">
                <a:solidFill>
                  <a:srgbClr val="0000FF"/>
                </a:solidFill>
                <a:cs typeface="Helvetica" panose="020B0604020202020204" pitchFamily="34" charset="0"/>
              </a:rPr>
              <a:t>, Phys. Rev. Lett. 112, 225501 (2014)</a:t>
            </a:r>
          </a:p>
        </p:txBody>
      </p:sp>
      <p:sp>
        <p:nvSpPr>
          <p:cNvPr id="11" name="TextBox 10"/>
          <p:cNvSpPr txBox="1"/>
          <p:nvPr/>
        </p:nvSpPr>
        <p:spPr>
          <a:xfrm>
            <a:off x="539552" y="1196752"/>
            <a:ext cx="6768752" cy="369332"/>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Helvetica" panose="020B0604020202020204" pitchFamily="34" charset="0"/>
                <a:cs typeface="Helvetica" panose="020B0604020202020204" pitchFamily="34" charset="0"/>
              </a:rPr>
              <a:t>pyramid like protrusions as efficient trapping points for colloids</a:t>
            </a:r>
          </a:p>
        </p:txBody>
      </p:sp>
      <mc:AlternateContent xmlns:mc="http://schemas.openxmlformats.org/markup-compatibility/2006" xmlns:a14="http://schemas.microsoft.com/office/drawing/2010/main">
        <mc:Choice Requires="a14">
          <p:sp>
            <p:nvSpPr>
              <p:cNvPr id="12" name="Rectangle 11"/>
              <p:cNvSpPr/>
              <p:nvPr/>
            </p:nvSpPr>
            <p:spPr>
              <a:xfrm>
                <a:off x="4427984" y="5795972"/>
                <a:ext cx="1792157" cy="369332"/>
              </a:xfrm>
              <a:prstGeom prst="rect">
                <a:avLst/>
              </a:prstGeom>
            </p:spPr>
            <p:txBody>
              <a:bodyPr wrap="none">
                <a:spAutoFit/>
              </a:bodyPr>
              <a:lstStyle/>
              <a:p>
                <a:r>
                  <a:rPr lang="en-US" dirty="0"/>
                  <a:t>scale bar </a:t>
                </a:r>
                <a14:m>
                  <m:oMath xmlns:m="http://schemas.openxmlformats.org/officeDocument/2006/math">
                    <m:r>
                      <a:rPr lang="en-US" i="1">
                        <a:latin typeface="Cambria Math"/>
                      </a:rPr>
                      <m:t>=5</m:t>
                    </m:r>
                  </m:oMath>
                </a14:m>
                <a:r>
                  <a:rPr lang="en-US" i="1" dirty="0"/>
                  <a:t> </a:t>
                </a:r>
                <a:r>
                  <a:rPr lang="en-US" i="1" dirty="0" err="1"/>
                  <a:t>μm</a:t>
                </a:r>
                <a:endParaRPr lang="en-GB" dirty="0"/>
              </a:p>
            </p:txBody>
          </p:sp>
        </mc:Choice>
        <mc:Fallback xmlns="">
          <p:sp>
            <p:nvSpPr>
              <p:cNvPr id="12" name="Rectangle 11"/>
              <p:cNvSpPr>
                <a:spLocks noRot="1" noChangeAspect="1" noMove="1" noResize="1" noEditPoints="1" noAdjustHandles="1" noChangeArrowheads="1" noChangeShapeType="1" noTextEdit="1"/>
              </p:cNvSpPr>
              <p:nvPr/>
            </p:nvSpPr>
            <p:spPr>
              <a:xfrm>
                <a:off x="4427984" y="5795972"/>
                <a:ext cx="1792157" cy="369332"/>
              </a:xfrm>
              <a:prstGeom prst="rect">
                <a:avLst/>
              </a:prstGeom>
              <a:blipFill rotWithShape="1">
                <a:blip r:embed="rId6"/>
                <a:stretch>
                  <a:fillRect l="-2721" t="-8333" r="-2041" b="-26667"/>
                </a:stretch>
              </a:blipFill>
            </p:spPr>
            <p:txBody>
              <a:bodyPr/>
              <a:lstStyle/>
              <a:p>
                <a:r>
                  <a:rPr lang="en-GB">
                    <a:noFill/>
                  </a:rPr>
                  <a:t> </a:t>
                </a:r>
              </a:p>
            </p:txBody>
          </p:sp>
        </mc:Fallback>
      </mc:AlternateContent>
    </p:spTree>
    <p:extLst>
      <p:ext uri="{BB962C8B-B14F-4D97-AF65-F5344CB8AC3E}">
        <p14:creationId xmlns:p14="http://schemas.microsoft.com/office/powerpoint/2010/main" val="24645351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514962" y="15410"/>
            <a:ext cx="8229600" cy="659487"/>
          </a:xfrm>
        </p:spPr>
        <p:txBody>
          <a:bodyPr>
            <a:normAutofit/>
          </a:bodyPr>
          <a:lstStyle/>
          <a:p>
            <a:r>
              <a:rPr lang="pt-PT" sz="2600" dirty="0" err="1">
                <a:latin typeface="Helvetica" panose="020B0604020202020204" pitchFamily="34" charset="0"/>
                <a:cs typeface="Helvetica" panose="020B0604020202020204" pitchFamily="34" charset="0"/>
              </a:rPr>
              <a:t>Quasi-particle</a:t>
            </a:r>
            <a:r>
              <a:rPr lang="pt-PT" sz="2600" dirty="0">
                <a:latin typeface="Helvetica" panose="020B0604020202020204" pitchFamily="34" charset="0"/>
                <a:cs typeface="Helvetica" panose="020B0604020202020204" pitchFamily="34" charset="0"/>
              </a:rPr>
              <a:t> </a:t>
            </a:r>
            <a:r>
              <a:rPr lang="pt-PT" sz="2600" dirty="0" err="1">
                <a:latin typeface="Helvetica" panose="020B0604020202020204" pitchFamily="34" charset="0"/>
                <a:cs typeface="Helvetica" panose="020B0604020202020204" pitchFamily="34" charset="0"/>
              </a:rPr>
              <a:t>excitations</a:t>
            </a:r>
            <a:r>
              <a:rPr lang="pt-PT" sz="2600" dirty="0">
                <a:latin typeface="Helvetica" panose="020B0604020202020204" pitchFamily="34" charset="0"/>
                <a:cs typeface="Helvetica" panose="020B0604020202020204" pitchFamily="34" charset="0"/>
              </a:rPr>
              <a:t> in LC: </a:t>
            </a:r>
            <a:r>
              <a:rPr lang="pt-PT" sz="2600" dirty="0" err="1">
                <a:latin typeface="Helvetica" panose="020B0604020202020204" pitchFamily="34" charset="0"/>
                <a:cs typeface="Helvetica" panose="020B0604020202020204" pitchFamily="34" charset="0"/>
              </a:rPr>
              <a:t>topological</a:t>
            </a:r>
            <a:r>
              <a:rPr lang="pt-PT" sz="2600" dirty="0">
                <a:latin typeface="Helvetica" panose="020B0604020202020204" pitchFamily="34" charset="0"/>
                <a:cs typeface="Helvetica" panose="020B0604020202020204" pitchFamily="34" charset="0"/>
              </a:rPr>
              <a:t> </a:t>
            </a:r>
            <a:r>
              <a:rPr lang="pt-PT" sz="2600" dirty="0" err="1">
                <a:latin typeface="Helvetica" panose="020B0604020202020204" pitchFamily="34" charset="0"/>
                <a:cs typeface="Helvetica" panose="020B0604020202020204" pitchFamily="34" charset="0"/>
              </a:rPr>
              <a:t>solitons</a:t>
            </a:r>
            <a:endParaRPr lang="en-GB" sz="2600" dirty="0">
              <a:latin typeface="Helvetica" panose="020B0604020202020204" pitchFamily="34" charset="0"/>
              <a:cs typeface="Helvetica" panose="020B0604020202020204" pitchFamily="34" charset="0"/>
            </a:endParaRPr>
          </a:p>
        </p:txBody>
      </p:sp>
      <p:sp>
        <p:nvSpPr>
          <p:cNvPr id="12" name="Rectangle 11">
            <a:extLst>
              <a:ext uri="{FF2B5EF4-FFF2-40B4-BE49-F238E27FC236}">
                <a16:creationId xmlns:a16="http://schemas.microsoft.com/office/drawing/2014/main" id="{32D8736F-8B22-43C2-BA50-161803A201B7}"/>
              </a:ext>
            </a:extLst>
          </p:cNvPr>
          <p:cNvSpPr/>
          <p:nvPr/>
        </p:nvSpPr>
        <p:spPr>
          <a:xfrm>
            <a:off x="107504" y="6487398"/>
            <a:ext cx="662473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11FFF"/>
                </a:solidFill>
                <a:effectLst/>
                <a:uLnTx/>
                <a:uFillTx/>
                <a:latin typeface="Times New Roman" panose="02020603050405020304" pitchFamily="18" charset="0"/>
                <a:ea typeface="+mn-ea"/>
                <a:cs typeface="Times New Roman" panose="02020603050405020304" pitchFamily="18" charset="0"/>
              </a:rPr>
              <a:t>P.J. </a:t>
            </a:r>
            <a:r>
              <a:rPr kumimoji="0" lang="fr-FR" sz="1600" b="0" i="0" u="none" strike="noStrike" kern="1200" cap="none" spc="0" normalizeH="0" baseline="0" noProof="0" dirty="0" err="1">
                <a:ln>
                  <a:noFill/>
                </a:ln>
                <a:solidFill>
                  <a:srgbClr val="011FFF"/>
                </a:solidFill>
                <a:effectLst/>
                <a:uLnTx/>
                <a:uFillTx/>
                <a:latin typeface="Times New Roman" panose="02020603050405020304" pitchFamily="18" charset="0"/>
                <a:ea typeface="+mn-ea"/>
                <a:cs typeface="Times New Roman" panose="02020603050405020304" pitchFamily="18" charset="0"/>
              </a:rPr>
              <a:t>Ackerman</a:t>
            </a:r>
            <a:r>
              <a:rPr kumimoji="0" lang="fr-FR" sz="1600" b="0" i="0" u="none" strike="noStrike" kern="1200" cap="none" spc="0" normalizeH="0" baseline="0" noProof="0" dirty="0">
                <a:ln>
                  <a:noFill/>
                </a:ln>
                <a:solidFill>
                  <a:srgbClr val="011FFF"/>
                </a:solidFill>
                <a:effectLst/>
                <a:uLnTx/>
                <a:uFillTx/>
                <a:latin typeface="Times New Roman" panose="02020603050405020304" pitchFamily="18" charset="0"/>
                <a:ea typeface="+mn-ea"/>
                <a:cs typeface="Times New Roman" panose="02020603050405020304" pitchFamily="18" charset="0"/>
              </a:rPr>
              <a:t> et al., </a:t>
            </a:r>
            <a:r>
              <a:rPr kumimoji="0" lang="fr-FR" sz="1600" b="0" i="1" u="none" strike="noStrike" kern="1200" cap="none" spc="0" normalizeH="0" baseline="0" noProof="0" dirty="0">
                <a:ln>
                  <a:noFill/>
                </a:ln>
                <a:solidFill>
                  <a:srgbClr val="011FFF"/>
                </a:solidFill>
                <a:effectLst/>
                <a:uLnTx/>
                <a:uFillTx/>
                <a:latin typeface="Times New Roman" panose="02020603050405020304" pitchFamily="18" charset="0"/>
                <a:ea typeface="+mn-ea"/>
                <a:cs typeface="Times New Roman" panose="02020603050405020304" pitchFamily="18" charset="0"/>
              </a:rPr>
              <a:t>Nat. Commun</a:t>
            </a:r>
            <a:r>
              <a:rPr kumimoji="0" lang="fr-FR" sz="1600" b="0" i="0" u="none" strike="noStrike" kern="1200" cap="none" spc="0" normalizeH="0" baseline="0" noProof="0" dirty="0">
                <a:ln>
                  <a:noFill/>
                </a:ln>
                <a:solidFill>
                  <a:srgbClr val="011FFF"/>
                </a:solidFill>
                <a:effectLst/>
                <a:uLnTx/>
                <a:uFillTx/>
                <a:latin typeface="Times New Roman" panose="02020603050405020304" pitchFamily="18" charset="0"/>
                <a:ea typeface="+mn-ea"/>
                <a:cs typeface="Times New Roman" panose="02020603050405020304" pitchFamily="18" charset="0"/>
              </a:rPr>
              <a:t>. </a:t>
            </a:r>
            <a:r>
              <a:rPr kumimoji="0" lang="fr-FR" sz="1600" b="1" i="0" u="none" strike="noStrike" kern="1200" cap="none" spc="0" normalizeH="0" baseline="0" noProof="0" dirty="0">
                <a:ln>
                  <a:noFill/>
                </a:ln>
                <a:solidFill>
                  <a:srgbClr val="011FFF"/>
                </a:solidFill>
                <a:effectLst/>
                <a:uLnTx/>
                <a:uFillTx/>
                <a:latin typeface="Times New Roman" panose="02020603050405020304" pitchFamily="18" charset="0"/>
                <a:ea typeface="+mn-ea"/>
                <a:cs typeface="Times New Roman" panose="02020603050405020304" pitchFamily="18" charset="0"/>
              </a:rPr>
              <a:t>8</a:t>
            </a:r>
            <a:r>
              <a:rPr kumimoji="0" lang="fr-FR" sz="1600" b="0" i="0" u="none" strike="noStrike" kern="1200" cap="none" spc="0" normalizeH="0" baseline="0" noProof="0" dirty="0">
                <a:ln>
                  <a:noFill/>
                </a:ln>
                <a:solidFill>
                  <a:srgbClr val="011FFF"/>
                </a:solidFill>
                <a:effectLst/>
                <a:uLnTx/>
                <a:uFillTx/>
                <a:latin typeface="Times New Roman" panose="02020603050405020304" pitchFamily="18" charset="0"/>
                <a:ea typeface="+mn-ea"/>
                <a:cs typeface="Times New Roman" panose="02020603050405020304" pitchFamily="18" charset="0"/>
              </a:rPr>
              <a:t>, 673 (2017)</a:t>
            </a:r>
            <a:r>
              <a:rPr kumimoji="0" lang="en-US" sz="1600" b="0" i="0" u="none" strike="noStrike" kern="1200" cap="none" spc="0" normalizeH="0" baseline="0" noProof="0" dirty="0">
                <a:ln>
                  <a:noFill/>
                </a:ln>
                <a:solidFill>
                  <a:srgbClr val="011FFF"/>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a:ln>
                  <a:noFill/>
                </a:ln>
                <a:solidFill>
                  <a:srgbClr val="011FFF"/>
                </a:solidFill>
                <a:effectLst/>
                <a:uLnTx/>
                <a:uFillTx/>
                <a:latin typeface="Times New Roman" panose="02020603050405020304" pitchFamily="18" charset="0"/>
                <a:ea typeface="+mn-ea"/>
                <a:cs typeface="Times New Roman" panose="02020603050405020304" pitchFamily="18" charset="0"/>
              </a:rPr>
              <a:t>  </a:t>
            </a:r>
            <a:endParaRPr kumimoji="0" lang="en-GB" sz="1600" b="1" i="0" u="none" strike="noStrike" kern="1200" cap="none" spc="0" normalizeH="0" baseline="0" noProof="0" dirty="0">
              <a:ln>
                <a:noFill/>
              </a:ln>
              <a:solidFill>
                <a:srgbClr val="011FFF"/>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descr="A picture containing drawing&#10;&#10;Description automatically generated">
            <a:extLst>
              <a:ext uri="{FF2B5EF4-FFF2-40B4-BE49-F238E27FC236}">
                <a16:creationId xmlns:a16="http://schemas.microsoft.com/office/drawing/2014/main" id="{39DC930E-583C-45CD-B152-1719AD9C7F5B}"/>
              </a:ext>
            </a:extLst>
          </p:cNvPr>
          <p:cNvPicPr>
            <a:picLocks noChangeAspect="1"/>
          </p:cNvPicPr>
          <p:nvPr/>
        </p:nvPicPr>
        <p:blipFill rotWithShape="1">
          <a:blip r:embed="rId2">
            <a:extLst>
              <a:ext uri="{28A0092B-C50C-407E-A947-70E740481C1C}">
                <a14:useLocalDpi xmlns:a14="http://schemas.microsoft.com/office/drawing/2010/main" val="0"/>
              </a:ext>
            </a:extLst>
          </a:blip>
          <a:srcRect l="1" t="746" r="50964" b="70002"/>
          <a:stretch/>
        </p:blipFill>
        <p:spPr>
          <a:xfrm>
            <a:off x="2211724" y="764704"/>
            <a:ext cx="4896544" cy="4392473"/>
          </a:xfrm>
          <a:prstGeom prst="rect">
            <a:avLst/>
          </a:prstGeom>
        </p:spPr>
      </p:pic>
      <p:sp>
        <p:nvSpPr>
          <p:cNvPr id="8" name="TextBox 7">
            <a:extLst>
              <a:ext uri="{FF2B5EF4-FFF2-40B4-BE49-F238E27FC236}">
                <a16:creationId xmlns:a16="http://schemas.microsoft.com/office/drawing/2014/main" id="{1C3D4A40-CB58-4574-8C47-45C6DDECF2B7}"/>
              </a:ext>
            </a:extLst>
          </p:cNvPr>
          <p:cNvSpPr txBox="1"/>
          <p:nvPr/>
        </p:nvSpPr>
        <p:spPr>
          <a:xfrm>
            <a:off x="1063174" y="5459311"/>
            <a:ext cx="73448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 2D soliton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skyrmion</a:t>
            </a:r>
            <a:r>
              <a:rPr kumimoji="0" lang="en-US" sz="2400" b="0" i="0" u="none" strike="noStrike" kern="1200" cap="none" spc="0" normalizeH="0" baseline="0" noProof="0" dirty="0">
                <a:ln>
                  <a:noFill/>
                </a:ln>
                <a:solidFill>
                  <a:prstClr val="black"/>
                </a:solidFill>
                <a:effectLst/>
                <a:uLnTx/>
                <a:uFillTx/>
                <a:latin typeface="Calibri"/>
                <a:ea typeface="+mn-ea"/>
                <a:cs typeface="+mn-cs"/>
              </a:rPr>
              <a:t>”) with continuous </a:t>
            </a:r>
            <a:r>
              <a:rPr kumimoji="0" lang="en-US" sz="2400" b="1" i="0" u="none" strike="noStrike" kern="1200" cap="none" spc="0" normalizeH="0" baseline="0" noProof="0" dirty="0">
                <a:ln>
                  <a:noFill/>
                </a:ln>
                <a:solidFill>
                  <a:prstClr val="black"/>
                </a:solidFill>
                <a:effectLst/>
                <a:uLnTx/>
                <a:uFillTx/>
                <a:latin typeface="Calibri"/>
                <a:ea typeface="+mn-ea"/>
                <a:cs typeface="+mn-cs"/>
              </a:rPr>
              <a:t>n(r)</a:t>
            </a:r>
            <a:r>
              <a:rPr kumimoji="0" lang="en-US" sz="2400" b="0" i="0" u="none" strike="noStrike" kern="1200" cap="none" spc="0" normalizeH="0" baseline="0" noProof="0" dirty="0">
                <a:ln>
                  <a:noFill/>
                </a:ln>
                <a:solidFill>
                  <a:prstClr val="black"/>
                </a:solidFill>
                <a:effectLst/>
                <a:uLnTx/>
                <a:uFillTx/>
                <a:latin typeface="Calibri"/>
                <a:ea typeface="+mn-ea"/>
                <a:cs typeface="+mn-cs"/>
              </a:rPr>
              <a:t> twisting by 180° from its center in all radial directions</a:t>
            </a:r>
          </a:p>
        </p:txBody>
      </p:sp>
      <p:sp>
        <p:nvSpPr>
          <p:cNvPr id="9" name="Oval 8"/>
          <p:cNvSpPr/>
          <p:nvPr/>
        </p:nvSpPr>
        <p:spPr>
          <a:xfrm>
            <a:off x="2195736" y="764704"/>
            <a:ext cx="992413" cy="8195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16087542"/>
      </p:ext>
    </p:extLst>
  </p:cSld>
  <p:clrMapOvr>
    <a:masterClrMapping/>
  </p:clrMapOvr>
  <p:timing>
    <p:tnLst>
      <p:par>
        <p:cTn id="1" dur="indefinite" restart="never" nodeType="tmRoot">
          <p:childTnLst>
            <p:par>
              <p:cTn id="2"/>
            </p:par>
            <p:par>
              <p:cTn id="3"/>
            </p:par>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chools_of_Skyrmions_VIDEO2">
            <a:hlinkClick r:id="" action="ppaction://media"/>
            <a:extLst>
              <a:ext uri="{FF2B5EF4-FFF2-40B4-BE49-F238E27FC236}">
                <a16:creationId xmlns:a16="http://schemas.microsoft.com/office/drawing/2014/main" id="{D9B8A85C-3CD8-46CC-AF61-8E64CA65F5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512" y="861166"/>
            <a:ext cx="5544324" cy="4158243"/>
          </a:xfrm>
          <a:prstGeom prst="rect">
            <a:avLst/>
          </a:prstGeom>
        </p:spPr>
      </p:pic>
      <p:sp>
        <p:nvSpPr>
          <p:cNvPr id="9" name="TextBox 8">
            <a:extLst>
              <a:ext uri="{FF2B5EF4-FFF2-40B4-BE49-F238E27FC236}">
                <a16:creationId xmlns:a16="http://schemas.microsoft.com/office/drawing/2014/main" id="{CF051C77-2FE8-48EA-9D72-065D70ADF415}"/>
              </a:ext>
            </a:extLst>
          </p:cNvPr>
          <p:cNvSpPr txBox="1"/>
          <p:nvPr/>
        </p:nvSpPr>
        <p:spPr>
          <a:xfrm>
            <a:off x="35496" y="5230941"/>
            <a:ext cx="61721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Out-of-equilibrium self-assembly and re-assembly of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skyrmion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super-structures. The video is sped up approximately 100 times </a:t>
            </a:r>
          </a:p>
        </p:txBody>
      </p:sp>
      <p:sp>
        <p:nvSpPr>
          <p:cNvPr id="2" name="Rectangle 1"/>
          <p:cNvSpPr/>
          <p:nvPr/>
        </p:nvSpPr>
        <p:spPr>
          <a:xfrm>
            <a:off x="35496" y="6474822"/>
            <a:ext cx="4344459"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11FFF"/>
                </a:solidFill>
                <a:effectLst/>
                <a:uLnTx/>
                <a:uFillTx/>
                <a:latin typeface="Times New Roman" panose="02020603050405020304" pitchFamily="18" charset="0"/>
                <a:ea typeface="+mn-ea"/>
                <a:cs typeface="+mn-cs"/>
              </a:rPr>
              <a:t>H.R.O. </a:t>
            </a:r>
            <a:r>
              <a:rPr kumimoji="0" lang="fr-FR" sz="1600" b="0" i="0" u="none" strike="noStrike" kern="1200" cap="none" spc="0" normalizeH="0" baseline="0" noProof="0" dirty="0" err="1">
                <a:ln>
                  <a:noFill/>
                </a:ln>
                <a:solidFill>
                  <a:srgbClr val="011FFF"/>
                </a:solidFill>
                <a:effectLst/>
                <a:uLnTx/>
                <a:uFillTx/>
                <a:latin typeface="Times New Roman" panose="02020603050405020304" pitchFamily="18" charset="0"/>
                <a:ea typeface="+mn-ea"/>
                <a:cs typeface="+mn-cs"/>
              </a:rPr>
              <a:t>Sohn</a:t>
            </a:r>
            <a:r>
              <a:rPr kumimoji="0" lang="fr-FR" sz="1600" b="0" i="0" u="none" strike="noStrike" kern="1200" cap="none" spc="0" normalizeH="0" baseline="0" noProof="0" dirty="0">
                <a:ln>
                  <a:noFill/>
                </a:ln>
                <a:solidFill>
                  <a:srgbClr val="011FFF"/>
                </a:solidFill>
                <a:effectLst/>
                <a:uLnTx/>
                <a:uFillTx/>
                <a:latin typeface="Times New Roman" panose="02020603050405020304" pitchFamily="18" charset="0"/>
                <a:ea typeface="+mn-ea"/>
                <a:cs typeface="+mn-cs"/>
              </a:rPr>
              <a:t> et al., </a:t>
            </a:r>
            <a:r>
              <a:rPr kumimoji="0" lang="fr-FR" sz="1600" b="0" i="1" u="none" strike="noStrike" kern="1200" cap="none" spc="0" normalizeH="0" baseline="0" noProof="0" dirty="0">
                <a:ln>
                  <a:noFill/>
                </a:ln>
                <a:solidFill>
                  <a:srgbClr val="011FFF"/>
                </a:solidFill>
                <a:effectLst/>
                <a:uLnTx/>
                <a:uFillTx/>
                <a:latin typeface="Times New Roman" panose="02020603050405020304" pitchFamily="18" charset="0"/>
                <a:ea typeface="+mn-ea"/>
                <a:cs typeface="+mn-cs"/>
              </a:rPr>
              <a:t>Nat. Commun</a:t>
            </a:r>
            <a:r>
              <a:rPr kumimoji="0" lang="fr-FR" sz="1600" b="0" i="0" u="none" strike="noStrike" kern="1200" cap="none" spc="0" normalizeH="0" baseline="0" noProof="0" dirty="0">
                <a:ln>
                  <a:noFill/>
                </a:ln>
                <a:solidFill>
                  <a:srgbClr val="011FFF"/>
                </a:solidFill>
                <a:effectLst/>
                <a:uLnTx/>
                <a:uFillTx/>
                <a:latin typeface="Times New Roman" panose="02020603050405020304" pitchFamily="18" charset="0"/>
                <a:ea typeface="+mn-ea"/>
                <a:cs typeface="+mn-cs"/>
              </a:rPr>
              <a:t>. </a:t>
            </a:r>
            <a:r>
              <a:rPr kumimoji="0" lang="fr-FR" sz="1600" b="1" i="0" u="none" strike="noStrike" kern="1200" cap="none" spc="0" normalizeH="0" baseline="0" noProof="0" dirty="0">
                <a:ln>
                  <a:noFill/>
                </a:ln>
                <a:solidFill>
                  <a:srgbClr val="011FFF"/>
                </a:solidFill>
                <a:effectLst/>
                <a:uLnTx/>
                <a:uFillTx/>
                <a:latin typeface="Times New Roman" panose="02020603050405020304" pitchFamily="18" charset="0"/>
                <a:ea typeface="+mn-ea"/>
                <a:cs typeface="+mn-cs"/>
              </a:rPr>
              <a:t>10</a:t>
            </a:r>
            <a:r>
              <a:rPr kumimoji="0" lang="fr-FR" sz="1600" b="0" i="0" u="none" strike="noStrike" kern="1200" cap="none" spc="0" normalizeH="0" baseline="0" noProof="0" dirty="0">
                <a:ln>
                  <a:noFill/>
                </a:ln>
                <a:solidFill>
                  <a:srgbClr val="011FFF"/>
                </a:solidFill>
                <a:effectLst/>
                <a:uLnTx/>
                <a:uFillTx/>
                <a:latin typeface="Times New Roman" panose="02020603050405020304" pitchFamily="18" charset="0"/>
                <a:ea typeface="+mn-ea"/>
                <a:cs typeface="+mn-cs"/>
              </a:rPr>
              <a:t>, 4744 (2019)</a:t>
            </a:r>
            <a:endParaRPr kumimoji="0" lang="pt-PT" sz="1600" b="0" i="0" u="none" strike="noStrike" kern="1200" cap="none" spc="0" normalizeH="0" baseline="0" noProof="0" dirty="0">
              <a:ln>
                <a:noFill/>
              </a:ln>
              <a:solidFill>
                <a:srgbClr val="011FFF"/>
              </a:solidFill>
              <a:effectLst/>
              <a:uLnTx/>
              <a:uFillTx/>
              <a:latin typeface="Calibri" panose="020F0502020204030204"/>
              <a:ea typeface="+mn-ea"/>
              <a:cs typeface="+mn-cs"/>
            </a:endParaRPr>
          </a:p>
        </p:txBody>
      </p:sp>
      <p:sp>
        <p:nvSpPr>
          <p:cNvPr id="8" name="Title 1"/>
          <p:cNvSpPr txBox="1">
            <a:spLocks/>
          </p:cNvSpPr>
          <p:nvPr/>
        </p:nvSpPr>
        <p:spPr>
          <a:xfrm>
            <a:off x="457200" y="90779"/>
            <a:ext cx="8229600" cy="558855"/>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100" b="0" i="0" u="none" strike="noStrike" kern="1200" cap="none" spc="0" normalizeH="0" baseline="0" noProof="0" dirty="0">
                <a:ln>
                  <a:noFill/>
                </a:ln>
                <a:solidFill>
                  <a:sysClr val="windowText" lastClr="000000"/>
                </a:solidFill>
                <a:effectLst/>
                <a:uLnTx/>
                <a:uFillTx/>
                <a:latin typeface="+mn-lt"/>
                <a:ea typeface="+mj-ea"/>
                <a:cs typeface="Helvetica" panose="020B0604020202020204" pitchFamily="34" charset="0"/>
              </a:rPr>
              <a:t>Out-of-equilibrium assemblies of “active” </a:t>
            </a:r>
            <a:r>
              <a:rPr kumimoji="0" lang="en-US" sz="3100" b="0" i="0" u="none" strike="noStrike" kern="1200" cap="none" spc="0" normalizeH="0" baseline="0" noProof="0" dirty="0" err="1">
                <a:ln>
                  <a:noFill/>
                </a:ln>
                <a:solidFill>
                  <a:sysClr val="windowText" lastClr="000000"/>
                </a:solidFill>
                <a:effectLst/>
                <a:uLnTx/>
                <a:uFillTx/>
                <a:latin typeface="+mn-lt"/>
                <a:ea typeface="+mj-ea"/>
                <a:cs typeface="Helvetica" panose="020B0604020202020204" pitchFamily="34" charset="0"/>
              </a:rPr>
              <a:t>skyrmions</a:t>
            </a:r>
            <a:endParaRPr kumimoji="0" lang="en-US" sz="3100" b="0" i="0" u="none" strike="noStrike" kern="1200" cap="none" spc="0" normalizeH="0" baseline="0" noProof="0" dirty="0">
              <a:ln>
                <a:noFill/>
              </a:ln>
              <a:solidFill>
                <a:sysClr val="windowText" lastClr="000000"/>
              </a:solidFill>
              <a:effectLst/>
              <a:uLnTx/>
              <a:uFillTx/>
              <a:latin typeface="+mn-lt"/>
              <a:ea typeface="+mj-ea"/>
              <a:cs typeface="Helvetica"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PT" sz="2400" b="0" i="0" u="none" strike="noStrike" kern="1200" cap="none" spc="0" normalizeH="0" baseline="0" noProof="0" dirty="0">
                <a:ln>
                  <a:noFill/>
                </a:ln>
                <a:solidFill>
                  <a:sysClr val="windowText" lastClr="000000"/>
                </a:solidFill>
                <a:effectLst/>
                <a:uLnTx/>
                <a:uFillTx/>
                <a:latin typeface="Calibri"/>
                <a:ea typeface="+mj-ea"/>
                <a:cs typeface="+mj-cs"/>
              </a:rPr>
              <a:t> </a:t>
            </a:r>
            <a:endParaRPr kumimoji="0" lang="en-GB" sz="2400" b="0" i="0" u="none" strike="noStrike" kern="1200" cap="none" spc="0" normalizeH="0" baseline="0" noProof="0" dirty="0">
              <a:ln>
                <a:noFill/>
              </a:ln>
              <a:solidFill>
                <a:sysClr val="windowText" lastClr="000000"/>
              </a:solidFill>
              <a:effectLst/>
              <a:uLnTx/>
              <a:uFillTx/>
              <a:latin typeface="Helvetica" panose="020B0604020202020204" pitchFamily="34" charset="0"/>
              <a:ea typeface="+mj-ea"/>
              <a:cs typeface="Helvetica" panose="020B0604020202020204" pitchFamily="34" charset="0"/>
            </a:endParaRPr>
          </a:p>
        </p:txBody>
      </p:sp>
      <p:pic>
        <p:nvPicPr>
          <p:cNvPr id="12" name="Picture 11">
            <a:extLst>
              <a:ext uri="{FF2B5EF4-FFF2-40B4-BE49-F238E27FC236}">
                <a16:creationId xmlns:a16="http://schemas.microsoft.com/office/drawing/2014/main" id="{EEC7BCE1-F8A5-4281-9005-209784692EB2}"/>
              </a:ext>
            </a:extLst>
          </p:cNvPr>
          <p:cNvPicPr>
            <a:picLocks noChangeAspect="1"/>
          </p:cNvPicPr>
          <p:nvPr/>
        </p:nvPicPr>
        <p:blipFill rotWithShape="1">
          <a:blip r:embed="rId5"/>
          <a:srcRect l="62557" r="2700" b="36782"/>
          <a:stretch/>
        </p:blipFill>
        <p:spPr>
          <a:xfrm>
            <a:off x="5986719" y="1001904"/>
            <a:ext cx="3131841" cy="2262500"/>
          </a:xfrm>
          <a:prstGeom prst="rect">
            <a:avLst/>
          </a:prstGeom>
        </p:spPr>
      </p:pic>
      <p:sp>
        <p:nvSpPr>
          <p:cNvPr id="3" name="Oval 2"/>
          <p:cNvSpPr/>
          <p:nvPr/>
        </p:nvSpPr>
        <p:spPr>
          <a:xfrm>
            <a:off x="5996461" y="1139926"/>
            <a:ext cx="216024" cy="2015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107C25E-72B6-446D-9C17-4B3937E307C1}"/>
                  </a:ext>
                </a:extLst>
              </p:cNvPr>
              <p:cNvSpPr txBox="1"/>
              <p:nvPr/>
            </p:nvSpPr>
            <p:spPr>
              <a:xfrm>
                <a:off x="6052124" y="3429000"/>
                <a:ext cx="30010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Skyrmion</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“swim” in a square-wave electric field oscillating with a period </a:t>
                </a:r>
                <a14:m>
                  <m:oMath xmlns:m="http://schemas.openxmlformats.org/officeDocument/2006/math">
                    <m:sSub>
                      <m:sSubPr>
                        <m:ctrlPr>
                          <a:rPr kumimoji="0" lang="pt-P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pt-P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e>
                      <m:sub>
                        <m:r>
                          <a:rPr kumimoji="0" lang="pt-PT"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sub>
                    </m:sSub>
                  </m:oMath>
                </a14:m>
                <a:endPar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mc:Choice>
        <mc:Fallback xmlns="">
          <p:sp>
            <p:nvSpPr>
              <p:cNvPr id="13" name="TextBox 12">
                <a:extLst>
                  <a:ext uri="{FF2B5EF4-FFF2-40B4-BE49-F238E27FC236}">
                    <a16:creationId xmlns="" xmlns:a16="http://schemas.microsoft.com/office/drawing/2014/main" xmlns:a14="http://schemas.microsoft.com/office/drawing/2010/main" id="{B107C25E-72B6-446D-9C17-4B3937E307C1}"/>
                  </a:ext>
                </a:extLst>
              </p:cNvPr>
              <p:cNvSpPr txBox="1">
                <a:spLocks noRot="1" noChangeAspect="1" noMove="1" noResize="1" noEditPoints="1" noAdjustHandles="1" noChangeArrowheads="1" noChangeShapeType="1" noTextEdit="1"/>
              </p:cNvSpPr>
              <p:nvPr/>
            </p:nvSpPr>
            <p:spPr>
              <a:xfrm>
                <a:off x="6052124" y="3429000"/>
                <a:ext cx="3001030" cy="830997"/>
              </a:xfrm>
              <a:prstGeom prst="rect">
                <a:avLst/>
              </a:prstGeom>
              <a:blipFill rotWithShape="0">
                <a:blip r:embed="rId6"/>
                <a:stretch>
                  <a:fillRect l="-1220" t="-2206" r="-1016" b="-8088"/>
                </a:stretch>
              </a:blipFill>
            </p:spPr>
            <p:txBody>
              <a:bodyPr/>
              <a:lstStyle/>
              <a:p>
                <a:r>
                  <a:rPr lang="pt-PT">
                    <a:noFill/>
                  </a:rPr>
                  <a:t> </a:t>
                </a:r>
              </a:p>
            </p:txBody>
          </p:sp>
        </mc:Fallback>
      </mc:AlternateContent>
    </p:spTree>
    <p:extLst>
      <p:ext uri="{BB962C8B-B14F-4D97-AF65-F5344CB8AC3E}">
        <p14:creationId xmlns:p14="http://schemas.microsoft.com/office/powerpoint/2010/main" val="243979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79" name="Text Box 52"/>
          <p:cNvSpPr txBox="1">
            <a:spLocks noChangeArrowheads="1"/>
          </p:cNvSpPr>
          <p:nvPr/>
        </p:nvSpPr>
        <p:spPr bwMode="auto">
          <a:xfrm>
            <a:off x="417635" y="5957531"/>
            <a:ext cx="72676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wrap="none">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de-DE" sz="20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itchFamily="34" charset="-128"/>
                <a:cs typeface="+mn-cs"/>
              </a:rPr>
              <a:t>nematic</a:t>
            </a:r>
            <a:r>
              <a:rPr kumimoji="0" lang="en-US" altLang="de-DE"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 comes from the Greek </a:t>
            </a:r>
            <a:r>
              <a:rPr kumimoji="0" lang="en-US" altLang="de-DE" sz="20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itchFamily="34" charset="-128"/>
                <a:cs typeface="+mn-cs"/>
              </a:rPr>
              <a:t>νήμ</a:t>
            </a:r>
            <a:r>
              <a:rPr kumimoji="0" lang="en-US" altLang="de-DE"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α (nema), which means "thread“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de-DE"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[I. </a:t>
            </a:r>
            <a:r>
              <a:rPr kumimoji="0" lang="fr-FR" altLang="de-DE" sz="20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itchFamily="34" charset="-128"/>
                <a:cs typeface="+mn-cs"/>
              </a:rPr>
              <a:t>Chuang</a:t>
            </a:r>
            <a:r>
              <a:rPr kumimoji="0" lang="fr-FR" altLang="de-DE"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 et al., Science 251, 1336 (1991)]</a:t>
            </a:r>
            <a:endParaRPr kumimoji="0" lang="en-US" altLang="de-DE"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endParaRPr>
          </a:p>
        </p:txBody>
      </p:sp>
      <p:sp>
        <p:nvSpPr>
          <p:cNvPr id="55" name="Rectangle 2"/>
          <p:cNvSpPr txBox="1">
            <a:spLocks noChangeArrowheads="1"/>
          </p:cNvSpPr>
          <p:nvPr/>
        </p:nvSpPr>
        <p:spPr bwMode="auto">
          <a:xfrm>
            <a:off x="426262" y="0"/>
            <a:ext cx="7772400" cy="691334"/>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Calibri" panose="020F0502020204030204" pitchFamily="34" charset="0"/>
                <a:ea typeface="ＭＳ Ｐゴシック" pitchFamily="34" charset="-128"/>
                <a:cs typeface="+mn-cs"/>
              </a:rPr>
              <a:t>Nematic</a:t>
            </a: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 phase under microscope </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144" y="908720"/>
            <a:ext cx="6480000" cy="4831425"/>
          </a:xfrm>
          <a:prstGeom prst="rect">
            <a:avLst/>
          </a:prstGeom>
        </p:spPr>
      </p:pic>
    </p:spTree>
    <p:extLst>
      <p:ext uri="{BB962C8B-B14F-4D97-AF65-F5344CB8AC3E}">
        <p14:creationId xmlns:p14="http://schemas.microsoft.com/office/powerpoint/2010/main" val="657929569"/>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0DA59-617B-4AC1-B3D8-F51B15725906}"/>
              </a:ext>
            </a:extLst>
          </p:cNvPr>
          <p:cNvSpPr>
            <a:spLocks noGrp="1"/>
          </p:cNvSpPr>
          <p:nvPr>
            <p:ph type="title"/>
          </p:nvPr>
        </p:nvSpPr>
        <p:spPr>
          <a:xfrm>
            <a:off x="0" y="764704"/>
            <a:ext cx="9036496" cy="4968552"/>
          </a:xfrm>
        </p:spPr>
        <p:txBody>
          <a:bodyPr/>
          <a:lstStyle/>
          <a:p>
            <a:r>
              <a:rPr lang="en-US" sz="4000" dirty="0">
                <a:latin typeface="Calibri" panose="020F0502020204030204" pitchFamily="34" charset="0"/>
                <a:cs typeface="Calibri" panose="020F0502020204030204" pitchFamily="34" charset="0"/>
              </a:rPr>
              <a:t>Anisotropic Magnetic Susceptibility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and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Order Parameter Tensor</a:t>
            </a:r>
            <a:br>
              <a:rPr lang="en-US" dirty="0"/>
            </a:br>
            <a:endParaRPr lang="en-US" dirty="0"/>
          </a:p>
        </p:txBody>
      </p:sp>
      <p:sp>
        <p:nvSpPr>
          <p:cNvPr id="4" name="Marcador de Posição do Número do Diapositivo 3">
            <a:extLst>
              <a:ext uri="{FF2B5EF4-FFF2-40B4-BE49-F238E27FC236}">
                <a16:creationId xmlns:a16="http://schemas.microsoft.com/office/drawing/2014/main" id="{DCB973DE-D065-4801-971C-2C6E1C2A6365}"/>
              </a:ext>
            </a:extLst>
          </p:cNvPr>
          <p:cNvSpPr>
            <a:spLocks noGrp="1"/>
          </p:cNvSpPr>
          <p:nvPr>
            <p:ph type="sldNum" sz="quarter" idx="12"/>
          </p:nvPr>
        </p:nvSpPr>
        <p:spPr/>
        <p:txBody>
          <a:bodyPr/>
          <a:lstStyle/>
          <a:p>
            <a:fld id="{F9176A22-D983-4296-A6F5-C5C16F4A84C8}" type="slidenum">
              <a:rPr lang="en-US" altLang="de-DE" smtClean="0">
                <a:solidFill>
                  <a:srgbClr val="000000"/>
                </a:solidFill>
              </a:rPr>
              <a:pPr/>
              <a:t>8</a:t>
            </a:fld>
            <a:endParaRPr lang="en-US" altLang="de-DE">
              <a:solidFill>
                <a:srgbClr val="000000"/>
              </a:solidFill>
            </a:endParaRPr>
          </a:p>
        </p:txBody>
      </p:sp>
    </p:spTree>
    <p:extLst>
      <p:ext uri="{BB962C8B-B14F-4D97-AF65-F5344CB8AC3E}">
        <p14:creationId xmlns:p14="http://schemas.microsoft.com/office/powerpoint/2010/main" val="3909553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2"/>
          <p:cNvSpPr txBox="1">
            <a:spLocks noChangeArrowheads="1"/>
          </p:cNvSpPr>
          <p:nvPr/>
        </p:nvSpPr>
        <p:spPr bwMode="auto">
          <a:xfrm>
            <a:off x="685800" y="-45550"/>
            <a:ext cx="7772400" cy="90872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1-body angular distribution function </a:t>
            </a:r>
          </a:p>
        </p:txBody>
      </p:sp>
      <p:grpSp>
        <p:nvGrpSpPr>
          <p:cNvPr id="6" name="Agrupar 5">
            <a:extLst>
              <a:ext uri="{FF2B5EF4-FFF2-40B4-BE49-F238E27FC236}">
                <a16:creationId xmlns:a16="http://schemas.microsoft.com/office/drawing/2014/main" id="{B85F1A49-8406-4D01-8B07-1BD14D8999BB}"/>
              </a:ext>
            </a:extLst>
          </p:cNvPr>
          <p:cNvGrpSpPr/>
          <p:nvPr/>
        </p:nvGrpSpPr>
        <p:grpSpPr>
          <a:xfrm>
            <a:off x="6027113" y="794087"/>
            <a:ext cx="1786652" cy="1925429"/>
            <a:chOff x="369989" y="409784"/>
            <a:chExt cx="1786652" cy="1925429"/>
          </a:xfrm>
        </p:grpSpPr>
        <p:sp>
          <p:nvSpPr>
            <p:cNvPr id="54" name="Line 5">
              <a:extLst>
                <a:ext uri="{FF2B5EF4-FFF2-40B4-BE49-F238E27FC236}">
                  <a16:creationId xmlns:a16="http://schemas.microsoft.com/office/drawing/2014/main" id="{3D00C5D8-6E9D-4334-9F1F-70BF9E3BB63C}"/>
                </a:ext>
              </a:extLst>
            </p:cNvPr>
            <p:cNvSpPr>
              <a:spLocks noChangeShapeType="1"/>
            </p:cNvSpPr>
            <p:nvPr/>
          </p:nvSpPr>
          <p:spPr bwMode="auto">
            <a:xfrm flipV="1">
              <a:off x="850900" y="649288"/>
              <a:ext cx="0" cy="1685925"/>
            </a:xfrm>
            <a:prstGeom prst="line">
              <a:avLst/>
            </a:prstGeom>
            <a:noFill/>
            <a:ln w="50800">
              <a:solidFill>
                <a:srgbClr val="FF0000"/>
              </a:solidFill>
              <a:round/>
              <a:headEnd type="none" w="sm" len="sm"/>
              <a:tailEnd type="stealth" w="med" len="lg"/>
            </a:ln>
            <a:scene3d>
              <a:camera prst="legacyObliqueTopRight"/>
              <a:lightRig rig="legacyFlat3" dir="b"/>
            </a:scene3d>
            <a:sp3d extrusionH="100000" prstMaterial="legacyMatte">
              <a:bevelT w="13500" h="13500" prst="angle"/>
              <a:bevelB w="13500" h="13500" prst="angle"/>
              <a:extrusionClr>
                <a:srgbClr val="FF0000"/>
              </a:extrusionClr>
            </a:sp3d>
            <a:extLst>
              <a:ext uri="{909E8E84-426E-40DD-AFC4-6F175D3DCCD1}">
                <a14:hiddenFill xmlns:a14="http://schemas.microsoft.com/office/drawing/2010/main">
                  <a:noFill/>
                </a14:hiddenFill>
              </a:ext>
            </a:extLst>
          </p:spPr>
          <p:txBody>
            <a:bodyPr wrap="none" anchor="ctr">
              <a:flatTx/>
            </a:bodyPr>
            <a:lstStyle/>
            <a:p>
              <a:pPr fontAlgn="base">
                <a:spcBef>
                  <a:spcPct val="0"/>
                </a:spcBef>
                <a:spcAft>
                  <a:spcPct val="0"/>
                </a:spcAft>
              </a:pPr>
              <a:endParaRPr lang="de-DE">
                <a:solidFill>
                  <a:srgbClr val="000000"/>
                </a:solidFill>
                <a:ea typeface="ＭＳ Ｐゴシック" pitchFamily="34" charset="-128"/>
              </a:endParaRPr>
            </a:p>
          </p:txBody>
        </p:sp>
        <p:sp>
          <p:nvSpPr>
            <p:cNvPr id="56" name="AutoShape 6">
              <a:extLst>
                <a:ext uri="{FF2B5EF4-FFF2-40B4-BE49-F238E27FC236}">
                  <a16:creationId xmlns:a16="http://schemas.microsoft.com/office/drawing/2014/main" id="{7808285D-97CE-4EA4-906C-A939396A57DC}"/>
                </a:ext>
              </a:extLst>
            </p:cNvPr>
            <p:cNvSpPr>
              <a:spLocks noChangeArrowheads="1"/>
            </p:cNvSpPr>
            <p:nvPr/>
          </p:nvSpPr>
          <p:spPr bwMode="auto">
            <a:xfrm rot="2700000">
              <a:off x="774484" y="1569261"/>
              <a:ext cx="182563" cy="704850"/>
            </a:xfrm>
            <a:prstGeom prst="octagon">
              <a:avLst>
                <a:gd name="adj" fmla="val 29282"/>
              </a:avLst>
            </a:prstGeom>
            <a:solidFill>
              <a:srgbClr val="FAFD00"/>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FAFD00"/>
              </a:extrusionClr>
            </a:sp3d>
          </p:spPr>
          <p:txBody>
            <a:bodyPr wrap="none" anchor="ctr">
              <a:flatTx/>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de-DE" altLang="de-DE" sz="1800">
                <a:solidFill>
                  <a:srgbClr val="000000"/>
                </a:solidFill>
              </a:endParaRPr>
            </a:p>
          </p:txBody>
        </p:sp>
        <p:sp>
          <p:nvSpPr>
            <p:cNvPr id="57" name="Line 7">
              <a:extLst>
                <a:ext uri="{FF2B5EF4-FFF2-40B4-BE49-F238E27FC236}">
                  <a16:creationId xmlns:a16="http://schemas.microsoft.com/office/drawing/2014/main" id="{1EB93041-44DE-4839-B09D-46E5553F515D}"/>
                </a:ext>
              </a:extLst>
            </p:cNvPr>
            <p:cNvSpPr>
              <a:spLocks noChangeShapeType="1"/>
            </p:cNvSpPr>
            <p:nvPr/>
          </p:nvSpPr>
          <p:spPr bwMode="auto">
            <a:xfrm flipV="1">
              <a:off x="1179513" y="906463"/>
              <a:ext cx="633412" cy="685800"/>
            </a:xfrm>
            <a:prstGeom prst="line">
              <a:avLst/>
            </a:prstGeom>
            <a:noFill/>
            <a:ln w="50800">
              <a:solidFill>
                <a:srgbClr val="FF0000"/>
              </a:solidFill>
              <a:round/>
              <a:headEnd type="none" w="sm" len="sm"/>
              <a:tailEnd type="stealth" w="med" len="lg"/>
            </a:ln>
            <a:scene3d>
              <a:camera prst="legacyObliqueTopRight"/>
              <a:lightRig rig="legacyFlat3" dir="b"/>
            </a:scene3d>
            <a:sp3d extrusionH="100000" prstMaterial="legacyMatte">
              <a:bevelT w="13500" h="13500" prst="angle"/>
              <a:bevelB w="13500" h="13500" prst="angle"/>
              <a:extrusionClr>
                <a:srgbClr val="FF0000"/>
              </a:extrusionClr>
            </a:sp3d>
            <a:extLst>
              <a:ext uri="{909E8E84-426E-40DD-AFC4-6F175D3DCCD1}">
                <a14:hiddenFill xmlns:a14="http://schemas.microsoft.com/office/drawing/2010/main">
                  <a:noFill/>
                </a14:hiddenFill>
              </a:ext>
            </a:extLst>
          </p:spPr>
          <p:txBody>
            <a:bodyPr wrap="none" anchor="ctr">
              <a:flatTx/>
            </a:bodyPr>
            <a:lstStyle/>
            <a:p>
              <a:pPr fontAlgn="base">
                <a:spcBef>
                  <a:spcPct val="0"/>
                </a:spcBef>
                <a:spcAft>
                  <a:spcPct val="0"/>
                </a:spcAft>
              </a:pPr>
              <a:endParaRPr lang="de-DE">
                <a:solidFill>
                  <a:srgbClr val="000000"/>
                </a:solidFill>
                <a:ea typeface="ＭＳ Ｐゴシック" pitchFamily="34" charset="-128"/>
              </a:endParaRPr>
            </a:p>
          </p:txBody>
        </p:sp>
        <p:sp>
          <p:nvSpPr>
            <p:cNvPr id="58" name="Rectangle 8">
              <a:extLst>
                <a:ext uri="{FF2B5EF4-FFF2-40B4-BE49-F238E27FC236}">
                  <a16:creationId xmlns:a16="http://schemas.microsoft.com/office/drawing/2014/main" id="{E180C5D9-296F-46CC-9466-DE619A541B01}"/>
                </a:ext>
              </a:extLst>
            </p:cNvPr>
            <p:cNvSpPr>
              <a:spLocks noChangeArrowheads="1"/>
            </p:cNvSpPr>
            <p:nvPr/>
          </p:nvSpPr>
          <p:spPr bwMode="auto">
            <a:xfrm>
              <a:off x="914400" y="1020763"/>
              <a:ext cx="3810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850" tIns="34925" rIns="69850" bIns="34925">
              <a:spAutoFit/>
            </a:bodyPr>
            <a:lstStyle>
              <a:lvl1pPr defTabSz="514350" eaLnBrk="0" hangingPunct="0">
                <a:defRPr sz="2400">
                  <a:solidFill>
                    <a:schemeClr val="tx1"/>
                  </a:solidFill>
                  <a:latin typeface="Arial" pitchFamily="34" charset="0"/>
                  <a:ea typeface="ＭＳ Ｐゴシック" pitchFamily="34" charset="-128"/>
                </a:defRPr>
              </a:lvl1pPr>
              <a:lvl2pPr marL="742950" indent="-285750" defTabSz="514350" eaLnBrk="0" hangingPunct="0">
                <a:defRPr sz="2400">
                  <a:solidFill>
                    <a:schemeClr val="tx1"/>
                  </a:solidFill>
                  <a:latin typeface="Arial" pitchFamily="34" charset="0"/>
                  <a:ea typeface="ＭＳ Ｐゴシック" pitchFamily="34" charset="-128"/>
                </a:defRPr>
              </a:lvl2pPr>
              <a:lvl3pPr marL="1143000" indent="-228600" defTabSz="514350" eaLnBrk="0" hangingPunct="0">
                <a:defRPr sz="2400">
                  <a:solidFill>
                    <a:schemeClr val="tx1"/>
                  </a:solidFill>
                  <a:latin typeface="Arial" pitchFamily="34" charset="0"/>
                  <a:ea typeface="ＭＳ Ｐゴシック" pitchFamily="34" charset="-128"/>
                </a:defRPr>
              </a:lvl3pPr>
              <a:lvl4pPr marL="1600200" indent="-228600" defTabSz="514350" eaLnBrk="0" hangingPunct="0">
                <a:defRPr sz="2400">
                  <a:solidFill>
                    <a:schemeClr val="tx1"/>
                  </a:solidFill>
                  <a:latin typeface="Arial" pitchFamily="34" charset="0"/>
                  <a:ea typeface="ＭＳ Ｐゴシック" pitchFamily="34" charset="-128"/>
                </a:defRPr>
              </a:lvl4pPr>
              <a:lvl5pPr marL="2057400" indent="-228600" defTabSz="514350" eaLnBrk="0" hangingPunct="0">
                <a:defRPr sz="2400">
                  <a:solidFill>
                    <a:schemeClr val="tx1"/>
                  </a:solidFill>
                  <a:latin typeface="Arial" pitchFamily="34" charset="0"/>
                  <a:ea typeface="ＭＳ Ｐゴシック" pitchFamily="34" charset="-128"/>
                </a:defRPr>
              </a:lvl5pPr>
              <a:lvl6pPr marL="25146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altLang="de-DE" sz="3000" b="1" dirty="0">
                  <a:solidFill>
                    <a:srgbClr val="000000"/>
                  </a:solidFill>
                  <a:latin typeface="Symbol" pitchFamily="18" charset="2"/>
                </a:rPr>
                <a:t>q</a:t>
              </a:r>
            </a:p>
          </p:txBody>
        </p:sp>
        <p:sp>
          <p:nvSpPr>
            <p:cNvPr id="59" name="Arc 9">
              <a:extLst>
                <a:ext uri="{FF2B5EF4-FFF2-40B4-BE49-F238E27FC236}">
                  <a16:creationId xmlns:a16="http://schemas.microsoft.com/office/drawing/2014/main" id="{99A9F5A4-65E3-4C13-B27A-170B3BA1C31D}"/>
                </a:ext>
              </a:extLst>
            </p:cNvPr>
            <p:cNvSpPr>
              <a:spLocks/>
            </p:cNvSpPr>
            <p:nvPr/>
          </p:nvSpPr>
          <p:spPr bwMode="auto">
            <a:xfrm>
              <a:off x="941388" y="965200"/>
              <a:ext cx="407987" cy="3714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de-DE">
                <a:solidFill>
                  <a:srgbClr val="000000"/>
                </a:solidFill>
                <a:ea typeface="ＭＳ Ｐゴシック" pitchFamily="34" charset="-128"/>
              </a:endParaRPr>
            </a:p>
          </p:txBody>
        </p:sp>
        <mc:AlternateContent xmlns:mc="http://schemas.openxmlformats.org/markup-compatibility/2006" xmlns:a14="http://schemas.microsoft.com/office/drawing/2010/main">
          <mc:Choice Requires="a14">
            <p:graphicFrame>
              <p:nvGraphicFramePr>
                <p:cNvPr id="60" name="Object 72">
                  <a:extLst>
                    <a:ext uri="{FF2B5EF4-FFF2-40B4-BE49-F238E27FC236}">
                      <a16:creationId xmlns:a16="http://schemas.microsoft.com/office/drawing/2014/main" id="{482D846C-4017-46B8-A001-A94085EBFFB8}"/>
                    </a:ext>
                  </a:extLst>
                </p:cNvPr>
                <p:cNvGraphicFramePr>
                  <a:graphicFrameLocks noChangeAspect="1"/>
                </p:cNvGraphicFramePr>
                <p:nvPr>
                  <p:extLst>
                    <p:ext uri="{D42A27DB-BD31-4B8C-83A1-F6EECF244321}">
                      <p14:modId xmlns:p14="http://schemas.microsoft.com/office/powerpoint/2010/main" val="2760257296"/>
                    </p:ext>
                  </p:extLst>
                </p:nvPr>
              </p:nvGraphicFramePr>
              <p:xfrm>
                <a:off x="369989" y="409784"/>
                <a:ext cx="449378" cy="627496"/>
              </p:xfrm>
              <a:graphic>
                <a:graphicData uri="http://schemas.openxmlformats.org/presentationml/2006/ole">
                  <mc:AlternateContent>
                    <mc:Choice xmlns:v="urn:schemas-microsoft-com:vml" Requires="v">
                      <p:oleObj name="Equation" r:id="rId3" imgW="126725" imgH="177415" progId="Equation.3">
                        <p:embed/>
                      </p:oleObj>
                    </mc:Choice>
                    <mc:Fallback>
                      <p:oleObj name="Equation" r:id="rId3" imgW="126725" imgH="177415" progId="Equation.3">
                        <p:embed/>
                        <p:pic>
                          <p:nvPicPr>
                            <p:cNvPr id="41017" name="Object 72"/>
                            <p:cNvPicPr>
                              <a:picLocks noChangeAspect="1" noChangeArrowheads="1"/>
                            </p:cNvPicPr>
                            <p:nvPr/>
                          </p:nvPicPr>
                          <p:blipFill>
                            <a:blip r:embed="rId4">
                              <a:extLst>
                                <a:ext uri="{28A0092B-C50C-407E-A947-70E740481C1C}">
                                  <a14:useLocalDpi val="0"/>
                                </a:ext>
                              </a:extLst>
                            </a:blip>
                            <a:srcRect/>
                            <a:stretch>
                              <a:fillRect/>
                            </a:stretch>
                          </p:blipFill>
                          <p:spPr bwMode="auto">
                            <a:xfrm>
                              <a:off x="369989" y="409784"/>
                              <a:ext cx="449378" cy="627496"/>
                            </a:xfrm>
                            <a:prstGeom prst="rect">
                              <a:avLst/>
                            </a:prstGeom>
                            <a:noFill/>
                            <a:ln>
                              <a:noFill/>
                            </a:ln>
                          </p:spPr>
                        </p:pic>
                      </p:oleObj>
                    </mc:Fallback>
                  </mc:AlternateContent>
                </a:graphicData>
              </a:graphic>
            </p:graphicFrame>
          </mc:Choice>
          <mc:Fallback xmlns="">
            <p:graphicFrame>
              <p:nvGraphicFramePr>
                <p:cNvPr id="60" name="Object 72">
                  <a:extLst>
                    <a:ext uri="{FF2B5EF4-FFF2-40B4-BE49-F238E27FC236}">
                      <a16:creationId xmlns:a16="http://schemas.microsoft.com/office/drawing/2014/main" id="{482D846C-4017-46B8-A001-A94085EBFFB8}"/>
                    </a:ext>
                  </a:extLst>
                </p:cNvPr>
                <p:cNvGraphicFramePr>
                  <a:graphicFrameLocks noChangeAspect="1"/>
                </p:cNvGraphicFramePr>
                <p:nvPr>
                  <p:extLst>
                    <p:ext uri="{D42A27DB-BD31-4B8C-83A1-F6EECF244321}">
                      <p14:modId xmlns:p14="http://schemas.microsoft.com/office/powerpoint/2010/main" val="2760257296"/>
                    </p:ext>
                  </p:extLst>
                </p:nvPr>
              </p:nvGraphicFramePr>
              <p:xfrm>
                <a:off x="369989" y="409784"/>
                <a:ext cx="449378" cy="627496"/>
              </p:xfrm>
              <a:graphic>
                <a:graphicData uri="http://schemas.openxmlformats.org/presentationml/2006/ole">
                  <mc:AlternateContent>
                    <mc:Choice xmlns:v="urn:schemas-microsoft-com:vml" Requires="v">
                      <p:oleObj name="Equation" r:id="rId5" imgW="126725" imgH="177415" progId="Equation.3">
                        <p:embed/>
                      </p:oleObj>
                    </mc:Choice>
                    <mc:Fallback>
                      <p:oleObj name="Equation" r:id="rId5" imgW="126725" imgH="177415" progId="Equation.3">
                        <p:embed/>
                        <p:pic>
                          <p:nvPicPr>
                            <p:cNvPr id="41017" name="Object 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989" y="409784"/>
                              <a:ext cx="449378" cy="627496"/>
                            </a:xfrm>
                            <a:prstGeom prst="rect">
                              <a:avLst/>
                            </a:prstGeom>
                            <a:noFill/>
                            <a:ln>
                              <a:noFill/>
                            </a:ln>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63" name="Rectangle 8">
                  <a:extLst>
                    <a:ext uri="{FF2B5EF4-FFF2-40B4-BE49-F238E27FC236}">
                      <a16:creationId xmlns:a16="http://schemas.microsoft.com/office/drawing/2014/main" id="{922512B9-4102-4E13-B97E-9A8B6FE69895}"/>
                    </a:ext>
                  </a:extLst>
                </p:cNvPr>
                <p:cNvSpPr>
                  <a:spLocks noChangeArrowheads="1"/>
                </p:cNvSpPr>
                <p:nvPr/>
              </p:nvSpPr>
              <p:spPr bwMode="auto">
                <a:xfrm>
                  <a:off x="1529144" y="1018189"/>
                  <a:ext cx="627497" cy="53219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69850" tIns="34925" rIns="69850" bIns="34925">
                  <a:spAutoFit/>
                </a:bodyPr>
                <a:lstStyle>
                  <a:lvl1pPr defTabSz="514350" eaLnBrk="0" hangingPunct="0">
                    <a:defRPr sz="2400">
                      <a:solidFill>
                        <a:schemeClr val="tx1"/>
                      </a:solidFill>
                      <a:latin typeface="Arial" pitchFamily="34" charset="0"/>
                      <a:ea typeface="ＭＳ Ｐゴシック" pitchFamily="34" charset="-128"/>
                    </a:defRPr>
                  </a:lvl1pPr>
                  <a:lvl2pPr marL="742950" indent="-285750" defTabSz="514350" eaLnBrk="0" hangingPunct="0">
                    <a:defRPr sz="2400">
                      <a:solidFill>
                        <a:schemeClr val="tx1"/>
                      </a:solidFill>
                      <a:latin typeface="Arial" pitchFamily="34" charset="0"/>
                      <a:ea typeface="ＭＳ Ｐゴシック" pitchFamily="34" charset="-128"/>
                    </a:defRPr>
                  </a:lvl2pPr>
                  <a:lvl3pPr marL="1143000" indent="-228600" defTabSz="514350" eaLnBrk="0" hangingPunct="0">
                    <a:defRPr sz="2400">
                      <a:solidFill>
                        <a:schemeClr val="tx1"/>
                      </a:solidFill>
                      <a:latin typeface="Arial" pitchFamily="34" charset="0"/>
                      <a:ea typeface="ＭＳ Ｐゴシック" pitchFamily="34" charset="-128"/>
                    </a:defRPr>
                  </a:lvl3pPr>
                  <a:lvl4pPr marL="1600200" indent="-228600" defTabSz="514350" eaLnBrk="0" hangingPunct="0">
                    <a:defRPr sz="2400">
                      <a:solidFill>
                        <a:schemeClr val="tx1"/>
                      </a:solidFill>
                      <a:latin typeface="Arial" pitchFamily="34" charset="0"/>
                      <a:ea typeface="ＭＳ Ｐゴシック" pitchFamily="34" charset="-128"/>
                    </a:defRPr>
                  </a:lvl4pPr>
                  <a:lvl5pPr marL="2057400" indent="-228600" defTabSz="514350" eaLnBrk="0" hangingPunct="0">
                    <a:defRPr sz="2400">
                      <a:solidFill>
                        <a:schemeClr val="tx1"/>
                      </a:solidFill>
                      <a:latin typeface="Arial" pitchFamily="34" charset="0"/>
                      <a:ea typeface="ＭＳ Ｐゴシック" pitchFamily="34" charset="-128"/>
                    </a:defRPr>
                  </a:lvl5pPr>
                  <a:lvl6pPr marL="25146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altLang="de-DE" sz="3000" b="1" i="1" smtClean="0">
                                <a:solidFill>
                                  <a:srgbClr val="000000"/>
                                </a:solidFill>
                                <a:latin typeface="Cambria Math" panose="02040503050406030204" pitchFamily="18" charset="0"/>
                              </a:rPr>
                            </m:ctrlPr>
                          </m:sSubPr>
                          <m:e>
                            <m:r>
                              <a:rPr lang="en-US" altLang="de-DE" sz="3000" b="1" i="1" smtClean="0">
                                <a:solidFill>
                                  <a:srgbClr val="000000"/>
                                </a:solidFill>
                                <a:latin typeface="Cambria Math" panose="02040503050406030204" pitchFamily="18" charset="0"/>
                              </a:rPr>
                              <m:t>𝒘</m:t>
                            </m:r>
                          </m:e>
                          <m:sub>
                            <m:r>
                              <a:rPr lang="en-US" altLang="de-DE" sz="3000" b="1" i="1" smtClean="0">
                                <a:solidFill>
                                  <a:srgbClr val="000000"/>
                                </a:solidFill>
                                <a:latin typeface="Cambria Math" panose="02040503050406030204" pitchFamily="18" charset="0"/>
                              </a:rPr>
                              <m:t>𝒊</m:t>
                            </m:r>
                          </m:sub>
                        </m:sSub>
                      </m:oMath>
                    </m:oMathPara>
                  </a14:m>
                  <a:endParaRPr lang="en-US" altLang="de-DE" sz="3000" b="1" dirty="0">
                    <a:solidFill>
                      <a:srgbClr val="000000"/>
                    </a:solidFill>
                    <a:latin typeface="+mj-lt"/>
                  </a:endParaRPr>
                </a:p>
              </p:txBody>
            </p:sp>
          </mc:Choice>
          <mc:Fallback xmlns="">
            <p:sp>
              <p:nvSpPr>
                <p:cNvPr id="63" name="Rectangle 8">
                  <a:extLst>
                    <a:ext uri="{FF2B5EF4-FFF2-40B4-BE49-F238E27FC236}">
                      <a16:creationId xmlns:a16="http://schemas.microsoft.com/office/drawing/2014/main" id="{922512B9-4102-4E13-B97E-9A8B6FE69895}"/>
                    </a:ext>
                  </a:extLst>
                </p:cNvPr>
                <p:cNvSpPr>
                  <a:spLocks noRot="1" noChangeAspect="1" noMove="1" noResize="1" noEditPoints="1" noAdjustHandles="1" noChangeArrowheads="1" noChangeShapeType="1" noTextEdit="1"/>
                </p:cNvSpPr>
                <p:nvPr/>
              </p:nvSpPr>
              <p:spPr bwMode="auto">
                <a:xfrm>
                  <a:off x="1529144" y="1018189"/>
                  <a:ext cx="627497" cy="532197"/>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ectangle 8">
                  <a:extLst>
                    <a:ext uri="{FF2B5EF4-FFF2-40B4-BE49-F238E27FC236}">
                      <a16:creationId xmlns:a16="http://schemas.microsoft.com/office/drawing/2014/main" id="{F45BA313-A67B-47BE-A185-EF834881C018}"/>
                    </a:ext>
                  </a:extLst>
                </p:cNvPr>
                <p:cNvSpPr>
                  <a:spLocks noChangeArrowheads="1"/>
                </p:cNvSpPr>
                <p:nvPr/>
              </p:nvSpPr>
              <p:spPr bwMode="auto">
                <a:xfrm>
                  <a:off x="831632" y="1722188"/>
                  <a:ext cx="627497" cy="53219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69850" tIns="34925" rIns="69850" bIns="34925">
                  <a:spAutoFit/>
                </a:bodyPr>
                <a:lstStyle>
                  <a:lvl1pPr defTabSz="514350" eaLnBrk="0" hangingPunct="0">
                    <a:defRPr sz="2400">
                      <a:solidFill>
                        <a:schemeClr val="tx1"/>
                      </a:solidFill>
                      <a:latin typeface="Arial" pitchFamily="34" charset="0"/>
                      <a:ea typeface="ＭＳ Ｐゴシック" pitchFamily="34" charset="-128"/>
                    </a:defRPr>
                  </a:lvl1pPr>
                  <a:lvl2pPr marL="742950" indent="-285750" defTabSz="514350" eaLnBrk="0" hangingPunct="0">
                    <a:defRPr sz="2400">
                      <a:solidFill>
                        <a:schemeClr val="tx1"/>
                      </a:solidFill>
                      <a:latin typeface="Arial" pitchFamily="34" charset="0"/>
                      <a:ea typeface="ＭＳ Ｐゴシック" pitchFamily="34" charset="-128"/>
                    </a:defRPr>
                  </a:lvl2pPr>
                  <a:lvl3pPr marL="1143000" indent="-228600" defTabSz="514350" eaLnBrk="0" hangingPunct="0">
                    <a:defRPr sz="2400">
                      <a:solidFill>
                        <a:schemeClr val="tx1"/>
                      </a:solidFill>
                      <a:latin typeface="Arial" pitchFamily="34" charset="0"/>
                      <a:ea typeface="ＭＳ Ｐゴシック" pitchFamily="34" charset="-128"/>
                    </a:defRPr>
                  </a:lvl3pPr>
                  <a:lvl4pPr marL="1600200" indent="-228600" defTabSz="514350" eaLnBrk="0" hangingPunct="0">
                    <a:defRPr sz="2400">
                      <a:solidFill>
                        <a:schemeClr val="tx1"/>
                      </a:solidFill>
                      <a:latin typeface="Arial" pitchFamily="34" charset="0"/>
                      <a:ea typeface="ＭＳ Ｐゴシック" pitchFamily="34" charset="-128"/>
                    </a:defRPr>
                  </a:lvl4pPr>
                  <a:lvl5pPr marL="2057400" indent="-228600" defTabSz="514350" eaLnBrk="0" hangingPunct="0">
                    <a:defRPr sz="2400">
                      <a:solidFill>
                        <a:schemeClr val="tx1"/>
                      </a:solidFill>
                      <a:latin typeface="Arial" pitchFamily="34" charset="0"/>
                      <a:ea typeface="ＭＳ Ｐゴシック" pitchFamily="34" charset="-128"/>
                    </a:defRPr>
                  </a:lvl5pPr>
                  <a:lvl6pPr marL="25146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51435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altLang="de-DE" sz="3000" b="1" i="1" smtClean="0">
                                <a:solidFill>
                                  <a:srgbClr val="000000"/>
                                </a:solidFill>
                                <a:latin typeface="Cambria Math" panose="02040503050406030204" pitchFamily="18" charset="0"/>
                              </a:rPr>
                            </m:ctrlPr>
                          </m:sSubPr>
                          <m:e>
                            <m:r>
                              <a:rPr lang="en-US" altLang="de-DE" sz="3000" b="1" i="1" smtClean="0">
                                <a:solidFill>
                                  <a:srgbClr val="000000"/>
                                </a:solidFill>
                                <a:latin typeface="Cambria Math" panose="02040503050406030204" pitchFamily="18" charset="0"/>
                              </a:rPr>
                              <m:t>𝒓</m:t>
                            </m:r>
                          </m:e>
                          <m:sub>
                            <m:r>
                              <a:rPr lang="en-US" altLang="de-DE" sz="3000" b="1" i="1" smtClean="0">
                                <a:solidFill>
                                  <a:srgbClr val="000000"/>
                                </a:solidFill>
                                <a:latin typeface="Cambria Math" panose="02040503050406030204" pitchFamily="18" charset="0"/>
                              </a:rPr>
                              <m:t>𝒊</m:t>
                            </m:r>
                          </m:sub>
                        </m:sSub>
                      </m:oMath>
                    </m:oMathPara>
                  </a14:m>
                  <a:endParaRPr lang="en-US" altLang="de-DE" sz="3000" b="1" dirty="0">
                    <a:solidFill>
                      <a:srgbClr val="000000"/>
                    </a:solidFill>
                    <a:latin typeface="+mj-lt"/>
                  </a:endParaRPr>
                </a:p>
              </p:txBody>
            </p:sp>
          </mc:Choice>
          <mc:Fallback xmlns="">
            <p:sp>
              <p:nvSpPr>
                <p:cNvPr id="64" name="Rectangle 8">
                  <a:extLst>
                    <a:ext uri="{FF2B5EF4-FFF2-40B4-BE49-F238E27FC236}">
                      <a16:creationId xmlns:a16="http://schemas.microsoft.com/office/drawing/2014/main" id="{F45BA313-A67B-47BE-A185-EF834881C018}"/>
                    </a:ext>
                  </a:extLst>
                </p:cNvPr>
                <p:cNvSpPr>
                  <a:spLocks noRot="1" noChangeAspect="1" noMove="1" noResize="1" noEditPoints="1" noAdjustHandles="1" noChangeArrowheads="1" noChangeShapeType="1" noTextEdit="1"/>
                </p:cNvSpPr>
                <p:nvPr/>
              </p:nvSpPr>
              <p:spPr bwMode="auto">
                <a:xfrm>
                  <a:off x="831632" y="1722188"/>
                  <a:ext cx="627497" cy="532197"/>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5" name="Oval 21">
              <a:extLst>
                <a:ext uri="{FF2B5EF4-FFF2-40B4-BE49-F238E27FC236}">
                  <a16:creationId xmlns:a16="http://schemas.microsoft.com/office/drawing/2014/main" id="{7D99DE7A-265B-4FCC-85F9-6D0DDC18C6ED}"/>
                </a:ext>
              </a:extLst>
            </p:cNvPr>
            <p:cNvSpPr>
              <a:spLocks noChangeArrowheads="1"/>
            </p:cNvSpPr>
            <p:nvPr/>
          </p:nvSpPr>
          <p:spPr bwMode="auto">
            <a:xfrm>
              <a:off x="819367" y="1848595"/>
              <a:ext cx="130175" cy="117475"/>
            </a:xfrm>
            <a:prstGeom prst="ellipse">
              <a:avLst/>
            </a:prstGeom>
            <a:solidFill>
              <a:srgbClr val="FF0000"/>
            </a:solidFill>
            <a:ln w="38100">
              <a:solidFill>
                <a:schemeClr val="tx1"/>
              </a:solidFill>
              <a:round/>
              <a:headEnd/>
              <a:tailEnd type="none" w="lg" len="med"/>
            </a:ln>
          </p:spPr>
          <p:txBody>
            <a:bodyPr wrap="none" anchor="ctr">
              <a:spAutoFit/>
            </a:bodyPr>
            <a:lstStyle>
              <a:lvl1pPr eaLnBrk="0" hangingPunct="0">
                <a:defRPr sz="2400" b="1">
                  <a:solidFill>
                    <a:schemeClr val="tx1"/>
                  </a:solidFill>
                  <a:latin typeface="Times New Roman" pitchFamily="18" charset="0"/>
                  <a:ea typeface="ＭＳ Ｐゴシック" pitchFamily="34" charset="-128"/>
                </a:defRPr>
              </a:lvl1pPr>
              <a:lvl2pPr marL="742950" indent="-285750" eaLnBrk="0" hangingPunct="0">
                <a:defRPr sz="2400" b="1">
                  <a:solidFill>
                    <a:schemeClr val="tx1"/>
                  </a:solidFill>
                  <a:latin typeface="Times New Roman" pitchFamily="18" charset="0"/>
                  <a:ea typeface="ＭＳ Ｐゴシック" pitchFamily="34" charset="-128"/>
                </a:defRPr>
              </a:lvl2pPr>
              <a:lvl3pPr marL="1143000" indent="-228600" eaLnBrk="0" hangingPunct="0">
                <a:defRPr sz="2400" b="1">
                  <a:solidFill>
                    <a:schemeClr val="tx1"/>
                  </a:solidFill>
                  <a:latin typeface="Times New Roman" pitchFamily="18" charset="0"/>
                  <a:ea typeface="ＭＳ Ｐゴシック" pitchFamily="34" charset="-128"/>
                </a:defRPr>
              </a:lvl3pPr>
              <a:lvl4pPr marL="1600200" indent="-228600" eaLnBrk="0" hangingPunct="0">
                <a:defRPr sz="2400" b="1">
                  <a:solidFill>
                    <a:schemeClr val="tx1"/>
                  </a:solidFill>
                  <a:latin typeface="Times New Roman" pitchFamily="18" charset="0"/>
                  <a:ea typeface="ＭＳ Ｐゴシック" pitchFamily="34" charset="-128"/>
                </a:defRPr>
              </a:lvl4pPr>
              <a:lvl5pPr marL="2057400" indent="-228600" eaLnBrk="0" hangingPunct="0">
                <a:defRPr sz="2400" b="1">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endParaRPr lang="de-DE" altLang="de-DE">
                <a:solidFill>
                  <a:srgbClr val="000000"/>
                </a:solidFill>
              </a:endParaRPr>
            </a:p>
          </p:txBody>
        </p:sp>
      </p:grpSp>
      <mc:AlternateContent xmlns:mc="http://schemas.openxmlformats.org/markup-compatibility/2006" xmlns:a14="http://schemas.microsoft.com/office/drawing/2010/main">
        <mc:Choice Requires="a14">
          <p:sp>
            <p:nvSpPr>
              <p:cNvPr id="2" name="CaixaDeTexto 1">
                <a:extLst>
                  <a:ext uri="{FF2B5EF4-FFF2-40B4-BE49-F238E27FC236}">
                    <a16:creationId xmlns:a16="http://schemas.microsoft.com/office/drawing/2014/main" id="{D1C67AC4-5FEC-48E7-8AD0-A4424ED62C05}"/>
                  </a:ext>
                </a:extLst>
              </p:cNvPr>
              <p:cNvSpPr txBox="1"/>
              <p:nvPr/>
            </p:nvSpPr>
            <p:spPr>
              <a:xfrm>
                <a:off x="4022984" y="3137099"/>
                <a:ext cx="4372314" cy="86549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 </m:t>
                      </m:r>
                      <m:r>
                        <a:rPr lang="en-US" sz="2000" b="0" i="1" smtClean="0">
                          <a:latin typeface="Cambria Math" panose="02040503050406030204" pitchFamily="18" charset="0"/>
                        </a:rPr>
                        <m:t>𝜌</m:t>
                      </m:r>
                      <m:d>
                        <m:dPr>
                          <m:ctrlPr>
                            <a:rPr lang="en-US" sz="2000" b="1" i="1" smtClean="0">
                              <a:latin typeface="Cambria Math" panose="02040503050406030204" pitchFamily="18" charset="0"/>
                            </a:rPr>
                          </m:ctrlPr>
                        </m:dPr>
                        <m:e>
                          <m:r>
                            <a:rPr lang="en-US" sz="2000" b="1" i="1" smtClean="0">
                              <a:latin typeface="Cambria Math" panose="02040503050406030204" pitchFamily="18" charset="0"/>
                            </a:rPr>
                            <m:t>𝒓</m:t>
                          </m:r>
                          <m:r>
                            <a:rPr lang="en-US" sz="2000" b="1" i="1" smtClean="0">
                              <a:latin typeface="Cambria Math" panose="02040503050406030204" pitchFamily="18" charset="0"/>
                            </a:rPr>
                            <m:t>,</m:t>
                          </m:r>
                          <m:r>
                            <a:rPr lang="en-US" sz="2000" b="1" i="1" smtClean="0">
                              <a:latin typeface="Cambria Math" panose="02040503050406030204" pitchFamily="18" charset="0"/>
                            </a:rPr>
                            <m:t>𝒘</m:t>
                          </m:r>
                        </m:e>
                      </m:d>
                      <m:r>
                        <a:rPr lang="en-US" sz="2000" b="0" i="1" smtClean="0">
                          <a:latin typeface="Cambria Math" panose="02040503050406030204" pitchFamily="18" charset="0"/>
                        </a:rPr>
                        <m:t>=</m:t>
                      </m:r>
                      <m:nary>
                        <m:naryPr>
                          <m:chr m:val="∑"/>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𝑖</m:t>
                          </m:r>
                          <m:r>
                            <a:rPr lang="en-US" sz="2000" b="0" i="1" smtClean="0">
                              <a:latin typeface="Cambria Math" panose="02040503050406030204" pitchFamily="18" charset="0"/>
                            </a:rPr>
                            <m:t>=1</m:t>
                          </m:r>
                        </m:sub>
                        <m:sup>
                          <m:r>
                            <a:rPr lang="en-US" sz="2000" b="0" i="1" smtClean="0">
                              <a:latin typeface="Cambria Math" panose="02040503050406030204" pitchFamily="18" charset="0"/>
                            </a:rPr>
                            <m:t>𝑁</m:t>
                          </m:r>
                        </m:sup>
                        <m:e>
                          <m:sSub>
                            <m:sSubPr>
                              <m:ctrlPr>
                                <a:rPr lang="en-US" sz="2000" b="0" i="1" smtClean="0">
                                  <a:latin typeface="Cambria Math" panose="02040503050406030204" pitchFamily="18" charset="0"/>
                                </a:rPr>
                              </m:ctrlPr>
                            </m:sSubPr>
                            <m:e>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𝛿</m:t>
                                  </m:r>
                                  <m:d>
                                    <m:dPr>
                                      <m:ctrlPr>
                                        <a:rPr lang="en-US" sz="2000" b="0" i="1" smtClean="0">
                                          <a:latin typeface="Cambria Math" panose="02040503050406030204" pitchFamily="18" charset="0"/>
                                        </a:rPr>
                                      </m:ctrlPr>
                                    </m:dPr>
                                    <m:e>
                                      <m:r>
                                        <a:rPr lang="en-US" sz="2000" b="1" i="1" smtClean="0">
                                          <a:latin typeface="Cambria Math" panose="02040503050406030204" pitchFamily="18" charset="0"/>
                                        </a:rPr>
                                        <m:t>𝒓</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𝒓</m:t>
                                          </m:r>
                                        </m:e>
                                        <m:sub>
                                          <m:r>
                                            <a:rPr lang="en-US" sz="2000" b="0" i="1" smtClean="0">
                                              <a:latin typeface="Cambria Math" panose="02040503050406030204" pitchFamily="18" charset="0"/>
                                            </a:rPr>
                                            <m:t>𝑖</m:t>
                                          </m:r>
                                        </m:sub>
                                      </m:sSub>
                                    </m:e>
                                  </m:d>
                                  <m:r>
                                    <a:rPr lang="en-US" sz="2000" b="0" i="1" smtClean="0">
                                      <a:latin typeface="Cambria Math" panose="02040503050406030204" pitchFamily="18" charset="0"/>
                                    </a:rPr>
                                    <m:t>𝛿</m:t>
                                  </m:r>
                                  <m:d>
                                    <m:dPr>
                                      <m:ctrlPr>
                                        <a:rPr lang="en-US" sz="2000" b="0" i="1" smtClean="0">
                                          <a:latin typeface="Cambria Math" panose="02040503050406030204" pitchFamily="18" charset="0"/>
                                        </a:rPr>
                                      </m:ctrlPr>
                                    </m:dPr>
                                    <m:e>
                                      <m:r>
                                        <a:rPr lang="en-US" sz="2000" b="1" i="1" smtClean="0">
                                          <a:latin typeface="Cambria Math" panose="02040503050406030204" pitchFamily="18" charset="0"/>
                                        </a:rPr>
                                        <m:t>𝒘</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𝒘</m:t>
                                          </m:r>
                                        </m:e>
                                        <m:sub>
                                          <m:r>
                                            <a:rPr lang="en-US" sz="2000" b="0" i="1" smtClean="0">
                                              <a:latin typeface="Cambria Math" panose="02040503050406030204" pitchFamily="18" charset="0"/>
                                            </a:rPr>
                                            <m:t>𝑖</m:t>
                                          </m:r>
                                        </m:sub>
                                      </m:sSub>
                                    </m:e>
                                  </m:d>
                                </m:e>
                              </m:d>
                            </m:e>
                            <m:sub>
                              <m:r>
                                <a:rPr lang="en-US" sz="2000" b="0" i="1" smtClean="0">
                                  <a:latin typeface="Cambria Math" panose="02040503050406030204" pitchFamily="18" charset="0"/>
                                </a:rPr>
                                <m:t>𝑇</m:t>
                              </m:r>
                            </m:sub>
                          </m:sSub>
                        </m:e>
                      </m:nary>
                    </m:oMath>
                  </m:oMathPara>
                </a14:m>
                <a:endParaRPr lang="en-US" sz="2000" dirty="0"/>
              </a:p>
            </p:txBody>
          </p:sp>
        </mc:Choice>
        <mc:Fallback xmlns="">
          <p:sp>
            <p:nvSpPr>
              <p:cNvPr id="2" name="CaixaDeTexto 1">
                <a:extLst>
                  <a:ext uri="{FF2B5EF4-FFF2-40B4-BE49-F238E27FC236}">
                    <a16:creationId xmlns:a16="http://schemas.microsoft.com/office/drawing/2014/main" id="{D1C67AC4-5FEC-48E7-8AD0-A4424ED62C05}"/>
                  </a:ext>
                </a:extLst>
              </p:cNvPr>
              <p:cNvSpPr txBox="1">
                <a:spLocks noRot="1" noChangeAspect="1" noMove="1" noResize="1" noEditPoints="1" noAdjustHandles="1" noChangeArrowheads="1" noChangeShapeType="1" noTextEdit="1"/>
              </p:cNvSpPr>
              <p:nvPr/>
            </p:nvSpPr>
            <p:spPr>
              <a:xfrm>
                <a:off x="4022984" y="3137099"/>
                <a:ext cx="4372314" cy="865493"/>
              </a:xfrm>
              <a:prstGeom prst="rect">
                <a:avLst/>
              </a:prstGeom>
              <a:blipFill>
                <a:blip r:embed="rId9"/>
                <a:stretch>
                  <a:fillRect/>
                </a:stretch>
              </a:blipFill>
            </p:spPr>
            <p:txBody>
              <a:bodyPr/>
              <a:lstStyle/>
              <a:p>
                <a:r>
                  <a:rPr lang="en-US">
                    <a:noFill/>
                  </a:rPr>
                  <a:t> </a:t>
                </a:r>
              </a:p>
            </p:txBody>
          </p:sp>
        </mc:Fallback>
      </mc:AlternateContent>
      <p:sp>
        <p:nvSpPr>
          <p:cNvPr id="3" name="CaixaDeTexto 2">
            <a:extLst>
              <a:ext uri="{FF2B5EF4-FFF2-40B4-BE49-F238E27FC236}">
                <a16:creationId xmlns:a16="http://schemas.microsoft.com/office/drawing/2014/main" id="{80A3408C-808B-44B8-9FF0-7803074B3B1D}"/>
              </a:ext>
            </a:extLst>
          </p:cNvPr>
          <p:cNvSpPr txBox="1"/>
          <p:nvPr/>
        </p:nvSpPr>
        <p:spPr>
          <a:xfrm>
            <a:off x="881089" y="3387959"/>
            <a:ext cx="3526203" cy="400110"/>
          </a:xfrm>
          <a:prstGeom prst="rect">
            <a:avLst/>
          </a:prstGeom>
          <a:noFill/>
        </p:spPr>
        <p:txBody>
          <a:bodyPr wrap="square" rtlCol="0">
            <a:spAutoFit/>
          </a:bodyPr>
          <a:lstStyle/>
          <a:p>
            <a:r>
              <a:rPr lang="en-US" sz="2000" dirty="0"/>
              <a:t>1-body distribution function:</a:t>
            </a:r>
          </a:p>
        </p:txBody>
      </p:sp>
      <p:grpSp>
        <p:nvGrpSpPr>
          <p:cNvPr id="8" name="Agrupar 7">
            <a:extLst>
              <a:ext uri="{FF2B5EF4-FFF2-40B4-BE49-F238E27FC236}">
                <a16:creationId xmlns:a16="http://schemas.microsoft.com/office/drawing/2014/main" id="{905A8CFF-6881-4A55-B43A-C365FEC32503}"/>
              </a:ext>
            </a:extLst>
          </p:cNvPr>
          <p:cNvGrpSpPr/>
          <p:nvPr/>
        </p:nvGrpSpPr>
        <p:grpSpPr>
          <a:xfrm>
            <a:off x="366469" y="5567234"/>
            <a:ext cx="6597540" cy="649409"/>
            <a:chOff x="366469" y="5567234"/>
            <a:chExt cx="6597540" cy="649409"/>
          </a:xfrm>
        </p:grpSpPr>
        <p:sp>
          <p:nvSpPr>
            <p:cNvPr id="72" name="CaixaDeTexto 71">
              <a:extLst>
                <a:ext uri="{FF2B5EF4-FFF2-40B4-BE49-F238E27FC236}">
                  <a16:creationId xmlns:a16="http://schemas.microsoft.com/office/drawing/2014/main" id="{E8ED8840-3F9E-4F70-AE96-DA1D02FDA813}"/>
                </a:ext>
              </a:extLst>
            </p:cNvPr>
            <p:cNvSpPr txBox="1"/>
            <p:nvPr/>
          </p:nvSpPr>
          <p:spPr>
            <a:xfrm>
              <a:off x="366469" y="5652186"/>
              <a:ext cx="6395555" cy="400110"/>
            </a:xfrm>
            <a:prstGeom prst="rect">
              <a:avLst/>
            </a:prstGeom>
            <a:noFill/>
          </p:spPr>
          <p:txBody>
            <a:bodyPr wrap="square" rtlCol="0">
              <a:spAutoFit/>
            </a:bodyPr>
            <a:lstStyle/>
            <a:p>
              <a:r>
                <a:rPr lang="en-US" sz="2000" dirty="0"/>
                <a:t>1-body angular distribution function:</a:t>
              </a:r>
            </a:p>
          </p:txBody>
        </p:sp>
        <mc:AlternateContent xmlns:mc="http://schemas.openxmlformats.org/markup-compatibility/2006" xmlns:a14="http://schemas.microsoft.com/office/drawing/2010/main">
          <mc:Choice Requires="a14">
            <p:sp>
              <p:nvSpPr>
                <p:cNvPr id="5" name="CaixaDeTexto 4">
                  <a:extLst>
                    <a:ext uri="{FF2B5EF4-FFF2-40B4-BE49-F238E27FC236}">
                      <a16:creationId xmlns:a16="http://schemas.microsoft.com/office/drawing/2014/main" id="{83F6EA6B-2438-497C-96B0-4469838F54E1}"/>
                    </a:ext>
                  </a:extLst>
                </p:cNvPr>
                <p:cNvSpPr txBox="1"/>
                <p:nvPr/>
              </p:nvSpPr>
              <p:spPr>
                <a:xfrm>
                  <a:off x="4260040" y="5567234"/>
                  <a:ext cx="2703969" cy="64940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𝑓</m:t>
                        </m:r>
                        <m:d>
                          <m:dPr>
                            <m:ctrlPr>
                              <a:rPr lang="en-US" sz="2000" b="1" i="1">
                                <a:solidFill>
                                  <a:srgbClr val="000000"/>
                                </a:solidFill>
                                <a:latin typeface="Cambria Math" panose="02040503050406030204" pitchFamily="18" charset="0"/>
                              </a:rPr>
                            </m:ctrlPr>
                          </m:dPr>
                          <m:e>
                            <m:r>
                              <a:rPr lang="en-US" sz="2000" b="1" i="1">
                                <a:solidFill>
                                  <a:srgbClr val="000000"/>
                                </a:solidFill>
                                <a:latin typeface="Cambria Math" panose="02040503050406030204" pitchFamily="18" charset="0"/>
                              </a:rPr>
                              <m:t>𝒓</m:t>
                            </m:r>
                            <m:r>
                              <a:rPr lang="en-US" sz="2000" b="1" i="1">
                                <a:solidFill>
                                  <a:srgbClr val="000000"/>
                                </a:solidFill>
                                <a:latin typeface="Cambria Math" panose="02040503050406030204" pitchFamily="18" charset="0"/>
                              </a:rPr>
                              <m:t>,</m:t>
                            </m:r>
                            <m:r>
                              <a:rPr lang="en-US" sz="2000" b="1" i="1">
                                <a:solidFill>
                                  <a:srgbClr val="000000"/>
                                </a:solidFill>
                                <a:latin typeface="Cambria Math" panose="02040503050406030204" pitchFamily="18" charset="0"/>
                              </a:rPr>
                              <m:t>𝒘</m:t>
                            </m:r>
                          </m:e>
                        </m:d>
                        <m:r>
                          <a:rPr lang="en-US" sz="2000" b="1" i="1" smtClean="0">
                            <a:solidFill>
                              <a:srgbClr val="000000"/>
                            </a:solidFill>
                            <a:latin typeface="Cambria Math" panose="02040503050406030204" pitchFamily="18" charset="0"/>
                          </a:rPr>
                          <m:t>≔</m:t>
                        </m:r>
                        <m:f>
                          <m:fPr>
                            <m:ctrlPr>
                              <a:rPr lang="en-US" sz="2000" b="1" i="1" smtClean="0">
                                <a:latin typeface="Cambria Math" panose="02040503050406030204" pitchFamily="18" charset="0"/>
                              </a:rPr>
                            </m:ctrlPr>
                          </m:fPr>
                          <m:num>
                            <m:r>
                              <a:rPr lang="en-US" sz="2000" i="1">
                                <a:solidFill>
                                  <a:srgbClr val="000000"/>
                                </a:solidFill>
                                <a:latin typeface="Cambria Math" panose="02040503050406030204" pitchFamily="18" charset="0"/>
                              </a:rPr>
                              <m:t>𝜌</m:t>
                            </m:r>
                            <m:d>
                              <m:dPr>
                                <m:ctrlPr>
                                  <a:rPr lang="en-US" sz="2000" b="1" i="1">
                                    <a:solidFill>
                                      <a:srgbClr val="000000"/>
                                    </a:solidFill>
                                    <a:latin typeface="Cambria Math" panose="02040503050406030204" pitchFamily="18" charset="0"/>
                                  </a:rPr>
                                </m:ctrlPr>
                              </m:dPr>
                              <m:e>
                                <m:r>
                                  <a:rPr lang="en-US" sz="2000" b="1" i="1">
                                    <a:solidFill>
                                      <a:srgbClr val="000000"/>
                                    </a:solidFill>
                                    <a:latin typeface="Cambria Math" panose="02040503050406030204" pitchFamily="18" charset="0"/>
                                  </a:rPr>
                                  <m:t>𝒓</m:t>
                                </m:r>
                                <m:r>
                                  <a:rPr lang="en-US" sz="2000" b="1" i="1">
                                    <a:solidFill>
                                      <a:srgbClr val="000000"/>
                                    </a:solidFill>
                                    <a:latin typeface="Cambria Math" panose="02040503050406030204" pitchFamily="18" charset="0"/>
                                  </a:rPr>
                                  <m:t>,</m:t>
                                </m:r>
                                <m:r>
                                  <a:rPr lang="en-US" sz="2000" b="1" i="1">
                                    <a:solidFill>
                                      <a:srgbClr val="000000"/>
                                    </a:solidFill>
                                    <a:latin typeface="Cambria Math" panose="02040503050406030204" pitchFamily="18" charset="0"/>
                                  </a:rPr>
                                  <m:t>𝒘</m:t>
                                </m:r>
                              </m:e>
                            </m:d>
                          </m:num>
                          <m:den>
                            <m:sSub>
                              <m:sSubPr>
                                <m:ctrlPr>
                                  <a:rPr lang="en-US" sz="2000" b="0" i="1" smtClean="0">
                                    <a:latin typeface="Cambria Math" panose="02040503050406030204" pitchFamily="18" charset="0"/>
                                  </a:rPr>
                                </m:ctrlPr>
                              </m:sSubPr>
                              <m:e>
                                <m:r>
                                  <a:rPr lang="en-US" sz="2000" i="1">
                                    <a:latin typeface="Cambria Math" panose="02040503050406030204" pitchFamily="18" charset="0"/>
                                  </a:rPr>
                                  <m:t>𝜌</m:t>
                                </m:r>
                              </m:e>
                              <m:sub>
                                <m:r>
                                  <a:rPr lang="en-US" sz="2000" b="0" i="1" smtClean="0">
                                    <a:latin typeface="Cambria Math" panose="02040503050406030204" pitchFamily="18" charset="0"/>
                                  </a:rPr>
                                  <m:t>0</m:t>
                                </m:r>
                              </m:sub>
                            </m:sSub>
                            <m:d>
                              <m:dPr>
                                <m:ctrlPr>
                                  <a:rPr lang="en-US" sz="2000" b="1" i="1">
                                    <a:latin typeface="Cambria Math" panose="02040503050406030204" pitchFamily="18" charset="0"/>
                                  </a:rPr>
                                </m:ctrlPr>
                              </m:dPr>
                              <m:e>
                                <m:r>
                                  <a:rPr lang="en-US" sz="2000" b="1" i="1">
                                    <a:latin typeface="Cambria Math" panose="02040503050406030204" pitchFamily="18" charset="0"/>
                                  </a:rPr>
                                  <m:t>𝒓</m:t>
                                </m:r>
                              </m:e>
                            </m:d>
                          </m:den>
                        </m:f>
                      </m:oMath>
                    </m:oMathPara>
                  </a14:m>
                  <a:endParaRPr lang="en-US" sz="2000" dirty="0"/>
                </a:p>
              </p:txBody>
            </p:sp>
          </mc:Choice>
          <mc:Fallback xmlns="">
            <p:sp>
              <p:nvSpPr>
                <p:cNvPr id="5" name="CaixaDeTexto 4">
                  <a:extLst>
                    <a:ext uri="{FF2B5EF4-FFF2-40B4-BE49-F238E27FC236}">
                      <a16:creationId xmlns:a16="http://schemas.microsoft.com/office/drawing/2014/main" id="{83F6EA6B-2438-497C-96B0-4469838F54E1}"/>
                    </a:ext>
                  </a:extLst>
                </p:cNvPr>
                <p:cNvSpPr txBox="1">
                  <a:spLocks noRot="1" noChangeAspect="1" noMove="1" noResize="1" noEditPoints="1" noAdjustHandles="1" noChangeArrowheads="1" noChangeShapeType="1" noTextEdit="1"/>
                </p:cNvSpPr>
                <p:nvPr/>
              </p:nvSpPr>
              <p:spPr>
                <a:xfrm>
                  <a:off x="4260040" y="5567234"/>
                  <a:ext cx="2703969" cy="649409"/>
                </a:xfrm>
                <a:prstGeom prst="rect">
                  <a:avLst/>
                </a:prstGeom>
                <a:blipFill>
                  <a:blip r:embed="rId10"/>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6" name="CaixaDeTexto 75">
                <a:extLst>
                  <a:ext uri="{FF2B5EF4-FFF2-40B4-BE49-F238E27FC236}">
                    <a16:creationId xmlns:a16="http://schemas.microsoft.com/office/drawing/2014/main" id="{F4938715-D8B5-452D-B8A0-51FA997B5E16}"/>
                  </a:ext>
                </a:extLst>
              </p:cNvPr>
              <p:cNvSpPr txBox="1"/>
              <p:nvPr/>
            </p:nvSpPr>
            <p:spPr>
              <a:xfrm>
                <a:off x="749407" y="1596472"/>
                <a:ext cx="4962479" cy="1015663"/>
              </a:xfrm>
              <a:prstGeom prst="rect">
                <a:avLst/>
              </a:prstGeom>
              <a:noFill/>
            </p:spPr>
            <p:txBody>
              <a:bodyPr wrap="square">
                <a:spAutoFit/>
              </a:bodyPr>
              <a:lstStyle/>
              <a:p>
                <a:r>
                  <a:rPr lang="en-US" sz="2000" dirty="0"/>
                  <a:t>Consider a system of </a:t>
                </a:r>
                <a:r>
                  <a:rPr lang="en-US" sz="2000" i="1" dirty="0"/>
                  <a:t>N</a:t>
                </a:r>
                <a:r>
                  <a:rPr lang="en-US" sz="2000" dirty="0"/>
                  <a:t> rod-like particles with positions </a:t>
                </a:r>
                <a14:m>
                  <m:oMath xmlns:m="http://schemas.openxmlformats.org/officeDocument/2006/math">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𝒓</m:t>
                        </m:r>
                      </m:e>
                      <m:sub>
                        <m:r>
                          <a:rPr lang="en-US" sz="2000" b="0" i="1" smtClean="0">
                            <a:latin typeface="Cambria Math" panose="02040503050406030204" pitchFamily="18" charset="0"/>
                          </a:rPr>
                          <m:t>𝑖</m:t>
                        </m:r>
                      </m:sub>
                    </m:sSub>
                  </m:oMath>
                </a14:m>
                <a:r>
                  <a:rPr lang="en-US" sz="2000" dirty="0"/>
                  <a:t> and orientation </a:t>
                </a:r>
                <a14:m>
                  <m:oMath xmlns:m="http://schemas.openxmlformats.org/officeDocument/2006/math">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𝒘</m:t>
                        </m:r>
                      </m:e>
                      <m:sub>
                        <m:r>
                          <a:rPr lang="en-US" sz="2000" b="0" i="1" smtClean="0">
                            <a:latin typeface="Cambria Math" panose="02040503050406030204" pitchFamily="18" charset="0"/>
                          </a:rPr>
                          <m:t>𝑖</m:t>
                        </m:r>
                      </m:sub>
                    </m:sSub>
                  </m:oMath>
                </a14:m>
                <a:r>
                  <a:rPr lang="en-US" sz="2000" dirty="0"/>
                  <a:t> , </a:t>
                </a:r>
                <a:r>
                  <a:rPr lang="en-US" sz="2000" i="1" dirty="0" err="1"/>
                  <a:t>i</a:t>
                </a:r>
                <a:r>
                  <a:rPr lang="en-US" sz="2000" dirty="0"/>
                  <a:t> = 1, .., </a:t>
                </a:r>
                <a:r>
                  <a:rPr lang="en-US" sz="2000" i="1" dirty="0"/>
                  <a:t>N, </a:t>
                </a:r>
                <a:r>
                  <a:rPr lang="en-US" sz="2000" dirty="0"/>
                  <a:t>in a volume </a:t>
                </a:r>
                <a:r>
                  <a:rPr lang="en-US" sz="2000" i="1" dirty="0"/>
                  <a:t>V</a:t>
                </a:r>
              </a:p>
            </p:txBody>
          </p:sp>
        </mc:Choice>
        <mc:Fallback xmlns="">
          <p:sp>
            <p:nvSpPr>
              <p:cNvPr id="76" name="CaixaDeTexto 75">
                <a:extLst>
                  <a:ext uri="{FF2B5EF4-FFF2-40B4-BE49-F238E27FC236}">
                    <a16:creationId xmlns:a16="http://schemas.microsoft.com/office/drawing/2014/main" id="{F4938715-D8B5-452D-B8A0-51FA997B5E16}"/>
                  </a:ext>
                </a:extLst>
              </p:cNvPr>
              <p:cNvSpPr txBox="1">
                <a:spLocks noRot="1" noChangeAspect="1" noMove="1" noResize="1" noEditPoints="1" noAdjustHandles="1" noChangeArrowheads="1" noChangeShapeType="1" noTextEdit="1"/>
              </p:cNvSpPr>
              <p:nvPr/>
            </p:nvSpPr>
            <p:spPr>
              <a:xfrm>
                <a:off x="749407" y="1596472"/>
                <a:ext cx="4962479" cy="1015663"/>
              </a:xfrm>
              <a:prstGeom prst="rect">
                <a:avLst/>
              </a:prstGeom>
              <a:blipFill>
                <a:blip r:embed="rId11"/>
                <a:stretch>
                  <a:fillRect l="-1351" t="-3614" r="-246" b="-10241"/>
                </a:stretch>
              </a:blipFill>
            </p:spPr>
            <p:txBody>
              <a:bodyPr/>
              <a:lstStyle/>
              <a:p>
                <a:r>
                  <a:rPr lang="en-US">
                    <a:noFill/>
                  </a:rPr>
                  <a:t> </a:t>
                </a:r>
              </a:p>
            </p:txBody>
          </p:sp>
        </mc:Fallback>
      </mc:AlternateContent>
      <p:grpSp>
        <p:nvGrpSpPr>
          <p:cNvPr id="7" name="Agrupar 6">
            <a:extLst>
              <a:ext uri="{FF2B5EF4-FFF2-40B4-BE49-F238E27FC236}">
                <a16:creationId xmlns:a16="http://schemas.microsoft.com/office/drawing/2014/main" id="{78323F5D-A0AB-4FA8-A217-7A87869554B5}"/>
              </a:ext>
            </a:extLst>
          </p:cNvPr>
          <p:cNvGrpSpPr/>
          <p:nvPr/>
        </p:nvGrpSpPr>
        <p:grpSpPr>
          <a:xfrm>
            <a:off x="2160085" y="4165175"/>
            <a:ext cx="6602406" cy="1134764"/>
            <a:chOff x="2160085" y="4165175"/>
            <a:chExt cx="6602406" cy="1134764"/>
          </a:xfrm>
        </p:grpSpPr>
        <p:sp>
          <p:nvSpPr>
            <p:cNvPr id="68" name="CaixaDeTexto 67">
              <a:extLst>
                <a:ext uri="{FF2B5EF4-FFF2-40B4-BE49-F238E27FC236}">
                  <a16:creationId xmlns:a16="http://schemas.microsoft.com/office/drawing/2014/main" id="{B4F35AF2-9BA0-4410-A29A-5589AF65ACCD}"/>
                </a:ext>
              </a:extLst>
            </p:cNvPr>
            <p:cNvSpPr txBox="1"/>
            <p:nvPr/>
          </p:nvSpPr>
          <p:spPr>
            <a:xfrm>
              <a:off x="2160085" y="4204449"/>
              <a:ext cx="2503393" cy="400110"/>
            </a:xfrm>
            <a:prstGeom prst="rect">
              <a:avLst/>
            </a:prstGeom>
            <a:noFill/>
          </p:spPr>
          <p:txBody>
            <a:bodyPr wrap="square" rtlCol="0">
              <a:spAutoFit/>
            </a:bodyPr>
            <a:lstStyle/>
            <a:p>
              <a:r>
                <a:rPr lang="en-US" sz="2000" dirty="0"/>
                <a:t>number density:</a:t>
              </a:r>
            </a:p>
          </p:txBody>
        </p:sp>
        <mc:AlternateContent xmlns:mc="http://schemas.openxmlformats.org/markup-compatibility/2006" xmlns:a14="http://schemas.microsoft.com/office/drawing/2010/main">
          <mc:Choice Requires="a14">
            <p:sp>
              <p:nvSpPr>
                <p:cNvPr id="71" name="CaixaDeTexto 70">
                  <a:extLst>
                    <a:ext uri="{FF2B5EF4-FFF2-40B4-BE49-F238E27FC236}">
                      <a16:creationId xmlns:a16="http://schemas.microsoft.com/office/drawing/2014/main" id="{61C6D4CF-1657-4812-BD04-2B74831ADF8A}"/>
                    </a:ext>
                  </a:extLst>
                </p:cNvPr>
                <p:cNvSpPr txBox="1"/>
                <p:nvPr/>
              </p:nvSpPr>
              <p:spPr>
                <a:xfrm>
                  <a:off x="4091682" y="4165175"/>
                  <a:ext cx="3476236" cy="411844"/>
                </a:xfrm>
                <a:prstGeom prst="rect">
                  <a:avLst/>
                </a:prstGeom>
                <a:noFill/>
              </p:spPr>
              <p:txBody>
                <a:bodyPr wrap="square">
                  <a:spAutoFit/>
                </a:bodyPr>
                <a:lstStyle/>
                <a:p>
                  <a:r>
                    <a:rPr lang="en-US" sz="2000" dirty="0"/>
                    <a: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𝜌</m:t>
                          </m:r>
                        </m:e>
                        <m:sub>
                          <m:r>
                            <a:rPr lang="en-US" sz="2000" b="0" i="1" smtClean="0">
                              <a:latin typeface="Cambria Math" panose="02040503050406030204" pitchFamily="18" charset="0"/>
                            </a:rPr>
                            <m:t>0</m:t>
                          </m:r>
                        </m:sub>
                      </m:sSub>
                      <m:d>
                        <m:dPr>
                          <m:ctrlPr>
                            <a:rPr lang="en-US" sz="2000" b="1" i="1" smtClean="0">
                              <a:latin typeface="Cambria Math" panose="02040503050406030204" pitchFamily="18" charset="0"/>
                            </a:rPr>
                          </m:ctrlPr>
                        </m:dPr>
                        <m:e>
                          <m:r>
                            <a:rPr lang="en-US" sz="2000" b="1" i="1" smtClean="0">
                              <a:latin typeface="Cambria Math" panose="02040503050406030204" pitchFamily="18" charset="0"/>
                            </a:rPr>
                            <m:t>𝒓</m:t>
                          </m:r>
                        </m:e>
                      </m:d>
                      <m:r>
                        <a:rPr lang="en-US" sz="2000" b="0" i="1" smtClean="0">
                          <a:latin typeface="Cambria Math" panose="02040503050406030204" pitchFamily="18" charset="0"/>
                        </a:rPr>
                        <m:t>=∫</m:t>
                      </m:r>
                      <m:r>
                        <a:rPr lang="en-US" sz="2000" i="1">
                          <a:latin typeface="Cambria Math" panose="02040503050406030204" pitchFamily="18" charset="0"/>
                        </a:rPr>
                        <m:t>𝜌</m:t>
                      </m:r>
                      <m:d>
                        <m:dPr>
                          <m:ctrlPr>
                            <a:rPr lang="en-US" sz="2000" b="1" i="1">
                              <a:latin typeface="Cambria Math" panose="02040503050406030204" pitchFamily="18" charset="0"/>
                            </a:rPr>
                          </m:ctrlPr>
                        </m:dPr>
                        <m:e>
                          <m:r>
                            <a:rPr lang="en-US" sz="2000" b="1" i="1">
                              <a:latin typeface="Cambria Math" panose="02040503050406030204" pitchFamily="18" charset="0"/>
                            </a:rPr>
                            <m:t>𝒓</m:t>
                          </m:r>
                          <m:r>
                            <a:rPr lang="en-US" sz="2000" b="1" i="1">
                              <a:latin typeface="Cambria Math" panose="02040503050406030204" pitchFamily="18" charset="0"/>
                            </a:rPr>
                            <m:t>,</m:t>
                          </m:r>
                          <m:r>
                            <a:rPr lang="en-US" sz="2000" b="1" i="1">
                              <a:latin typeface="Cambria Math" panose="02040503050406030204" pitchFamily="18" charset="0"/>
                            </a:rPr>
                            <m:t>𝒘</m:t>
                          </m:r>
                        </m:e>
                      </m:d>
                      <m:r>
                        <a:rPr lang="en-US" sz="2000" b="0" i="1" smtClean="0">
                          <a:latin typeface="Cambria Math" panose="02040503050406030204" pitchFamily="18" charset="0"/>
                        </a:rPr>
                        <m:t>𝑑</m:t>
                      </m:r>
                      <m:r>
                        <m:rPr>
                          <m:sty m:val="p"/>
                        </m:rPr>
                        <a:rPr lang="en-US" sz="2000" b="0" i="0" smtClean="0">
                          <a:latin typeface="Cambria Math" panose="02040503050406030204" pitchFamily="18" charset="0"/>
                        </a:rPr>
                        <m:t>Ω</m:t>
                      </m:r>
                    </m:oMath>
                  </a14:m>
                  <a:endParaRPr lang="en-US" sz="2000" b="1" i="1" dirty="0"/>
                </a:p>
              </p:txBody>
            </p:sp>
          </mc:Choice>
          <mc:Fallback xmlns="">
            <p:sp>
              <p:nvSpPr>
                <p:cNvPr id="71" name="CaixaDeTexto 70">
                  <a:extLst>
                    <a:ext uri="{FF2B5EF4-FFF2-40B4-BE49-F238E27FC236}">
                      <a16:creationId xmlns:a16="http://schemas.microsoft.com/office/drawing/2014/main" id="{61C6D4CF-1657-4812-BD04-2B74831ADF8A}"/>
                    </a:ext>
                  </a:extLst>
                </p:cNvPr>
                <p:cNvSpPr txBox="1">
                  <a:spLocks noRot="1" noChangeAspect="1" noMove="1" noResize="1" noEditPoints="1" noAdjustHandles="1" noChangeArrowheads="1" noChangeShapeType="1" noTextEdit="1"/>
                </p:cNvSpPr>
                <p:nvPr/>
              </p:nvSpPr>
              <p:spPr>
                <a:xfrm>
                  <a:off x="4091682" y="4165175"/>
                  <a:ext cx="3476236" cy="411844"/>
                </a:xfrm>
                <a:prstGeom prst="rect">
                  <a:avLst/>
                </a:prstGeom>
                <a:blipFill>
                  <a:blip r:embed="rId12"/>
                  <a:stretch>
                    <a:fillRect b="-20588"/>
                  </a:stretch>
                </a:blipFill>
              </p:spPr>
              <p:txBody>
                <a:bodyPr/>
                <a:lstStyle/>
                <a:p>
                  <a:r>
                    <a:rPr lang="en-US">
                      <a:noFill/>
                    </a:rPr>
                    <a:t> </a:t>
                  </a:r>
                </a:p>
              </p:txBody>
            </p:sp>
          </mc:Fallback>
        </mc:AlternateContent>
        <p:sp>
          <p:nvSpPr>
            <p:cNvPr id="21" name="CaixaDeTexto 20">
              <a:extLst>
                <a:ext uri="{FF2B5EF4-FFF2-40B4-BE49-F238E27FC236}">
                  <a16:creationId xmlns:a16="http://schemas.microsoft.com/office/drawing/2014/main" id="{64F28EF5-7080-450B-A1B3-A09A69A6983B}"/>
                </a:ext>
              </a:extLst>
            </p:cNvPr>
            <p:cNvSpPr txBox="1"/>
            <p:nvPr/>
          </p:nvSpPr>
          <p:spPr>
            <a:xfrm>
              <a:off x="4190491" y="4653608"/>
              <a:ext cx="4572000" cy="646331"/>
            </a:xfrm>
            <a:prstGeom prst="rect">
              <a:avLst/>
            </a:prstGeom>
            <a:noFill/>
          </p:spPr>
          <p:txBody>
            <a:bodyPr wrap="square">
              <a:spAutoFit/>
            </a:bodyPr>
            <a:lstStyle/>
            <a:p>
              <a:r>
                <a:rPr lang="en-US" dirty="0" err="1"/>
                <a:t>dΩ</a:t>
              </a:r>
              <a:r>
                <a:rPr lang="en-US" dirty="0"/>
                <a:t> is the solid angle element, and integral is over two-dimensional sphere</a:t>
              </a:r>
            </a:p>
          </p:txBody>
        </p:sp>
      </p:grpSp>
    </p:spTree>
    <p:extLst>
      <p:ext uri="{BB962C8B-B14F-4D97-AF65-F5344CB8AC3E}">
        <p14:creationId xmlns:p14="http://schemas.microsoft.com/office/powerpoint/2010/main" val="189752121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6" grpId="0"/>
    </p:bld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4BF2AC4E69368D4D91D4B7EC3FF6FC90" ma:contentTypeVersion="2" ma:contentTypeDescription="Criar um novo documento." ma:contentTypeScope="" ma:versionID="6e0be4372ae901b720c4d3d86e6a4ba1">
  <xsd:schema xmlns:xsd="http://www.w3.org/2001/XMLSchema" xmlns:xs="http://www.w3.org/2001/XMLSchema" xmlns:p="http://schemas.microsoft.com/office/2006/metadata/properties" xmlns:ns3="ba86cc65-ca54-4f20-98fd-d662638ccc07" targetNamespace="http://schemas.microsoft.com/office/2006/metadata/properties" ma:root="true" ma:fieldsID="8fb0f547cdd3bca1c4cd1ab8d23f5f69" ns3:_="">
    <xsd:import namespace="ba86cc65-ca54-4f20-98fd-d662638ccc07"/>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86cc65-ca54-4f20-98fd-d662638ccc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47F73F-5C13-4006-86FC-12D07A093D92}">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ba86cc65-ca54-4f20-98fd-d662638ccc07"/>
    <ds:schemaRef ds:uri="http://www.w3.org/XML/1998/namespace"/>
    <ds:schemaRef ds:uri="http://purl.org/dc/dcmitype/"/>
  </ds:schemaRefs>
</ds:datastoreItem>
</file>

<file path=customXml/itemProps2.xml><?xml version="1.0" encoding="utf-8"?>
<ds:datastoreItem xmlns:ds="http://schemas.openxmlformats.org/officeDocument/2006/customXml" ds:itemID="{6A98E630-8959-4E55-A7FD-4DCABFFD90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86cc65-ca54-4f20-98fd-d662638ccc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E5B5316-CE0E-4806-A795-0EED36EE91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1375</TotalTime>
  <Words>5311</Words>
  <Application>Microsoft Office PowerPoint</Application>
  <PresentationFormat>Apresentação no Ecrã (4:3)</PresentationFormat>
  <Paragraphs>456</Paragraphs>
  <Slides>67</Slides>
  <Notes>22</Notes>
  <HiddenSlides>0</HiddenSlides>
  <MMClips>1</MMClips>
  <ScaleCrop>false</ScaleCrop>
  <HeadingPairs>
    <vt:vector size="8" baseType="variant">
      <vt:variant>
        <vt:lpstr>Tipos de letra usados</vt:lpstr>
      </vt:variant>
      <vt:variant>
        <vt:i4>9</vt:i4>
      </vt:variant>
      <vt:variant>
        <vt:lpstr>Tema</vt:lpstr>
      </vt:variant>
      <vt:variant>
        <vt:i4>5</vt:i4>
      </vt:variant>
      <vt:variant>
        <vt:lpstr>Servidores OLE incorporados</vt:lpstr>
      </vt:variant>
      <vt:variant>
        <vt:i4>1</vt:i4>
      </vt:variant>
      <vt:variant>
        <vt:lpstr>Títulos dos diapositivos</vt:lpstr>
      </vt:variant>
      <vt:variant>
        <vt:i4>67</vt:i4>
      </vt:variant>
    </vt:vector>
  </HeadingPairs>
  <TitlesOfParts>
    <vt:vector size="82" baseType="lpstr">
      <vt:lpstr>Arial</vt:lpstr>
      <vt:lpstr>Calibri</vt:lpstr>
      <vt:lpstr>Calibri Light</vt:lpstr>
      <vt:lpstr>Cambria Math</vt:lpstr>
      <vt:lpstr>Helvetica</vt:lpstr>
      <vt:lpstr>Linux Libertine</vt:lpstr>
      <vt:lpstr>Palatino Linotype</vt:lpstr>
      <vt:lpstr>Symbol</vt:lpstr>
      <vt:lpstr>Times New Roman</vt:lpstr>
      <vt:lpstr>Larissa-Design</vt:lpstr>
      <vt:lpstr>Default Design</vt:lpstr>
      <vt:lpstr>1_Default Design</vt:lpstr>
      <vt:lpstr>2_Default Design</vt:lpstr>
      <vt:lpstr>Office Theme</vt:lpstr>
      <vt:lpstr>Equation</vt:lpstr>
      <vt:lpstr>A Short Intro to Liquid Crystals (A part of the Soft Matter lecture class) </vt:lpstr>
      <vt:lpstr>A brief historic overview</vt:lpstr>
      <vt:lpstr>What are liquid crystals (LCs)?</vt:lpstr>
      <vt:lpstr>Molecules (mesogens)</vt:lpstr>
      <vt:lpstr>Apresentação do PowerPoint</vt:lpstr>
      <vt:lpstr>Apresentação do PowerPoint</vt:lpstr>
      <vt:lpstr>Apresentação do PowerPoint</vt:lpstr>
      <vt:lpstr>Anisotropic Magnetic Susceptibility  and  Order Parameter Tensor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Response to external fields</vt:lpstr>
      <vt:lpstr>Electric field</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Particle-induced topological defects</vt:lpstr>
      <vt:lpstr>LC as s host fluid for colloidal particles: Anisotropic tunable effective interactions</vt:lpstr>
      <vt:lpstr>Asymptotic analysis</vt:lpstr>
      <vt:lpstr>Defect-mediated formation of colloidal “molecules”</vt:lpstr>
      <vt:lpstr>2D colloidal crystals</vt:lpstr>
      <vt:lpstr>Colloidal crystallites</vt:lpstr>
      <vt:lpstr>Template-assisted colloidal assembly </vt:lpstr>
      <vt:lpstr>Quasi-particle excitations in LC: topological solitons</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Short Intro into Liquid Crystals</dc:title>
  <dc:creator>Mykola Tasinkevych</dc:creator>
  <cp:lastModifiedBy>Mykola</cp:lastModifiedBy>
  <cp:revision>117</cp:revision>
  <dcterms:modified xsi:type="dcterms:W3CDTF">2021-03-26T17:13:27Z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0x0101004BF2AC4E69368D4D91D4B7EC3FF6FC90</vt:lpwstr>
  </property>
</Properties>
</file>