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75EFD-44DD-496F-942B-9537DC46F8C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0CA84B-7A0B-4F21-AF76-1E9272987C24}">
      <dgm:prSet/>
      <dgm:spPr/>
      <dgm:t>
        <a:bodyPr/>
        <a:lstStyle/>
        <a:p>
          <a:r>
            <a:rPr lang="pt-PT"/>
            <a:t>Tem como objetivo o aumento da variabilidade genética</a:t>
          </a:r>
          <a:endParaRPr lang="en-US"/>
        </a:p>
      </dgm:t>
    </dgm:pt>
    <dgm:pt modelId="{4912C46D-8F0E-49F2-BB20-485BFBDED786}" type="parTrans" cxnId="{43F32B3C-2BE1-474F-B928-9C10F417B610}">
      <dgm:prSet/>
      <dgm:spPr/>
      <dgm:t>
        <a:bodyPr/>
        <a:lstStyle/>
        <a:p>
          <a:endParaRPr lang="en-US"/>
        </a:p>
      </dgm:t>
    </dgm:pt>
    <dgm:pt modelId="{452E86A9-CE16-44C5-9790-A88CFB0F9BA7}" type="sibTrans" cxnId="{43F32B3C-2BE1-474F-B928-9C10F417B610}">
      <dgm:prSet/>
      <dgm:spPr/>
      <dgm:t>
        <a:bodyPr/>
        <a:lstStyle/>
        <a:p>
          <a:endParaRPr lang="en-US"/>
        </a:p>
      </dgm:t>
    </dgm:pt>
    <dgm:pt modelId="{4DDF5CDE-3638-4C66-94AE-8D67A41219DD}">
      <dgm:prSet/>
      <dgm:spPr/>
      <dgm:t>
        <a:bodyPr/>
        <a:lstStyle/>
        <a:p>
          <a:r>
            <a:rPr lang="pt-PT"/>
            <a:t>Aplicado por norma em populações de pequenas dimensões</a:t>
          </a:r>
          <a:endParaRPr lang="en-US"/>
        </a:p>
      </dgm:t>
    </dgm:pt>
    <dgm:pt modelId="{7C9C9ADC-88FE-487C-AFA4-7ED394E17A45}" type="parTrans" cxnId="{0BB51605-CA03-4C6D-96B4-C482E91D0A06}">
      <dgm:prSet/>
      <dgm:spPr/>
      <dgm:t>
        <a:bodyPr/>
        <a:lstStyle/>
        <a:p>
          <a:endParaRPr lang="en-US"/>
        </a:p>
      </dgm:t>
    </dgm:pt>
    <dgm:pt modelId="{6D8BFF65-948B-4B24-A2E2-C0B966ACB2F2}" type="sibTrans" cxnId="{0BB51605-CA03-4C6D-96B4-C482E91D0A06}">
      <dgm:prSet/>
      <dgm:spPr/>
      <dgm:t>
        <a:bodyPr/>
        <a:lstStyle/>
        <a:p>
          <a:endParaRPr lang="en-US"/>
        </a:p>
      </dgm:t>
    </dgm:pt>
    <dgm:pt modelId="{B15C328F-9783-4125-B3FE-5EA5959561BD}">
      <dgm:prSet/>
      <dgm:spPr/>
      <dgm:t>
        <a:bodyPr/>
        <a:lstStyle/>
        <a:p>
          <a:r>
            <a:rPr lang="pt-PT"/>
            <a:t>Muitas das vezes usado para remediar situações provocadas pelo humano</a:t>
          </a:r>
          <a:endParaRPr lang="en-US"/>
        </a:p>
      </dgm:t>
    </dgm:pt>
    <dgm:pt modelId="{A27976BB-A86E-416D-A666-9082EBBD4A1F}" type="parTrans" cxnId="{2011E284-062D-48BE-847A-9024CA9BEBD4}">
      <dgm:prSet/>
      <dgm:spPr/>
      <dgm:t>
        <a:bodyPr/>
        <a:lstStyle/>
        <a:p>
          <a:endParaRPr lang="en-US"/>
        </a:p>
      </dgm:t>
    </dgm:pt>
    <dgm:pt modelId="{559A4900-D7E6-4BC4-A87F-007EA889A5C3}" type="sibTrans" cxnId="{2011E284-062D-48BE-847A-9024CA9BEBD4}">
      <dgm:prSet/>
      <dgm:spPr/>
      <dgm:t>
        <a:bodyPr/>
        <a:lstStyle/>
        <a:p>
          <a:endParaRPr lang="en-US"/>
        </a:p>
      </dgm:t>
    </dgm:pt>
    <dgm:pt modelId="{BD95B861-1883-4A00-956C-8A37704E854E}">
      <dgm:prSet/>
      <dgm:spPr/>
      <dgm:t>
        <a:bodyPr/>
        <a:lstStyle/>
        <a:p>
          <a:r>
            <a:rPr lang="pt-PT"/>
            <a:t>É ainda uma técnica que divide opiniões na comunidade ciêntifica</a:t>
          </a:r>
          <a:endParaRPr lang="en-US"/>
        </a:p>
      </dgm:t>
    </dgm:pt>
    <dgm:pt modelId="{1F2670E8-7E44-4E19-A260-3F15F8863103}" type="parTrans" cxnId="{98C52CBA-F09D-4351-B4F1-AD0E9C123901}">
      <dgm:prSet/>
      <dgm:spPr/>
      <dgm:t>
        <a:bodyPr/>
        <a:lstStyle/>
        <a:p>
          <a:endParaRPr lang="en-US"/>
        </a:p>
      </dgm:t>
    </dgm:pt>
    <dgm:pt modelId="{EE84BF1A-E809-4D0F-9499-E1B70E509E52}" type="sibTrans" cxnId="{98C52CBA-F09D-4351-B4F1-AD0E9C123901}">
      <dgm:prSet/>
      <dgm:spPr/>
      <dgm:t>
        <a:bodyPr/>
        <a:lstStyle/>
        <a:p>
          <a:endParaRPr lang="en-US"/>
        </a:p>
      </dgm:t>
    </dgm:pt>
    <dgm:pt modelId="{0268B8C7-AFB1-4408-A0D1-80CADB2445BF}" type="pres">
      <dgm:prSet presAssocID="{85475EFD-44DD-496F-942B-9537DC46F8CE}" presName="linear" presStyleCnt="0">
        <dgm:presLayoutVars>
          <dgm:animLvl val="lvl"/>
          <dgm:resizeHandles val="exact"/>
        </dgm:presLayoutVars>
      </dgm:prSet>
      <dgm:spPr/>
    </dgm:pt>
    <dgm:pt modelId="{0EA60A13-ABDF-4D5E-9881-0CC212DA26FC}" type="pres">
      <dgm:prSet presAssocID="{EC0CA84B-7A0B-4F21-AF76-1E9272987C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AD0414-2CD7-4D3C-A476-C2F717178ACE}" type="pres">
      <dgm:prSet presAssocID="{452E86A9-CE16-44C5-9790-A88CFB0F9BA7}" presName="spacer" presStyleCnt="0"/>
      <dgm:spPr/>
    </dgm:pt>
    <dgm:pt modelId="{511D3E47-75D8-4BA6-A468-9C1215095D74}" type="pres">
      <dgm:prSet presAssocID="{4DDF5CDE-3638-4C66-94AE-8D67A41219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FE97D9-E581-46AA-96CF-794031811789}" type="pres">
      <dgm:prSet presAssocID="{6D8BFF65-948B-4B24-A2E2-C0B966ACB2F2}" presName="spacer" presStyleCnt="0"/>
      <dgm:spPr/>
    </dgm:pt>
    <dgm:pt modelId="{87EF9D8E-1869-425C-8CB5-1DA063848B80}" type="pres">
      <dgm:prSet presAssocID="{B15C328F-9783-4125-B3FE-5EA5959561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662016-E32A-404F-A2E0-92EAE067E718}" type="pres">
      <dgm:prSet presAssocID="{559A4900-D7E6-4BC4-A87F-007EA889A5C3}" presName="spacer" presStyleCnt="0"/>
      <dgm:spPr/>
    </dgm:pt>
    <dgm:pt modelId="{ECBB76DF-069F-4CCB-AC64-00987CECFBA9}" type="pres">
      <dgm:prSet presAssocID="{BD95B861-1883-4A00-956C-8A37704E85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B51605-CA03-4C6D-96B4-C482E91D0A06}" srcId="{85475EFD-44DD-496F-942B-9537DC46F8CE}" destId="{4DDF5CDE-3638-4C66-94AE-8D67A41219DD}" srcOrd="1" destOrd="0" parTransId="{7C9C9ADC-88FE-487C-AFA4-7ED394E17A45}" sibTransId="{6D8BFF65-948B-4B24-A2E2-C0B966ACB2F2}"/>
    <dgm:cxn modelId="{0A8D0B3B-F431-4AE4-AD64-02010B823161}" type="presOf" srcId="{4DDF5CDE-3638-4C66-94AE-8D67A41219DD}" destId="{511D3E47-75D8-4BA6-A468-9C1215095D74}" srcOrd="0" destOrd="0" presId="urn:microsoft.com/office/officeart/2005/8/layout/vList2"/>
    <dgm:cxn modelId="{43F32B3C-2BE1-474F-B928-9C10F417B610}" srcId="{85475EFD-44DD-496F-942B-9537DC46F8CE}" destId="{EC0CA84B-7A0B-4F21-AF76-1E9272987C24}" srcOrd="0" destOrd="0" parTransId="{4912C46D-8F0E-49F2-BB20-485BFBDED786}" sibTransId="{452E86A9-CE16-44C5-9790-A88CFB0F9BA7}"/>
    <dgm:cxn modelId="{CF0E8641-A68A-44B3-B965-6F462FB22334}" type="presOf" srcId="{85475EFD-44DD-496F-942B-9537DC46F8CE}" destId="{0268B8C7-AFB1-4408-A0D1-80CADB2445BF}" srcOrd="0" destOrd="0" presId="urn:microsoft.com/office/officeart/2005/8/layout/vList2"/>
    <dgm:cxn modelId="{33EF6E70-0CBC-4760-BF46-DD91F60CF706}" type="presOf" srcId="{EC0CA84B-7A0B-4F21-AF76-1E9272987C24}" destId="{0EA60A13-ABDF-4D5E-9881-0CC212DA26FC}" srcOrd="0" destOrd="0" presId="urn:microsoft.com/office/officeart/2005/8/layout/vList2"/>
    <dgm:cxn modelId="{2011E284-062D-48BE-847A-9024CA9BEBD4}" srcId="{85475EFD-44DD-496F-942B-9537DC46F8CE}" destId="{B15C328F-9783-4125-B3FE-5EA5959561BD}" srcOrd="2" destOrd="0" parTransId="{A27976BB-A86E-416D-A666-9082EBBD4A1F}" sibTransId="{559A4900-D7E6-4BC4-A87F-007EA889A5C3}"/>
    <dgm:cxn modelId="{213C3D8F-E391-4F44-BB32-69CAF64C6A67}" type="presOf" srcId="{B15C328F-9783-4125-B3FE-5EA5959561BD}" destId="{87EF9D8E-1869-425C-8CB5-1DA063848B80}" srcOrd="0" destOrd="0" presId="urn:microsoft.com/office/officeart/2005/8/layout/vList2"/>
    <dgm:cxn modelId="{98C52CBA-F09D-4351-B4F1-AD0E9C123901}" srcId="{85475EFD-44DD-496F-942B-9537DC46F8CE}" destId="{BD95B861-1883-4A00-956C-8A37704E854E}" srcOrd="3" destOrd="0" parTransId="{1F2670E8-7E44-4E19-A260-3F15F8863103}" sibTransId="{EE84BF1A-E809-4D0F-9499-E1B70E509E52}"/>
    <dgm:cxn modelId="{781597EB-5161-4C46-9386-5129F68B7D10}" type="presOf" srcId="{BD95B861-1883-4A00-956C-8A37704E854E}" destId="{ECBB76DF-069F-4CCB-AC64-00987CECFBA9}" srcOrd="0" destOrd="0" presId="urn:microsoft.com/office/officeart/2005/8/layout/vList2"/>
    <dgm:cxn modelId="{FF4185FD-D695-4184-B5BD-5FC8682EB674}" type="presParOf" srcId="{0268B8C7-AFB1-4408-A0D1-80CADB2445BF}" destId="{0EA60A13-ABDF-4D5E-9881-0CC212DA26FC}" srcOrd="0" destOrd="0" presId="urn:microsoft.com/office/officeart/2005/8/layout/vList2"/>
    <dgm:cxn modelId="{6032AF37-417E-48AF-8B10-6EF6B390D3E5}" type="presParOf" srcId="{0268B8C7-AFB1-4408-A0D1-80CADB2445BF}" destId="{5BAD0414-2CD7-4D3C-A476-C2F717178ACE}" srcOrd="1" destOrd="0" presId="urn:microsoft.com/office/officeart/2005/8/layout/vList2"/>
    <dgm:cxn modelId="{B8B4C120-7684-4CE5-A097-B39E5010A016}" type="presParOf" srcId="{0268B8C7-AFB1-4408-A0D1-80CADB2445BF}" destId="{511D3E47-75D8-4BA6-A468-9C1215095D74}" srcOrd="2" destOrd="0" presId="urn:microsoft.com/office/officeart/2005/8/layout/vList2"/>
    <dgm:cxn modelId="{0966E5C8-F192-4589-AA31-C2D00BCE011A}" type="presParOf" srcId="{0268B8C7-AFB1-4408-A0D1-80CADB2445BF}" destId="{9DFE97D9-E581-46AA-96CF-794031811789}" srcOrd="3" destOrd="0" presId="urn:microsoft.com/office/officeart/2005/8/layout/vList2"/>
    <dgm:cxn modelId="{3FCF7634-DD16-4A8B-89F9-10B600F8EC35}" type="presParOf" srcId="{0268B8C7-AFB1-4408-A0D1-80CADB2445BF}" destId="{87EF9D8E-1869-425C-8CB5-1DA063848B80}" srcOrd="4" destOrd="0" presId="urn:microsoft.com/office/officeart/2005/8/layout/vList2"/>
    <dgm:cxn modelId="{C86F31BF-EA44-4404-8F64-A2879AEC6A97}" type="presParOf" srcId="{0268B8C7-AFB1-4408-A0D1-80CADB2445BF}" destId="{E6662016-E32A-404F-A2E0-92EAE067E718}" srcOrd="5" destOrd="0" presId="urn:microsoft.com/office/officeart/2005/8/layout/vList2"/>
    <dgm:cxn modelId="{0B087394-66C4-400F-AB22-289677F88E7D}" type="presParOf" srcId="{0268B8C7-AFB1-4408-A0D1-80CADB2445BF}" destId="{ECBB76DF-069F-4CCB-AC64-00987CECFB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1238-C808-40AB-A866-14AA4E1B11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132E4A-E597-465F-B6E6-151C62B3A76B}">
      <dgm:prSet/>
      <dgm:spPr/>
      <dgm:t>
        <a:bodyPr/>
        <a:lstStyle/>
        <a:p>
          <a:r>
            <a:rPr lang="pt-PT"/>
            <a:t>Que alterações causa no genoma dos indivíduos/populações envolvidas nos projetos</a:t>
          </a:r>
          <a:endParaRPr lang="en-US"/>
        </a:p>
      </dgm:t>
    </dgm:pt>
    <dgm:pt modelId="{A90331DC-199C-4E8B-BF7C-FC65CCA2758C}" type="parTrans" cxnId="{691C9A16-926F-4365-8237-13B594A22786}">
      <dgm:prSet/>
      <dgm:spPr/>
      <dgm:t>
        <a:bodyPr/>
        <a:lstStyle/>
        <a:p>
          <a:endParaRPr lang="en-US"/>
        </a:p>
      </dgm:t>
    </dgm:pt>
    <dgm:pt modelId="{A6A4012C-F469-4173-B445-DE43CA96F22D}" type="sibTrans" cxnId="{691C9A16-926F-4365-8237-13B594A22786}">
      <dgm:prSet/>
      <dgm:spPr/>
      <dgm:t>
        <a:bodyPr/>
        <a:lstStyle/>
        <a:p>
          <a:endParaRPr lang="en-US"/>
        </a:p>
      </dgm:t>
    </dgm:pt>
    <dgm:pt modelId="{36332248-B3DC-4F97-880F-393764F08AE9}">
      <dgm:prSet/>
      <dgm:spPr/>
      <dgm:t>
        <a:bodyPr/>
        <a:lstStyle/>
        <a:p>
          <a:r>
            <a:rPr lang="pt-PT" dirty="0"/>
            <a:t>Ambiente e a sua influência no resgate genético</a:t>
          </a:r>
          <a:endParaRPr lang="en-US" dirty="0"/>
        </a:p>
      </dgm:t>
    </dgm:pt>
    <dgm:pt modelId="{2B585F41-723B-4E06-B561-B9CDC2B15920}" type="parTrans" cxnId="{7F6DEDAD-1680-4816-9DE3-E9266CCDC929}">
      <dgm:prSet/>
      <dgm:spPr/>
      <dgm:t>
        <a:bodyPr/>
        <a:lstStyle/>
        <a:p>
          <a:endParaRPr lang="en-US"/>
        </a:p>
      </dgm:t>
    </dgm:pt>
    <dgm:pt modelId="{FE723800-062A-4856-ADF7-F4952883FBD4}" type="sibTrans" cxnId="{7F6DEDAD-1680-4816-9DE3-E9266CCDC929}">
      <dgm:prSet/>
      <dgm:spPr/>
      <dgm:t>
        <a:bodyPr/>
        <a:lstStyle/>
        <a:p>
          <a:endParaRPr lang="en-US"/>
        </a:p>
      </dgm:t>
    </dgm:pt>
    <dgm:pt modelId="{2C9497B5-0168-4F1A-B787-E7F4D7D1A0F3}">
      <dgm:prSet/>
      <dgm:spPr/>
      <dgm:t>
        <a:bodyPr/>
        <a:lstStyle/>
        <a:p>
          <a:r>
            <a:rPr lang="pt-PT"/>
            <a:t>Pontos positivos e negativos associados a esta prática</a:t>
          </a:r>
          <a:endParaRPr lang="en-US"/>
        </a:p>
      </dgm:t>
    </dgm:pt>
    <dgm:pt modelId="{7D9EB86D-5538-4405-8A92-DDBC8E3FD176}" type="parTrans" cxnId="{BE463EE8-D46D-42A3-BE00-0AF92D93D269}">
      <dgm:prSet/>
      <dgm:spPr/>
      <dgm:t>
        <a:bodyPr/>
        <a:lstStyle/>
        <a:p>
          <a:endParaRPr lang="en-US"/>
        </a:p>
      </dgm:t>
    </dgm:pt>
    <dgm:pt modelId="{3C506B8E-2E65-4902-8D0B-42DD06F90508}" type="sibTrans" cxnId="{BE463EE8-D46D-42A3-BE00-0AF92D93D269}">
      <dgm:prSet/>
      <dgm:spPr/>
      <dgm:t>
        <a:bodyPr/>
        <a:lstStyle/>
        <a:p>
          <a:endParaRPr lang="en-US"/>
        </a:p>
      </dgm:t>
    </dgm:pt>
    <dgm:pt modelId="{7A137AF8-6916-4032-A015-8101F1ACD3AB}">
      <dgm:prSet/>
      <dgm:spPr/>
      <dgm:t>
        <a:bodyPr/>
        <a:lstStyle/>
        <a:p>
          <a:r>
            <a:rPr lang="pt-PT"/>
            <a:t>Como se pode medir o seu efeito</a:t>
          </a:r>
          <a:endParaRPr lang="en-US"/>
        </a:p>
      </dgm:t>
    </dgm:pt>
    <dgm:pt modelId="{A277C8DF-BA6B-4F32-B0EA-7B5DE371F87C}" type="parTrans" cxnId="{E75B562B-3CD0-4A7B-A114-B6DFA3F20C2E}">
      <dgm:prSet/>
      <dgm:spPr/>
      <dgm:t>
        <a:bodyPr/>
        <a:lstStyle/>
        <a:p>
          <a:endParaRPr lang="en-US"/>
        </a:p>
      </dgm:t>
    </dgm:pt>
    <dgm:pt modelId="{F83273DC-D75B-4F8E-B1AE-C27199FF52DB}" type="sibTrans" cxnId="{E75B562B-3CD0-4A7B-A114-B6DFA3F20C2E}">
      <dgm:prSet/>
      <dgm:spPr/>
      <dgm:t>
        <a:bodyPr/>
        <a:lstStyle/>
        <a:p>
          <a:endParaRPr lang="en-US"/>
        </a:p>
      </dgm:t>
    </dgm:pt>
    <dgm:pt modelId="{FE816889-BFA9-476B-B51B-4CB11193B954}">
      <dgm:prSet/>
      <dgm:spPr/>
      <dgm:t>
        <a:bodyPr/>
        <a:lstStyle/>
        <a:p>
          <a:r>
            <a:rPr lang="pt-PT"/>
            <a:t>A sua importância para a cadeira</a:t>
          </a:r>
          <a:endParaRPr lang="en-US"/>
        </a:p>
      </dgm:t>
    </dgm:pt>
    <dgm:pt modelId="{6706A7A6-9F16-43B2-8954-620F4876CF0A}" type="parTrans" cxnId="{F3EA6279-7ACB-47BF-B131-903FBA711CD9}">
      <dgm:prSet/>
      <dgm:spPr/>
      <dgm:t>
        <a:bodyPr/>
        <a:lstStyle/>
        <a:p>
          <a:endParaRPr lang="en-US"/>
        </a:p>
      </dgm:t>
    </dgm:pt>
    <dgm:pt modelId="{1D82689C-97FD-40A6-A369-5918D7C5E2E8}" type="sibTrans" cxnId="{F3EA6279-7ACB-47BF-B131-903FBA711CD9}">
      <dgm:prSet/>
      <dgm:spPr/>
      <dgm:t>
        <a:bodyPr/>
        <a:lstStyle/>
        <a:p>
          <a:endParaRPr lang="en-US"/>
        </a:p>
      </dgm:t>
    </dgm:pt>
    <dgm:pt modelId="{623A0280-2C33-46DE-A1D5-BFF5DD548139}">
      <dgm:prSet/>
      <dgm:spPr/>
      <dgm:t>
        <a:bodyPr/>
        <a:lstStyle/>
        <a:p>
          <a:r>
            <a:rPr lang="pt-PT"/>
            <a:t>Alguns exemplos práticos da sua aplicação</a:t>
          </a:r>
          <a:endParaRPr lang="en-US"/>
        </a:p>
      </dgm:t>
    </dgm:pt>
    <dgm:pt modelId="{D3AE938F-1789-48C0-A77F-6469051D1A88}" type="parTrans" cxnId="{A1FE6D92-5EC6-48B5-A8D5-72551E4F269A}">
      <dgm:prSet/>
      <dgm:spPr/>
      <dgm:t>
        <a:bodyPr/>
        <a:lstStyle/>
        <a:p>
          <a:endParaRPr lang="en-US"/>
        </a:p>
      </dgm:t>
    </dgm:pt>
    <dgm:pt modelId="{0445E20E-111D-4520-948F-08C6211D94FA}" type="sibTrans" cxnId="{A1FE6D92-5EC6-48B5-A8D5-72551E4F269A}">
      <dgm:prSet/>
      <dgm:spPr/>
      <dgm:t>
        <a:bodyPr/>
        <a:lstStyle/>
        <a:p>
          <a:endParaRPr lang="en-US"/>
        </a:p>
      </dgm:t>
    </dgm:pt>
    <dgm:pt modelId="{C335653D-099A-475A-835C-13C7C7991DE6}" type="pres">
      <dgm:prSet presAssocID="{0DD81238-C808-40AB-A866-14AA4E1B11F5}" presName="vert0" presStyleCnt="0">
        <dgm:presLayoutVars>
          <dgm:dir/>
          <dgm:animOne val="branch"/>
          <dgm:animLvl val="lvl"/>
        </dgm:presLayoutVars>
      </dgm:prSet>
      <dgm:spPr/>
    </dgm:pt>
    <dgm:pt modelId="{4EBF0B31-C323-4295-8F03-C7207C4BCAB4}" type="pres">
      <dgm:prSet presAssocID="{B7132E4A-E597-465F-B6E6-151C62B3A76B}" presName="thickLine" presStyleLbl="alignNode1" presStyleIdx="0" presStyleCnt="6"/>
      <dgm:spPr/>
    </dgm:pt>
    <dgm:pt modelId="{903E4683-EB50-44F5-9A30-F4262FA4115D}" type="pres">
      <dgm:prSet presAssocID="{B7132E4A-E597-465F-B6E6-151C62B3A76B}" presName="horz1" presStyleCnt="0"/>
      <dgm:spPr/>
    </dgm:pt>
    <dgm:pt modelId="{B86A78B0-5AD8-4DAC-A9A8-CEBEACFD47E7}" type="pres">
      <dgm:prSet presAssocID="{B7132E4A-E597-465F-B6E6-151C62B3A76B}" presName="tx1" presStyleLbl="revTx" presStyleIdx="0" presStyleCnt="6"/>
      <dgm:spPr/>
    </dgm:pt>
    <dgm:pt modelId="{15020B3A-B75D-4870-93E1-BC3773869F1F}" type="pres">
      <dgm:prSet presAssocID="{B7132E4A-E597-465F-B6E6-151C62B3A76B}" presName="vert1" presStyleCnt="0"/>
      <dgm:spPr/>
    </dgm:pt>
    <dgm:pt modelId="{AF6BD0D8-E012-4D94-85F5-73A38232C90D}" type="pres">
      <dgm:prSet presAssocID="{36332248-B3DC-4F97-880F-393764F08AE9}" presName="thickLine" presStyleLbl="alignNode1" presStyleIdx="1" presStyleCnt="6"/>
      <dgm:spPr/>
    </dgm:pt>
    <dgm:pt modelId="{55217035-F3C3-4313-823B-AD67C59DA47A}" type="pres">
      <dgm:prSet presAssocID="{36332248-B3DC-4F97-880F-393764F08AE9}" presName="horz1" presStyleCnt="0"/>
      <dgm:spPr/>
    </dgm:pt>
    <dgm:pt modelId="{F459D0DE-A957-49C3-91DD-87E9CA861A49}" type="pres">
      <dgm:prSet presAssocID="{36332248-B3DC-4F97-880F-393764F08AE9}" presName="tx1" presStyleLbl="revTx" presStyleIdx="1" presStyleCnt="6"/>
      <dgm:spPr/>
    </dgm:pt>
    <dgm:pt modelId="{E46A150F-5052-4CA8-A60F-B6B61F9181D2}" type="pres">
      <dgm:prSet presAssocID="{36332248-B3DC-4F97-880F-393764F08AE9}" presName="vert1" presStyleCnt="0"/>
      <dgm:spPr/>
    </dgm:pt>
    <dgm:pt modelId="{0FF45A18-1CB5-487F-B7C3-A692D91288E3}" type="pres">
      <dgm:prSet presAssocID="{2C9497B5-0168-4F1A-B787-E7F4D7D1A0F3}" presName="thickLine" presStyleLbl="alignNode1" presStyleIdx="2" presStyleCnt="6"/>
      <dgm:spPr/>
    </dgm:pt>
    <dgm:pt modelId="{EFAA0B03-2A6B-4282-95CA-E30BA5358F7A}" type="pres">
      <dgm:prSet presAssocID="{2C9497B5-0168-4F1A-B787-E7F4D7D1A0F3}" presName="horz1" presStyleCnt="0"/>
      <dgm:spPr/>
    </dgm:pt>
    <dgm:pt modelId="{B36DC456-0F95-4385-AE9E-967D0A7760C3}" type="pres">
      <dgm:prSet presAssocID="{2C9497B5-0168-4F1A-B787-E7F4D7D1A0F3}" presName="tx1" presStyleLbl="revTx" presStyleIdx="2" presStyleCnt="6"/>
      <dgm:spPr/>
    </dgm:pt>
    <dgm:pt modelId="{8E57FAFF-EB7E-4395-89A6-608BAD814B9F}" type="pres">
      <dgm:prSet presAssocID="{2C9497B5-0168-4F1A-B787-E7F4D7D1A0F3}" presName="vert1" presStyleCnt="0"/>
      <dgm:spPr/>
    </dgm:pt>
    <dgm:pt modelId="{E0978A24-805F-48A2-B696-59B69678E8A6}" type="pres">
      <dgm:prSet presAssocID="{7A137AF8-6916-4032-A015-8101F1ACD3AB}" presName="thickLine" presStyleLbl="alignNode1" presStyleIdx="3" presStyleCnt="6"/>
      <dgm:spPr/>
    </dgm:pt>
    <dgm:pt modelId="{D5742B43-A124-43E0-B24C-19255935BE9A}" type="pres">
      <dgm:prSet presAssocID="{7A137AF8-6916-4032-A015-8101F1ACD3AB}" presName="horz1" presStyleCnt="0"/>
      <dgm:spPr/>
    </dgm:pt>
    <dgm:pt modelId="{C958830A-8DF1-4F19-814D-6FC44C507A28}" type="pres">
      <dgm:prSet presAssocID="{7A137AF8-6916-4032-A015-8101F1ACD3AB}" presName="tx1" presStyleLbl="revTx" presStyleIdx="3" presStyleCnt="6"/>
      <dgm:spPr/>
    </dgm:pt>
    <dgm:pt modelId="{E5E28E7E-8693-4106-A92C-A2190EAAEF1B}" type="pres">
      <dgm:prSet presAssocID="{7A137AF8-6916-4032-A015-8101F1ACD3AB}" presName="vert1" presStyleCnt="0"/>
      <dgm:spPr/>
    </dgm:pt>
    <dgm:pt modelId="{CBC4D5BE-6E0B-4503-B6BD-671ABAAD87EC}" type="pres">
      <dgm:prSet presAssocID="{FE816889-BFA9-476B-B51B-4CB11193B954}" presName="thickLine" presStyleLbl="alignNode1" presStyleIdx="4" presStyleCnt="6"/>
      <dgm:spPr/>
    </dgm:pt>
    <dgm:pt modelId="{A7605D18-A281-4F6C-8D99-6158D84D99EF}" type="pres">
      <dgm:prSet presAssocID="{FE816889-BFA9-476B-B51B-4CB11193B954}" presName="horz1" presStyleCnt="0"/>
      <dgm:spPr/>
    </dgm:pt>
    <dgm:pt modelId="{1FF9B734-15E1-49A8-9FAD-8359E5638AC3}" type="pres">
      <dgm:prSet presAssocID="{FE816889-BFA9-476B-B51B-4CB11193B954}" presName="tx1" presStyleLbl="revTx" presStyleIdx="4" presStyleCnt="6"/>
      <dgm:spPr/>
    </dgm:pt>
    <dgm:pt modelId="{4FB74ED0-AC24-4106-A6AD-552919CDE186}" type="pres">
      <dgm:prSet presAssocID="{FE816889-BFA9-476B-B51B-4CB11193B954}" presName="vert1" presStyleCnt="0"/>
      <dgm:spPr/>
    </dgm:pt>
    <dgm:pt modelId="{E89FEBDC-B9E1-4788-92F9-FADA4A8EC204}" type="pres">
      <dgm:prSet presAssocID="{623A0280-2C33-46DE-A1D5-BFF5DD548139}" presName="thickLine" presStyleLbl="alignNode1" presStyleIdx="5" presStyleCnt="6"/>
      <dgm:spPr/>
    </dgm:pt>
    <dgm:pt modelId="{236524E8-FEF5-4ECB-8568-BE0AAED7CB4C}" type="pres">
      <dgm:prSet presAssocID="{623A0280-2C33-46DE-A1D5-BFF5DD548139}" presName="horz1" presStyleCnt="0"/>
      <dgm:spPr/>
    </dgm:pt>
    <dgm:pt modelId="{FB2A9D20-F1B6-4B7D-8CC5-CBBABF5A88D7}" type="pres">
      <dgm:prSet presAssocID="{623A0280-2C33-46DE-A1D5-BFF5DD548139}" presName="tx1" presStyleLbl="revTx" presStyleIdx="5" presStyleCnt="6"/>
      <dgm:spPr/>
    </dgm:pt>
    <dgm:pt modelId="{B506E368-4D94-42A6-BDAA-727556627419}" type="pres">
      <dgm:prSet presAssocID="{623A0280-2C33-46DE-A1D5-BFF5DD548139}" presName="vert1" presStyleCnt="0"/>
      <dgm:spPr/>
    </dgm:pt>
  </dgm:ptLst>
  <dgm:cxnLst>
    <dgm:cxn modelId="{7497C608-E5DF-44D7-B7AD-2221A93135F7}" type="presOf" srcId="{7A137AF8-6916-4032-A015-8101F1ACD3AB}" destId="{C958830A-8DF1-4F19-814D-6FC44C507A28}" srcOrd="0" destOrd="0" presId="urn:microsoft.com/office/officeart/2008/layout/LinedList"/>
    <dgm:cxn modelId="{82B63209-CDF4-4ED1-8109-48DC88A9FCEE}" type="presOf" srcId="{623A0280-2C33-46DE-A1D5-BFF5DD548139}" destId="{FB2A9D20-F1B6-4B7D-8CC5-CBBABF5A88D7}" srcOrd="0" destOrd="0" presId="urn:microsoft.com/office/officeart/2008/layout/LinedList"/>
    <dgm:cxn modelId="{691C9A16-926F-4365-8237-13B594A22786}" srcId="{0DD81238-C808-40AB-A866-14AA4E1B11F5}" destId="{B7132E4A-E597-465F-B6E6-151C62B3A76B}" srcOrd="0" destOrd="0" parTransId="{A90331DC-199C-4E8B-BF7C-FC65CCA2758C}" sibTransId="{A6A4012C-F469-4173-B445-DE43CA96F22D}"/>
    <dgm:cxn modelId="{E75B562B-3CD0-4A7B-A114-B6DFA3F20C2E}" srcId="{0DD81238-C808-40AB-A866-14AA4E1B11F5}" destId="{7A137AF8-6916-4032-A015-8101F1ACD3AB}" srcOrd="3" destOrd="0" parTransId="{A277C8DF-BA6B-4F32-B0EA-7B5DE371F87C}" sibTransId="{F83273DC-D75B-4F8E-B1AE-C27199FF52DB}"/>
    <dgm:cxn modelId="{8151064F-AE8A-4EAD-BC5F-1E240FCF00D7}" type="presOf" srcId="{FE816889-BFA9-476B-B51B-4CB11193B954}" destId="{1FF9B734-15E1-49A8-9FAD-8359E5638AC3}" srcOrd="0" destOrd="0" presId="urn:microsoft.com/office/officeart/2008/layout/LinedList"/>
    <dgm:cxn modelId="{DD359777-2357-474A-A361-6E2FF71EFA9C}" type="presOf" srcId="{2C9497B5-0168-4F1A-B787-E7F4D7D1A0F3}" destId="{B36DC456-0F95-4385-AE9E-967D0A7760C3}" srcOrd="0" destOrd="0" presId="urn:microsoft.com/office/officeart/2008/layout/LinedList"/>
    <dgm:cxn modelId="{F3EA6279-7ACB-47BF-B131-903FBA711CD9}" srcId="{0DD81238-C808-40AB-A866-14AA4E1B11F5}" destId="{FE816889-BFA9-476B-B51B-4CB11193B954}" srcOrd="4" destOrd="0" parTransId="{6706A7A6-9F16-43B2-8954-620F4876CF0A}" sibTransId="{1D82689C-97FD-40A6-A369-5918D7C5E2E8}"/>
    <dgm:cxn modelId="{18768191-13FB-40BC-85EC-7072D49AC253}" type="presOf" srcId="{36332248-B3DC-4F97-880F-393764F08AE9}" destId="{F459D0DE-A957-49C3-91DD-87E9CA861A49}" srcOrd="0" destOrd="0" presId="urn:microsoft.com/office/officeart/2008/layout/LinedList"/>
    <dgm:cxn modelId="{A1FE6D92-5EC6-48B5-A8D5-72551E4F269A}" srcId="{0DD81238-C808-40AB-A866-14AA4E1B11F5}" destId="{623A0280-2C33-46DE-A1D5-BFF5DD548139}" srcOrd="5" destOrd="0" parTransId="{D3AE938F-1789-48C0-A77F-6469051D1A88}" sibTransId="{0445E20E-111D-4520-948F-08C6211D94FA}"/>
    <dgm:cxn modelId="{7F6DEDAD-1680-4816-9DE3-E9266CCDC929}" srcId="{0DD81238-C808-40AB-A866-14AA4E1B11F5}" destId="{36332248-B3DC-4F97-880F-393764F08AE9}" srcOrd="1" destOrd="0" parTransId="{2B585F41-723B-4E06-B561-B9CDC2B15920}" sibTransId="{FE723800-062A-4856-ADF7-F4952883FBD4}"/>
    <dgm:cxn modelId="{BE463EE8-D46D-42A3-BE00-0AF92D93D269}" srcId="{0DD81238-C808-40AB-A866-14AA4E1B11F5}" destId="{2C9497B5-0168-4F1A-B787-E7F4D7D1A0F3}" srcOrd="2" destOrd="0" parTransId="{7D9EB86D-5538-4405-8A92-DDBC8E3FD176}" sibTransId="{3C506B8E-2E65-4902-8D0B-42DD06F90508}"/>
    <dgm:cxn modelId="{F87B78EE-F016-4A4D-94CF-B93EFA4E250A}" type="presOf" srcId="{B7132E4A-E597-465F-B6E6-151C62B3A76B}" destId="{B86A78B0-5AD8-4DAC-A9A8-CEBEACFD47E7}" srcOrd="0" destOrd="0" presId="urn:microsoft.com/office/officeart/2008/layout/LinedList"/>
    <dgm:cxn modelId="{75A01EF7-EAF4-4CA9-B9BB-F338E8E01FA5}" type="presOf" srcId="{0DD81238-C808-40AB-A866-14AA4E1B11F5}" destId="{C335653D-099A-475A-835C-13C7C7991DE6}" srcOrd="0" destOrd="0" presId="urn:microsoft.com/office/officeart/2008/layout/LinedList"/>
    <dgm:cxn modelId="{B7ED2390-D991-4D34-B5AF-EEF063BBDEA8}" type="presParOf" srcId="{C335653D-099A-475A-835C-13C7C7991DE6}" destId="{4EBF0B31-C323-4295-8F03-C7207C4BCAB4}" srcOrd="0" destOrd="0" presId="urn:microsoft.com/office/officeart/2008/layout/LinedList"/>
    <dgm:cxn modelId="{A5EDB71A-630A-44F9-8097-09A58855DA3F}" type="presParOf" srcId="{C335653D-099A-475A-835C-13C7C7991DE6}" destId="{903E4683-EB50-44F5-9A30-F4262FA4115D}" srcOrd="1" destOrd="0" presId="urn:microsoft.com/office/officeart/2008/layout/LinedList"/>
    <dgm:cxn modelId="{B912A7B3-6377-4F13-937B-CEF0531737C7}" type="presParOf" srcId="{903E4683-EB50-44F5-9A30-F4262FA4115D}" destId="{B86A78B0-5AD8-4DAC-A9A8-CEBEACFD47E7}" srcOrd="0" destOrd="0" presId="urn:microsoft.com/office/officeart/2008/layout/LinedList"/>
    <dgm:cxn modelId="{5DFF56FF-568F-487F-87A9-9EAB71071DB0}" type="presParOf" srcId="{903E4683-EB50-44F5-9A30-F4262FA4115D}" destId="{15020B3A-B75D-4870-93E1-BC3773869F1F}" srcOrd="1" destOrd="0" presId="urn:microsoft.com/office/officeart/2008/layout/LinedList"/>
    <dgm:cxn modelId="{A54645FA-37A2-478C-8234-96EA8CF79634}" type="presParOf" srcId="{C335653D-099A-475A-835C-13C7C7991DE6}" destId="{AF6BD0D8-E012-4D94-85F5-73A38232C90D}" srcOrd="2" destOrd="0" presId="urn:microsoft.com/office/officeart/2008/layout/LinedList"/>
    <dgm:cxn modelId="{FD827F8E-FBE4-49D0-965F-DABC26DFB856}" type="presParOf" srcId="{C335653D-099A-475A-835C-13C7C7991DE6}" destId="{55217035-F3C3-4313-823B-AD67C59DA47A}" srcOrd="3" destOrd="0" presId="urn:microsoft.com/office/officeart/2008/layout/LinedList"/>
    <dgm:cxn modelId="{5B2470C5-F7A2-49B8-BA5E-5D6E94325701}" type="presParOf" srcId="{55217035-F3C3-4313-823B-AD67C59DA47A}" destId="{F459D0DE-A957-49C3-91DD-87E9CA861A49}" srcOrd="0" destOrd="0" presId="urn:microsoft.com/office/officeart/2008/layout/LinedList"/>
    <dgm:cxn modelId="{80CB1243-DF58-4BBD-9908-C78C2E11D7FB}" type="presParOf" srcId="{55217035-F3C3-4313-823B-AD67C59DA47A}" destId="{E46A150F-5052-4CA8-A60F-B6B61F9181D2}" srcOrd="1" destOrd="0" presId="urn:microsoft.com/office/officeart/2008/layout/LinedList"/>
    <dgm:cxn modelId="{79DCAE12-E533-474F-BD7F-7E9BC4DFFF78}" type="presParOf" srcId="{C335653D-099A-475A-835C-13C7C7991DE6}" destId="{0FF45A18-1CB5-487F-B7C3-A692D91288E3}" srcOrd="4" destOrd="0" presId="urn:microsoft.com/office/officeart/2008/layout/LinedList"/>
    <dgm:cxn modelId="{0208A26F-AB29-4DCB-AB72-6E6966CCFD96}" type="presParOf" srcId="{C335653D-099A-475A-835C-13C7C7991DE6}" destId="{EFAA0B03-2A6B-4282-95CA-E30BA5358F7A}" srcOrd="5" destOrd="0" presId="urn:microsoft.com/office/officeart/2008/layout/LinedList"/>
    <dgm:cxn modelId="{EC7CA034-4DC2-4DC1-BDB2-036380D6C7D3}" type="presParOf" srcId="{EFAA0B03-2A6B-4282-95CA-E30BA5358F7A}" destId="{B36DC456-0F95-4385-AE9E-967D0A7760C3}" srcOrd="0" destOrd="0" presId="urn:microsoft.com/office/officeart/2008/layout/LinedList"/>
    <dgm:cxn modelId="{D04CA99F-F62F-4996-8C09-CDC90DF51517}" type="presParOf" srcId="{EFAA0B03-2A6B-4282-95CA-E30BA5358F7A}" destId="{8E57FAFF-EB7E-4395-89A6-608BAD814B9F}" srcOrd="1" destOrd="0" presId="urn:microsoft.com/office/officeart/2008/layout/LinedList"/>
    <dgm:cxn modelId="{400BF62C-AAC2-42FC-A6E9-5FECACED49D8}" type="presParOf" srcId="{C335653D-099A-475A-835C-13C7C7991DE6}" destId="{E0978A24-805F-48A2-B696-59B69678E8A6}" srcOrd="6" destOrd="0" presId="urn:microsoft.com/office/officeart/2008/layout/LinedList"/>
    <dgm:cxn modelId="{56E2A3B6-8625-4ADD-A67F-B22509DF8DB2}" type="presParOf" srcId="{C335653D-099A-475A-835C-13C7C7991DE6}" destId="{D5742B43-A124-43E0-B24C-19255935BE9A}" srcOrd="7" destOrd="0" presId="urn:microsoft.com/office/officeart/2008/layout/LinedList"/>
    <dgm:cxn modelId="{188FD031-14A6-43F0-B67D-375A38CE2405}" type="presParOf" srcId="{D5742B43-A124-43E0-B24C-19255935BE9A}" destId="{C958830A-8DF1-4F19-814D-6FC44C507A28}" srcOrd="0" destOrd="0" presId="urn:microsoft.com/office/officeart/2008/layout/LinedList"/>
    <dgm:cxn modelId="{B1C23A7E-151F-4FEB-8169-EE24C916E362}" type="presParOf" srcId="{D5742B43-A124-43E0-B24C-19255935BE9A}" destId="{E5E28E7E-8693-4106-A92C-A2190EAAEF1B}" srcOrd="1" destOrd="0" presId="urn:microsoft.com/office/officeart/2008/layout/LinedList"/>
    <dgm:cxn modelId="{9C5A3E1F-24DF-4AF5-8B7D-7D2A87DD0EDB}" type="presParOf" srcId="{C335653D-099A-475A-835C-13C7C7991DE6}" destId="{CBC4D5BE-6E0B-4503-B6BD-671ABAAD87EC}" srcOrd="8" destOrd="0" presId="urn:microsoft.com/office/officeart/2008/layout/LinedList"/>
    <dgm:cxn modelId="{672B59E1-4956-449D-98B0-E31815FDD252}" type="presParOf" srcId="{C335653D-099A-475A-835C-13C7C7991DE6}" destId="{A7605D18-A281-4F6C-8D99-6158D84D99EF}" srcOrd="9" destOrd="0" presId="urn:microsoft.com/office/officeart/2008/layout/LinedList"/>
    <dgm:cxn modelId="{21D5B5AB-BCB6-43D0-B335-A4E7335F3D6F}" type="presParOf" srcId="{A7605D18-A281-4F6C-8D99-6158D84D99EF}" destId="{1FF9B734-15E1-49A8-9FAD-8359E5638AC3}" srcOrd="0" destOrd="0" presId="urn:microsoft.com/office/officeart/2008/layout/LinedList"/>
    <dgm:cxn modelId="{91578838-5E20-4BCC-896C-B779749E8375}" type="presParOf" srcId="{A7605D18-A281-4F6C-8D99-6158D84D99EF}" destId="{4FB74ED0-AC24-4106-A6AD-552919CDE186}" srcOrd="1" destOrd="0" presId="urn:microsoft.com/office/officeart/2008/layout/LinedList"/>
    <dgm:cxn modelId="{A95D04D7-35CB-4F67-9DEA-2A7CD5E907F0}" type="presParOf" srcId="{C335653D-099A-475A-835C-13C7C7991DE6}" destId="{E89FEBDC-B9E1-4788-92F9-FADA4A8EC204}" srcOrd="10" destOrd="0" presId="urn:microsoft.com/office/officeart/2008/layout/LinedList"/>
    <dgm:cxn modelId="{23D6E852-3BE1-49E2-A19E-335EE2143FC8}" type="presParOf" srcId="{C335653D-099A-475A-835C-13C7C7991DE6}" destId="{236524E8-FEF5-4ECB-8568-BE0AAED7CB4C}" srcOrd="11" destOrd="0" presId="urn:microsoft.com/office/officeart/2008/layout/LinedList"/>
    <dgm:cxn modelId="{80239280-1275-478F-BC2E-0DCE72ECAA0F}" type="presParOf" srcId="{236524E8-FEF5-4ECB-8568-BE0AAED7CB4C}" destId="{FB2A9D20-F1B6-4B7D-8CC5-CBBABF5A88D7}" srcOrd="0" destOrd="0" presId="urn:microsoft.com/office/officeart/2008/layout/LinedList"/>
    <dgm:cxn modelId="{CE2FD172-BF6B-4CDD-B6CA-90949BECCAEA}" type="presParOf" srcId="{236524E8-FEF5-4ECB-8568-BE0AAED7CB4C}" destId="{B506E368-4D94-42A6-BDAA-7275566274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94143-E1FB-4521-B250-AE993A10152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6D9A74-EC8D-4C1B-9AC4-D0EF36917738}">
      <dgm:prSet/>
      <dgm:spPr/>
      <dgm:t>
        <a:bodyPr/>
        <a:lstStyle/>
        <a:p>
          <a:r>
            <a:rPr lang="pt-PT"/>
            <a:t>Populações mais isoladas têm problemas observáveis na sua genética causados por diversos fatores</a:t>
          </a:r>
          <a:endParaRPr lang="en-US"/>
        </a:p>
      </dgm:t>
    </dgm:pt>
    <dgm:pt modelId="{CA341613-EDB0-47C4-BA35-5A21051988B0}" type="parTrans" cxnId="{19413D97-DB6D-43A6-A596-B2AFC5308D0D}">
      <dgm:prSet/>
      <dgm:spPr/>
      <dgm:t>
        <a:bodyPr/>
        <a:lstStyle/>
        <a:p>
          <a:endParaRPr lang="en-US"/>
        </a:p>
      </dgm:t>
    </dgm:pt>
    <dgm:pt modelId="{BC6E0864-4A0E-4B2B-A9DB-8CCA8A2C8B32}" type="sibTrans" cxnId="{19413D97-DB6D-43A6-A596-B2AFC5308D0D}">
      <dgm:prSet/>
      <dgm:spPr/>
      <dgm:t>
        <a:bodyPr/>
        <a:lstStyle/>
        <a:p>
          <a:endParaRPr lang="en-US"/>
        </a:p>
      </dgm:t>
    </dgm:pt>
    <dgm:pt modelId="{CF38E16A-2790-4685-8527-55C80BE114DD}">
      <dgm:prSet/>
      <dgm:spPr/>
      <dgm:t>
        <a:bodyPr/>
        <a:lstStyle/>
        <a:p>
          <a:r>
            <a:rPr lang="pt-PT"/>
            <a:t>Inbreeding</a:t>
          </a:r>
          <a:endParaRPr lang="en-US"/>
        </a:p>
      </dgm:t>
    </dgm:pt>
    <dgm:pt modelId="{A49F94C1-B710-4A09-9427-4DD459173482}" type="parTrans" cxnId="{A842EDA6-71F5-48B9-8FAD-EC331022C000}">
      <dgm:prSet/>
      <dgm:spPr/>
      <dgm:t>
        <a:bodyPr/>
        <a:lstStyle/>
        <a:p>
          <a:endParaRPr lang="en-US"/>
        </a:p>
      </dgm:t>
    </dgm:pt>
    <dgm:pt modelId="{B11AC5B1-5BD0-4B4F-9CDE-45E6F624124A}" type="sibTrans" cxnId="{A842EDA6-71F5-48B9-8FAD-EC331022C000}">
      <dgm:prSet/>
      <dgm:spPr/>
      <dgm:t>
        <a:bodyPr/>
        <a:lstStyle/>
        <a:p>
          <a:endParaRPr lang="en-US"/>
        </a:p>
      </dgm:t>
    </dgm:pt>
    <dgm:pt modelId="{4ADA7A2B-DB2F-4DC5-AFF2-B882D40101C7}">
      <dgm:prSet/>
      <dgm:spPr/>
      <dgm:t>
        <a:bodyPr/>
        <a:lstStyle/>
        <a:p>
          <a:r>
            <a:rPr lang="pt-PT"/>
            <a:t>Fluxo genético aleatório</a:t>
          </a:r>
          <a:endParaRPr lang="en-US"/>
        </a:p>
      </dgm:t>
    </dgm:pt>
    <dgm:pt modelId="{9A3EBDCE-2D9E-4D50-A9F9-8DB6301579D2}" type="parTrans" cxnId="{1B7B176D-8877-4A32-BCDB-77B5A57CD6E1}">
      <dgm:prSet/>
      <dgm:spPr/>
      <dgm:t>
        <a:bodyPr/>
        <a:lstStyle/>
        <a:p>
          <a:endParaRPr lang="en-US"/>
        </a:p>
      </dgm:t>
    </dgm:pt>
    <dgm:pt modelId="{0FF35F0F-F399-4D80-8527-442AED547DA7}" type="sibTrans" cxnId="{1B7B176D-8877-4A32-BCDB-77B5A57CD6E1}">
      <dgm:prSet/>
      <dgm:spPr/>
      <dgm:t>
        <a:bodyPr/>
        <a:lstStyle/>
        <a:p>
          <a:endParaRPr lang="en-US"/>
        </a:p>
      </dgm:t>
    </dgm:pt>
    <dgm:pt modelId="{1FBF06A0-6F87-4A77-8434-E4FA7864987E}">
      <dgm:prSet/>
      <dgm:spPr/>
      <dgm:t>
        <a:bodyPr/>
        <a:lstStyle/>
        <a:p>
          <a:r>
            <a:rPr lang="pt-PT"/>
            <a:t>A introdução desta técnica permite também a introdução de maior variabilidade</a:t>
          </a:r>
          <a:endParaRPr lang="en-US"/>
        </a:p>
      </dgm:t>
    </dgm:pt>
    <dgm:pt modelId="{90DDA9BA-3BAF-404B-A56E-2367B155E293}" type="parTrans" cxnId="{FF833362-26F0-4432-8A6C-6462B8FEF402}">
      <dgm:prSet/>
      <dgm:spPr/>
      <dgm:t>
        <a:bodyPr/>
        <a:lstStyle/>
        <a:p>
          <a:endParaRPr lang="en-US"/>
        </a:p>
      </dgm:t>
    </dgm:pt>
    <dgm:pt modelId="{E1B3E271-D968-4E1B-98C3-1ED18D026E6D}" type="sibTrans" cxnId="{FF833362-26F0-4432-8A6C-6462B8FEF402}">
      <dgm:prSet/>
      <dgm:spPr/>
      <dgm:t>
        <a:bodyPr/>
        <a:lstStyle/>
        <a:p>
          <a:endParaRPr lang="en-US"/>
        </a:p>
      </dgm:t>
    </dgm:pt>
    <dgm:pt modelId="{217D2028-BEC5-4B36-A69E-71EB6952F955}">
      <dgm:prSet/>
      <dgm:spPr/>
      <dgm:t>
        <a:bodyPr/>
        <a:lstStyle/>
        <a:p>
          <a:r>
            <a:rPr lang="pt-PT" dirty="0"/>
            <a:t>Pode também trazer alguns problemas como é exemplo o </a:t>
          </a:r>
          <a:r>
            <a:rPr lang="pt-PT" dirty="0" err="1"/>
            <a:t>outbreeding</a:t>
          </a:r>
          <a:r>
            <a:rPr lang="pt-PT" dirty="0"/>
            <a:t> </a:t>
          </a:r>
          <a:endParaRPr lang="en-US" dirty="0"/>
        </a:p>
      </dgm:t>
    </dgm:pt>
    <dgm:pt modelId="{ED35D139-8751-458E-A858-F0C0330C7C4D}" type="parTrans" cxnId="{4841DD71-0214-4562-A87F-AF8770AB1CA4}">
      <dgm:prSet/>
      <dgm:spPr/>
      <dgm:t>
        <a:bodyPr/>
        <a:lstStyle/>
        <a:p>
          <a:endParaRPr lang="en-US"/>
        </a:p>
      </dgm:t>
    </dgm:pt>
    <dgm:pt modelId="{3C8EE1C6-7853-46E1-9FE6-C716B5CEBAD5}" type="sibTrans" cxnId="{4841DD71-0214-4562-A87F-AF8770AB1CA4}">
      <dgm:prSet/>
      <dgm:spPr/>
      <dgm:t>
        <a:bodyPr/>
        <a:lstStyle/>
        <a:p>
          <a:endParaRPr lang="en-US"/>
        </a:p>
      </dgm:t>
    </dgm:pt>
    <dgm:pt modelId="{8A8A6847-F196-4651-ABB0-B38D731B5585}" type="pres">
      <dgm:prSet presAssocID="{88994143-E1FB-4521-B250-AE993A101529}" presName="Name0" presStyleCnt="0">
        <dgm:presLayoutVars>
          <dgm:dir/>
          <dgm:animLvl val="lvl"/>
          <dgm:resizeHandles val="exact"/>
        </dgm:presLayoutVars>
      </dgm:prSet>
      <dgm:spPr/>
    </dgm:pt>
    <dgm:pt modelId="{1291178E-AE95-485A-B658-C72AE0369F7B}" type="pres">
      <dgm:prSet presAssocID="{217D2028-BEC5-4B36-A69E-71EB6952F955}" presName="boxAndChildren" presStyleCnt="0"/>
      <dgm:spPr/>
    </dgm:pt>
    <dgm:pt modelId="{E179E6D8-8A97-42EE-92EB-72A81B211913}" type="pres">
      <dgm:prSet presAssocID="{217D2028-BEC5-4B36-A69E-71EB6952F955}" presName="parentTextBox" presStyleLbl="node1" presStyleIdx="0" presStyleCnt="3"/>
      <dgm:spPr/>
    </dgm:pt>
    <dgm:pt modelId="{5CC40AAE-6FA0-4F6D-9F55-E39A60BBD656}" type="pres">
      <dgm:prSet presAssocID="{E1B3E271-D968-4E1B-98C3-1ED18D026E6D}" presName="sp" presStyleCnt="0"/>
      <dgm:spPr/>
    </dgm:pt>
    <dgm:pt modelId="{90582E6C-D8D5-455A-A616-78AE510211C6}" type="pres">
      <dgm:prSet presAssocID="{1FBF06A0-6F87-4A77-8434-E4FA7864987E}" presName="arrowAndChildren" presStyleCnt="0"/>
      <dgm:spPr/>
    </dgm:pt>
    <dgm:pt modelId="{CC3B6B7F-273C-44D1-859C-B8CC97CF5777}" type="pres">
      <dgm:prSet presAssocID="{1FBF06A0-6F87-4A77-8434-E4FA7864987E}" presName="parentTextArrow" presStyleLbl="node1" presStyleIdx="1" presStyleCnt="3"/>
      <dgm:spPr/>
    </dgm:pt>
    <dgm:pt modelId="{004B73F6-0DEA-46B3-92D0-2D5EAC6301A5}" type="pres">
      <dgm:prSet presAssocID="{BC6E0864-4A0E-4B2B-A9DB-8CCA8A2C8B32}" presName="sp" presStyleCnt="0"/>
      <dgm:spPr/>
    </dgm:pt>
    <dgm:pt modelId="{1BC46274-AA95-4B20-96BF-35E1F90345C1}" type="pres">
      <dgm:prSet presAssocID="{8C6D9A74-EC8D-4C1B-9AC4-D0EF36917738}" presName="arrowAndChildren" presStyleCnt="0"/>
      <dgm:spPr/>
    </dgm:pt>
    <dgm:pt modelId="{FAD861CC-F170-4E8A-A276-360C9C888404}" type="pres">
      <dgm:prSet presAssocID="{8C6D9A74-EC8D-4C1B-9AC4-D0EF36917738}" presName="parentTextArrow" presStyleLbl="node1" presStyleIdx="1" presStyleCnt="3"/>
      <dgm:spPr/>
    </dgm:pt>
    <dgm:pt modelId="{FA6A8D66-DFA5-41B9-850B-43876B65FDF3}" type="pres">
      <dgm:prSet presAssocID="{8C6D9A74-EC8D-4C1B-9AC4-D0EF36917738}" presName="arrow" presStyleLbl="node1" presStyleIdx="2" presStyleCnt="3"/>
      <dgm:spPr/>
    </dgm:pt>
    <dgm:pt modelId="{ACB917AC-8321-4DDA-8E27-941203D39245}" type="pres">
      <dgm:prSet presAssocID="{8C6D9A74-EC8D-4C1B-9AC4-D0EF36917738}" presName="descendantArrow" presStyleCnt="0"/>
      <dgm:spPr/>
    </dgm:pt>
    <dgm:pt modelId="{F0C4E497-3F09-4A00-BED3-54131396F190}" type="pres">
      <dgm:prSet presAssocID="{CF38E16A-2790-4685-8527-55C80BE114DD}" presName="childTextArrow" presStyleLbl="fgAccFollowNode1" presStyleIdx="0" presStyleCnt="2">
        <dgm:presLayoutVars>
          <dgm:bulletEnabled val="1"/>
        </dgm:presLayoutVars>
      </dgm:prSet>
      <dgm:spPr/>
    </dgm:pt>
    <dgm:pt modelId="{D003F154-9281-47EA-BFEB-E5842E378BB5}" type="pres">
      <dgm:prSet presAssocID="{4ADA7A2B-DB2F-4DC5-AFF2-B882D40101C7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72494515-B350-45EB-A800-0551D92F2CAA}" type="presOf" srcId="{1FBF06A0-6F87-4A77-8434-E4FA7864987E}" destId="{CC3B6B7F-273C-44D1-859C-B8CC97CF5777}" srcOrd="0" destOrd="0" presId="urn:microsoft.com/office/officeart/2005/8/layout/process4"/>
    <dgm:cxn modelId="{5D0C5936-3642-4AB4-AD05-38DE377C60C9}" type="presOf" srcId="{217D2028-BEC5-4B36-A69E-71EB6952F955}" destId="{E179E6D8-8A97-42EE-92EB-72A81B211913}" srcOrd="0" destOrd="0" presId="urn:microsoft.com/office/officeart/2005/8/layout/process4"/>
    <dgm:cxn modelId="{FF833362-26F0-4432-8A6C-6462B8FEF402}" srcId="{88994143-E1FB-4521-B250-AE993A101529}" destId="{1FBF06A0-6F87-4A77-8434-E4FA7864987E}" srcOrd="1" destOrd="0" parTransId="{90DDA9BA-3BAF-404B-A56E-2367B155E293}" sibTransId="{E1B3E271-D968-4E1B-98C3-1ED18D026E6D}"/>
    <dgm:cxn modelId="{111BF864-8936-489A-9FBD-EBB32F67E11E}" type="presOf" srcId="{8C6D9A74-EC8D-4C1B-9AC4-D0EF36917738}" destId="{FA6A8D66-DFA5-41B9-850B-43876B65FDF3}" srcOrd="1" destOrd="0" presId="urn:microsoft.com/office/officeart/2005/8/layout/process4"/>
    <dgm:cxn modelId="{D74F7C47-E800-4839-A0F5-A9ED69BD2FEC}" type="presOf" srcId="{CF38E16A-2790-4685-8527-55C80BE114DD}" destId="{F0C4E497-3F09-4A00-BED3-54131396F190}" srcOrd="0" destOrd="0" presId="urn:microsoft.com/office/officeart/2005/8/layout/process4"/>
    <dgm:cxn modelId="{1B7B176D-8877-4A32-BCDB-77B5A57CD6E1}" srcId="{8C6D9A74-EC8D-4C1B-9AC4-D0EF36917738}" destId="{4ADA7A2B-DB2F-4DC5-AFF2-B882D40101C7}" srcOrd="1" destOrd="0" parTransId="{9A3EBDCE-2D9E-4D50-A9F9-8DB6301579D2}" sibTransId="{0FF35F0F-F399-4D80-8527-442AED547DA7}"/>
    <dgm:cxn modelId="{4841DD71-0214-4562-A87F-AF8770AB1CA4}" srcId="{88994143-E1FB-4521-B250-AE993A101529}" destId="{217D2028-BEC5-4B36-A69E-71EB6952F955}" srcOrd="2" destOrd="0" parTransId="{ED35D139-8751-458E-A858-F0C0330C7C4D}" sibTransId="{3C8EE1C6-7853-46E1-9FE6-C716B5CEBAD5}"/>
    <dgm:cxn modelId="{2C407D87-71F7-4DDA-8201-BB0B81719771}" type="presOf" srcId="{88994143-E1FB-4521-B250-AE993A101529}" destId="{8A8A6847-F196-4651-ABB0-B38D731B5585}" srcOrd="0" destOrd="0" presId="urn:microsoft.com/office/officeart/2005/8/layout/process4"/>
    <dgm:cxn modelId="{19413D97-DB6D-43A6-A596-B2AFC5308D0D}" srcId="{88994143-E1FB-4521-B250-AE993A101529}" destId="{8C6D9A74-EC8D-4C1B-9AC4-D0EF36917738}" srcOrd="0" destOrd="0" parTransId="{CA341613-EDB0-47C4-BA35-5A21051988B0}" sibTransId="{BC6E0864-4A0E-4B2B-A9DB-8CCA8A2C8B32}"/>
    <dgm:cxn modelId="{A842EDA6-71F5-48B9-8FAD-EC331022C000}" srcId="{8C6D9A74-EC8D-4C1B-9AC4-D0EF36917738}" destId="{CF38E16A-2790-4685-8527-55C80BE114DD}" srcOrd="0" destOrd="0" parTransId="{A49F94C1-B710-4A09-9427-4DD459173482}" sibTransId="{B11AC5B1-5BD0-4B4F-9CDE-45E6F624124A}"/>
    <dgm:cxn modelId="{740EFFA7-10DF-4D07-866E-C6871A836746}" type="presOf" srcId="{4ADA7A2B-DB2F-4DC5-AFF2-B882D40101C7}" destId="{D003F154-9281-47EA-BFEB-E5842E378BB5}" srcOrd="0" destOrd="0" presId="urn:microsoft.com/office/officeart/2005/8/layout/process4"/>
    <dgm:cxn modelId="{0249A6FC-E1D0-44AD-BA6D-DF684287BE39}" type="presOf" srcId="{8C6D9A74-EC8D-4C1B-9AC4-D0EF36917738}" destId="{FAD861CC-F170-4E8A-A276-360C9C888404}" srcOrd="0" destOrd="0" presId="urn:microsoft.com/office/officeart/2005/8/layout/process4"/>
    <dgm:cxn modelId="{0C009C1A-D5CD-48A9-BFA6-059521F2F22A}" type="presParOf" srcId="{8A8A6847-F196-4651-ABB0-B38D731B5585}" destId="{1291178E-AE95-485A-B658-C72AE0369F7B}" srcOrd="0" destOrd="0" presId="urn:microsoft.com/office/officeart/2005/8/layout/process4"/>
    <dgm:cxn modelId="{415904F8-8662-420C-9B75-2176B587CF49}" type="presParOf" srcId="{1291178E-AE95-485A-B658-C72AE0369F7B}" destId="{E179E6D8-8A97-42EE-92EB-72A81B211913}" srcOrd="0" destOrd="0" presId="urn:microsoft.com/office/officeart/2005/8/layout/process4"/>
    <dgm:cxn modelId="{3E018B75-B926-4723-8AF7-B3FBC913D557}" type="presParOf" srcId="{8A8A6847-F196-4651-ABB0-B38D731B5585}" destId="{5CC40AAE-6FA0-4F6D-9F55-E39A60BBD656}" srcOrd="1" destOrd="0" presId="urn:microsoft.com/office/officeart/2005/8/layout/process4"/>
    <dgm:cxn modelId="{56C3AA40-860B-46C1-A7BC-8CBAB8C21768}" type="presParOf" srcId="{8A8A6847-F196-4651-ABB0-B38D731B5585}" destId="{90582E6C-D8D5-455A-A616-78AE510211C6}" srcOrd="2" destOrd="0" presId="urn:microsoft.com/office/officeart/2005/8/layout/process4"/>
    <dgm:cxn modelId="{BC1F6498-8803-4812-AF88-F6B300E8B13D}" type="presParOf" srcId="{90582E6C-D8D5-455A-A616-78AE510211C6}" destId="{CC3B6B7F-273C-44D1-859C-B8CC97CF5777}" srcOrd="0" destOrd="0" presId="urn:microsoft.com/office/officeart/2005/8/layout/process4"/>
    <dgm:cxn modelId="{E72782AC-B63A-4A76-9BC9-8ABC9E1772BB}" type="presParOf" srcId="{8A8A6847-F196-4651-ABB0-B38D731B5585}" destId="{004B73F6-0DEA-46B3-92D0-2D5EAC6301A5}" srcOrd="3" destOrd="0" presId="urn:microsoft.com/office/officeart/2005/8/layout/process4"/>
    <dgm:cxn modelId="{556E5814-276C-4206-B012-E025D03A7FBE}" type="presParOf" srcId="{8A8A6847-F196-4651-ABB0-B38D731B5585}" destId="{1BC46274-AA95-4B20-96BF-35E1F90345C1}" srcOrd="4" destOrd="0" presId="urn:microsoft.com/office/officeart/2005/8/layout/process4"/>
    <dgm:cxn modelId="{59C0FE5E-EEE5-478E-BB81-5E34D722164C}" type="presParOf" srcId="{1BC46274-AA95-4B20-96BF-35E1F90345C1}" destId="{FAD861CC-F170-4E8A-A276-360C9C888404}" srcOrd="0" destOrd="0" presId="urn:microsoft.com/office/officeart/2005/8/layout/process4"/>
    <dgm:cxn modelId="{8280B1AF-7DCD-4B82-BBC9-7C2B85802E77}" type="presParOf" srcId="{1BC46274-AA95-4B20-96BF-35E1F90345C1}" destId="{FA6A8D66-DFA5-41B9-850B-43876B65FDF3}" srcOrd="1" destOrd="0" presId="urn:microsoft.com/office/officeart/2005/8/layout/process4"/>
    <dgm:cxn modelId="{3A342EC4-FD75-4B62-BCA6-C07E15792193}" type="presParOf" srcId="{1BC46274-AA95-4B20-96BF-35E1F90345C1}" destId="{ACB917AC-8321-4DDA-8E27-941203D39245}" srcOrd="2" destOrd="0" presId="urn:microsoft.com/office/officeart/2005/8/layout/process4"/>
    <dgm:cxn modelId="{7FD7C27A-5FE3-4321-BCD8-6849CA55E1CC}" type="presParOf" srcId="{ACB917AC-8321-4DDA-8E27-941203D39245}" destId="{F0C4E497-3F09-4A00-BED3-54131396F190}" srcOrd="0" destOrd="0" presId="urn:microsoft.com/office/officeart/2005/8/layout/process4"/>
    <dgm:cxn modelId="{F7935AAB-2F91-4CF1-A409-9825DC97084E}" type="presParOf" srcId="{ACB917AC-8321-4DDA-8E27-941203D39245}" destId="{D003F154-9281-47EA-BFEB-E5842E378BB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566B4-B398-4798-951B-6869F61D157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55B686-222B-43E9-ADFD-4561A0F2203C}">
      <dgm:prSet/>
      <dgm:spPr/>
      <dgm:t>
        <a:bodyPr/>
        <a:lstStyle/>
        <a:p>
          <a:r>
            <a:rPr lang="pt-PT" dirty="0"/>
            <a:t>Resgate genético muitas das vezes aplicado para remediar situações provocadas pela ação humana</a:t>
          </a:r>
          <a:endParaRPr lang="en-US" dirty="0"/>
        </a:p>
      </dgm:t>
    </dgm:pt>
    <dgm:pt modelId="{97483E44-DB2C-45D1-9858-9E2587440FEF}" type="parTrans" cxnId="{7A00E310-8B5A-447F-B14A-FBD0A5420857}">
      <dgm:prSet/>
      <dgm:spPr/>
      <dgm:t>
        <a:bodyPr/>
        <a:lstStyle/>
        <a:p>
          <a:endParaRPr lang="en-US"/>
        </a:p>
      </dgm:t>
    </dgm:pt>
    <dgm:pt modelId="{316BF983-8869-41B0-9E8F-158451E115B8}" type="sibTrans" cxnId="{7A00E310-8B5A-447F-B14A-FBD0A5420857}">
      <dgm:prSet/>
      <dgm:spPr/>
      <dgm:t>
        <a:bodyPr/>
        <a:lstStyle/>
        <a:p>
          <a:endParaRPr lang="en-US"/>
        </a:p>
      </dgm:t>
    </dgm:pt>
    <dgm:pt modelId="{49AE5AB2-C521-45A7-BC62-EFD9A6DF67FA}">
      <dgm:prSet/>
      <dgm:spPr/>
      <dgm:t>
        <a:bodyPr/>
        <a:lstStyle/>
        <a:p>
          <a:r>
            <a:rPr lang="pt-PT" dirty="0"/>
            <a:t>Existência de interdependência entre resgate genético e ambiente</a:t>
          </a:r>
          <a:endParaRPr lang="en-US" dirty="0"/>
        </a:p>
      </dgm:t>
    </dgm:pt>
    <dgm:pt modelId="{317E9361-6E1D-4F60-A57A-301630A3DDC2}" type="parTrans" cxnId="{941CCC4B-7FD2-4C45-B754-6F239482E47F}">
      <dgm:prSet/>
      <dgm:spPr/>
      <dgm:t>
        <a:bodyPr/>
        <a:lstStyle/>
        <a:p>
          <a:endParaRPr lang="en-US"/>
        </a:p>
      </dgm:t>
    </dgm:pt>
    <dgm:pt modelId="{6073CA11-1DD2-4F9C-8310-252F99DF9616}" type="sibTrans" cxnId="{941CCC4B-7FD2-4C45-B754-6F239482E47F}">
      <dgm:prSet/>
      <dgm:spPr/>
      <dgm:t>
        <a:bodyPr/>
        <a:lstStyle/>
        <a:p>
          <a:endParaRPr lang="en-US"/>
        </a:p>
      </dgm:t>
    </dgm:pt>
    <dgm:pt modelId="{7CB239F3-D010-4A2A-8909-BAA40CA7F15A}" type="pres">
      <dgm:prSet presAssocID="{D2C566B4-B398-4798-951B-6869F61D15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74474F-53F6-47A9-88D3-21869D00FDE0}" type="pres">
      <dgm:prSet presAssocID="{0955B686-222B-43E9-ADFD-4561A0F2203C}" presName="hierRoot1" presStyleCnt="0"/>
      <dgm:spPr/>
    </dgm:pt>
    <dgm:pt modelId="{6727EE4A-7C20-40E3-864C-CC2AD2660A90}" type="pres">
      <dgm:prSet presAssocID="{0955B686-222B-43E9-ADFD-4561A0F2203C}" presName="composite" presStyleCnt="0"/>
      <dgm:spPr/>
    </dgm:pt>
    <dgm:pt modelId="{B321A986-C355-4831-84EC-74BD52F0EBFC}" type="pres">
      <dgm:prSet presAssocID="{0955B686-222B-43E9-ADFD-4561A0F2203C}" presName="background" presStyleLbl="node0" presStyleIdx="0" presStyleCnt="2"/>
      <dgm:spPr/>
    </dgm:pt>
    <dgm:pt modelId="{4D4BA74B-C59C-47F6-84BC-B67245501B7C}" type="pres">
      <dgm:prSet presAssocID="{0955B686-222B-43E9-ADFD-4561A0F2203C}" presName="text" presStyleLbl="fgAcc0" presStyleIdx="0" presStyleCnt="2">
        <dgm:presLayoutVars>
          <dgm:chPref val="3"/>
        </dgm:presLayoutVars>
      </dgm:prSet>
      <dgm:spPr/>
    </dgm:pt>
    <dgm:pt modelId="{1CF0DEE1-DA2B-4CB5-9607-997E5787A525}" type="pres">
      <dgm:prSet presAssocID="{0955B686-222B-43E9-ADFD-4561A0F2203C}" presName="hierChild2" presStyleCnt="0"/>
      <dgm:spPr/>
    </dgm:pt>
    <dgm:pt modelId="{46BBF714-B5D1-4B72-8406-35E0DABACC85}" type="pres">
      <dgm:prSet presAssocID="{49AE5AB2-C521-45A7-BC62-EFD9A6DF67FA}" presName="hierRoot1" presStyleCnt="0"/>
      <dgm:spPr/>
    </dgm:pt>
    <dgm:pt modelId="{29FEEF99-8291-463B-A6D0-20E7D3B5D67B}" type="pres">
      <dgm:prSet presAssocID="{49AE5AB2-C521-45A7-BC62-EFD9A6DF67FA}" presName="composite" presStyleCnt="0"/>
      <dgm:spPr/>
    </dgm:pt>
    <dgm:pt modelId="{3AD823FE-5DF8-4B06-AFE6-42EE2FF4C907}" type="pres">
      <dgm:prSet presAssocID="{49AE5AB2-C521-45A7-BC62-EFD9A6DF67FA}" presName="background" presStyleLbl="node0" presStyleIdx="1" presStyleCnt="2"/>
      <dgm:spPr/>
    </dgm:pt>
    <dgm:pt modelId="{522F9E6D-BB9F-45D7-AE89-73FDD4FDEEF9}" type="pres">
      <dgm:prSet presAssocID="{49AE5AB2-C521-45A7-BC62-EFD9A6DF67FA}" presName="text" presStyleLbl="fgAcc0" presStyleIdx="1" presStyleCnt="2">
        <dgm:presLayoutVars>
          <dgm:chPref val="3"/>
        </dgm:presLayoutVars>
      </dgm:prSet>
      <dgm:spPr/>
    </dgm:pt>
    <dgm:pt modelId="{6D6E6221-18F7-4104-AC76-0816E6352F8F}" type="pres">
      <dgm:prSet presAssocID="{49AE5AB2-C521-45A7-BC62-EFD9A6DF67FA}" presName="hierChild2" presStyleCnt="0"/>
      <dgm:spPr/>
    </dgm:pt>
  </dgm:ptLst>
  <dgm:cxnLst>
    <dgm:cxn modelId="{7A00E310-8B5A-447F-B14A-FBD0A5420857}" srcId="{D2C566B4-B398-4798-951B-6869F61D157D}" destId="{0955B686-222B-43E9-ADFD-4561A0F2203C}" srcOrd="0" destOrd="0" parTransId="{97483E44-DB2C-45D1-9858-9E2587440FEF}" sibTransId="{316BF983-8869-41B0-9E8F-158451E115B8}"/>
    <dgm:cxn modelId="{4578E227-5C1B-4EE3-B958-D6776B4E0FCE}" type="presOf" srcId="{D2C566B4-B398-4798-951B-6869F61D157D}" destId="{7CB239F3-D010-4A2A-8909-BAA40CA7F15A}" srcOrd="0" destOrd="0" presId="urn:microsoft.com/office/officeart/2005/8/layout/hierarchy1"/>
    <dgm:cxn modelId="{941CCC4B-7FD2-4C45-B754-6F239482E47F}" srcId="{D2C566B4-B398-4798-951B-6869F61D157D}" destId="{49AE5AB2-C521-45A7-BC62-EFD9A6DF67FA}" srcOrd="1" destOrd="0" parTransId="{317E9361-6E1D-4F60-A57A-301630A3DDC2}" sibTransId="{6073CA11-1DD2-4F9C-8310-252F99DF9616}"/>
    <dgm:cxn modelId="{0202C787-96DE-4527-B2EE-DDF3E426B948}" type="presOf" srcId="{0955B686-222B-43E9-ADFD-4561A0F2203C}" destId="{4D4BA74B-C59C-47F6-84BC-B67245501B7C}" srcOrd="0" destOrd="0" presId="urn:microsoft.com/office/officeart/2005/8/layout/hierarchy1"/>
    <dgm:cxn modelId="{295985E8-3BFE-420C-B0F5-1F250359362B}" type="presOf" srcId="{49AE5AB2-C521-45A7-BC62-EFD9A6DF67FA}" destId="{522F9E6D-BB9F-45D7-AE89-73FDD4FDEEF9}" srcOrd="0" destOrd="0" presId="urn:microsoft.com/office/officeart/2005/8/layout/hierarchy1"/>
    <dgm:cxn modelId="{70D719DC-A8BC-4768-94F2-06B5C3E06A7C}" type="presParOf" srcId="{7CB239F3-D010-4A2A-8909-BAA40CA7F15A}" destId="{AC74474F-53F6-47A9-88D3-21869D00FDE0}" srcOrd="0" destOrd="0" presId="urn:microsoft.com/office/officeart/2005/8/layout/hierarchy1"/>
    <dgm:cxn modelId="{493E8BE2-27F6-48CB-8284-2E9B020AE96A}" type="presParOf" srcId="{AC74474F-53F6-47A9-88D3-21869D00FDE0}" destId="{6727EE4A-7C20-40E3-864C-CC2AD2660A90}" srcOrd="0" destOrd="0" presId="urn:microsoft.com/office/officeart/2005/8/layout/hierarchy1"/>
    <dgm:cxn modelId="{256B4584-409C-4DFA-9DF2-8DC035E8EAF9}" type="presParOf" srcId="{6727EE4A-7C20-40E3-864C-CC2AD2660A90}" destId="{B321A986-C355-4831-84EC-74BD52F0EBFC}" srcOrd="0" destOrd="0" presId="urn:microsoft.com/office/officeart/2005/8/layout/hierarchy1"/>
    <dgm:cxn modelId="{1C3BF4A8-9B9F-4577-BA78-AFD5CA70FC60}" type="presParOf" srcId="{6727EE4A-7C20-40E3-864C-CC2AD2660A90}" destId="{4D4BA74B-C59C-47F6-84BC-B67245501B7C}" srcOrd="1" destOrd="0" presId="urn:microsoft.com/office/officeart/2005/8/layout/hierarchy1"/>
    <dgm:cxn modelId="{2E5971E9-5D10-4365-B967-FDC917C18443}" type="presParOf" srcId="{AC74474F-53F6-47A9-88D3-21869D00FDE0}" destId="{1CF0DEE1-DA2B-4CB5-9607-997E5787A525}" srcOrd="1" destOrd="0" presId="urn:microsoft.com/office/officeart/2005/8/layout/hierarchy1"/>
    <dgm:cxn modelId="{3ACF99ED-46E4-4319-B605-65EABD463837}" type="presParOf" srcId="{7CB239F3-D010-4A2A-8909-BAA40CA7F15A}" destId="{46BBF714-B5D1-4B72-8406-35E0DABACC85}" srcOrd="1" destOrd="0" presId="urn:microsoft.com/office/officeart/2005/8/layout/hierarchy1"/>
    <dgm:cxn modelId="{A3AFCF1E-684D-42E6-8AEE-8751EB2697DE}" type="presParOf" srcId="{46BBF714-B5D1-4B72-8406-35E0DABACC85}" destId="{29FEEF99-8291-463B-A6D0-20E7D3B5D67B}" srcOrd="0" destOrd="0" presId="urn:microsoft.com/office/officeart/2005/8/layout/hierarchy1"/>
    <dgm:cxn modelId="{4F02F52F-0F9B-45AB-9C16-4A6962BE69E8}" type="presParOf" srcId="{29FEEF99-8291-463B-A6D0-20E7D3B5D67B}" destId="{3AD823FE-5DF8-4B06-AFE6-42EE2FF4C907}" srcOrd="0" destOrd="0" presId="urn:microsoft.com/office/officeart/2005/8/layout/hierarchy1"/>
    <dgm:cxn modelId="{4FD77E97-7BB0-43DA-A468-8BC0E04140E3}" type="presParOf" srcId="{29FEEF99-8291-463B-A6D0-20E7D3B5D67B}" destId="{522F9E6D-BB9F-45D7-AE89-73FDD4FDEEF9}" srcOrd="1" destOrd="0" presId="urn:microsoft.com/office/officeart/2005/8/layout/hierarchy1"/>
    <dgm:cxn modelId="{60282FEC-E94A-4F19-8939-6082D58CED61}" type="presParOf" srcId="{46BBF714-B5D1-4B72-8406-35E0DABACC85}" destId="{6D6E6221-18F7-4104-AC76-0816E6352F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62A40-0A8E-406F-BCAC-08C3B259A4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873F76-E6EB-479F-92E5-F8EB15D3A1C7}">
      <dgm:prSet/>
      <dgm:spPr/>
      <dgm:t>
        <a:bodyPr/>
        <a:lstStyle/>
        <a:p>
          <a:r>
            <a:rPr lang="pt-PT"/>
            <a:t>Pode ser a solução para populações com elevado grau de isolamento, aumentando a sua diversidade genética</a:t>
          </a:r>
          <a:endParaRPr lang="en-US"/>
        </a:p>
      </dgm:t>
    </dgm:pt>
    <dgm:pt modelId="{AEDC5A44-AADA-4D38-BD3A-231122DB5FA0}" type="parTrans" cxnId="{837BF500-1A4E-436B-9336-38E3DCFBB057}">
      <dgm:prSet/>
      <dgm:spPr/>
      <dgm:t>
        <a:bodyPr/>
        <a:lstStyle/>
        <a:p>
          <a:endParaRPr lang="en-US"/>
        </a:p>
      </dgm:t>
    </dgm:pt>
    <dgm:pt modelId="{FBB346A1-F07D-4F77-94FB-28FF93094C1C}" type="sibTrans" cxnId="{837BF500-1A4E-436B-9336-38E3DCFBB057}">
      <dgm:prSet/>
      <dgm:spPr/>
      <dgm:t>
        <a:bodyPr/>
        <a:lstStyle/>
        <a:p>
          <a:endParaRPr lang="en-US"/>
        </a:p>
      </dgm:t>
    </dgm:pt>
    <dgm:pt modelId="{5EB48909-7DFA-4025-9384-9A0B6CD8D542}">
      <dgm:prSet/>
      <dgm:spPr/>
      <dgm:t>
        <a:bodyPr/>
        <a:lstStyle/>
        <a:p>
          <a:r>
            <a:rPr lang="pt-PT"/>
            <a:t>Provoca o aumento do número de indivíduos nas populações de pequenas dimensões</a:t>
          </a:r>
          <a:endParaRPr lang="en-US"/>
        </a:p>
      </dgm:t>
    </dgm:pt>
    <dgm:pt modelId="{D76C0366-8F2D-48C3-A9B6-515DDB209DD5}" type="parTrans" cxnId="{D99F6F2B-CBAF-412A-A61F-3E0A2DC4BAEF}">
      <dgm:prSet/>
      <dgm:spPr/>
      <dgm:t>
        <a:bodyPr/>
        <a:lstStyle/>
        <a:p>
          <a:endParaRPr lang="en-US"/>
        </a:p>
      </dgm:t>
    </dgm:pt>
    <dgm:pt modelId="{0F1CD60D-FA20-4732-BC5B-424D1256BA57}" type="sibTrans" cxnId="{D99F6F2B-CBAF-412A-A61F-3E0A2DC4BAEF}">
      <dgm:prSet/>
      <dgm:spPr/>
      <dgm:t>
        <a:bodyPr/>
        <a:lstStyle/>
        <a:p>
          <a:endParaRPr lang="en-US"/>
        </a:p>
      </dgm:t>
    </dgm:pt>
    <dgm:pt modelId="{69BC5AE4-0647-4D3C-8393-182A5AEBF652}">
      <dgm:prSet/>
      <dgm:spPr/>
      <dgm:t>
        <a:bodyPr/>
        <a:lstStyle/>
        <a:p>
          <a:r>
            <a:rPr lang="pt-PT"/>
            <a:t>Permite comprar tempo até que outras medidas sejam aplicadas de forma à espécie em estudo poder aumentar a sua resiliência</a:t>
          </a:r>
          <a:endParaRPr lang="en-US"/>
        </a:p>
      </dgm:t>
    </dgm:pt>
    <dgm:pt modelId="{B8BFB0A6-4806-4D1F-B6EE-B9BE9406F318}" type="parTrans" cxnId="{13A873A7-06C9-40B9-8C13-C752DB9C3FFB}">
      <dgm:prSet/>
      <dgm:spPr/>
      <dgm:t>
        <a:bodyPr/>
        <a:lstStyle/>
        <a:p>
          <a:endParaRPr lang="en-US"/>
        </a:p>
      </dgm:t>
    </dgm:pt>
    <dgm:pt modelId="{7E4A8BC1-F6B0-44CB-BCEF-24001D404370}" type="sibTrans" cxnId="{13A873A7-06C9-40B9-8C13-C752DB9C3FFB}">
      <dgm:prSet/>
      <dgm:spPr/>
      <dgm:t>
        <a:bodyPr/>
        <a:lstStyle/>
        <a:p>
          <a:endParaRPr lang="en-US"/>
        </a:p>
      </dgm:t>
    </dgm:pt>
    <dgm:pt modelId="{304BF184-9DB7-4BAC-A88A-A3BEA5DA2CBE}" type="pres">
      <dgm:prSet presAssocID="{10562A40-0A8E-406F-BCAC-08C3B259A4AE}" presName="linear" presStyleCnt="0">
        <dgm:presLayoutVars>
          <dgm:animLvl val="lvl"/>
          <dgm:resizeHandles val="exact"/>
        </dgm:presLayoutVars>
      </dgm:prSet>
      <dgm:spPr/>
    </dgm:pt>
    <dgm:pt modelId="{0E11DEAC-0422-4775-90CE-FE28E3E986FA}" type="pres">
      <dgm:prSet presAssocID="{96873F76-E6EB-479F-92E5-F8EB15D3A1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A5B783-B675-4D0D-A5BB-05E4BA79E704}" type="pres">
      <dgm:prSet presAssocID="{FBB346A1-F07D-4F77-94FB-28FF93094C1C}" presName="spacer" presStyleCnt="0"/>
      <dgm:spPr/>
    </dgm:pt>
    <dgm:pt modelId="{3ED5F558-A144-4FF7-9081-179D7C5B4F16}" type="pres">
      <dgm:prSet presAssocID="{5EB48909-7DFA-4025-9384-9A0B6CD8D5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AF6C99-534A-479B-98C4-E85CF059EC86}" type="pres">
      <dgm:prSet presAssocID="{0F1CD60D-FA20-4732-BC5B-424D1256BA57}" presName="spacer" presStyleCnt="0"/>
      <dgm:spPr/>
    </dgm:pt>
    <dgm:pt modelId="{9245134E-2BEC-4F67-98C1-258608F6357D}" type="pres">
      <dgm:prSet presAssocID="{69BC5AE4-0647-4D3C-8393-182A5AEBF65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7BF500-1A4E-436B-9336-38E3DCFBB057}" srcId="{10562A40-0A8E-406F-BCAC-08C3B259A4AE}" destId="{96873F76-E6EB-479F-92E5-F8EB15D3A1C7}" srcOrd="0" destOrd="0" parTransId="{AEDC5A44-AADA-4D38-BD3A-231122DB5FA0}" sibTransId="{FBB346A1-F07D-4F77-94FB-28FF93094C1C}"/>
    <dgm:cxn modelId="{5AAC8109-A328-4C51-B3CB-40AE09B79919}" type="presOf" srcId="{10562A40-0A8E-406F-BCAC-08C3B259A4AE}" destId="{304BF184-9DB7-4BAC-A88A-A3BEA5DA2CBE}" srcOrd="0" destOrd="0" presId="urn:microsoft.com/office/officeart/2005/8/layout/vList2"/>
    <dgm:cxn modelId="{D99F6F2B-CBAF-412A-A61F-3E0A2DC4BAEF}" srcId="{10562A40-0A8E-406F-BCAC-08C3B259A4AE}" destId="{5EB48909-7DFA-4025-9384-9A0B6CD8D542}" srcOrd="1" destOrd="0" parTransId="{D76C0366-8F2D-48C3-A9B6-515DDB209DD5}" sibTransId="{0F1CD60D-FA20-4732-BC5B-424D1256BA57}"/>
    <dgm:cxn modelId="{B387265F-1BDE-4892-BA49-0D0512E19333}" type="presOf" srcId="{5EB48909-7DFA-4025-9384-9A0B6CD8D542}" destId="{3ED5F558-A144-4FF7-9081-179D7C5B4F16}" srcOrd="0" destOrd="0" presId="urn:microsoft.com/office/officeart/2005/8/layout/vList2"/>
    <dgm:cxn modelId="{ED849460-9071-4282-B612-6C781F468173}" type="presOf" srcId="{69BC5AE4-0647-4D3C-8393-182A5AEBF652}" destId="{9245134E-2BEC-4F67-98C1-258608F6357D}" srcOrd="0" destOrd="0" presId="urn:microsoft.com/office/officeart/2005/8/layout/vList2"/>
    <dgm:cxn modelId="{D0D6FB8A-8638-42C5-B60A-62DA9506BE01}" type="presOf" srcId="{96873F76-E6EB-479F-92E5-F8EB15D3A1C7}" destId="{0E11DEAC-0422-4775-90CE-FE28E3E986FA}" srcOrd="0" destOrd="0" presId="urn:microsoft.com/office/officeart/2005/8/layout/vList2"/>
    <dgm:cxn modelId="{13A873A7-06C9-40B9-8C13-C752DB9C3FFB}" srcId="{10562A40-0A8E-406F-BCAC-08C3B259A4AE}" destId="{69BC5AE4-0647-4D3C-8393-182A5AEBF652}" srcOrd="2" destOrd="0" parTransId="{B8BFB0A6-4806-4D1F-B6EE-B9BE9406F318}" sibTransId="{7E4A8BC1-F6B0-44CB-BCEF-24001D404370}"/>
    <dgm:cxn modelId="{E4CCC30A-9066-4CF1-9203-179EF171E41E}" type="presParOf" srcId="{304BF184-9DB7-4BAC-A88A-A3BEA5DA2CBE}" destId="{0E11DEAC-0422-4775-90CE-FE28E3E986FA}" srcOrd="0" destOrd="0" presId="urn:microsoft.com/office/officeart/2005/8/layout/vList2"/>
    <dgm:cxn modelId="{8DE6606F-5F0D-4A0A-ABAE-37963C4ED3EA}" type="presParOf" srcId="{304BF184-9DB7-4BAC-A88A-A3BEA5DA2CBE}" destId="{EAA5B783-B675-4D0D-A5BB-05E4BA79E704}" srcOrd="1" destOrd="0" presId="urn:microsoft.com/office/officeart/2005/8/layout/vList2"/>
    <dgm:cxn modelId="{96E0F122-593A-45AE-81A5-D49EBBB0A4A1}" type="presParOf" srcId="{304BF184-9DB7-4BAC-A88A-A3BEA5DA2CBE}" destId="{3ED5F558-A144-4FF7-9081-179D7C5B4F16}" srcOrd="2" destOrd="0" presId="urn:microsoft.com/office/officeart/2005/8/layout/vList2"/>
    <dgm:cxn modelId="{B5C24826-AC83-4554-9DCF-96F0FE4AA67D}" type="presParOf" srcId="{304BF184-9DB7-4BAC-A88A-A3BEA5DA2CBE}" destId="{CDAF6C99-534A-479B-98C4-E85CF059EC86}" srcOrd="3" destOrd="0" presId="urn:microsoft.com/office/officeart/2005/8/layout/vList2"/>
    <dgm:cxn modelId="{C4FD5B56-D463-484B-B059-BD989CB5C4C5}" type="presParOf" srcId="{304BF184-9DB7-4BAC-A88A-A3BEA5DA2CBE}" destId="{9245134E-2BEC-4F67-98C1-258608F635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F668F-BFE5-4FB9-8F5B-916A1B7C3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7A5A4B-9D4D-460B-86E2-2B7A738D63FC}">
      <dgm:prSet/>
      <dgm:spPr/>
      <dgm:t>
        <a:bodyPr/>
        <a:lstStyle/>
        <a:p>
          <a:r>
            <a:rPr lang="pt-PT"/>
            <a:t>Outbreeding é o principal risco associado</a:t>
          </a:r>
          <a:endParaRPr lang="en-US"/>
        </a:p>
      </dgm:t>
    </dgm:pt>
    <dgm:pt modelId="{3BE3288F-2847-4500-AF6F-0E94E0B9E2E8}" type="parTrans" cxnId="{A27E7BCB-B605-417E-ABA7-DFC83559DB26}">
      <dgm:prSet/>
      <dgm:spPr/>
      <dgm:t>
        <a:bodyPr/>
        <a:lstStyle/>
        <a:p>
          <a:endParaRPr lang="en-US"/>
        </a:p>
      </dgm:t>
    </dgm:pt>
    <dgm:pt modelId="{93DE8042-7EE0-4823-BA6C-C615D23B0568}" type="sibTrans" cxnId="{A27E7BCB-B605-417E-ABA7-DFC83559DB26}">
      <dgm:prSet/>
      <dgm:spPr/>
      <dgm:t>
        <a:bodyPr/>
        <a:lstStyle/>
        <a:p>
          <a:endParaRPr lang="en-US"/>
        </a:p>
      </dgm:t>
    </dgm:pt>
    <dgm:pt modelId="{286CDE1C-02D5-40B1-9080-D018CC71799D}">
      <dgm:prSet/>
      <dgm:spPr/>
      <dgm:t>
        <a:bodyPr/>
        <a:lstStyle/>
        <a:p>
          <a:r>
            <a:rPr lang="pt-PT"/>
            <a:t>Os resultados dos trabalhos podem ser bastante variáveis devido a um grande número de fatores</a:t>
          </a:r>
          <a:endParaRPr lang="en-US"/>
        </a:p>
      </dgm:t>
    </dgm:pt>
    <dgm:pt modelId="{9CF3C445-B2C0-4763-B31C-04F8AAB62D6D}" type="parTrans" cxnId="{3A69C45F-5041-4867-B41B-267F0A231C1D}">
      <dgm:prSet/>
      <dgm:spPr/>
      <dgm:t>
        <a:bodyPr/>
        <a:lstStyle/>
        <a:p>
          <a:endParaRPr lang="en-US"/>
        </a:p>
      </dgm:t>
    </dgm:pt>
    <dgm:pt modelId="{7E3A7182-5E14-49BC-9A71-7FE4B7B043DF}" type="sibTrans" cxnId="{3A69C45F-5041-4867-B41B-267F0A231C1D}">
      <dgm:prSet/>
      <dgm:spPr/>
      <dgm:t>
        <a:bodyPr/>
        <a:lstStyle/>
        <a:p>
          <a:endParaRPr lang="en-US"/>
        </a:p>
      </dgm:t>
    </dgm:pt>
    <dgm:pt modelId="{3980AA99-7036-4AEB-B989-65A14AA1EA8A}">
      <dgm:prSet/>
      <dgm:spPr/>
      <dgm:t>
        <a:bodyPr/>
        <a:lstStyle/>
        <a:p>
          <a:r>
            <a:rPr lang="pt-PT"/>
            <a:t>Ciclos de vida das espécies em estudo é muito longo, o que torna difícil a sua observação</a:t>
          </a:r>
          <a:endParaRPr lang="en-US"/>
        </a:p>
      </dgm:t>
    </dgm:pt>
    <dgm:pt modelId="{9F608B2A-F33F-46D3-A666-C65F40915FF7}" type="parTrans" cxnId="{26BF9E78-4C01-428D-A53F-8C9DA60C69F2}">
      <dgm:prSet/>
      <dgm:spPr/>
      <dgm:t>
        <a:bodyPr/>
        <a:lstStyle/>
        <a:p>
          <a:endParaRPr lang="en-US"/>
        </a:p>
      </dgm:t>
    </dgm:pt>
    <dgm:pt modelId="{EE98B030-30A9-4FF1-88B3-503997987988}" type="sibTrans" cxnId="{26BF9E78-4C01-428D-A53F-8C9DA60C69F2}">
      <dgm:prSet/>
      <dgm:spPr/>
      <dgm:t>
        <a:bodyPr/>
        <a:lstStyle/>
        <a:p>
          <a:endParaRPr lang="en-US"/>
        </a:p>
      </dgm:t>
    </dgm:pt>
    <dgm:pt modelId="{C67A1A4B-3C23-48AF-B09E-18C9FD915C56}" type="pres">
      <dgm:prSet presAssocID="{58AF668F-BFE5-4FB9-8F5B-916A1B7C3BC7}" presName="linear" presStyleCnt="0">
        <dgm:presLayoutVars>
          <dgm:animLvl val="lvl"/>
          <dgm:resizeHandles val="exact"/>
        </dgm:presLayoutVars>
      </dgm:prSet>
      <dgm:spPr/>
    </dgm:pt>
    <dgm:pt modelId="{C1CBABFB-ED8F-4264-B868-9FD6764C411E}" type="pres">
      <dgm:prSet presAssocID="{537A5A4B-9D4D-460B-86E2-2B7A738D63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556DA6-2D86-4343-8A1F-82D17ED45FA1}" type="pres">
      <dgm:prSet presAssocID="{93DE8042-7EE0-4823-BA6C-C615D23B0568}" presName="spacer" presStyleCnt="0"/>
      <dgm:spPr/>
    </dgm:pt>
    <dgm:pt modelId="{541FA400-F999-4CA3-9D19-FFB28E7BB57E}" type="pres">
      <dgm:prSet presAssocID="{286CDE1C-02D5-40B1-9080-D018CC717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90B330-4EC8-43C1-B087-16E8BB5250C5}" type="pres">
      <dgm:prSet presAssocID="{7E3A7182-5E14-49BC-9A71-7FE4B7B043DF}" presName="spacer" presStyleCnt="0"/>
      <dgm:spPr/>
    </dgm:pt>
    <dgm:pt modelId="{7072BDF8-BA3A-4B4D-B6B1-8CD8FF414CB5}" type="pres">
      <dgm:prSet presAssocID="{3980AA99-7036-4AEB-B989-65A14AA1EA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81AB2B-F5AE-46BE-AC01-729B95A939D8}" type="presOf" srcId="{286CDE1C-02D5-40B1-9080-D018CC71799D}" destId="{541FA400-F999-4CA3-9D19-FFB28E7BB57E}" srcOrd="0" destOrd="0" presId="urn:microsoft.com/office/officeart/2005/8/layout/vList2"/>
    <dgm:cxn modelId="{D8CF8D3D-CDB9-44ED-B099-05500208673E}" type="presOf" srcId="{58AF668F-BFE5-4FB9-8F5B-916A1B7C3BC7}" destId="{C67A1A4B-3C23-48AF-B09E-18C9FD915C56}" srcOrd="0" destOrd="0" presId="urn:microsoft.com/office/officeart/2005/8/layout/vList2"/>
    <dgm:cxn modelId="{3A69C45F-5041-4867-B41B-267F0A231C1D}" srcId="{58AF668F-BFE5-4FB9-8F5B-916A1B7C3BC7}" destId="{286CDE1C-02D5-40B1-9080-D018CC71799D}" srcOrd="1" destOrd="0" parTransId="{9CF3C445-B2C0-4763-B31C-04F8AAB62D6D}" sibTransId="{7E3A7182-5E14-49BC-9A71-7FE4B7B043DF}"/>
    <dgm:cxn modelId="{26BF9E78-4C01-428D-A53F-8C9DA60C69F2}" srcId="{58AF668F-BFE5-4FB9-8F5B-916A1B7C3BC7}" destId="{3980AA99-7036-4AEB-B989-65A14AA1EA8A}" srcOrd="2" destOrd="0" parTransId="{9F608B2A-F33F-46D3-A666-C65F40915FF7}" sibTransId="{EE98B030-30A9-4FF1-88B3-503997987988}"/>
    <dgm:cxn modelId="{639379A7-8FC6-45C3-96A7-43F802E39C88}" type="presOf" srcId="{3980AA99-7036-4AEB-B989-65A14AA1EA8A}" destId="{7072BDF8-BA3A-4B4D-B6B1-8CD8FF414CB5}" srcOrd="0" destOrd="0" presId="urn:microsoft.com/office/officeart/2005/8/layout/vList2"/>
    <dgm:cxn modelId="{03386EAB-5E76-4B47-AD0C-1BBEA672A0D0}" type="presOf" srcId="{537A5A4B-9D4D-460B-86E2-2B7A738D63FC}" destId="{C1CBABFB-ED8F-4264-B868-9FD6764C411E}" srcOrd="0" destOrd="0" presId="urn:microsoft.com/office/officeart/2005/8/layout/vList2"/>
    <dgm:cxn modelId="{A27E7BCB-B605-417E-ABA7-DFC83559DB26}" srcId="{58AF668F-BFE5-4FB9-8F5B-916A1B7C3BC7}" destId="{537A5A4B-9D4D-460B-86E2-2B7A738D63FC}" srcOrd="0" destOrd="0" parTransId="{3BE3288F-2847-4500-AF6F-0E94E0B9E2E8}" sibTransId="{93DE8042-7EE0-4823-BA6C-C615D23B0568}"/>
    <dgm:cxn modelId="{C7D1F1E4-0656-4DF6-8BF4-1AE831E7C67A}" type="presParOf" srcId="{C67A1A4B-3C23-48AF-B09E-18C9FD915C56}" destId="{C1CBABFB-ED8F-4264-B868-9FD6764C411E}" srcOrd="0" destOrd="0" presId="urn:microsoft.com/office/officeart/2005/8/layout/vList2"/>
    <dgm:cxn modelId="{3293D9C3-FD2A-48B9-AD39-446637D0DDC2}" type="presParOf" srcId="{C67A1A4B-3C23-48AF-B09E-18C9FD915C56}" destId="{14556DA6-2D86-4343-8A1F-82D17ED45FA1}" srcOrd="1" destOrd="0" presId="urn:microsoft.com/office/officeart/2005/8/layout/vList2"/>
    <dgm:cxn modelId="{48649FFE-8BFC-4247-8148-AD7554F5A81C}" type="presParOf" srcId="{C67A1A4B-3C23-48AF-B09E-18C9FD915C56}" destId="{541FA400-F999-4CA3-9D19-FFB28E7BB57E}" srcOrd="2" destOrd="0" presId="urn:microsoft.com/office/officeart/2005/8/layout/vList2"/>
    <dgm:cxn modelId="{E1B8093A-6A8B-467F-87E4-212858768F4E}" type="presParOf" srcId="{C67A1A4B-3C23-48AF-B09E-18C9FD915C56}" destId="{4490B330-4EC8-43C1-B087-16E8BB5250C5}" srcOrd="3" destOrd="0" presId="urn:microsoft.com/office/officeart/2005/8/layout/vList2"/>
    <dgm:cxn modelId="{B36E1E77-0310-4946-8B5F-279374534B28}" type="presParOf" srcId="{C67A1A4B-3C23-48AF-B09E-18C9FD915C56}" destId="{7072BDF8-BA3A-4B4D-B6B1-8CD8FF414C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E23233-5B70-4E1C-8CF2-E176A68A19E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F2B72C-BE4A-44F1-A317-07D8F3E54AEA}">
      <dgm:prSet/>
      <dgm:spPr/>
      <dgm:t>
        <a:bodyPr/>
        <a:lstStyle/>
        <a:p>
          <a:r>
            <a:rPr lang="pt-PT"/>
            <a:t>Medições podem ser feitas com base no fitness das populações – medições a longo prazo</a:t>
          </a:r>
          <a:endParaRPr lang="en-US"/>
        </a:p>
      </dgm:t>
    </dgm:pt>
    <dgm:pt modelId="{3A800535-9FF0-4D07-A0F0-2F2793E7ECCB}" type="parTrans" cxnId="{76E5D50C-AC58-468F-AC87-CE0145ED6037}">
      <dgm:prSet/>
      <dgm:spPr/>
      <dgm:t>
        <a:bodyPr/>
        <a:lstStyle/>
        <a:p>
          <a:endParaRPr lang="en-US"/>
        </a:p>
      </dgm:t>
    </dgm:pt>
    <dgm:pt modelId="{1C560296-AF05-4550-B7D6-332A14A8FC4B}" type="sibTrans" cxnId="{76E5D50C-AC58-468F-AC87-CE0145ED6037}">
      <dgm:prSet/>
      <dgm:spPr/>
      <dgm:t>
        <a:bodyPr/>
        <a:lstStyle/>
        <a:p>
          <a:endParaRPr lang="en-US"/>
        </a:p>
      </dgm:t>
    </dgm:pt>
    <dgm:pt modelId="{ECAEFCDC-8C20-4CCB-841A-5DE72048E56F}">
      <dgm:prSet/>
      <dgm:spPr/>
      <dgm:t>
        <a:bodyPr/>
        <a:lstStyle/>
        <a:p>
          <a:r>
            <a:rPr lang="pt-PT"/>
            <a:t>Alguns argumentos fenotípicos podem ser usados como observação direta dos seus efeitos</a:t>
          </a:r>
          <a:endParaRPr lang="en-US"/>
        </a:p>
      </dgm:t>
    </dgm:pt>
    <dgm:pt modelId="{32B8820E-9FAB-4291-97DE-A5D4D5ECA9B7}" type="parTrans" cxnId="{20E0A43B-0BA3-4BDA-83A0-68BC0A062B91}">
      <dgm:prSet/>
      <dgm:spPr/>
      <dgm:t>
        <a:bodyPr/>
        <a:lstStyle/>
        <a:p>
          <a:endParaRPr lang="en-US"/>
        </a:p>
      </dgm:t>
    </dgm:pt>
    <dgm:pt modelId="{0DB45D52-787B-461B-BBAA-25BCEFB19AE9}" type="sibTrans" cxnId="{20E0A43B-0BA3-4BDA-83A0-68BC0A062B91}">
      <dgm:prSet/>
      <dgm:spPr/>
      <dgm:t>
        <a:bodyPr/>
        <a:lstStyle/>
        <a:p>
          <a:endParaRPr lang="en-US"/>
        </a:p>
      </dgm:t>
    </dgm:pt>
    <dgm:pt modelId="{CBC59D03-ABDA-472B-BEA6-22565E68C0D3}">
      <dgm:prSet/>
      <dgm:spPr/>
      <dgm:t>
        <a:bodyPr/>
        <a:lstStyle/>
        <a:p>
          <a:r>
            <a:rPr lang="pt-PT"/>
            <a:t>Análise genética sobretudo feita com base na contagem de diversidade genética – aumento da heterozigotia </a:t>
          </a:r>
          <a:endParaRPr lang="en-US"/>
        </a:p>
      </dgm:t>
    </dgm:pt>
    <dgm:pt modelId="{756DC49F-53AF-4165-9712-EE758A3766EA}" type="parTrans" cxnId="{799B634D-D96A-41B9-9C69-3A7B7AB61B49}">
      <dgm:prSet/>
      <dgm:spPr/>
      <dgm:t>
        <a:bodyPr/>
        <a:lstStyle/>
        <a:p>
          <a:endParaRPr lang="en-US"/>
        </a:p>
      </dgm:t>
    </dgm:pt>
    <dgm:pt modelId="{214F55AC-A989-4CFC-86F7-A9BDF332099B}" type="sibTrans" cxnId="{799B634D-D96A-41B9-9C69-3A7B7AB61B49}">
      <dgm:prSet/>
      <dgm:spPr/>
      <dgm:t>
        <a:bodyPr/>
        <a:lstStyle/>
        <a:p>
          <a:endParaRPr lang="en-US"/>
        </a:p>
      </dgm:t>
    </dgm:pt>
    <dgm:pt modelId="{3B122110-81F8-4287-8423-1A7D78A10E6F}" type="pres">
      <dgm:prSet presAssocID="{DCE23233-5B70-4E1C-8CF2-E176A68A1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C64A36-EAF1-4BD8-80B4-E915283BEF21}" type="pres">
      <dgm:prSet presAssocID="{9CF2B72C-BE4A-44F1-A317-07D8F3E54AEA}" presName="hierRoot1" presStyleCnt="0"/>
      <dgm:spPr/>
    </dgm:pt>
    <dgm:pt modelId="{DD5930FB-85F2-493C-86E9-BC480951F37F}" type="pres">
      <dgm:prSet presAssocID="{9CF2B72C-BE4A-44F1-A317-07D8F3E54AEA}" presName="composite" presStyleCnt="0"/>
      <dgm:spPr/>
    </dgm:pt>
    <dgm:pt modelId="{6EA7AB6C-6D60-49DE-889B-A10E70684FFD}" type="pres">
      <dgm:prSet presAssocID="{9CF2B72C-BE4A-44F1-A317-07D8F3E54AEA}" presName="background" presStyleLbl="node0" presStyleIdx="0" presStyleCnt="3"/>
      <dgm:spPr/>
    </dgm:pt>
    <dgm:pt modelId="{20E7A830-D584-4734-AAF6-A74DA8859232}" type="pres">
      <dgm:prSet presAssocID="{9CF2B72C-BE4A-44F1-A317-07D8F3E54AEA}" presName="text" presStyleLbl="fgAcc0" presStyleIdx="0" presStyleCnt="3">
        <dgm:presLayoutVars>
          <dgm:chPref val="3"/>
        </dgm:presLayoutVars>
      </dgm:prSet>
      <dgm:spPr/>
    </dgm:pt>
    <dgm:pt modelId="{9CDA8B28-230E-4EDB-BF65-A2EB8843DDA7}" type="pres">
      <dgm:prSet presAssocID="{9CF2B72C-BE4A-44F1-A317-07D8F3E54AEA}" presName="hierChild2" presStyleCnt="0"/>
      <dgm:spPr/>
    </dgm:pt>
    <dgm:pt modelId="{CEB0A126-D652-43DD-9938-A421306A20FD}" type="pres">
      <dgm:prSet presAssocID="{ECAEFCDC-8C20-4CCB-841A-5DE72048E56F}" presName="hierRoot1" presStyleCnt="0"/>
      <dgm:spPr/>
    </dgm:pt>
    <dgm:pt modelId="{0956F3E9-5AC8-498F-8016-119B4359B195}" type="pres">
      <dgm:prSet presAssocID="{ECAEFCDC-8C20-4CCB-841A-5DE72048E56F}" presName="composite" presStyleCnt="0"/>
      <dgm:spPr/>
    </dgm:pt>
    <dgm:pt modelId="{C95BC594-D17F-448E-B4A4-2071E4AAA813}" type="pres">
      <dgm:prSet presAssocID="{ECAEFCDC-8C20-4CCB-841A-5DE72048E56F}" presName="background" presStyleLbl="node0" presStyleIdx="1" presStyleCnt="3"/>
      <dgm:spPr/>
    </dgm:pt>
    <dgm:pt modelId="{C589C9F9-975E-4DEA-AAA4-00791B7288A8}" type="pres">
      <dgm:prSet presAssocID="{ECAEFCDC-8C20-4CCB-841A-5DE72048E56F}" presName="text" presStyleLbl="fgAcc0" presStyleIdx="1" presStyleCnt="3">
        <dgm:presLayoutVars>
          <dgm:chPref val="3"/>
        </dgm:presLayoutVars>
      </dgm:prSet>
      <dgm:spPr/>
    </dgm:pt>
    <dgm:pt modelId="{1F442942-E31A-4E82-BDF7-37A93F564D45}" type="pres">
      <dgm:prSet presAssocID="{ECAEFCDC-8C20-4CCB-841A-5DE72048E56F}" presName="hierChild2" presStyleCnt="0"/>
      <dgm:spPr/>
    </dgm:pt>
    <dgm:pt modelId="{74A29CCE-FB7D-4F80-A8FE-29FCBFDA1391}" type="pres">
      <dgm:prSet presAssocID="{CBC59D03-ABDA-472B-BEA6-22565E68C0D3}" presName="hierRoot1" presStyleCnt="0"/>
      <dgm:spPr/>
    </dgm:pt>
    <dgm:pt modelId="{869EA18D-5EB5-42C1-9D58-51BEF81C705E}" type="pres">
      <dgm:prSet presAssocID="{CBC59D03-ABDA-472B-BEA6-22565E68C0D3}" presName="composite" presStyleCnt="0"/>
      <dgm:spPr/>
    </dgm:pt>
    <dgm:pt modelId="{61DBC02B-45D3-49EC-A681-6B8169FCACF8}" type="pres">
      <dgm:prSet presAssocID="{CBC59D03-ABDA-472B-BEA6-22565E68C0D3}" presName="background" presStyleLbl="node0" presStyleIdx="2" presStyleCnt="3"/>
      <dgm:spPr/>
    </dgm:pt>
    <dgm:pt modelId="{C42A58C5-4F90-4BFC-88FC-252CA6EBD796}" type="pres">
      <dgm:prSet presAssocID="{CBC59D03-ABDA-472B-BEA6-22565E68C0D3}" presName="text" presStyleLbl="fgAcc0" presStyleIdx="2" presStyleCnt="3">
        <dgm:presLayoutVars>
          <dgm:chPref val="3"/>
        </dgm:presLayoutVars>
      </dgm:prSet>
      <dgm:spPr/>
    </dgm:pt>
    <dgm:pt modelId="{F66675EB-F92B-4819-98C7-3D5920DB1FEC}" type="pres">
      <dgm:prSet presAssocID="{CBC59D03-ABDA-472B-BEA6-22565E68C0D3}" presName="hierChild2" presStyleCnt="0"/>
      <dgm:spPr/>
    </dgm:pt>
  </dgm:ptLst>
  <dgm:cxnLst>
    <dgm:cxn modelId="{76E5D50C-AC58-468F-AC87-CE0145ED6037}" srcId="{DCE23233-5B70-4E1C-8CF2-E176A68A19EF}" destId="{9CF2B72C-BE4A-44F1-A317-07D8F3E54AEA}" srcOrd="0" destOrd="0" parTransId="{3A800535-9FF0-4D07-A0F0-2F2793E7ECCB}" sibTransId="{1C560296-AF05-4550-B7D6-332A14A8FC4B}"/>
    <dgm:cxn modelId="{90394315-2CC6-4007-BF54-111F58E05496}" type="presOf" srcId="{DCE23233-5B70-4E1C-8CF2-E176A68A19EF}" destId="{3B122110-81F8-4287-8423-1A7D78A10E6F}" srcOrd="0" destOrd="0" presId="urn:microsoft.com/office/officeart/2005/8/layout/hierarchy1"/>
    <dgm:cxn modelId="{97E0C235-8C5F-4DAA-A289-E5EE89AC0FD2}" type="presOf" srcId="{ECAEFCDC-8C20-4CCB-841A-5DE72048E56F}" destId="{C589C9F9-975E-4DEA-AAA4-00791B7288A8}" srcOrd="0" destOrd="0" presId="urn:microsoft.com/office/officeart/2005/8/layout/hierarchy1"/>
    <dgm:cxn modelId="{20E0A43B-0BA3-4BDA-83A0-68BC0A062B91}" srcId="{DCE23233-5B70-4E1C-8CF2-E176A68A19EF}" destId="{ECAEFCDC-8C20-4CCB-841A-5DE72048E56F}" srcOrd="1" destOrd="0" parTransId="{32B8820E-9FAB-4291-97DE-A5D4D5ECA9B7}" sibTransId="{0DB45D52-787B-461B-BBAA-25BCEFB19AE9}"/>
    <dgm:cxn modelId="{8913D045-5A0C-420C-869A-8C85DB6A38CB}" type="presOf" srcId="{CBC59D03-ABDA-472B-BEA6-22565E68C0D3}" destId="{C42A58C5-4F90-4BFC-88FC-252CA6EBD796}" srcOrd="0" destOrd="0" presId="urn:microsoft.com/office/officeart/2005/8/layout/hierarchy1"/>
    <dgm:cxn modelId="{799B634D-D96A-41B9-9C69-3A7B7AB61B49}" srcId="{DCE23233-5B70-4E1C-8CF2-E176A68A19EF}" destId="{CBC59D03-ABDA-472B-BEA6-22565E68C0D3}" srcOrd="2" destOrd="0" parTransId="{756DC49F-53AF-4165-9712-EE758A3766EA}" sibTransId="{214F55AC-A989-4CFC-86F7-A9BDF332099B}"/>
    <dgm:cxn modelId="{ABB256AF-0FD2-4726-BEC2-063A659D0FAA}" type="presOf" srcId="{9CF2B72C-BE4A-44F1-A317-07D8F3E54AEA}" destId="{20E7A830-D584-4734-AAF6-A74DA8859232}" srcOrd="0" destOrd="0" presId="urn:microsoft.com/office/officeart/2005/8/layout/hierarchy1"/>
    <dgm:cxn modelId="{46C46746-8F8B-4EC6-9FEE-DCD77E3AA660}" type="presParOf" srcId="{3B122110-81F8-4287-8423-1A7D78A10E6F}" destId="{5AC64A36-EAF1-4BD8-80B4-E915283BEF21}" srcOrd="0" destOrd="0" presId="urn:microsoft.com/office/officeart/2005/8/layout/hierarchy1"/>
    <dgm:cxn modelId="{154009F6-72B7-425A-867E-DB92C7C1121A}" type="presParOf" srcId="{5AC64A36-EAF1-4BD8-80B4-E915283BEF21}" destId="{DD5930FB-85F2-493C-86E9-BC480951F37F}" srcOrd="0" destOrd="0" presId="urn:microsoft.com/office/officeart/2005/8/layout/hierarchy1"/>
    <dgm:cxn modelId="{F8C1FEDC-A91A-4C0C-89C5-1FFD479D3D54}" type="presParOf" srcId="{DD5930FB-85F2-493C-86E9-BC480951F37F}" destId="{6EA7AB6C-6D60-49DE-889B-A10E70684FFD}" srcOrd="0" destOrd="0" presId="urn:microsoft.com/office/officeart/2005/8/layout/hierarchy1"/>
    <dgm:cxn modelId="{41360AB8-D3AC-414D-AF9F-769DD8017688}" type="presParOf" srcId="{DD5930FB-85F2-493C-86E9-BC480951F37F}" destId="{20E7A830-D584-4734-AAF6-A74DA8859232}" srcOrd="1" destOrd="0" presId="urn:microsoft.com/office/officeart/2005/8/layout/hierarchy1"/>
    <dgm:cxn modelId="{FF2B11CB-D1FF-4CF1-8F06-259EA1CEDE37}" type="presParOf" srcId="{5AC64A36-EAF1-4BD8-80B4-E915283BEF21}" destId="{9CDA8B28-230E-4EDB-BF65-A2EB8843DDA7}" srcOrd="1" destOrd="0" presId="urn:microsoft.com/office/officeart/2005/8/layout/hierarchy1"/>
    <dgm:cxn modelId="{FAC8320B-41BF-4B24-8AC4-3EEC32A14E7E}" type="presParOf" srcId="{3B122110-81F8-4287-8423-1A7D78A10E6F}" destId="{CEB0A126-D652-43DD-9938-A421306A20FD}" srcOrd="1" destOrd="0" presId="urn:microsoft.com/office/officeart/2005/8/layout/hierarchy1"/>
    <dgm:cxn modelId="{5E912DF7-97C0-46AE-B507-31B7A585086C}" type="presParOf" srcId="{CEB0A126-D652-43DD-9938-A421306A20FD}" destId="{0956F3E9-5AC8-498F-8016-119B4359B195}" srcOrd="0" destOrd="0" presId="urn:microsoft.com/office/officeart/2005/8/layout/hierarchy1"/>
    <dgm:cxn modelId="{349E7E63-8F89-4515-892C-CEB84C2A67E3}" type="presParOf" srcId="{0956F3E9-5AC8-498F-8016-119B4359B195}" destId="{C95BC594-D17F-448E-B4A4-2071E4AAA813}" srcOrd="0" destOrd="0" presId="urn:microsoft.com/office/officeart/2005/8/layout/hierarchy1"/>
    <dgm:cxn modelId="{7A0C3D66-3D76-4861-8CE2-AA6F6C1725D7}" type="presParOf" srcId="{0956F3E9-5AC8-498F-8016-119B4359B195}" destId="{C589C9F9-975E-4DEA-AAA4-00791B7288A8}" srcOrd="1" destOrd="0" presId="urn:microsoft.com/office/officeart/2005/8/layout/hierarchy1"/>
    <dgm:cxn modelId="{13E14FB7-7A41-447D-BE98-96D0186C7788}" type="presParOf" srcId="{CEB0A126-D652-43DD-9938-A421306A20FD}" destId="{1F442942-E31A-4E82-BDF7-37A93F564D45}" srcOrd="1" destOrd="0" presId="urn:microsoft.com/office/officeart/2005/8/layout/hierarchy1"/>
    <dgm:cxn modelId="{C163E4E1-51D7-4625-A0F3-4B54A4095429}" type="presParOf" srcId="{3B122110-81F8-4287-8423-1A7D78A10E6F}" destId="{74A29CCE-FB7D-4F80-A8FE-29FCBFDA1391}" srcOrd="2" destOrd="0" presId="urn:microsoft.com/office/officeart/2005/8/layout/hierarchy1"/>
    <dgm:cxn modelId="{70ED0770-5E14-4635-9FEC-E4A446EE34F0}" type="presParOf" srcId="{74A29CCE-FB7D-4F80-A8FE-29FCBFDA1391}" destId="{869EA18D-5EB5-42C1-9D58-51BEF81C705E}" srcOrd="0" destOrd="0" presId="urn:microsoft.com/office/officeart/2005/8/layout/hierarchy1"/>
    <dgm:cxn modelId="{3F33DF56-A4A9-47BF-B3AD-58F46724D1C0}" type="presParOf" srcId="{869EA18D-5EB5-42C1-9D58-51BEF81C705E}" destId="{61DBC02B-45D3-49EC-A681-6B8169FCACF8}" srcOrd="0" destOrd="0" presId="urn:microsoft.com/office/officeart/2005/8/layout/hierarchy1"/>
    <dgm:cxn modelId="{11DA6202-AE2C-46B7-841B-ACF1903F013E}" type="presParOf" srcId="{869EA18D-5EB5-42C1-9D58-51BEF81C705E}" destId="{C42A58C5-4F90-4BFC-88FC-252CA6EBD796}" srcOrd="1" destOrd="0" presId="urn:microsoft.com/office/officeart/2005/8/layout/hierarchy1"/>
    <dgm:cxn modelId="{59B08564-82ED-475F-9C4F-F3E8D37C4446}" type="presParOf" srcId="{74A29CCE-FB7D-4F80-A8FE-29FCBFDA1391}" destId="{F66675EB-F92B-4819-98C7-3D5920DB1F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730B81-A24D-4D17-AC50-2C7C85A8E1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40F9B6-05B5-459C-B3B6-D88A375204D7}">
      <dgm:prSet/>
      <dgm:spPr/>
      <dgm:t>
        <a:bodyPr/>
        <a:lstStyle/>
        <a:p>
          <a:r>
            <a:rPr lang="pt-PT"/>
            <a:t>Permite perceber como é que as ações humanas têm um impacto no ambiente e nos organismos que nos rodeiam</a:t>
          </a:r>
          <a:endParaRPr lang="en-US"/>
        </a:p>
      </dgm:t>
    </dgm:pt>
    <dgm:pt modelId="{1C36841D-9035-43F1-A893-EB1ABC67B53A}" type="parTrans" cxnId="{31B1884A-2F80-4624-8F49-AE87EA545D2D}">
      <dgm:prSet/>
      <dgm:spPr/>
      <dgm:t>
        <a:bodyPr/>
        <a:lstStyle/>
        <a:p>
          <a:endParaRPr lang="en-US"/>
        </a:p>
      </dgm:t>
    </dgm:pt>
    <dgm:pt modelId="{A1586EAB-D34E-42F7-9876-3EDF0F1946FC}" type="sibTrans" cxnId="{31B1884A-2F80-4624-8F49-AE87EA545D2D}">
      <dgm:prSet/>
      <dgm:spPr/>
      <dgm:t>
        <a:bodyPr/>
        <a:lstStyle/>
        <a:p>
          <a:endParaRPr lang="en-US"/>
        </a:p>
      </dgm:t>
    </dgm:pt>
    <dgm:pt modelId="{F78320A1-E8CB-4B55-A109-85668251C938}">
      <dgm:prSet/>
      <dgm:spPr/>
      <dgm:t>
        <a:bodyPr/>
        <a:lstStyle/>
        <a:p>
          <a:r>
            <a:rPr lang="pt-PT"/>
            <a:t>Permite compreender a influência da genética na resiliência das populações</a:t>
          </a:r>
          <a:endParaRPr lang="en-US"/>
        </a:p>
      </dgm:t>
    </dgm:pt>
    <dgm:pt modelId="{FB711EAB-92A4-404C-B2D5-A62A86B7C4A6}" type="parTrans" cxnId="{2AD18C65-022C-4B08-9C0A-BAFE31EFE7C4}">
      <dgm:prSet/>
      <dgm:spPr/>
      <dgm:t>
        <a:bodyPr/>
        <a:lstStyle/>
        <a:p>
          <a:endParaRPr lang="en-US"/>
        </a:p>
      </dgm:t>
    </dgm:pt>
    <dgm:pt modelId="{6735311E-784B-42B7-BE9D-825D2C74EA9F}" type="sibTrans" cxnId="{2AD18C65-022C-4B08-9C0A-BAFE31EFE7C4}">
      <dgm:prSet/>
      <dgm:spPr/>
      <dgm:t>
        <a:bodyPr/>
        <a:lstStyle/>
        <a:p>
          <a:endParaRPr lang="en-US"/>
        </a:p>
      </dgm:t>
    </dgm:pt>
    <dgm:pt modelId="{837A2EA3-B627-420E-AD16-1F2727E5597B}">
      <dgm:prSet/>
      <dgm:spPr/>
      <dgm:t>
        <a:bodyPr/>
        <a:lstStyle/>
        <a:p>
          <a:r>
            <a:rPr lang="en-US"/>
            <a:t>Possibilita a melhor compreenção dos mecanismos de resistência às alterções ambientais pelos organismos em estudo </a:t>
          </a:r>
        </a:p>
      </dgm:t>
    </dgm:pt>
    <dgm:pt modelId="{2FAE5BFB-D97C-4609-ACA6-8F08BD7FA3E5}" type="parTrans" cxnId="{15A81750-D112-48D6-AF56-ADBEFD18A952}">
      <dgm:prSet/>
      <dgm:spPr/>
      <dgm:t>
        <a:bodyPr/>
        <a:lstStyle/>
        <a:p>
          <a:endParaRPr lang="en-US"/>
        </a:p>
      </dgm:t>
    </dgm:pt>
    <dgm:pt modelId="{55169FA8-6DD9-4320-8420-FB8F4C6056AD}" type="sibTrans" cxnId="{15A81750-D112-48D6-AF56-ADBEFD18A952}">
      <dgm:prSet/>
      <dgm:spPr/>
      <dgm:t>
        <a:bodyPr/>
        <a:lstStyle/>
        <a:p>
          <a:endParaRPr lang="en-US"/>
        </a:p>
      </dgm:t>
    </dgm:pt>
    <dgm:pt modelId="{36047D5B-C349-4CB7-B699-8497BE4E2DCD}" type="pres">
      <dgm:prSet presAssocID="{28730B81-A24D-4D17-AC50-2C7C85A8E117}" presName="vert0" presStyleCnt="0">
        <dgm:presLayoutVars>
          <dgm:dir/>
          <dgm:animOne val="branch"/>
          <dgm:animLvl val="lvl"/>
        </dgm:presLayoutVars>
      </dgm:prSet>
      <dgm:spPr/>
    </dgm:pt>
    <dgm:pt modelId="{A23B58D7-2CD3-41B7-83B9-C8E0F2A8F0EE}" type="pres">
      <dgm:prSet presAssocID="{F840F9B6-05B5-459C-B3B6-D88A375204D7}" presName="thickLine" presStyleLbl="alignNode1" presStyleIdx="0" presStyleCnt="3"/>
      <dgm:spPr/>
    </dgm:pt>
    <dgm:pt modelId="{69A689CB-BF54-4EAD-8655-FF53E641E7F5}" type="pres">
      <dgm:prSet presAssocID="{F840F9B6-05B5-459C-B3B6-D88A375204D7}" presName="horz1" presStyleCnt="0"/>
      <dgm:spPr/>
    </dgm:pt>
    <dgm:pt modelId="{9C264B74-6AC2-44DD-A6E1-770A56FF4274}" type="pres">
      <dgm:prSet presAssocID="{F840F9B6-05B5-459C-B3B6-D88A375204D7}" presName="tx1" presStyleLbl="revTx" presStyleIdx="0" presStyleCnt="3"/>
      <dgm:spPr/>
    </dgm:pt>
    <dgm:pt modelId="{B1D5D2B9-63BC-4B9E-AF20-9D672C88A0C2}" type="pres">
      <dgm:prSet presAssocID="{F840F9B6-05B5-459C-B3B6-D88A375204D7}" presName="vert1" presStyleCnt="0"/>
      <dgm:spPr/>
    </dgm:pt>
    <dgm:pt modelId="{E663EF85-6367-49E8-93A2-63E5B15D4005}" type="pres">
      <dgm:prSet presAssocID="{F78320A1-E8CB-4B55-A109-85668251C938}" presName="thickLine" presStyleLbl="alignNode1" presStyleIdx="1" presStyleCnt="3"/>
      <dgm:spPr/>
    </dgm:pt>
    <dgm:pt modelId="{6AE0603B-1EF5-40E9-92F1-C8CD507B265F}" type="pres">
      <dgm:prSet presAssocID="{F78320A1-E8CB-4B55-A109-85668251C938}" presName="horz1" presStyleCnt="0"/>
      <dgm:spPr/>
    </dgm:pt>
    <dgm:pt modelId="{333FF347-8829-48C0-8993-9DE42F617A14}" type="pres">
      <dgm:prSet presAssocID="{F78320A1-E8CB-4B55-A109-85668251C938}" presName="tx1" presStyleLbl="revTx" presStyleIdx="1" presStyleCnt="3"/>
      <dgm:spPr/>
    </dgm:pt>
    <dgm:pt modelId="{579B806A-DC60-4B71-A50E-79C6383DEEF0}" type="pres">
      <dgm:prSet presAssocID="{F78320A1-E8CB-4B55-A109-85668251C938}" presName="vert1" presStyleCnt="0"/>
      <dgm:spPr/>
    </dgm:pt>
    <dgm:pt modelId="{F5D7F7EB-04F0-4D89-9909-FEF0FB96C0C3}" type="pres">
      <dgm:prSet presAssocID="{837A2EA3-B627-420E-AD16-1F2727E5597B}" presName="thickLine" presStyleLbl="alignNode1" presStyleIdx="2" presStyleCnt="3"/>
      <dgm:spPr/>
    </dgm:pt>
    <dgm:pt modelId="{FCC5281A-66E0-43DE-B3F8-18A2D43497AB}" type="pres">
      <dgm:prSet presAssocID="{837A2EA3-B627-420E-AD16-1F2727E5597B}" presName="horz1" presStyleCnt="0"/>
      <dgm:spPr/>
    </dgm:pt>
    <dgm:pt modelId="{FC0C64E7-51C3-4BF0-813C-23396C274077}" type="pres">
      <dgm:prSet presAssocID="{837A2EA3-B627-420E-AD16-1F2727E5597B}" presName="tx1" presStyleLbl="revTx" presStyleIdx="2" presStyleCnt="3"/>
      <dgm:spPr/>
    </dgm:pt>
    <dgm:pt modelId="{DBE5DE21-9B46-431C-8209-A61EEC1902E3}" type="pres">
      <dgm:prSet presAssocID="{837A2EA3-B627-420E-AD16-1F2727E5597B}" presName="vert1" presStyleCnt="0"/>
      <dgm:spPr/>
    </dgm:pt>
  </dgm:ptLst>
  <dgm:cxnLst>
    <dgm:cxn modelId="{F0BF231B-C172-445B-B5EE-27748C9C1360}" type="presOf" srcId="{837A2EA3-B627-420E-AD16-1F2727E5597B}" destId="{FC0C64E7-51C3-4BF0-813C-23396C274077}" srcOrd="0" destOrd="0" presId="urn:microsoft.com/office/officeart/2008/layout/LinedList"/>
    <dgm:cxn modelId="{2AD18C65-022C-4B08-9C0A-BAFE31EFE7C4}" srcId="{28730B81-A24D-4D17-AC50-2C7C85A8E117}" destId="{F78320A1-E8CB-4B55-A109-85668251C938}" srcOrd="1" destOrd="0" parTransId="{FB711EAB-92A4-404C-B2D5-A62A86B7C4A6}" sibTransId="{6735311E-784B-42B7-BE9D-825D2C74EA9F}"/>
    <dgm:cxn modelId="{31B1884A-2F80-4624-8F49-AE87EA545D2D}" srcId="{28730B81-A24D-4D17-AC50-2C7C85A8E117}" destId="{F840F9B6-05B5-459C-B3B6-D88A375204D7}" srcOrd="0" destOrd="0" parTransId="{1C36841D-9035-43F1-A893-EB1ABC67B53A}" sibTransId="{A1586EAB-D34E-42F7-9876-3EDF0F1946FC}"/>
    <dgm:cxn modelId="{15A81750-D112-48D6-AF56-ADBEFD18A952}" srcId="{28730B81-A24D-4D17-AC50-2C7C85A8E117}" destId="{837A2EA3-B627-420E-AD16-1F2727E5597B}" srcOrd="2" destOrd="0" parTransId="{2FAE5BFB-D97C-4609-ACA6-8F08BD7FA3E5}" sibTransId="{55169FA8-6DD9-4320-8420-FB8F4C6056AD}"/>
    <dgm:cxn modelId="{948EB496-831C-4DC9-8B7F-5F4DAC9A0717}" type="presOf" srcId="{28730B81-A24D-4D17-AC50-2C7C85A8E117}" destId="{36047D5B-C349-4CB7-B699-8497BE4E2DCD}" srcOrd="0" destOrd="0" presId="urn:microsoft.com/office/officeart/2008/layout/LinedList"/>
    <dgm:cxn modelId="{387A1FBD-3D1E-4C9B-9996-1B8C61D3D48C}" type="presOf" srcId="{F78320A1-E8CB-4B55-A109-85668251C938}" destId="{333FF347-8829-48C0-8993-9DE42F617A14}" srcOrd="0" destOrd="0" presId="urn:microsoft.com/office/officeart/2008/layout/LinedList"/>
    <dgm:cxn modelId="{EB1A98C9-C396-4B7B-94CC-CB610A067A27}" type="presOf" srcId="{F840F9B6-05B5-459C-B3B6-D88A375204D7}" destId="{9C264B74-6AC2-44DD-A6E1-770A56FF4274}" srcOrd="0" destOrd="0" presId="urn:microsoft.com/office/officeart/2008/layout/LinedList"/>
    <dgm:cxn modelId="{B6E68693-CF12-43A4-8469-003AA566A013}" type="presParOf" srcId="{36047D5B-C349-4CB7-B699-8497BE4E2DCD}" destId="{A23B58D7-2CD3-41B7-83B9-C8E0F2A8F0EE}" srcOrd="0" destOrd="0" presId="urn:microsoft.com/office/officeart/2008/layout/LinedList"/>
    <dgm:cxn modelId="{30C39C2C-A490-47C0-A329-A2E592BC85A1}" type="presParOf" srcId="{36047D5B-C349-4CB7-B699-8497BE4E2DCD}" destId="{69A689CB-BF54-4EAD-8655-FF53E641E7F5}" srcOrd="1" destOrd="0" presId="urn:microsoft.com/office/officeart/2008/layout/LinedList"/>
    <dgm:cxn modelId="{DCFBE062-3D09-45ED-A4E6-5A17D07F94D4}" type="presParOf" srcId="{69A689CB-BF54-4EAD-8655-FF53E641E7F5}" destId="{9C264B74-6AC2-44DD-A6E1-770A56FF4274}" srcOrd="0" destOrd="0" presId="urn:microsoft.com/office/officeart/2008/layout/LinedList"/>
    <dgm:cxn modelId="{45EB76F1-12AC-4734-A94F-7266DBF47A7D}" type="presParOf" srcId="{69A689CB-BF54-4EAD-8655-FF53E641E7F5}" destId="{B1D5D2B9-63BC-4B9E-AF20-9D672C88A0C2}" srcOrd="1" destOrd="0" presId="urn:microsoft.com/office/officeart/2008/layout/LinedList"/>
    <dgm:cxn modelId="{0BDBFECB-3616-4ED8-B975-F2E967B13FD9}" type="presParOf" srcId="{36047D5B-C349-4CB7-B699-8497BE4E2DCD}" destId="{E663EF85-6367-49E8-93A2-63E5B15D4005}" srcOrd="2" destOrd="0" presId="urn:microsoft.com/office/officeart/2008/layout/LinedList"/>
    <dgm:cxn modelId="{80F59739-64F8-4953-9AD5-C6D6001571E7}" type="presParOf" srcId="{36047D5B-C349-4CB7-B699-8497BE4E2DCD}" destId="{6AE0603B-1EF5-40E9-92F1-C8CD507B265F}" srcOrd="3" destOrd="0" presId="urn:microsoft.com/office/officeart/2008/layout/LinedList"/>
    <dgm:cxn modelId="{20D9F974-12EB-43A8-86AD-BDBC9831A0B7}" type="presParOf" srcId="{6AE0603B-1EF5-40E9-92F1-C8CD507B265F}" destId="{333FF347-8829-48C0-8993-9DE42F617A14}" srcOrd="0" destOrd="0" presId="urn:microsoft.com/office/officeart/2008/layout/LinedList"/>
    <dgm:cxn modelId="{F8096CD2-4114-4147-B77F-F1203DAB6F8C}" type="presParOf" srcId="{6AE0603B-1EF5-40E9-92F1-C8CD507B265F}" destId="{579B806A-DC60-4B71-A50E-79C6383DEEF0}" srcOrd="1" destOrd="0" presId="urn:microsoft.com/office/officeart/2008/layout/LinedList"/>
    <dgm:cxn modelId="{B2CBEB6A-F228-461E-89C5-7357ADF358FE}" type="presParOf" srcId="{36047D5B-C349-4CB7-B699-8497BE4E2DCD}" destId="{F5D7F7EB-04F0-4D89-9909-FEF0FB96C0C3}" srcOrd="4" destOrd="0" presId="urn:microsoft.com/office/officeart/2008/layout/LinedList"/>
    <dgm:cxn modelId="{B3EA0FE7-B19B-44DE-97F2-6795853EB83E}" type="presParOf" srcId="{36047D5B-C349-4CB7-B699-8497BE4E2DCD}" destId="{FCC5281A-66E0-43DE-B3F8-18A2D43497AB}" srcOrd="5" destOrd="0" presId="urn:microsoft.com/office/officeart/2008/layout/LinedList"/>
    <dgm:cxn modelId="{4C51A848-D74F-4C6F-AE26-7C5E9176C75D}" type="presParOf" srcId="{FCC5281A-66E0-43DE-B3F8-18A2D43497AB}" destId="{FC0C64E7-51C3-4BF0-813C-23396C274077}" srcOrd="0" destOrd="0" presId="urn:microsoft.com/office/officeart/2008/layout/LinedList"/>
    <dgm:cxn modelId="{50F9AD6F-6465-4513-89D7-BEA57D4C31FD}" type="presParOf" srcId="{FCC5281A-66E0-43DE-B3F8-18A2D43497AB}" destId="{DBE5DE21-9B46-431C-8209-A61EEC1902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60A13-ABDF-4D5E-9881-0CC212DA26FC}">
      <dsp:nvSpPr>
        <dsp:cNvPr id="0" name=""/>
        <dsp:cNvSpPr/>
      </dsp:nvSpPr>
      <dsp:spPr>
        <a:xfrm>
          <a:off x="0" y="210559"/>
          <a:ext cx="6666833" cy="1193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Tem como objetivo o aumento da variabilidade genética</a:t>
          </a:r>
          <a:endParaRPr lang="en-US" sz="3000" kern="1200"/>
        </a:p>
      </dsp:txBody>
      <dsp:txXfrm>
        <a:off x="58257" y="268816"/>
        <a:ext cx="6550319" cy="1076886"/>
      </dsp:txXfrm>
    </dsp:sp>
    <dsp:sp modelId="{511D3E47-75D8-4BA6-A468-9C1215095D74}">
      <dsp:nvSpPr>
        <dsp:cNvPr id="0" name=""/>
        <dsp:cNvSpPr/>
      </dsp:nvSpPr>
      <dsp:spPr>
        <a:xfrm>
          <a:off x="0" y="1490359"/>
          <a:ext cx="6666833" cy="119340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Aplicado por norma em populações de pequenas dimensões</a:t>
          </a:r>
          <a:endParaRPr lang="en-US" sz="3000" kern="1200"/>
        </a:p>
      </dsp:txBody>
      <dsp:txXfrm>
        <a:off x="58257" y="1548616"/>
        <a:ext cx="6550319" cy="1076886"/>
      </dsp:txXfrm>
    </dsp:sp>
    <dsp:sp modelId="{87EF9D8E-1869-425C-8CB5-1DA063848B80}">
      <dsp:nvSpPr>
        <dsp:cNvPr id="0" name=""/>
        <dsp:cNvSpPr/>
      </dsp:nvSpPr>
      <dsp:spPr>
        <a:xfrm>
          <a:off x="0" y="2770159"/>
          <a:ext cx="6666833" cy="119340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Muitas das vezes usado para remediar situações provocadas pelo humano</a:t>
          </a:r>
          <a:endParaRPr lang="en-US" sz="3000" kern="1200"/>
        </a:p>
      </dsp:txBody>
      <dsp:txXfrm>
        <a:off x="58257" y="2828416"/>
        <a:ext cx="6550319" cy="1076886"/>
      </dsp:txXfrm>
    </dsp:sp>
    <dsp:sp modelId="{ECBB76DF-069F-4CCB-AC64-00987CECFBA9}">
      <dsp:nvSpPr>
        <dsp:cNvPr id="0" name=""/>
        <dsp:cNvSpPr/>
      </dsp:nvSpPr>
      <dsp:spPr>
        <a:xfrm>
          <a:off x="0" y="4049960"/>
          <a:ext cx="6666833" cy="11934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É ainda uma técnica que divide opiniões na comunidade ciêntifica</a:t>
          </a:r>
          <a:endParaRPr lang="en-US" sz="3000" kern="1200"/>
        </a:p>
      </dsp:txBody>
      <dsp:txXfrm>
        <a:off x="58257" y="4108217"/>
        <a:ext cx="6550319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F0B31-C323-4295-8F03-C7207C4BCAB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A78B0-5AD8-4DAC-A9A8-CEBEACFD47E7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Que alterações causa no genoma dos indivíduos/populações envolvidas nos projetos</a:t>
          </a:r>
          <a:endParaRPr lang="en-US" sz="2200" kern="1200"/>
        </a:p>
      </dsp:txBody>
      <dsp:txXfrm>
        <a:off x="0" y="2124"/>
        <a:ext cx="10515600" cy="724514"/>
      </dsp:txXfrm>
    </dsp:sp>
    <dsp:sp modelId="{AF6BD0D8-E012-4D94-85F5-73A38232C90D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59D0DE-A957-49C3-91DD-87E9CA861A49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Ambiente e a sua influência no resgate genético</a:t>
          </a:r>
          <a:endParaRPr lang="en-US" sz="2200" kern="1200" dirty="0"/>
        </a:p>
      </dsp:txBody>
      <dsp:txXfrm>
        <a:off x="0" y="726639"/>
        <a:ext cx="10515600" cy="724514"/>
      </dsp:txXfrm>
    </dsp:sp>
    <dsp:sp modelId="{0FF45A18-1CB5-487F-B7C3-A692D91288E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DC456-0F95-4385-AE9E-967D0A7760C3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Pontos positivos e negativos associados a esta prática</a:t>
          </a:r>
          <a:endParaRPr lang="en-US" sz="2200" kern="1200"/>
        </a:p>
      </dsp:txBody>
      <dsp:txXfrm>
        <a:off x="0" y="1451154"/>
        <a:ext cx="10515600" cy="724514"/>
      </dsp:txXfrm>
    </dsp:sp>
    <dsp:sp modelId="{E0978A24-805F-48A2-B696-59B69678E8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8830A-8DF1-4F19-814D-6FC44C507A28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Como se pode medir o seu efeito</a:t>
          </a:r>
          <a:endParaRPr lang="en-US" sz="2200" kern="1200"/>
        </a:p>
      </dsp:txBody>
      <dsp:txXfrm>
        <a:off x="0" y="2175669"/>
        <a:ext cx="10515600" cy="724514"/>
      </dsp:txXfrm>
    </dsp:sp>
    <dsp:sp modelId="{CBC4D5BE-6E0B-4503-B6BD-671ABAAD87E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9B734-15E1-49A8-9FAD-8359E5638AC3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A sua importância para a cadeira</a:t>
          </a:r>
          <a:endParaRPr lang="en-US" sz="2200" kern="1200"/>
        </a:p>
      </dsp:txBody>
      <dsp:txXfrm>
        <a:off x="0" y="2900183"/>
        <a:ext cx="10515600" cy="724514"/>
      </dsp:txXfrm>
    </dsp:sp>
    <dsp:sp modelId="{E89FEBDC-B9E1-4788-92F9-FADA4A8EC204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A9D20-F1B6-4B7D-8CC5-CBBABF5A88D7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Alguns exemplos práticos da sua aplicação</a:t>
          </a:r>
          <a:endParaRPr lang="en-US" sz="2200" kern="1200"/>
        </a:p>
      </dsp:txBody>
      <dsp:txXfrm>
        <a:off x="0" y="3624698"/>
        <a:ext cx="10515600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9E6D8-8A97-42EE-92EB-72A81B211913}">
      <dsp:nvSpPr>
        <dsp:cNvPr id="0" name=""/>
        <dsp:cNvSpPr/>
      </dsp:nvSpPr>
      <dsp:spPr>
        <a:xfrm>
          <a:off x="0" y="3156146"/>
          <a:ext cx="10927829" cy="1035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Pode também trazer alguns problemas como é exemplo o </a:t>
          </a:r>
          <a:r>
            <a:rPr lang="pt-PT" sz="1900" kern="1200" dirty="0" err="1"/>
            <a:t>outbreeding</a:t>
          </a:r>
          <a:r>
            <a:rPr lang="pt-PT" sz="1900" kern="1200" dirty="0"/>
            <a:t> </a:t>
          </a:r>
          <a:endParaRPr lang="en-US" sz="1900" kern="1200" dirty="0"/>
        </a:p>
      </dsp:txBody>
      <dsp:txXfrm>
        <a:off x="0" y="3156146"/>
        <a:ext cx="10927829" cy="1035917"/>
      </dsp:txXfrm>
    </dsp:sp>
    <dsp:sp modelId="{CC3B6B7F-273C-44D1-859C-B8CC97CF5777}">
      <dsp:nvSpPr>
        <dsp:cNvPr id="0" name=""/>
        <dsp:cNvSpPr/>
      </dsp:nvSpPr>
      <dsp:spPr>
        <a:xfrm rot="10800000">
          <a:off x="0" y="1578443"/>
          <a:ext cx="10927829" cy="1593241"/>
        </a:xfrm>
        <a:prstGeom prst="upArrowCallou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 introdução desta técnica permite também a introdução de maior variabilidade</a:t>
          </a:r>
          <a:endParaRPr lang="en-US" sz="1900" kern="1200"/>
        </a:p>
      </dsp:txBody>
      <dsp:txXfrm rot="10800000">
        <a:off x="0" y="1578443"/>
        <a:ext cx="10927829" cy="1035240"/>
      </dsp:txXfrm>
    </dsp:sp>
    <dsp:sp modelId="{FA6A8D66-DFA5-41B9-850B-43876B65FDF3}">
      <dsp:nvSpPr>
        <dsp:cNvPr id="0" name=""/>
        <dsp:cNvSpPr/>
      </dsp:nvSpPr>
      <dsp:spPr>
        <a:xfrm rot="10800000">
          <a:off x="0" y="741"/>
          <a:ext cx="10927829" cy="1593241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Populações mais isoladas têm problemas observáveis na sua genética causados por diversos fatores</a:t>
          </a:r>
          <a:endParaRPr lang="en-US" sz="1900" kern="1200"/>
        </a:p>
      </dsp:txBody>
      <dsp:txXfrm rot="-10800000">
        <a:off x="0" y="741"/>
        <a:ext cx="10927829" cy="559227"/>
      </dsp:txXfrm>
    </dsp:sp>
    <dsp:sp modelId="{F0C4E497-3F09-4A00-BED3-54131396F190}">
      <dsp:nvSpPr>
        <dsp:cNvPr id="0" name=""/>
        <dsp:cNvSpPr/>
      </dsp:nvSpPr>
      <dsp:spPr>
        <a:xfrm>
          <a:off x="0" y="559968"/>
          <a:ext cx="5463914" cy="4763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Inbreeding</a:t>
          </a:r>
          <a:endParaRPr lang="en-US" sz="2800" kern="1200"/>
        </a:p>
      </dsp:txBody>
      <dsp:txXfrm>
        <a:off x="0" y="559968"/>
        <a:ext cx="5463914" cy="476379"/>
      </dsp:txXfrm>
    </dsp:sp>
    <dsp:sp modelId="{D003F154-9281-47EA-BFEB-E5842E378BB5}">
      <dsp:nvSpPr>
        <dsp:cNvPr id="0" name=""/>
        <dsp:cNvSpPr/>
      </dsp:nvSpPr>
      <dsp:spPr>
        <a:xfrm>
          <a:off x="5463914" y="559968"/>
          <a:ext cx="5463914" cy="476379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Fluxo genético aleatório</a:t>
          </a:r>
          <a:endParaRPr lang="en-US" sz="2800" kern="1200"/>
        </a:p>
      </dsp:txBody>
      <dsp:txXfrm>
        <a:off x="5463914" y="559968"/>
        <a:ext cx="5463914" cy="476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A986-C355-4831-84EC-74BD52F0EBF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BA74B-C59C-47F6-84BC-B67245501B7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/>
            <a:t>Resgate genético muitas das vezes aplicado para remediar situações provocadas pela ação humana</a:t>
          </a:r>
          <a:endParaRPr lang="en-US" sz="3300" kern="1200" dirty="0"/>
        </a:p>
      </dsp:txBody>
      <dsp:txXfrm>
        <a:off x="608661" y="692298"/>
        <a:ext cx="4508047" cy="2799040"/>
      </dsp:txXfrm>
    </dsp:sp>
    <dsp:sp modelId="{3AD823FE-5DF8-4B06-AFE6-42EE2FF4C90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F9E6D-BB9F-45D7-AE89-73FDD4FDEEF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/>
            <a:t>Existência de interdependência entre resgate genético e ambiente</a:t>
          </a:r>
          <a:endParaRPr lang="en-US" sz="3300" kern="1200" dirty="0"/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DEAC-0422-4775-90CE-FE28E3E986FA}">
      <dsp:nvSpPr>
        <dsp:cNvPr id="0" name=""/>
        <dsp:cNvSpPr/>
      </dsp:nvSpPr>
      <dsp:spPr>
        <a:xfrm>
          <a:off x="0" y="30752"/>
          <a:ext cx="1092782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Pode ser a solução para populações com elevado grau de isolamento, aumentando a sua diversidade genética</a:t>
          </a:r>
          <a:endParaRPr lang="en-US" sz="2900" kern="1200"/>
        </a:p>
      </dsp:txBody>
      <dsp:txXfrm>
        <a:off x="56315" y="87067"/>
        <a:ext cx="10815199" cy="1040990"/>
      </dsp:txXfrm>
    </dsp:sp>
    <dsp:sp modelId="{3ED5F558-A144-4FF7-9081-179D7C5B4F16}">
      <dsp:nvSpPr>
        <dsp:cNvPr id="0" name=""/>
        <dsp:cNvSpPr/>
      </dsp:nvSpPr>
      <dsp:spPr>
        <a:xfrm>
          <a:off x="0" y="1267892"/>
          <a:ext cx="10927829" cy="11536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Provoca o aumento do número de indivíduos nas populações de pequenas dimensões</a:t>
          </a:r>
          <a:endParaRPr lang="en-US" sz="2900" kern="1200"/>
        </a:p>
      </dsp:txBody>
      <dsp:txXfrm>
        <a:off x="56315" y="1324207"/>
        <a:ext cx="10815199" cy="1040990"/>
      </dsp:txXfrm>
    </dsp:sp>
    <dsp:sp modelId="{9245134E-2BEC-4F67-98C1-258608F6357D}">
      <dsp:nvSpPr>
        <dsp:cNvPr id="0" name=""/>
        <dsp:cNvSpPr/>
      </dsp:nvSpPr>
      <dsp:spPr>
        <a:xfrm>
          <a:off x="0" y="2505032"/>
          <a:ext cx="10927829" cy="11536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Permite comprar tempo até que outras medidas sejam aplicadas de forma à espécie em estudo poder aumentar a sua resiliência</a:t>
          </a:r>
          <a:endParaRPr lang="en-US" sz="2900" kern="1200"/>
        </a:p>
      </dsp:txBody>
      <dsp:txXfrm>
        <a:off x="56315" y="2561347"/>
        <a:ext cx="10815199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ABFB-ED8F-4264-B868-9FD6764C411E}">
      <dsp:nvSpPr>
        <dsp:cNvPr id="0" name=""/>
        <dsp:cNvSpPr/>
      </dsp:nvSpPr>
      <dsp:spPr>
        <a:xfrm>
          <a:off x="0" y="41510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400" kern="1200"/>
            <a:t>Outbreeding é o principal risco associado</a:t>
          </a:r>
          <a:endParaRPr lang="en-US" sz="3400" kern="1200"/>
        </a:p>
      </dsp:txBody>
      <dsp:txXfrm>
        <a:off x="66267" y="107777"/>
        <a:ext cx="10383066" cy="1224958"/>
      </dsp:txXfrm>
    </dsp:sp>
    <dsp:sp modelId="{541FA400-F999-4CA3-9D19-FFB28E7BB57E}">
      <dsp:nvSpPr>
        <dsp:cNvPr id="0" name=""/>
        <dsp:cNvSpPr/>
      </dsp:nvSpPr>
      <dsp:spPr>
        <a:xfrm>
          <a:off x="0" y="1496922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400" kern="1200"/>
            <a:t>Os resultados dos trabalhos podem ser bastante variáveis devido a um grande número de fatores</a:t>
          </a:r>
          <a:endParaRPr lang="en-US" sz="3400" kern="1200"/>
        </a:p>
      </dsp:txBody>
      <dsp:txXfrm>
        <a:off x="66267" y="1563189"/>
        <a:ext cx="10383066" cy="1224958"/>
      </dsp:txXfrm>
    </dsp:sp>
    <dsp:sp modelId="{7072BDF8-BA3A-4B4D-B6B1-8CD8FF414CB5}">
      <dsp:nvSpPr>
        <dsp:cNvPr id="0" name=""/>
        <dsp:cNvSpPr/>
      </dsp:nvSpPr>
      <dsp:spPr>
        <a:xfrm>
          <a:off x="0" y="2952335"/>
          <a:ext cx="10515600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400" kern="1200"/>
            <a:t>Ciclos de vida das espécies em estudo é muito longo, o que torna difícil a sua observação</a:t>
          </a:r>
          <a:endParaRPr lang="en-US" sz="3400" kern="1200"/>
        </a:p>
      </dsp:txBody>
      <dsp:txXfrm>
        <a:off x="66267" y="3018602"/>
        <a:ext cx="10383066" cy="12249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7AB6C-6D60-49DE-889B-A10E70684FF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7A830-D584-4734-AAF6-A74DA8859232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Medições podem ser feitas com base no fitness das populações – medições a longo prazo</a:t>
          </a:r>
          <a:endParaRPr lang="en-US" sz="1900" kern="1200"/>
        </a:p>
      </dsp:txBody>
      <dsp:txXfrm>
        <a:off x="378614" y="886531"/>
        <a:ext cx="2810360" cy="1744948"/>
      </dsp:txXfrm>
    </dsp:sp>
    <dsp:sp modelId="{C95BC594-D17F-448E-B4A4-2071E4AAA813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9C9F9-975E-4DEA-AAA4-00791B7288A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Alguns argumentos fenotípicos podem ser usados como observação direta dos seus efeitos</a:t>
          </a:r>
          <a:endParaRPr lang="en-US" sz="1900" kern="1200"/>
        </a:p>
      </dsp:txBody>
      <dsp:txXfrm>
        <a:off x="3946203" y="886531"/>
        <a:ext cx="2810360" cy="1744948"/>
      </dsp:txXfrm>
    </dsp:sp>
    <dsp:sp modelId="{61DBC02B-45D3-49EC-A681-6B8169FCACF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58C5-4F90-4BFC-88FC-252CA6EBD79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Análise genética sobretudo feita com base na contagem de diversidade genética – aumento da heterozigotia </a:t>
          </a:r>
          <a:endParaRPr lang="en-US" sz="1900" kern="1200"/>
        </a:p>
      </dsp:txBody>
      <dsp:txXfrm>
        <a:off x="7513791" y="886531"/>
        <a:ext cx="2810360" cy="1744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B58D7-2CD3-41B7-83B9-C8E0F2A8F0EE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64B74-6AC2-44DD-A6E1-770A56FF4274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Permite perceber como é que as ações humanas têm um impacto no ambiente e nos organismos que nos rodeiam</a:t>
          </a:r>
          <a:endParaRPr lang="en-US" sz="2800" kern="1200"/>
        </a:p>
      </dsp:txBody>
      <dsp:txXfrm>
        <a:off x="0" y="2700"/>
        <a:ext cx="6291714" cy="1841777"/>
      </dsp:txXfrm>
    </dsp:sp>
    <dsp:sp modelId="{E663EF85-6367-49E8-93A2-63E5B15D4005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FF347-8829-48C0-8993-9DE42F617A14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Permite compreender a influência da genética na resiliência das populações</a:t>
          </a:r>
          <a:endParaRPr lang="en-US" sz="2800" kern="1200"/>
        </a:p>
      </dsp:txBody>
      <dsp:txXfrm>
        <a:off x="0" y="1844478"/>
        <a:ext cx="6291714" cy="1841777"/>
      </dsp:txXfrm>
    </dsp:sp>
    <dsp:sp modelId="{F5D7F7EB-04F0-4D89-9909-FEF0FB96C0C3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C64E7-51C3-4BF0-813C-23396C274077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Possibilita a melhor compreenção dos mecanismos de resistência às alterções ambientais pelos organismos em estudo </a:t>
          </a:r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8912-0942-55C1-79E4-D1300A3C3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F60D6-F247-979E-19EE-7D59A144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AAE70-749D-4E26-5D37-B99E7829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A8B6-4F87-7789-0A86-655DB0D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03118-DB28-4681-6515-F56E7E9E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690B-5165-B805-F520-D18F3A1A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91E15-2CA4-D676-186F-6AC9A167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F13E-09C5-328B-15AF-E63160B1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4B84-3062-ADA8-9EF4-88A91CD9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6A12-16ED-5E3D-9575-10AEB1D7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E5D57-6AE6-936A-46E1-9FAF8E2D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797D3-0242-CD0C-A95F-D81DF443D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E18E-83C9-1174-ACC3-284BD5C5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935B-2E3D-0717-9A36-9F9C7FFD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8E57-4D73-5E7E-7E7B-10C5BAE1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C807-33D5-DF94-3AD0-CAF43CB1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5185-24A4-82B5-74F8-609AF89E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A86E-9A9E-4A7B-E63E-4F1B3F27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8A99-C40C-35C7-84F1-193739C7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67A30-0B27-CEBC-4795-D68AA46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1F7A-14FF-E95B-AFE0-63C8CE2F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7B33-1B90-D1EE-53C5-882C3CCAB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7BC74-FCD6-4E0E-9748-6F6E6CC3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84A5-8874-9D5C-491B-F4F253B4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802C-4864-5D2F-68B6-B4A7DC7F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2346-A5E5-C002-16A4-585231AF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9530-8124-AFFD-C18B-14F7BBAE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56027-AE19-6862-5DBA-F6DBC5605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A8EE-2FF6-263F-A821-D8A79EF4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B466D-3025-6006-C4D4-E2A365AC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A6E3-2E8D-1E8C-4E37-24B6AE2B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3594-B1E1-9FF9-139D-4845E64F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30EFC-C7D3-B8C4-610B-4593C5CE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3EF47-CB75-B5D2-388F-380CE297D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D72E2-998E-27E5-F022-C13174087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33EAE-E2DF-5C14-08A1-BB956AFF7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D1313-3164-DD44-5F6D-E854297E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B44E8-7C56-FE41-A352-643FBEA4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473D3-958A-FBC7-496F-0DC95408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301D-D9CD-84A8-6FD8-26D28FAC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4A31A-9124-A13C-22F1-F32D850C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4CC4-7F0C-8077-0341-311E416A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9CDA2-3441-6BFF-A585-EEEE9A6A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F82FA-8A1F-15E8-9108-59F9EEA2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234A1-6367-4D22-3B44-4E2C545B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CAA0B-9784-C5C2-2A4B-4F61D253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D446-E797-AF40-34EC-4ACB8723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E948E-95B2-2F81-A7EF-901920305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D4C8A-D6AC-5157-BB29-B642A995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2590A-B0B4-5D67-3A42-6AEC3F7F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FD123-1F8D-63F5-B8EC-80B59871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4B33-15A2-8781-7EBA-C6E13C1F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5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EC9C-A43C-AE4D-4E1E-17D52D90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884FD-94D4-9295-E956-D61271DA3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79333-4463-962C-2336-034C82ED1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D10DE-5BF7-3F49-5A4A-5F956524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0DCF-8E2D-C523-904F-2D8EE3C7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C1CC6-7606-A92E-FEB6-2432C01E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0D2EB-ABED-7DE8-1D43-28A3AEA7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E4BB4-2ACD-BD00-2B38-BE39E572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EC48-CF09-816B-750D-AC89BC8FC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C48AA-9529-4271-B2BF-57819C9C9F2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49B9-8A1C-B41A-90C8-1CF25688F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0EFF0-E69D-F60B-2E08-3E7102A2B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486C1-BBF6-4112-A892-46E696C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isro/learn/nature/wolves.htm" TargetMode="External"/><Relationship Id="rId2" Type="http://schemas.openxmlformats.org/officeDocument/2006/relationships/hyperlink" Target="https://animalia.bio/pt/florida-pant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65466-7594-9DA6-2041-A54995BAD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pt-PT" sz="4800" dirty="0">
                <a:solidFill>
                  <a:srgbClr val="FFFFFF"/>
                </a:solidFill>
              </a:rPr>
              <a:t>Resgate genético/evolutivo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A51B7-FB17-49E5-02FA-25BFFD789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FFFFFF"/>
                </a:solidFill>
              </a:rPr>
              <a:t>Afonso Carapinha Gonçalves nº56170</a:t>
            </a:r>
          </a:p>
          <a:p>
            <a:pPr algn="r"/>
            <a:r>
              <a:rPr lang="pt-PT" dirty="0">
                <a:solidFill>
                  <a:srgbClr val="FFFFFF"/>
                </a:solidFill>
              </a:rPr>
              <a:t>Genómica das alterações ambientais (GAA)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black sign with a letter and a square with white text&#10;&#10;Description automatically generated">
            <a:extLst>
              <a:ext uri="{FF2B5EF4-FFF2-40B4-BE49-F238E27FC236}">
                <a16:creationId xmlns:a16="http://schemas.microsoft.com/office/drawing/2014/main" id="{2296EDAE-C1E5-2151-B767-F177F03B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28" y="-59163"/>
            <a:ext cx="2256758" cy="34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77CAF3-C3E9-83F1-5B26-3DDEEC11B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pt-PT" sz="4800">
                <a:solidFill>
                  <a:srgbClr val="FFFFFF"/>
                </a:solidFill>
              </a:rPr>
              <a:t>Exemplos práticos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CC3EBA-151A-5854-AE6F-D0A4039FE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810" y="4797188"/>
            <a:ext cx="6953300" cy="1241828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FFFFFF"/>
                </a:solidFill>
              </a:rPr>
              <a:t>Estudo da Puma da Flórida (</a:t>
            </a:r>
            <a:r>
              <a:rPr lang="en-US" i="1" dirty="0">
                <a:solidFill>
                  <a:srgbClr val="FFFFFF"/>
                </a:solidFill>
              </a:rPr>
              <a:t>Puma concolor </a:t>
            </a:r>
            <a:r>
              <a:rPr lang="en-US" i="1" dirty="0" err="1">
                <a:solidFill>
                  <a:srgbClr val="FFFFFF"/>
                </a:solidFill>
              </a:rPr>
              <a:t>coryi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algn="r"/>
            <a:r>
              <a:rPr lang="pt-PT" dirty="0">
                <a:solidFill>
                  <a:srgbClr val="FFFFFF"/>
                </a:solidFill>
              </a:rPr>
              <a:t>Estudo dos lobos (</a:t>
            </a:r>
            <a:r>
              <a:rPr lang="en-US" i="1" dirty="0">
                <a:solidFill>
                  <a:srgbClr val="FFFFFF"/>
                </a:solidFill>
              </a:rPr>
              <a:t>Canis lupus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F6E05-DAE5-EC17-AD75-97138A47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PT" sz="4200"/>
              <a:t>Estudo da Puma da Flórida (</a:t>
            </a:r>
            <a:r>
              <a:rPr lang="en-US" sz="4200" i="1"/>
              <a:t>Puma concolor coryi</a:t>
            </a:r>
            <a:r>
              <a:rPr lang="en-US" sz="4200"/>
              <a:t>)</a:t>
            </a:r>
            <a:endParaRPr lang="en-US" sz="4200" i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A6A5-43ED-0910-5090-DEDC50D1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" y="2828136"/>
            <a:ext cx="5149069" cy="4316360"/>
          </a:xfrm>
        </p:spPr>
        <p:txBody>
          <a:bodyPr>
            <a:normAutofit/>
          </a:bodyPr>
          <a:lstStyle/>
          <a:p>
            <a:r>
              <a:rPr lang="pt-PT" sz="2400" dirty="0"/>
              <a:t>Pumas na Flórida encontravam-se isoladas e com uma população com um número bastante reduzido de indivíduos </a:t>
            </a:r>
          </a:p>
          <a:p>
            <a:r>
              <a:rPr lang="pt-PT" sz="2400" dirty="0"/>
              <a:t>Introdução de pumas provenientes do Texas</a:t>
            </a:r>
          </a:p>
          <a:p>
            <a:r>
              <a:rPr lang="pt-PT" sz="2400" dirty="0"/>
              <a:t>Principal objetivo foi o aumento da variabilidade genética para provocar aumento do tamanho populacional</a:t>
            </a:r>
            <a:endParaRPr lang="en-US" sz="2400" dirty="0"/>
          </a:p>
        </p:txBody>
      </p:sp>
      <p:pic>
        <p:nvPicPr>
          <p:cNvPr id="5" name="Picture 4" descr="A cougar lying on a log&#10;&#10;Description automatically generated">
            <a:extLst>
              <a:ext uri="{FF2B5EF4-FFF2-40B4-BE49-F238E27FC236}">
                <a16:creationId xmlns:a16="http://schemas.microsoft.com/office/drawing/2014/main" id="{50CCC3E0-370B-22BF-E054-D951FE7E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476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428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D9FF6-5484-C24F-E62F-BA7B3730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>
                <a:solidFill>
                  <a:srgbClr val="FFFFFF"/>
                </a:solidFill>
              </a:rPr>
              <a:t>Estudo da Puma da Flórida (Puma concolor coryi)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a number of women&#10;&#10;Description automatically generated">
            <a:extLst>
              <a:ext uri="{FF2B5EF4-FFF2-40B4-BE49-F238E27FC236}">
                <a16:creationId xmlns:a16="http://schemas.microsoft.com/office/drawing/2014/main" id="{F24E0CC2-B3EE-1302-857C-0DE98BE6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2" y="2133758"/>
            <a:ext cx="4343212" cy="3235692"/>
          </a:xfrm>
          <a:prstGeom prst="rect">
            <a:avLst/>
          </a:prstGeom>
        </p:spPr>
      </p:pic>
      <p:pic>
        <p:nvPicPr>
          <p:cNvPr id="5" name="Content Placeholder 4" descr="A graph of different types of causes&#10;&#10;Description automatically generated">
            <a:extLst>
              <a:ext uri="{FF2B5EF4-FFF2-40B4-BE49-F238E27FC236}">
                <a16:creationId xmlns:a16="http://schemas.microsoft.com/office/drawing/2014/main" id="{1E28CDB9-9CC1-FA38-B80D-C0D1D76BF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35" y="2133600"/>
            <a:ext cx="4387593" cy="3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616A9-B937-0CB8-C702-9092A6D2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PT" sz="4000"/>
              <a:t>Estudo dos lobos (</a:t>
            </a:r>
            <a:r>
              <a:rPr lang="en-US" sz="4000" i="1"/>
              <a:t>Canis lupus</a:t>
            </a:r>
            <a:r>
              <a:rPr lang="en-US" sz="4000"/>
              <a:t>)</a:t>
            </a:r>
            <a:endParaRPr lang="en-US" sz="40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F36DA-1E89-D8C5-8241-BBEFAF52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21" y="2211228"/>
            <a:ext cx="5778391" cy="5148792"/>
          </a:xfrm>
        </p:spPr>
        <p:txBody>
          <a:bodyPr anchor="t">
            <a:normAutofit/>
          </a:bodyPr>
          <a:lstStyle/>
          <a:p>
            <a:r>
              <a:rPr lang="pt-PT" sz="2400" dirty="0"/>
              <a:t>Estudo do efeito de resgate genético em lobos na região de </a:t>
            </a:r>
            <a:r>
              <a:rPr lang="pt-PT" sz="2400" dirty="0" err="1"/>
              <a:t>Isle</a:t>
            </a:r>
            <a:r>
              <a:rPr lang="pt-PT" sz="2400" dirty="0"/>
              <a:t> </a:t>
            </a:r>
            <a:r>
              <a:rPr lang="pt-PT" sz="2400" dirty="0" err="1"/>
              <a:t>Royale</a:t>
            </a:r>
            <a:r>
              <a:rPr lang="pt-PT" sz="2400" dirty="0"/>
              <a:t>, em Michigan nos EUA ao longo de 2-3 gerações</a:t>
            </a:r>
          </a:p>
          <a:p>
            <a:endParaRPr lang="pt-PT" sz="2400" dirty="0"/>
          </a:p>
          <a:p>
            <a:r>
              <a:rPr lang="pt-PT" sz="2400" dirty="0"/>
              <a:t>Migração de um lobo designado de M93 no ano de 1997</a:t>
            </a:r>
          </a:p>
          <a:p>
            <a:endParaRPr lang="pt-PT" sz="2400" dirty="0"/>
          </a:p>
          <a:p>
            <a:r>
              <a:rPr lang="pt-PT" sz="2400" dirty="0"/>
              <a:t>Objetivo muito semelhante ao estudo anterior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olf in the snow&#10;&#10;Description automatically generated">
            <a:extLst>
              <a:ext uri="{FF2B5EF4-FFF2-40B4-BE49-F238E27FC236}">
                <a16:creationId xmlns:a16="http://schemas.microsoft.com/office/drawing/2014/main" id="{AC144147-9BCF-31B4-A629-EEAE7FA0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34" y="1986905"/>
            <a:ext cx="4725966" cy="3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21E7A-045B-4D49-5FF3-2110278B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Estudo dos lobos (Canis lupus)</a:t>
            </a:r>
            <a:endParaRPr lang="en-US" sz="5400"/>
          </a:p>
        </p:txBody>
      </p:sp>
      <p:pic>
        <p:nvPicPr>
          <p:cNvPr id="5" name="Picture 4" descr="A graph of the number of pedigreed years&#10;&#10;Description automatically generated">
            <a:extLst>
              <a:ext uri="{FF2B5EF4-FFF2-40B4-BE49-F238E27FC236}">
                <a16:creationId xmlns:a16="http://schemas.microsoft.com/office/drawing/2014/main" id="{7BE645BD-F7D8-3303-3DA1-71C747DD6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73526"/>
            <a:ext cx="4014216" cy="2960483"/>
          </a:xfrm>
          <a:prstGeom prst="rect">
            <a:avLst/>
          </a:pr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showing the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5771B6A6-8603-6ED3-7FE3-058C93B73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7" y="4149598"/>
            <a:ext cx="3086473" cy="2098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5AEB-8666-F63C-9EE2-3ED4C0B2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pt-PT" sz="2400" dirty="0"/>
              <a:t>Redução inicial da taxa de inbreeding com aumento da </a:t>
            </a:r>
            <a:r>
              <a:rPr lang="pt-PT" sz="2400" dirty="0" err="1"/>
              <a:t>heterozigotia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Efeitos do resgate genético foram dissipados com o passar do tempo devido à redução da reprodução e limitações geográficas o que levou ao declínio das populações assim também como um efeito designado de </a:t>
            </a:r>
            <a:r>
              <a:rPr lang="pt-PT" sz="2400" dirty="0" err="1"/>
              <a:t>genetic</a:t>
            </a:r>
            <a:r>
              <a:rPr lang="pt-PT" sz="2400" dirty="0"/>
              <a:t> </a:t>
            </a:r>
            <a:r>
              <a:rPr lang="pt-PT" sz="2400" dirty="0" err="1"/>
              <a:t>sweep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40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30740-7324-5530-AB66-7B106779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Conclusão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9688-C076-1275-5460-56DD8558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9580870" cy="4974871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resgate genético/evolutivo tem-se mostrado como uma ferramenta essencial na resiliência de espécies isoladas</a:t>
            </a:r>
          </a:p>
          <a:p>
            <a:endParaRPr lang="pt-P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Permitiu o desenvolvimento de espécies isoladas</a:t>
            </a:r>
          </a:p>
          <a:p>
            <a:endParaRPr lang="pt-P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seu sucesso está dependente de muitos outros fatores </a:t>
            </a:r>
          </a:p>
          <a:p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8EA20-C397-BA42-81CE-4370ADA9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Bibliografia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5752B-5733-4015-FB75-476CABC9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Whiteley, A. R., Fitzpatrick, S. W., Funk, W. C., &amp;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Tallmon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D. A. (2015). Genetic rescue to the rescue.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Trends in ecology &amp; evolution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30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(1), 42-49.</a:t>
            </a:r>
          </a:p>
          <a:p>
            <a:r>
              <a:rPr lang="en-US" sz="1400" b="0" i="0" dirty="0" err="1">
                <a:effectLst/>
                <a:latin typeface="Arial" panose="020B0604020202020204" pitchFamily="34" charset="0"/>
              </a:rPr>
              <a:t>Tallmon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D. A.,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Luikart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G., &amp; Waples, R. S. (2004). The alluring simplicity and complex reality of genetic rescue.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Trends in ecology &amp; evolution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19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(9), 489-496.</a:t>
            </a:r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b="0" i="0" dirty="0" err="1">
                <a:effectLst/>
                <a:latin typeface="Arial" panose="020B0604020202020204" pitchFamily="34" charset="0"/>
              </a:rPr>
              <a:t>Ingvarsson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P. K. (2001). Restoration of genetic variation lost–the genetic rescue hypothesis.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Trends in Ecology &amp; Evolution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16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(2), 62-63.</a:t>
            </a: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Pimm, S. L., Dollar, L., &amp; Bass Jr, O. L. (2006). The genetic rescue of the Florida panther.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Animal Conservation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9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(2), 115-122.</a:t>
            </a: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Hedrick, P. W., Peterson, R. O.,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Vucetich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L. M., Adams, J. R., &amp;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Vucetich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J. A. (2014). Genetic rescue in Isle Royale wolves: genetic analysis and the collapse of the population.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Conservation genetics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effectLst/>
                <a:latin typeface="Arial" panose="020B0604020202020204" pitchFamily="34" charset="0"/>
              </a:rPr>
              <a:t>15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1111-1121.</a:t>
            </a:r>
          </a:p>
          <a:p>
            <a:r>
              <a:rPr lang="en-US" sz="1400" dirty="0">
                <a:hlinkClick r:id="rId2"/>
              </a:rPr>
              <a:t>https://animalia.bio/pt/florida-panther</a:t>
            </a:r>
            <a:r>
              <a:rPr lang="en-US" sz="1400" dirty="0"/>
              <a:t> - link </a:t>
            </a:r>
            <a:r>
              <a:rPr lang="en-US" sz="1400" dirty="0" err="1"/>
              <a:t>imagem</a:t>
            </a:r>
            <a:r>
              <a:rPr lang="en-US" sz="1400" dirty="0"/>
              <a:t> puma</a:t>
            </a:r>
          </a:p>
          <a:p>
            <a:r>
              <a:rPr lang="en-US" sz="1400" dirty="0">
                <a:hlinkClick r:id="rId3"/>
              </a:rPr>
              <a:t>https://www.nps.gov/isro/learn/nature/wolves.htm</a:t>
            </a:r>
            <a:r>
              <a:rPr lang="en-US" sz="1400" dirty="0"/>
              <a:t> - link </a:t>
            </a:r>
            <a:r>
              <a:rPr lang="en-US" sz="1400" dirty="0" err="1"/>
              <a:t>imagem</a:t>
            </a:r>
            <a:r>
              <a:rPr lang="en-US" sz="1400" dirty="0"/>
              <a:t> lobo</a:t>
            </a:r>
          </a:p>
        </p:txBody>
      </p:sp>
    </p:spTree>
    <p:extLst>
      <p:ext uri="{BB962C8B-B14F-4D97-AF65-F5344CB8AC3E}">
        <p14:creationId xmlns:p14="http://schemas.microsoft.com/office/powerpoint/2010/main" val="161054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53E60-A4B8-6C3F-D51F-EC11B9BE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PT" sz="2800">
                <a:solidFill>
                  <a:srgbClr val="FFFFFF"/>
                </a:solidFill>
              </a:rPr>
              <a:t>O que é o resgate genético/evolutivo?</a:t>
            </a: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7B99A2-F3FF-77A6-7E57-E4746338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56325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9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ribbon&#10;&#10;Description automatically generated">
            <a:extLst>
              <a:ext uri="{FF2B5EF4-FFF2-40B4-BE49-F238E27FC236}">
                <a16:creationId xmlns:a16="http://schemas.microsoft.com/office/drawing/2014/main" id="{8B802C91-5155-6A59-0568-A447FDED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D6E8E-98A2-D384-54E8-D596190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/>
              <a:t>O que vai ser abordado neste trabalho?</a:t>
            </a:r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D31F97D-C01E-A334-1019-792AA91CA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199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6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D7843-672C-3A2D-BC41-855D5187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Alterações no genoma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699367-62E8-0C26-F210-759251CF2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678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51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F2A3-3025-22B4-946F-90685B41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Influência do ambiente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8EB8731-F2E6-8F85-ECB6-A030B1405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0814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2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71EF7-B88B-D643-8380-422BFAA7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Aspetos positivos 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352C7F-3792-CF28-08DC-37EE23261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913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4AB3-CC89-58A2-0A96-6C5EC124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Aspetos negativos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8949B6E-830E-0B15-59C8-7CBD47BBF4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1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22274-72ED-78E4-652D-C1E29ADB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PT" sz="4800"/>
              <a:t>Como se pode medir o seu efeito?</a:t>
            </a: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52F2BF-5423-570E-A055-726069BC5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7776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53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E0FC5-E507-7E7A-225C-64AFA634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Qual a sua importância para a cadeira de GAA?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5A264-B5DB-0242-B83B-9ED93AD0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0059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40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824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Resgate genético/evolutivo</vt:lpstr>
      <vt:lpstr>O que é o resgate genético/evolutivo?</vt:lpstr>
      <vt:lpstr>O que vai ser abordado neste trabalho?</vt:lpstr>
      <vt:lpstr>Alterações no genoma</vt:lpstr>
      <vt:lpstr>Influência do ambiente</vt:lpstr>
      <vt:lpstr>Aspetos positivos </vt:lpstr>
      <vt:lpstr>Aspetos negativos</vt:lpstr>
      <vt:lpstr>Como se pode medir o seu efeito?</vt:lpstr>
      <vt:lpstr>Qual a sua importância para a cadeira de GAA?</vt:lpstr>
      <vt:lpstr>Exemplos práticos</vt:lpstr>
      <vt:lpstr>Estudo da Puma da Flórida (Puma concolor coryi)</vt:lpstr>
      <vt:lpstr>Estudo da Puma da Flórida (Puma concolor coryi)</vt:lpstr>
      <vt:lpstr>Estudo dos lobos (Canis lupus)</vt:lpstr>
      <vt:lpstr>Estudo dos lobos (Canis lupus)</vt:lpstr>
      <vt:lpstr>Conclusão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Resgate genético/evolutivo</dc:title>
  <dc:creator>fc56170</dc:creator>
  <cp:lastModifiedBy>fc56170</cp:lastModifiedBy>
  <cp:revision>7</cp:revision>
  <dcterms:created xsi:type="dcterms:W3CDTF">2024-12-06T10:13:12Z</dcterms:created>
  <dcterms:modified xsi:type="dcterms:W3CDTF">2024-12-07T15:06:40Z</dcterms:modified>
</cp:coreProperties>
</file>