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2"/>
  </p:notesMasterIdLst>
  <p:sldIdLst>
    <p:sldId id="256" r:id="rId2"/>
    <p:sldId id="257" r:id="rId3"/>
    <p:sldId id="272" r:id="rId4"/>
    <p:sldId id="258" r:id="rId5"/>
    <p:sldId id="275" r:id="rId6"/>
    <p:sldId id="273" r:id="rId7"/>
    <p:sldId id="274" r:id="rId8"/>
    <p:sldId id="260" r:id="rId9"/>
    <p:sldId id="263" r:id="rId10"/>
    <p:sldId id="264" r:id="rId11"/>
    <p:sldId id="265" r:id="rId12"/>
    <p:sldId id="276" r:id="rId13"/>
    <p:sldId id="266" r:id="rId14"/>
    <p:sldId id="267" r:id="rId15"/>
    <p:sldId id="268" r:id="rId16"/>
    <p:sldId id="269" r:id="rId17"/>
    <p:sldId id="270" r:id="rId18"/>
    <p:sldId id="277" r:id="rId19"/>
    <p:sldId id="262" r:id="rId20"/>
    <p:sldId id="271" r:id="rId21"/>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72" d="100"/>
          <a:sy n="72" d="100"/>
        </p:scale>
        <p:origin x="636" y="6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PT"/>
          </a:p>
        </p:txBody>
      </p:sp>
      <p:sp>
        <p:nvSpPr>
          <p:cNvPr id="3" name="Marcador de Posição d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61BB08-2634-40C1-9222-8C206794C094}" type="datetimeFigureOut">
              <a:rPr lang="pt-PT" smtClean="0"/>
              <a:t>26/03/2020</a:t>
            </a:fld>
            <a:endParaRPr lang="pt-PT"/>
          </a:p>
        </p:txBody>
      </p:sp>
      <p:sp>
        <p:nvSpPr>
          <p:cNvPr id="4" name="Marcador de Posição da Imagem do Diapositivo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PT"/>
          </a:p>
        </p:txBody>
      </p:sp>
      <p:sp>
        <p:nvSpPr>
          <p:cNvPr id="5" name="Marcador de Posição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6" name="Marcador de Posição do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PT"/>
          </a:p>
        </p:txBody>
      </p:sp>
      <p:sp>
        <p:nvSpPr>
          <p:cNvPr id="7" name="Marcador de Posição do Número do Diapositivo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A4895B-AEA2-4C41-8A03-8388B9F97E30}" type="slidenum">
              <a:rPr lang="pt-PT" smtClean="0"/>
              <a:t>‹nº›</a:t>
            </a:fld>
            <a:endParaRPr lang="pt-PT"/>
          </a:p>
        </p:txBody>
      </p:sp>
    </p:spTree>
    <p:extLst>
      <p:ext uri="{BB962C8B-B14F-4D97-AF65-F5344CB8AC3E}">
        <p14:creationId xmlns:p14="http://schemas.microsoft.com/office/powerpoint/2010/main" val="18821515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pl-PL"/>
              <a:t>Kliknij, aby edytować styl</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endParaRPr lang="en-US" dirty="0"/>
          </a:p>
        </p:txBody>
      </p:sp>
      <p:sp>
        <p:nvSpPr>
          <p:cNvPr id="4" name="Date Placeholder 3"/>
          <p:cNvSpPr>
            <a:spLocks noGrp="1"/>
          </p:cNvSpPr>
          <p:nvPr>
            <p:ph type="dt" sz="half" idx="10"/>
          </p:nvPr>
        </p:nvSpPr>
        <p:spPr/>
        <p:txBody>
          <a:bodyPr/>
          <a:lstStyle/>
          <a:p>
            <a:fld id="{A0E14335-B3AC-4D55-A2C4-0E370246F65C}" type="datetime1">
              <a:rPr lang="pl-PL" smtClean="0"/>
              <a:t>26.03.2020</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5DA80E82-B755-4905-8EBF-B803B0909B9D}" type="slidenum">
              <a:rPr lang="pl-PL" smtClean="0"/>
              <a:t>‹nº›</a:t>
            </a:fld>
            <a:endParaRPr lang="pl-PL"/>
          </a:p>
        </p:txBody>
      </p:sp>
    </p:spTree>
    <p:extLst>
      <p:ext uri="{BB962C8B-B14F-4D97-AF65-F5344CB8AC3E}">
        <p14:creationId xmlns:p14="http://schemas.microsoft.com/office/powerpoint/2010/main" val="955023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ytuł i podpis">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pl-PL"/>
              <a:t>Kliknij, aby edytować styl</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6BB89E07-E4D8-488E-AC71-5701CF8D7506}" type="datetime1">
              <a:rPr lang="pl-PL" smtClean="0"/>
              <a:t>26.03.2020</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5DA80E82-B755-4905-8EBF-B803B0909B9D}" type="slidenum">
              <a:rPr lang="pl-PL" smtClean="0"/>
              <a:t>‹nº›</a:t>
            </a:fld>
            <a:endParaRPr lang="pl-PL"/>
          </a:p>
        </p:txBody>
      </p:sp>
    </p:spTree>
    <p:extLst>
      <p:ext uri="{BB962C8B-B14F-4D97-AF65-F5344CB8AC3E}">
        <p14:creationId xmlns:p14="http://schemas.microsoft.com/office/powerpoint/2010/main" val="2068542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ferta z podpisem">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pl-PL"/>
              <a:t>Kliknij, aby edytować styl</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l-PL"/>
              <a:t>Kliknij, aby edytować style wzorca tekstu</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E0B12F76-B7EB-4EA5-964A-D56221A72691}" type="datetime1">
              <a:rPr lang="pl-PL" smtClean="0"/>
              <a:t>26.03.2020</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5DA80E82-B755-4905-8EBF-B803B0909B9D}" type="slidenum">
              <a:rPr lang="pl-PL" smtClean="0"/>
              <a:t>‹nº›</a:t>
            </a:fld>
            <a:endParaRPr lang="pl-P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6528981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Karta nazwy">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pl-PL"/>
              <a:t>Kliknij, aby edytować styl</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C83FA307-8745-43C5-9EF0-2DB6701DF248}" type="datetime1">
              <a:rPr lang="pl-PL" smtClean="0"/>
              <a:t>26.03.2020</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5DA80E82-B755-4905-8EBF-B803B0909B9D}" type="slidenum">
              <a:rPr lang="pl-PL" smtClean="0"/>
              <a:t>‹nº›</a:t>
            </a:fld>
            <a:endParaRPr lang="pl-PL"/>
          </a:p>
        </p:txBody>
      </p:sp>
    </p:spTree>
    <p:extLst>
      <p:ext uri="{BB962C8B-B14F-4D97-AF65-F5344CB8AC3E}">
        <p14:creationId xmlns:p14="http://schemas.microsoft.com/office/powerpoint/2010/main" val="34416514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arta nazwy cytatu">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pl-PL"/>
              <a:t>Kliknij, aby edytować styl</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l-PL"/>
              <a:t>Kliknij, aby edytować style wzorca tekstu</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41D83D1C-79B1-4E6A-BE52-E034EEA0989A}" type="datetime1">
              <a:rPr lang="pl-PL" smtClean="0"/>
              <a:t>26.03.2020</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5DA80E82-B755-4905-8EBF-B803B0909B9D}" type="slidenum">
              <a:rPr lang="pl-PL" smtClean="0"/>
              <a:t>‹nº›</a:t>
            </a:fld>
            <a:endParaRPr lang="pl-P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7140162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Prawda lub fałsz">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pl-PL"/>
              <a:t>Kliknij, aby edytować styl</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l-PL"/>
              <a:t>Kliknij, aby edytować style wzorca tekstu</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41CDC422-8034-4DAA-8BFF-0E1FAF3171E9}" type="datetime1">
              <a:rPr lang="pl-PL" smtClean="0"/>
              <a:t>26.03.2020</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5DA80E82-B755-4905-8EBF-B803B0909B9D}" type="slidenum">
              <a:rPr lang="pl-PL" smtClean="0"/>
              <a:t>‹nº›</a:t>
            </a:fld>
            <a:endParaRPr lang="pl-PL"/>
          </a:p>
        </p:txBody>
      </p:sp>
    </p:spTree>
    <p:extLst>
      <p:ext uri="{BB962C8B-B14F-4D97-AF65-F5344CB8AC3E}">
        <p14:creationId xmlns:p14="http://schemas.microsoft.com/office/powerpoint/2010/main" val="36169530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Vertical Text Placeholder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21D85A1F-EF86-4ABA-B663-B5BAB071D647}" type="datetime1">
              <a:rPr lang="pl-PL" smtClean="0"/>
              <a:t>26.03.2020</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5DA80E82-B755-4905-8EBF-B803B0909B9D}" type="slidenum">
              <a:rPr lang="pl-PL" smtClean="0"/>
              <a:t>‹nº›</a:t>
            </a:fld>
            <a:endParaRPr lang="pl-PL"/>
          </a:p>
        </p:txBody>
      </p:sp>
    </p:spTree>
    <p:extLst>
      <p:ext uri="{BB962C8B-B14F-4D97-AF65-F5344CB8AC3E}">
        <p14:creationId xmlns:p14="http://schemas.microsoft.com/office/powerpoint/2010/main" val="10522758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pl-PL"/>
              <a:t>Kliknij, aby edytować styl</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1FFC7E0E-22EE-48D7-8230-544F1C0E01E5}" type="datetime1">
              <a:rPr lang="pl-PL" smtClean="0"/>
              <a:t>26.03.2020</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5DA80E82-B755-4905-8EBF-B803B0909B9D}" type="slidenum">
              <a:rPr lang="pl-PL" smtClean="0"/>
              <a:t>‹nº›</a:t>
            </a:fld>
            <a:endParaRPr lang="pl-PL"/>
          </a:p>
        </p:txBody>
      </p:sp>
    </p:spTree>
    <p:extLst>
      <p:ext uri="{BB962C8B-B14F-4D97-AF65-F5344CB8AC3E}">
        <p14:creationId xmlns:p14="http://schemas.microsoft.com/office/powerpoint/2010/main" val="3869000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76B6530B-69A8-4D5B-9B7B-35D172777D23}" type="datetime1">
              <a:rPr lang="pl-PL" smtClean="0"/>
              <a:t>26.03.2020</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5DA80E82-B755-4905-8EBF-B803B0909B9D}" type="slidenum">
              <a:rPr lang="pl-PL" smtClean="0"/>
              <a:t>‹nº›</a:t>
            </a:fld>
            <a:endParaRPr lang="pl-PL"/>
          </a:p>
        </p:txBody>
      </p:sp>
    </p:spTree>
    <p:extLst>
      <p:ext uri="{BB962C8B-B14F-4D97-AF65-F5344CB8AC3E}">
        <p14:creationId xmlns:p14="http://schemas.microsoft.com/office/powerpoint/2010/main" val="127703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pl-PL"/>
              <a:t>Kliknij, aby edytować styl</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9C6DA2A1-9592-492B-A2E0-D8905F0864EC}" type="datetime1">
              <a:rPr lang="pl-PL" smtClean="0"/>
              <a:t>26.03.2020</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5DA80E82-B755-4905-8EBF-B803B0909B9D}" type="slidenum">
              <a:rPr lang="pl-PL" smtClean="0"/>
              <a:t>‹nº›</a:t>
            </a:fld>
            <a:endParaRPr lang="pl-PL"/>
          </a:p>
        </p:txBody>
      </p:sp>
    </p:spTree>
    <p:extLst>
      <p:ext uri="{BB962C8B-B14F-4D97-AF65-F5344CB8AC3E}">
        <p14:creationId xmlns:p14="http://schemas.microsoft.com/office/powerpoint/2010/main" val="4269798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Date Placeholder 4"/>
          <p:cNvSpPr>
            <a:spLocks noGrp="1"/>
          </p:cNvSpPr>
          <p:nvPr>
            <p:ph type="dt" sz="half" idx="10"/>
          </p:nvPr>
        </p:nvSpPr>
        <p:spPr/>
        <p:txBody>
          <a:bodyPr/>
          <a:lstStyle/>
          <a:p>
            <a:fld id="{AE1F2F54-F455-41C1-A1E9-81049CD82949}" type="datetime1">
              <a:rPr lang="pl-PL" smtClean="0"/>
              <a:t>26.03.2020</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5DA80E82-B755-4905-8EBF-B803B0909B9D}" type="slidenum">
              <a:rPr lang="pl-PL" smtClean="0"/>
              <a:t>‹nº›</a:t>
            </a:fld>
            <a:endParaRPr lang="pl-PL"/>
          </a:p>
        </p:txBody>
      </p:sp>
    </p:spTree>
    <p:extLst>
      <p:ext uri="{BB962C8B-B14F-4D97-AF65-F5344CB8AC3E}">
        <p14:creationId xmlns:p14="http://schemas.microsoft.com/office/powerpoint/2010/main" val="39665186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l-PL"/>
              <a:t>Kliknij, aby edytować styl</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p:txBody>
          <a:bodyPr/>
          <a:lstStyle/>
          <a:p>
            <a:fld id="{F17DDD3A-1F91-4F20-B65A-38196F69272D}" type="datetime1">
              <a:rPr lang="pl-PL" smtClean="0"/>
              <a:t>26.03.2020</a:t>
            </a:fld>
            <a:endParaRPr lang="pl-PL"/>
          </a:p>
        </p:txBody>
      </p:sp>
      <p:sp>
        <p:nvSpPr>
          <p:cNvPr id="8" name="Footer Placeholder 7"/>
          <p:cNvSpPr>
            <a:spLocks noGrp="1"/>
          </p:cNvSpPr>
          <p:nvPr>
            <p:ph type="ftr" sz="quarter" idx="11"/>
          </p:nvPr>
        </p:nvSpPr>
        <p:spPr/>
        <p:txBody>
          <a:bodyPr/>
          <a:lstStyle/>
          <a:p>
            <a:endParaRPr lang="pl-PL"/>
          </a:p>
        </p:txBody>
      </p:sp>
      <p:sp>
        <p:nvSpPr>
          <p:cNvPr id="9" name="Slide Number Placeholder 8"/>
          <p:cNvSpPr>
            <a:spLocks noGrp="1"/>
          </p:cNvSpPr>
          <p:nvPr>
            <p:ph type="sldNum" sz="quarter" idx="12"/>
          </p:nvPr>
        </p:nvSpPr>
        <p:spPr/>
        <p:txBody>
          <a:bodyPr/>
          <a:lstStyle/>
          <a:p>
            <a:fld id="{5DA80E82-B755-4905-8EBF-B803B0909B9D}" type="slidenum">
              <a:rPr lang="pl-PL" smtClean="0"/>
              <a:t>‹nº›</a:t>
            </a:fld>
            <a:endParaRPr lang="pl-PL"/>
          </a:p>
        </p:txBody>
      </p:sp>
    </p:spTree>
    <p:extLst>
      <p:ext uri="{BB962C8B-B14F-4D97-AF65-F5344CB8AC3E}">
        <p14:creationId xmlns:p14="http://schemas.microsoft.com/office/powerpoint/2010/main" val="3494539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pl-PL"/>
              <a:t>Kliknij, aby edytować styl</a:t>
            </a:r>
            <a:endParaRPr lang="en-US" dirty="0"/>
          </a:p>
        </p:txBody>
      </p:sp>
      <p:sp>
        <p:nvSpPr>
          <p:cNvPr id="3" name="Date Placeholder 2"/>
          <p:cNvSpPr>
            <a:spLocks noGrp="1"/>
          </p:cNvSpPr>
          <p:nvPr>
            <p:ph type="dt" sz="half" idx="10"/>
          </p:nvPr>
        </p:nvSpPr>
        <p:spPr/>
        <p:txBody>
          <a:bodyPr/>
          <a:lstStyle/>
          <a:p>
            <a:fld id="{5FD2FB69-3EC7-49CB-AC9F-30020AF742B5}" type="datetime1">
              <a:rPr lang="pl-PL" smtClean="0"/>
              <a:t>26.03.2020</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5DA80E82-B755-4905-8EBF-B803B0909B9D}" type="slidenum">
              <a:rPr lang="pl-PL" smtClean="0"/>
              <a:t>‹nº›</a:t>
            </a:fld>
            <a:endParaRPr lang="pl-PL"/>
          </a:p>
        </p:txBody>
      </p:sp>
    </p:spTree>
    <p:extLst>
      <p:ext uri="{BB962C8B-B14F-4D97-AF65-F5344CB8AC3E}">
        <p14:creationId xmlns:p14="http://schemas.microsoft.com/office/powerpoint/2010/main" val="2253161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9E220E-05D2-4C22-8309-16F911F3AAE5}" type="datetime1">
              <a:rPr lang="pl-PL" smtClean="0"/>
              <a:t>26.03.2020</a:t>
            </a:fld>
            <a:endParaRPr lang="pl-PL"/>
          </a:p>
        </p:txBody>
      </p:sp>
      <p:sp>
        <p:nvSpPr>
          <p:cNvPr id="3" name="Footer Placeholder 2"/>
          <p:cNvSpPr>
            <a:spLocks noGrp="1"/>
          </p:cNvSpPr>
          <p:nvPr>
            <p:ph type="ftr" sz="quarter" idx="11"/>
          </p:nvPr>
        </p:nvSpPr>
        <p:spPr/>
        <p:txBody>
          <a:bodyPr/>
          <a:lstStyle/>
          <a:p>
            <a:endParaRPr lang="pl-PL"/>
          </a:p>
        </p:txBody>
      </p:sp>
      <p:sp>
        <p:nvSpPr>
          <p:cNvPr id="4" name="Slide Number Placeholder 3"/>
          <p:cNvSpPr>
            <a:spLocks noGrp="1"/>
          </p:cNvSpPr>
          <p:nvPr>
            <p:ph type="sldNum" sz="quarter" idx="12"/>
          </p:nvPr>
        </p:nvSpPr>
        <p:spPr/>
        <p:txBody>
          <a:bodyPr/>
          <a:lstStyle/>
          <a:p>
            <a:fld id="{5DA80E82-B755-4905-8EBF-B803B0909B9D}" type="slidenum">
              <a:rPr lang="pl-PL" smtClean="0"/>
              <a:t>‹nº›</a:t>
            </a:fld>
            <a:endParaRPr lang="pl-PL"/>
          </a:p>
        </p:txBody>
      </p:sp>
    </p:spTree>
    <p:extLst>
      <p:ext uri="{BB962C8B-B14F-4D97-AF65-F5344CB8AC3E}">
        <p14:creationId xmlns:p14="http://schemas.microsoft.com/office/powerpoint/2010/main" val="39739771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pl-PL"/>
              <a:t>Kliknij, aby edytować styl</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F8C9A51F-D27B-440F-8A9C-8FA24BF24859}" type="datetime1">
              <a:rPr lang="pl-PL" smtClean="0"/>
              <a:t>26.03.2020</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5DA80E82-B755-4905-8EBF-B803B0909B9D}" type="slidenum">
              <a:rPr lang="pl-PL" smtClean="0"/>
              <a:t>‹nº›</a:t>
            </a:fld>
            <a:endParaRPr lang="pl-PL"/>
          </a:p>
        </p:txBody>
      </p:sp>
    </p:spTree>
    <p:extLst>
      <p:ext uri="{BB962C8B-B14F-4D97-AF65-F5344CB8AC3E}">
        <p14:creationId xmlns:p14="http://schemas.microsoft.com/office/powerpoint/2010/main" val="3121373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pl-PL"/>
              <a:t>Kliknij, aby edytować styl</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l-PL"/>
              <a:t>Kliknij ikonę, aby dodać obraz</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22F761B0-54F5-426F-9564-91EA183A866F}" type="datetime1">
              <a:rPr lang="pl-PL" smtClean="0"/>
              <a:t>26.03.2020</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5DA80E82-B755-4905-8EBF-B803B0909B9D}" type="slidenum">
              <a:rPr lang="pl-PL" smtClean="0"/>
              <a:t>‹nº›</a:t>
            </a:fld>
            <a:endParaRPr lang="pl-PL"/>
          </a:p>
        </p:txBody>
      </p:sp>
    </p:spTree>
    <p:extLst>
      <p:ext uri="{BB962C8B-B14F-4D97-AF65-F5344CB8AC3E}">
        <p14:creationId xmlns:p14="http://schemas.microsoft.com/office/powerpoint/2010/main" val="1916893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pl-PL"/>
              <a:t>Kliknij, aby edytować styl</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41D5150-3F73-46BF-8C42-9722E97D351B}" type="datetime1">
              <a:rPr lang="pl-PL" smtClean="0"/>
              <a:t>26.03.2020</a:t>
            </a:fld>
            <a:endParaRPr lang="pl-P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pl-P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DA80E82-B755-4905-8EBF-B803B0909B9D}" type="slidenum">
              <a:rPr lang="pl-PL" smtClean="0"/>
              <a:t>‹nº›</a:t>
            </a:fld>
            <a:endParaRPr lang="pl-PL"/>
          </a:p>
        </p:txBody>
      </p:sp>
    </p:spTree>
    <p:extLst>
      <p:ext uri="{BB962C8B-B14F-4D97-AF65-F5344CB8AC3E}">
        <p14:creationId xmlns:p14="http://schemas.microsoft.com/office/powerpoint/2010/main" val="3572479412"/>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1308284" y="645305"/>
            <a:ext cx="7766936" cy="997965"/>
          </a:xfrm>
        </p:spPr>
        <p:txBody>
          <a:bodyPr/>
          <a:lstStyle/>
          <a:p>
            <a:pPr algn="ctr"/>
            <a:r>
              <a:rPr lang="pl-PL" dirty="0"/>
              <a:t>Waste Technologies</a:t>
            </a:r>
          </a:p>
        </p:txBody>
      </p:sp>
      <p:sp>
        <p:nvSpPr>
          <p:cNvPr id="3" name="Podtytuł 2"/>
          <p:cNvSpPr>
            <a:spLocks noGrp="1"/>
          </p:cNvSpPr>
          <p:nvPr>
            <p:ph type="subTitle" idx="1"/>
          </p:nvPr>
        </p:nvSpPr>
        <p:spPr>
          <a:xfrm>
            <a:off x="2062525" y="4526282"/>
            <a:ext cx="7766936" cy="1515080"/>
          </a:xfrm>
        </p:spPr>
        <p:txBody>
          <a:bodyPr>
            <a:normAutofit lnSpcReduction="10000"/>
          </a:bodyPr>
          <a:lstStyle/>
          <a:p>
            <a:r>
              <a:rPr lang="pt-PT" dirty="0" err="1"/>
              <a:t>Work</a:t>
            </a:r>
            <a:r>
              <a:rPr lang="pt-PT" dirty="0"/>
              <a:t> </a:t>
            </a:r>
            <a:r>
              <a:rPr lang="pt-PT" dirty="0" err="1"/>
              <a:t>made</a:t>
            </a:r>
            <a:r>
              <a:rPr lang="pt-PT" dirty="0"/>
              <a:t> </a:t>
            </a:r>
            <a:r>
              <a:rPr lang="pt-PT" dirty="0" err="1"/>
              <a:t>by</a:t>
            </a:r>
            <a:r>
              <a:rPr lang="pt-PT" dirty="0"/>
              <a:t>:</a:t>
            </a:r>
          </a:p>
          <a:p>
            <a:r>
              <a:rPr lang="pt-PT" dirty="0"/>
              <a:t>André Pereira, nº49928</a:t>
            </a:r>
          </a:p>
          <a:p>
            <a:r>
              <a:rPr lang="pt-PT" dirty="0" err="1"/>
              <a:t>Damian</a:t>
            </a:r>
            <a:r>
              <a:rPr lang="pt-PT" dirty="0"/>
              <a:t> </a:t>
            </a:r>
            <a:r>
              <a:rPr lang="pt-PT" dirty="0" err="1"/>
              <a:t>Stypa</a:t>
            </a:r>
            <a:r>
              <a:rPr lang="pt-PT" dirty="0"/>
              <a:t>, nº55559</a:t>
            </a:r>
          </a:p>
          <a:p>
            <a:r>
              <a:rPr lang="pt-PT" dirty="0"/>
              <a:t>José Campos</a:t>
            </a:r>
            <a:r>
              <a:rPr lang="pt-PT"/>
              <a:t>, nº48746</a:t>
            </a:r>
            <a:endParaRPr lang="pl-PL" dirty="0"/>
          </a:p>
        </p:txBody>
      </p:sp>
      <p:sp>
        <p:nvSpPr>
          <p:cNvPr id="4" name="Marcador de Posição do Número do Diapositivo 3">
            <a:extLst>
              <a:ext uri="{FF2B5EF4-FFF2-40B4-BE49-F238E27FC236}">
                <a16:creationId xmlns:a16="http://schemas.microsoft.com/office/drawing/2014/main" id="{86D14433-AF3F-44B7-9FE3-D77F1FD02395}"/>
              </a:ext>
            </a:extLst>
          </p:cNvPr>
          <p:cNvSpPr>
            <a:spLocks noGrp="1"/>
          </p:cNvSpPr>
          <p:nvPr>
            <p:ph type="sldNum" sz="quarter" idx="12"/>
          </p:nvPr>
        </p:nvSpPr>
        <p:spPr/>
        <p:txBody>
          <a:bodyPr/>
          <a:lstStyle/>
          <a:p>
            <a:fld id="{5DA80E82-B755-4905-8EBF-B803B0909B9D}" type="slidenum">
              <a:rPr lang="pl-PL" smtClean="0"/>
              <a:t>1</a:t>
            </a:fld>
            <a:endParaRPr lang="pl-PL"/>
          </a:p>
        </p:txBody>
      </p:sp>
      <p:pic>
        <p:nvPicPr>
          <p:cNvPr id="6" name="Imagem 5">
            <a:extLst>
              <a:ext uri="{FF2B5EF4-FFF2-40B4-BE49-F238E27FC236}">
                <a16:creationId xmlns:a16="http://schemas.microsoft.com/office/drawing/2014/main" id="{439CAF92-225D-4150-8D49-98A1B7C8397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29461" y="197144"/>
            <a:ext cx="1710090" cy="896323"/>
          </a:xfrm>
          <a:prstGeom prst="rect">
            <a:avLst/>
          </a:prstGeom>
        </p:spPr>
      </p:pic>
      <p:pic>
        <p:nvPicPr>
          <p:cNvPr id="22" name="Imagem 21">
            <a:extLst>
              <a:ext uri="{FF2B5EF4-FFF2-40B4-BE49-F238E27FC236}">
                <a16:creationId xmlns:a16="http://schemas.microsoft.com/office/drawing/2014/main" id="{F3DEF0E0-4796-4E82-B267-280B665B83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2525" y="1783045"/>
            <a:ext cx="4717949" cy="4623442"/>
          </a:xfrm>
          <a:prstGeom prst="rect">
            <a:avLst/>
          </a:prstGeom>
        </p:spPr>
      </p:pic>
    </p:spTree>
    <p:extLst>
      <p:ext uri="{BB962C8B-B14F-4D97-AF65-F5344CB8AC3E}">
        <p14:creationId xmlns:p14="http://schemas.microsoft.com/office/powerpoint/2010/main" val="9372246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677334" y="609600"/>
            <a:ext cx="8596668" cy="1090611"/>
          </a:xfrm>
        </p:spPr>
        <p:txBody>
          <a:bodyPr/>
          <a:lstStyle/>
          <a:p>
            <a:r>
              <a:rPr lang="pl-PL" dirty="0" err="1"/>
              <a:t>Biogas</a:t>
            </a:r>
            <a:r>
              <a:rPr lang="pl-PL" dirty="0"/>
              <a:t> plant</a:t>
            </a:r>
          </a:p>
        </p:txBody>
      </p:sp>
      <p:sp>
        <p:nvSpPr>
          <p:cNvPr id="3" name="Symbol zastępczy zawartości 2"/>
          <p:cNvSpPr>
            <a:spLocks noGrp="1"/>
          </p:cNvSpPr>
          <p:nvPr>
            <p:ph idx="1"/>
          </p:nvPr>
        </p:nvSpPr>
        <p:spPr>
          <a:xfrm>
            <a:off x="677334" y="1700211"/>
            <a:ext cx="8596668" cy="4341151"/>
          </a:xfrm>
        </p:spPr>
        <p:txBody>
          <a:bodyPr>
            <a:normAutofit fontScale="92500" lnSpcReduction="10000"/>
          </a:bodyPr>
          <a:lstStyle/>
          <a:p>
            <a:pPr marL="0" indent="0" algn="just">
              <a:buNone/>
            </a:pPr>
            <a:r>
              <a:rPr lang="en-US" dirty="0"/>
              <a:t>A biogas plant is an installation for the production of biogas from plant biomass, animal manure, organic waste (e.g. from the food industry), slaughter waste or biological sludge from sewage. In Poland, agricultural sewage sludge from municipal or industrial wastewater treatment plants are of great interest in this respect.</a:t>
            </a:r>
          </a:p>
          <a:p>
            <a:pPr algn="just"/>
            <a:endParaRPr lang="en-US" dirty="0"/>
          </a:p>
          <a:p>
            <a:pPr marL="0" indent="0" algn="just">
              <a:buNone/>
            </a:pPr>
            <a:r>
              <a:rPr lang="en-US" dirty="0"/>
              <a:t>The installation consists of:</a:t>
            </a:r>
          </a:p>
          <a:p>
            <a:pPr algn="just"/>
            <a:r>
              <a:rPr lang="en-US" dirty="0"/>
              <a:t>preliminary tank;</a:t>
            </a:r>
          </a:p>
          <a:p>
            <a:pPr algn="just"/>
            <a:r>
              <a:rPr lang="en-US" dirty="0"/>
              <a:t>the dosing system;</a:t>
            </a:r>
          </a:p>
          <a:p>
            <a:pPr algn="just"/>
            <a:r>
              <a:rPr lang="en-US" dirty="0"/>
              <a:t>fermentation chamber (fermenter);</a:t>
            </a:r>
          </a:p>
          <a:p>
            <a:pPr algn="just"/>
            <a:r>
              <a:rPr lang="en-US" dirty="0"/>
              <a:t>storage tank for the fermented substrate;</a:t>
            </a:r>
          </a:p>
          <a:p>
            <a:pPr algn="just"/>
            <a:r>
              <a:rPr lang="en-US" dirty="0"/>
              <a:t>biogas tank;</a:t>
            </a:r>
          </a:p>
          <a:p>
            <a:pPr algn="just"/>
            <a:r>
              <a:rPr lang="en-US" dirty="0"/>
              <a:t>a power generator or cogeneration unit (in the second case, electricity and heat are produced).</a:t>
            </a:r>
            <a:endParaRPr lang="pl-PL" dirty="0"/>
          </a:p>
        </p:txBody>
      </p:sp>
      <p:sp>
        <p:nvSpPr>
          <p:cNvPr id="4" name="Marcador de Posição do Número do Diapositivo 3">
            <a:extLst>
              <a:ext uri="{FF2B5EF4-FFF2-40B4-BE49-F238E27FC236}">
                <a16:creationId xmlns:a16="http://schemas.microsoft.com/office/drawing/2014/main" id="{A944F84B-231F-47A5-8A06-7841AD50AAB1}"/>
              </a:ext>
            </a:extLst>
          </p:cNvPr>
          <p:cNvSpPr>
            <a:spLocks noGrp="1"/>
          </p:cNvSpPr>
          <p:nvPr>
            <p:ph type="sldNum" sz="quarter" idx="12"/>
          </p:nvPr>
        </p:nvSpPr>
        <p:spPr/>
        <p:txBody>
          <a:bodyPr/>
          <a:lstStyle/>
          <a:p>
            <a:fld id="{5DA80E82-B755-4905-8EBF-B803B0909B9D}" type="slidenum">
              <a:rPr lang="pl-PL" smtClean="0"/>
              <a:t>10</a:t>
            </a:fld>
            <a:endParaRPr lang="pl-PL"/>
          </a:p>
        </p:txBody>
      </p:sp>
    </p:spTree>
    <p:extLst>
      <p:ext uri="{BB962C8B-B14F-4D97-AF65-F5344CB8AC3E}">
        <p14:creationId xmlns:p14="http://schemas.microsoft.com/office/powerpoint/2010/main" val="12403647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p:cNvPicPr>
            <a:picLocks noChangeAspect="1"/>
          </p:cNvPicPr>
          <p:nvPr/>
        </p:nvPicPr>
        <p:blipFill>
          <a:blip r:embed="rId2"/>
          <a:stretch>
            <a:fillRect/>
          </a:stretch>
        </p:blipFill>
        <p:spPr>
          <a:xfrm>
            <a:off x="1027238" y="2682855"/>
            <a:ext cx="6773220" cy="3286584"/>
          </a:xfrm>
          <a:prstGeom prst="rect">
            <a:avLst/>
          </a:prstGeom>
        </p:spPr>
      </p:pic>
      <p:sp>
        <p:nvSpPr>
          <p:cNvPr id="6" name="pole tekstowe 5"/>
          <p:cNvSpPr txBox="1"/>
          <p:nvPr/>
        </p:nvSpPr>
        <p:spPr>
          <a:xfrm>
            <a:off x="2971799" y="6041362"/>
            <a:ext cx="4054415" cy="338554"/>
          </a:xfrm>
          <a:prstGeom prst="rect">
            <a:avLst/>
          </a:prstGeom>
          <a:noFill/>
        </p:spPr>
        <p:txBody>
          <a:bodyPr wrap="square" rtlCol="0">
            <a:spAutoFit/>
          </a:bodyPr>
          <a:lstStyle/>
          <a:p>
            <a:r>
              <a:rPr lang="pl-PL" sz="1600" dirty="0" err="1"/>
              <a:t>Biogas</a:t>
            </a:r>
            <a:r>
              <a:rPr lang="pl-PL" sz="1600" dirty="0"/>
              <a:t> Plant, </a:t>
            </a:r>
            <a:r>
              <a:rPr lang="pl-PL" sz="1600" dirty="0" err="1"/>
              <a:t>Belarus</a:t>
            </a:r>
            <a:endParaRPr lang="pl-PL" sz="1600" dirty="0"/>
          </a:p>
        </p:txBody>
      </p:sp>
      <p:sp>
        <p:nvSpPr>
          <p:cNvPr id="7" name="pole tekstowe 6"/>
          <p:cNvSpPr txBox="1"/>
          <p:nvPr/>
        </p:nvSpPr>
        <p:spPr>
          <a:xfrm>
            <a:off x="1027238" y="888561"/>
            <a:ext cx="8272732" cy="1323439"/>
          </a:xfrm>
          <a:prstGeom prst="rect">
            <a:avLst/>
          </a:prstGeom>
          <a:noFill/>
        </p:spPr>
        <p:txBody>
          <a:bodyPr wrap="square" rtlCol="0">
            <a:spAutoFit/>
          </a:bodyPr>
          <a:lstStyle/>
          <a:p>
            <a:pPr algn="just"/>
            <a:r>
              <a:rPr lang="en-US" sz="1600" dirty="0"/>
              <a:t>It is worth considering the construction of a biogas plant near an existing animal farm, so that the transport of biogas substrates, i.e. slurry and biomass, will be easier. Natural fertilizers, especially slurry have low efficiency in terms of biogas efficiency. This is due to, among others from their significant hydration. Therefore, transporting them over long distances to biogas plants is not cost-effective.</a:t>
            </a:r>
            <a:endParaRPr lang="pl-PL" sz="1600" dirty="0"/>
          </a:p>
        </p:txBody>
      </p:sp>
      <p:sp>
        <p:nvSpPr>
          <p:cNvPr id="2" name="Marcador de Posição do Número do Diapositivo 1">
            <a:extLst>
              <a:ext uri="{FF2B5EF4-FFF2-40B4-BE49-F238E27FC236}">
                <a16:creationId xmlns:a16="http://schemas.microsoft.com/office/drawing/2014/main" id="{2C918635-E14E-4978-BCAB-EF78054F5BD3}"/>
              </a:ext>
            </a:extLst>
          </p:cNvPr>
          <p:cNvSpPr>
            <a:spLocks noGrp="1"/>
          </p:cNvSpPr>
          <p:nvPr>
            <p:ph type="sldNum" sz="quarter" idx="12"/>
          </p:nvPr>
        </p:nvSpPr>
        <p:spPr/>
        <p:txBody>
          <a:bodyPr/>
          <a:lstStyle/>
          <a:p>
            <a:fld id="{5DA80E82-B755-4905-8EBF-B803B0909B9D}" type="slidenum">
              <a:rPr lang="pl-PL" smtClean="0"/>
              <a:t>11</a:t>
            </a:fld>
            <a:endParaRPr lang="pl-PL" dirty="0"/>
          </a:p>
        </p:txBody>
      </p:sp>
    </p:spTree>
    <p:extLst>
      <p:ext uri="{BB962C8B-B14F-4D97-AF65-F5344CB8AC3E}">
        <p14:creationId xmlns:p14="http://schemas.microsoft.com/office/powerpoint/2010/main" val="23846412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E6195C-17CE-4BDF-A5BF-64A88935D73A}"/>
              </a:ext>
            </a:extLst>
          </p:cNvPr>
          <p:cNvSpPr>
            <a:spLocks noGrp="1"/>
          </p:cNvSpPr>
          <p:nvPr>
            <p:ph type="title"/>
          </p:nvPr>
        </p:nvSpPr>
        <p:spPr/>
        <p:txBody>
          <a:bodyPr/>
          <a:lstStyle/>
          <a:p>
            <a:r>
              <a:rPr lang="pt-PT" dirty="0" err="1"/>
              <a:t>Biogas</a:t>
            </a:r>
            <a:r>
              <a:rPr lang="pt-PT" dirty="0"/>
              <a:t> </a:t>
            </a:r>
            <a:r>
              <a:rPr lang="pt-PT" dirty="0" err="1"/>
              <a:t>impacts</a:t>
            </a:r>
            <a:endParaRPr lang="en-GB" dirty="0"/>
          </a:p>
        </p:txBody>
      </p:sp>
      <p:sp>
        <p:nvSpPr>
          <p:cNvPr id="3" name="Marcador de Posição de Conteúdo 2">
            <a:extLst>
              <a:ext uri="{FF2B5EF4-FFF2-40B4-BE49-F238E27FC236}">
                <a16:creationId xmlns:a16="http://schemas.microsoft.com/office/drawing/2014/main" id="{A963767F-2DD3-4FF7-AD75-A1F828E33F46}"/>
              </a:ext>
            </a:extLst>
          </p:cNvPr>
          <p:cNvSpPr>
            <a:spLocks noGrp="1"/>
          </p:cNvSpPr>
          <p:nvPr>
            <p:ph idx="1"/>
          </p:nvPr>
        </p:nvSpPr>
        <p:spPr/>
        <p:txBody>
          <a:bodyPr/>
          <a:lstStyle/>
          <a:p>
            <a:r>
              <a:rPr lang="pt-PT" dirty="0" err="1"/>
              <a:t>Health</a:t>
            </a:r>
            <a:r>
              <a:rPr lang="pt-PT" dirty="0"/>
              <a:t> </a:t>
            </a:r>
            <a:r>
              <a:rPr lang="pt-PT" dirty="0" err="1"/>
              <a:t>impacts</a:t>
            </a:r>
            <a:endParaRPr lang="pt-PT" dirty="0"/>
          </a:p>
          <a:p>
            <a:r>
              <a:rPr lang="pt-PT" dirty="0" err="1"/>
              <a:t>Environmental</a:t>
            </a:r>
            <a:r>
              <a:rPr lang="pt-PT" dirty="0"/>
              <a:t> </a:t>
            </a:r>
            <a:r>
              <a:rPr lang="pt-PT" dirty="0" err="1"/>
              <a:t>impacts</a:t>
            </a:r>
            <a:endParaRPr lang="en-GB" dirty="0"/>
          </a:p>
        </p:txBody>
      </p:sp>
      <p:sp>
        <p:nvSpPr>
          <p:cNvPr id="4" name="Marcador de Posição do Número do Diapositivo 3">
            <a:extLst>
              <a:ext uri="{FF2B5EF4-FFF2-40B4-BE49-F238E27FC236}">
                <a16:creationId xmlns:a16="http://schemas.microsoft.com/office/drawing/2014/main" id="{323C2625-A382-4276-B801-63727FF36872}"/>
              </a:ext>
            </a:extLst>
          </p:cNvPr>
          <p:cNvSpPr>
            <a:spLocks noGrp="1"/>
          </p:cNvSpPr>
          <p:nvPr>
            <p:ph type="sldNum" sz="quarter" idx="12"/>
          </p:nvPr>
        </p:nvSpPr>
        <p:spPr/>
        <p:txBody>
          <a:bodyPr/>
          <a:lstStyle/>
          <a:p>
            <a:fld id="{5DA80E82-B755-4905-8EBF-B803B0909B9D}" type="slidenum">
              <a:rPr lang="pl-PL" smtClean="0"/>
              <a:t>12</a:t>
            </a:fld>
            <a:endParaRPr lang="pl-PL"/>
          </a:p>
        </p:txBody>
      </p:sp>
    </p:spTree>
    <p:extLst>
      <p:ext uri="{BB962C8B-B14F-4D97-AF65-F5344CB8AC3E}">
        <p14:creationId xmlns:p14="http://schemas.microsoft.com/office/powerpoint/2010/main" val="31588238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t>How exactly?</a:t>
            </a:r>
          </a:p>
        </p:txBody>
      </p:sp>
      <p:sp>
        <p:nvSpPr>
          <p:cNvPr id="3" name="Symbol zastępczy zawartości 2"/>
          <p:cNvSpPr>
            <a:spLocks noGrp="1"/>
          </p:cNvSpPr>
          <p:nvPr>
            <p:ph idx="1"/>
          </p:nvPr>
        </p:nvSpPr>
        <p:spPr>
          <a:xfrm>
            <a:off x="446296" y="1691281"/>
            <a:ext cx="8596668" cy="3880773"/>
          </a:xfrm>
        </p:spPr>
        <p:txBody>
          <a:bodyPr/>
          <a:lstStyle/>
          <a:p>
            <a:pPr algn="just"/>
            <a:r>
              <a:rPr lang="en-US" dirty="0"/>
              <a:t>To achieve a better result, two fuels are used: biomass and animal excrements. With the help of a cogeneration system, electricity and heat can be generated.</a:t>
            </a:r>
            <a:endParaRPr lang="pl-PL" dirty="0"/>
          </a:p>
        </p:txBody>
      </p:sp>
      <p:pic>
        <p:nvPicPr>
          <p:cNvPr id="5" name="Obraz 4"/>
          <p:cNvPicPr/>
          <p:nvPr/>
        </p:nvPicPr>
        <p:blipFill>
          <a:blip r:embed="rId2" cstate="print"/>
          <a:stretch>
            <a:fillRect/>
          </a:stretch>
        </p:blipFill>
        <p:spPr>
          <a:xfrm>
            <a:off x="5395333" y="2228596"/>
            <a:ext cx="4264680" cy="2559973"/>
          </a:xfrm>
          <a:prstGeom prst="rect">
            <a:avLst/>
          </a:prstGeom>
        </p:spPr>
      </p:pic>
      <p:sp>
        <p:nvSpPr>
          <p:cNvPr id="6" name="pole tekstowe 5"/>
          <p:cNvSpPr txBox="1"/>
          <p:nvPr/>
        </p:nvSpPr>
        <p:spPr>
          <a:xfrm>
            <a:off x="5713687" y="4841757"/>
            <a:ext cx="4563374" cy="307777"/>
          </a:xfrm>
          <a:prstGeom prst="rect">
            <a:avLst/>
          </a:prstGeom>
          <a:noFill/>
        </p:spPr>
        <p:txBody>
          <a:bodyPr wrap="square" rtlCol="0">
            <a:spAutoFit/>
          </a:bodyPr>
          <a:lstStyle/>
          <a:p>
            <a:pPr algn="ctr"/>
            <a:r>
              <a:rPr lang="pl-PL" sz="1400" dirty="0"/>
              <a:t>Cogenerator 100 kW,</a:t>
            </a:r>
            <a:r>
              <a:rPr lang="pt-PT" sz="1400" dirty="0"/>
              <a:t> </a:t>
            </a:r>
            <a:r>
              <a:rPr lang="pt-PT" sz="1400" dirty="0" err="1"/>
              <a:t>agenitor</a:t>
            </a:r>
            <a:r>
              <a:rPr lang="pt-PT" sz="1400" dirty="0"/>
              <a:t> 404b</a:t>
            </a:r>
            <a:r>
              <a:rPr lang="pl-PL" sz="1400" dirty="0"/>
              <a:t> 2G Energy</a:t>
            </a:r>
          </a:p>
        </p:txBody>
      </p:sp>
      <p:sp>
        <p:nvSpPr>
          <p:cNvPr id="4" name="Marcador de Posição do Número do Diapositivo 3">
            <a:extLst>
              <a:ext uri="{FF2B5EF4-FFF2-40B4-BE49-F238E27FC236}">
                <a16:creationId xmlns:a16="http://schemas.microsoft.com/office/drawing/2014/main" id="{D107E40A-815C-454F-B6CC-1342CF858506}"/>
              </a:ext>
            </a:extLst>
          </p:cNvPr>
          <p:cNvSpPr>
            <a:spLocks noGrp="1"/>
          </p:cNvSpPr>
          <p:nvPr>
            <p:ph type="sldNum" sz="quarter" idx="12"/>
          </p:nvPr>
        </p:nvSpPr>
        <p:spPr/>
        <p:txBody>
          <a:bodyPr/>
          <a:lstStyle/>
          <a:p>
            <a:fld id="{5DA80E82-B755-4905-8EBF-B803B0909B9D}" type="slidenum">
              <a:rPr lang="pl-PL" smtClean="0"/>
              <a:t>13</a:t>
            </a:fld>
            <a:endParaRPr lang="pl-PL"/>
          </a:p>
        </p:txBody>
      </p:sp>
      <p:pic>
        <p:nvPicPr>
          <p:cNvPr id="8" name="Imagem 7" descr="Uma imagem com milho, alimentação, interior, diferente&#10;&#10;Descrição gerada automaticamente">
            <a:extLst>
              <a:ext uri="{FF2B5EF4-FFF2-40B4-BE49-F238E27FC236}">
                <a16:creationId xmlns:a16="http://schemas.microsoft.com/office/drawing/2014/main" id="{A4F89D45-E936-4677-BBFB-B0FF356BC5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2008" y="2766784"/>
            <a:ext cx="2082757" cy="1385980"/>
          </a:xfrm>
          <a:prstGeom prst="rect">
            <a:avLst/>
          </a:prstGeom>
        </p:spPr>
      </p:pic>
      <p:sp>
        <p:nvSpPr>
          <p:cNvPr id="9" name="CaixaDeTexto 8">
            <a:extLst>
              <a:ext uri="{FF2B5EF4-FFF2-40B4-BE49-F238E27FC236}">
                <a16:creationId xmlns:a16="http://schemas.microsoft.com/office/drawing/2014/main" id="{134CC9A8-614D-455A-BECB-C88A1C84F81C}"/>
              </a:ext>
            </a:extLst>
          </p:cNvPr>
          <p:cNvSpPr txBox="1"/>
          <p:nvPr/>
        </p:nvSpPr>
        <p:spPr>
          <a:xfrm>
            <a:off x="215258" y="4152764"/>
            <a:ext cx="2398644" cy="307777"/>
          </a:xfrm>
          <a:prstGeom prst="rect">
            <a:avLst/>
          </a:prstGeom>
          <a:noFill/>
        </p:spPr>
        <p:txBody>
          <a:bodyPr wrap="square" rtlCol="0">
            <a:spAutoFit/>
          </a:bodyPr>
          <a:lstStyle/>
          <a:p>
            <a:pPr algn="ctr"/>
            <a:r>
              <a:rPr lang="pt-PT" sz="1400" dirty="0" err="1"/>
              <a:t>Corn</a:t>
            </a:r>
            <a:r>
              <a:rPr lang="pt-PT" sz="1400" dirty="0"/>
              <a:t> (</a:t>
            </a:r>
            <a:r>
              <a:rPr lang="pt-PT" sz="1400" dirty="0" err="1"/>
              <a:t>biomass</a:t>
            </a:r>
            <a:r>
              <a:rPr lang="pt-PT" sz="1400" dirty="0"/>
              <a:t>)</a:t>
            </a:r>
          </a:p>
        </p:txBody>
      </p:sp>
      <p:pic>
        <p:nvPicPr>
          <p:cNvPr id="10" name="Imagem 9">
            <a:extLst>
              <a:ext uri="{FF2B5EF4-FFF2-40B4-BE49-F238E27FC236}">
                <a16:creationId xmlns:a16="http://schemas.microsoft.com/office/drawing/2014/main" id="{D8F66900-D272-44F2-9DF8-B4FC8A9EF9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0147" y="4816981"/>
            <a:ext cx="5463540" cy="601980"/>
          </a:xfrm>
          <a:prstGeom prst="rect">
            <a:avLst/>
          </a:prstGeom>
        </p:spPr>
      </p:pic>
      <p:sp>
        <p:nvSpPr>
          <p:cNvPr id="11" name="pole tekstowe 5">
            <a:extLst>
              <a:ext uri="{FF2B5EF4-FFF2-40B4-BE49-F238E27FC236}">
                <a16:creationId xmlns:a16="http://schemas.microsoft.com/office/drawing/2014/main" id="{EA82EE20-3B71-4EA0-A6EC-2777540865C2}"/>
              </a:ext>
            </a:extLst>
          </p:cNvPr>
          <p:cNvSpPr txBox="1"/>
          <p:nvPr/>
        </p:nvSpPr>
        <p:spPr>
          <a:xfrm>
            <a:off x="919275" y="5418961"/>
            <a:ext cx="4563374" cy="307777"/>
          </a:xfrm>
          <a:prstGeom prst="rect">
            <a:avLst/>
          </a:prstGeom>
          <a:noFill/>
        </p:spPr>
        <p:txBody>
          <a:bodyPr wrap="square" rtlCol="0">
            <a:spAutoFit/>
          </a:bodyPr>
          <a:lstStyle/>
          <a:p>
            <a:r>
              <a:rPr lang="pt-PT" sz="1400" dirty="0" err="1"/>
              <a:t>agenitor</a:t>
            </a:r>
            <a:r>
              <a:rPr lang="pt-PT" sz="1400" dirty="0"/>
              <a:t> 404b</a:t>
            </a:r>
            <a:r>
              <a:rPr lang="pl-PL" sz="1400" dirty="0"/>
              <a:t> 2G Energy</a:t>
            </a:r>
            <a:r>
              <a:rPr lang="pt-PT" sz="1400" dirty="0"/>
              <a:t> </a:t>
            </a:r>
            <a:r>
              <a:rPr lang="pt-PT" sz="1400" dirty="0" err="1"/>
              <a:t>technical</a:t>
            </a:r>
            <a:r>
              <a:rPr lang="pt-PT" sz="1400" dirty="0"/>
              <a:t> </a:t>
            </a:r>
            <a:r>
              <a:rPr lang="pt-PT" sz="1400" dirty="0" err="1"/>
              <a:t>details</a:t>
            </a:r>
            <a:endParaRPr lang="pl-PL" sz="1400" dirty="0"/>
          </a:p>
        </p:txBody>
      </p:sp>
    </p:spTree>
    <p:extLst>
      <p:ext uri="{BB962C8B-B14F-4D97-AF65-F5344CB8AC3E}">
        <p14:creationId xmlns:p14="http://schemas.microsoft.com/office/powerpoint/2010/main" val="30935018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a:t>Example</a:t>
            </a:r>
            <a:endParaRPr lang="pl-PL" dirty="0"/>
          </a:p>
        </p:txBody>
      </p:sp>
      <p:sp>
        <p:nvSpPr>
          <p:cNvPr id="3" name="Symbol zastępczy zawartości 2"/>
          <p:cNvSpPr>
            <a:spLocks noGrp="1"/>
          </p:cNvSpPr>
          <p:nvPr>
            <p:ph idx="1"/>
          </p:nvPr>
        </p:nvSpPr>
        <p:spPr>
          <a:xfrm>
            <a:off x="565190" y="1573993"/>
            <a:ext cx="8596668" cy="3880773"/>
          </a:xfrm>
        </p:spPr>
        <p:txBody>
          <a:bodyPr>
            <a:normAutofit/>
          </a:bodyPr>
          <a:lstStyle/>
          <a:p>
            <a:pPr algn="just"/>
            <a:r>
              <a:rPr lang="en-US" dirty="0"/>
              <a:t>Substrates in a ratio of 70% A</a:t>
            </a:r>
            <a:r>
              <a:rPr lang="pl-PL" dirty="0"/>
              <a:t> (animal wastes</a:t>
            </a:r>
            <a:r>
              <a:rPr lang="pt-PT" dirty="0"/>
              <a:t> </a:t>
            </a:r>
            <a:r>
              <a:rPr lang="pl-PL" dirty="0">
                <a:sym typeface="Wingdings" panose="05000000000000000000" pitchFamily="2" charset="2"/>
              </a:rPr>
              <a:t></a:t>
            </a:r>
            <a:r>
              <a:rPr lang="pt-PT" dirty="0">
                <a:sym typeface="Wingdings" panose="05000000000000000000" pitchFamily="2" charset="2"/>
              </a:rPr>
              <a:t> </a:t>
            </a:r>
            <a:r>
              <a:rPr lang="pl-PL" dirty="0"/>
              <a:t>cow)</a:t>
            </a:r>
            <a:r>
              <a:rPr lang="en-US" dirty="0"/>
              <a:t>, 30%</a:t>
            </a:r>
            <a:r>
              <a:rPr lang="pl-PL" dirty="0"/>
              <a:t> B (biomass</a:t>
            </a:r>
            <a:r>
              <a:rPr lang="pt-PT" dirty="0"/>
              <a:t> </a:t>
            </a:r>
            <a:r>
              <a:rPr lang="pl-PL" dirty="0">
                <a:sym typeface="Wingdings" panose="05000000000000000000" pitchFamily="2" charset="2"/>
              </a:rPr>
              <a:t></a:t>
            </a:r>
            <a:r>
              <a:rPr lang="pt-PT" dirty="0">
                <a:sym typeface="Wingdings" panose="05000000000000000000" pitchFamily="2" charset="2"/>
              </a:rPr>
              <a:t> </a:t>
            </a:r>
            <a:r>
              <a:rPr lang="pl-PL" dirty="0"/>
              <a:t>corn)</a:t>
            </a:r>
            <a:r>
              <a:rPr lang="pt-PT" dirty="0"/>
              <a:t>;</a:t>
            </a:r>
            <a:endParaRPr lang="pl-PL" dirty="0"/>
          </a:p>
          <a:p>
            <a:pPr algn="just"/>
            <a:r>
              <a:rPr lang="pl-PL" dirty="0" err="1"/>
              <a:t>Capacity</a:t>
            </a:r>
            <a:r>
              <a:rPr lang="pl-PL" dirty="0"/>
              <a:t> 100 kW</a:t>
            </a:r>
            <a:r>
              <a:rPr lang="pt-PT" dirty="0"/>
              <a:t>;</a:t>
            </a:r>
            <a:endParaRPr lang="pl-PL" dirty="0"/>
          </a:p>
          <a:p>
            <a:pPr algn="just"/>
            <a:r>
              <a:rPr lang="pl-PL" dirty="0"/>
              <a:t>8000 hours/year of work</a:t>
            </a:r>
            <a:r>
              <a:rPr lang="pt-PT" dirty="0"/>
              <a:t>;</a:t>
            </a:r>
            <a:endParaRPr lang="pl-PL" dirty="0"/>
          </a:p>
          <a:p>
            <a:pPr algn="just"/>
            <a:r>
              <a:rPr lang="pl-PL" dirty="0" err="1"/>
              <a:t>Caloric</a:t>
            </a:r>
            <a:r>
              <a:rPr lang="pl-PL" dirty="0"/>
              <a:t> </a:t>
            </a:r>
            <a:r>
              <a:rPr lang="pl-PL" dirty="0" err="1"/>
              <a:t>value</a:t>
            </a:r>
            <a:r>
              <a:rPr lang="pl-PL" dirty="0"/>
              <a:t> of </a:t>
            </a:r>
            <a:r>
              <a:rPr lang="pl-PL" dirty="0" err="1"/>
              <a:t>gas</a:t>
            </a:r>
            <a:r>
              <a:rPr lang="pl-PL" dirty="0"/>
              <a:t> – 21 MJ/m3</a:t>
            </a:r>
          </a:p>
          <a:p>
            <a:pPr algn="just"/>
            <a:r>
              <a:rPr lang="pl-PL" dirty="0" err="1"/>
              <a:t>Efficiency</a:t>
            </a:r>
            <a:r>
              <a:rPr lang="pl-PL" dirty="0"/>
              <a:t> of unit – 81%</a:t>
            </a:r>
          </a:p>
          <a:p>
            <a:pPr algn="just"/>
            <a:r>
              <a:rPr lang="pl-PL" dirty="0" err="1"/>
              <a:t>Gas</a:t>
            </a:r>
            <a:r>
              <a:rPr lang="pl-PL" dirty="0"/>
              <a:t> </a:t>
            </a:r>
            <a:r>
              <a:rPr lang="pl-PL" dirty="0" err="1"/>
              <a:t>flow</a:t>
            </a:r>
            <a:r>
              <a:rPr lang="pl-PL" dirty="0"/>
              <a:t> – 21,2 m3/h</a:t>
            </a:r>
          </a:p>
          <a:p>
            <a:pPr algn="just"/>
            <a:r>
              <a:rPr lang="pl-PL" dirty="0" err="1"/>
              <a:t>Annual</a:t>
            </a:r>
            <a:r>
              <a:rPr lang="pl-PL" dirty="0"/>
              <a:t> </a:t>
            </a:r>
            <a:r>
              <a:rPr lang="pl-PL" dirty="0" err="1"/>
              <a:t>biogas</a:t>
            </a:r>
            <a:r>
              <a:rPr lang="pl-PL" dirty="0"/>
              <a:t> </a:t>
            </a:r>
            <a:r>
              <a:rPr lang="pl-PL" dirty="0" err="1"/>
              <a:t>demand</a:t>
            </a:r>
            <a:r>
              <a:rPr lang="pl-PL" dirty="0"/>
              <a:t> – 169 600 m3</a:t>
            </a:r>
          </a:p>
          <a:p>
            <a:pPr algn="just"/>
            <a:endParaRPr lang="pl-PL" dirty="0"/>
          </a:p>
        </p:txBody>
      </p:sp>
      <p:sp>
        <p:nvSpPr>
          <p:cNvPr id="4" name="Marcador de Posição do Número do Diapositivo 3">
            <a:extLst>
              <a:ext uri="{FF2B5EF4-FFF2-40B4-BE49-F238E27FC236}">
                <a16:creationId xmlns:a16="http://schemas.microsoft.com/office/drawing/2014/main" id="{7851ED16-946E-4361-961A-407AFAB13D08}"/>
              </a:ext>
            </a:extLst>
          </p:cNvPr>
          <p:cNvSpPr>
            <a:spLocks noGrp="1"/>
          </p:cNvSpPr>
          <p:nvPr>
            <p:ph type="sldNum" sz="quarter" idx="12"/>
          </p:nvPr>
        </p:nvSpPr>
        <p:spPr/>
        <p:txBody>
          <a:bodyPr/>
          <a:lstStyle/>
          <a:p>
            <a:fld id="{5DA80E82-B755-4905-8EBF-B803B0909B9D}" type="slidenum">
              <a:rPr lang="pl-PL" smtClean="0"/>
              <a:t>14</a:t>
            </a:fld>
            <a:endParaRPr lang="pl-PL"/>
          </a:p>
        </p:txBody>
      </p:sp>
    </p:spTree>
    <p:extLst>
      <p:ext uri="{BB962C8B-B14F-4D97-AF65-F5344CB8AC3E}">
        <p14:creationId xmlns:p14="http://schemas.microsoft.com/office/powerpoint/2010/main" val="39154404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920741" y="297282"/>
            <a:ext cx="8596668" cy="3880773"/>
          </a:xfrm>
        </p:spPr>
        <p:txBody>
          <a:bodyPr/>
          <a:lstStyle/>
          <a:p>
            <a:r>
              <a:rPr lang="en-US" dirty="0"/>
              <a:t>The average dry biomass content and average biogas yield were used for the calculations:</a:t>
            </a:r>
            <a:endParaRPr lang="pl-PL" dirty="0"/>
          </a:p>
          <a:p>
            <a:endParaRPr lang="pl-PL" dirty="0"/>
          </a:p>
        </p:txBody>
      </p:sp>
      <p:sp>
        <p:nvSpPr>
          <p:cNvPr id="6" name="Rectangle 1"/>
          <p:cNvSpPr>
            <a:spLocks noChangeArrowheads="1"/>
          </p:cNvSpPr>
          <p:nvPr/>
        </p:nvSpPr>
        <p:spPr bwMode="auto">
          <a:xfrm>
            <a:off x="1184886" y="5004289"/>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l-PL"/>
          </a:p>
        </p:txBody>
      </p:sp>
      <p:sp>
        <p:nvSpPr>
          <p:cNvPr id="7" name="pole tekstowe 6"/>
          <p:cNvSpPr txBox="1"/>
          <p:nvPr/>
        </p:nvSpPr>
        <p:spPr>
          <a:xfrm>
            <a:off x="920741" y="3844376"/>
            <a:ext cx="8596668" cy="2585323"/>
          </a:xfrm>
          <a:prstGeom prst="rect">
            <a:avLst/>
          </a:prstGeom>
          <a:noFill/>
        </p:spPr>
        <p:txBody>
          <a:bodyPr wrap="square" rtlCol="0">
            <a:spAutoFit/>
          </a:bodyPr>
          <a:lstStyle/>
          <a:p>
            <a:r>
              <a:rPr lang="pl-PL" dirty="0" err="1"/>
              <a:t>After</a:t>
            </a:r>
            <a:r>
              <a:rPr lang="pl-PL" dirty="0"/>
              <a:t> </a:t>
            </a:r>
            <a:r>
              <a:rPr lang="pl-PL" dirty="0" err="1"/>
              <a:t>doing</a:t>
            </a:r>
            <a:r>
              <a:rPr lang="pl-PL" dirty="0"/>
              <a:t> </a:t>
            </a:r>
            <a:r>
              <a:rPr lang="pl-PL" dirty="0" err="1"/>
              <a:t>some</a:t>
            </a:r>
            <a:r>
              <a:rPr lang="pl-PL" dirty="0"/>
              <a:t> </a:t>
            </a:r>
            <a:r>
              <a:rPr lang="pl-PL" dirty="0" err="1"/>
              <a:t>calculations</a:t>
            </a:r>
            <a:r>
              <a:rPr lang="pl-PL" dirty="0"/>
              <a:t> we </a:t>
            </a:r>
            <a:r>
              <a:rPr lang="pl-PL" dirty="0" err="1"/>
              <a:t>know</a:t>
            </a:r>
            <a:r>
              <a:rPr lang="pl-PL" dirty="0"/>
              <a:t>:</a:t>
            </a:r>
          </a:p>
          <a:p>
            <a:pPr marL="285750" indent="-285750">
              <a:buFontTx/>
              <a:buChar char="-"/>
            </a:pPr>
            <a:r>
              <a:rPr lang="pl-PL" dirty="0"/>
              <a:t>we </a:t>
            </a:r>
            <a:r>
              <a:rPr lang="pl-PL" dirty="0" err="1"/>
              <a:t>need</a:t>
            </a:r>
            <a:r>
              <a:rPr lang="pl-PL" dirty="0"/>
              <a:t> 14 </a:t>
            </a:r>
            <a:r>
              <a:rPr lang="pl-PL" dirty="0" err="1"/>
              <a:t>cows</a:t>
            </a:r>
            <a:endParaRPr lang="pl-PL" dirty="0"/>
          </a:p>
          <a:p>
            <a:pPr marL="285750" indent="-285750">
              <a:buFontTx/>
              <a:buChar char="-"/>
            </a:pPr>
            <a:r>
              <a:rPr lang="pl-PL" dirty="0"/>
              <a:t>we need 7 hectares of maize</a:t>
            </a:r>
            <a:endParaRPr lang="pt-PT" dirty="0"/>
          </a:p>
          <a:p>
            <a:pPr marL="285750" indent="-285750">
              <a:buFontTx/>
              <a:buChar char="-"/>
            </a:pPr>
            <a:endParaRPr lang="pt-PT" dirty="0"/>
          </a:p>
          <a:p>
            <a:r>
              <a:rPr lang="pt-PT" dirty="0" err="1"/>
              <a:t>After</a:t>
            </a:r>
            <a:r>
              <a:rPr lang="pt-PT" dirty="0"/>
              <a:t> some research, </a:t>
            </a:r>
            <a:r>
              <a:rPr lang="pt-PT" dirty="0" err="1"/>
              <a:t>we</a:t>
            </a:r>
            <a:r>
              <a:rPr lang="pt-PT" dirty="0"/>
              <a:t> </a:t>
            </a:r>
            <a:r>
              <a:rPr lang="pt-PT" dirty="0" err="1"/>
              <a:t>found</a:t>
            </a:r>
            <a:r>
              <a:rPr lang="pt-PT" dirty="0"/>
              <a:t> a </a:t>
            </a:r>
            <a:r>
              <a:rPr lang="pt-PT" dirty="0" err="1"/>
              <a:t>perfect</a:t>
            </a:r>
            <a:r>
              <a:rPr lang="pt-PT" dirty="0"/>
              <a:t> </a:t>
            </a:r>
            <a:r>
              <a:rPr lang="pt-PT" dirty="0" err="1"/>
              <a:t>area</a:t>
            </a:r>
            <a:r>
              <a:rPr lang="pt-PT" dirty="0"/>
              <a:t> for a </a:t>
            </a:r>
            <a:r>
              <a:rPr lang="pt-PT" dirty="0" err="1"/>
              <a:t>cow</a:t>
            </a:r>
            <a:r>
              <a:rPr lang="pt-PT" dirty="0"/>
              <a:t> to </a:t>
            </a:r>
            <a:r>
              <a:rPr lang="pt-PT" dirty="0" err="1"/>
              <a:t>grow</a:t>
            </a:r>
            <a:r>
              <a:rPr lang="pt-PT" dirty="0"/>
              <a:t> (50m2), </a:t>
            </a:r>
            <a:r>
              <a:rPr lang="pt-PT" dirty="0" err="1"/>
              <a:t>so</a:t>
            </a:r>
            <a:r>
              <a:rPr lang="pt-PT" dirty="0"/>
              <a:t>:</a:t>
            </a:r>
          </a:p>
          <a:p>
            <a:pPr marL="285750" indent="-285750">
              <a:buFont typeface="Arial" panose="020B0604020202020204" pitchFamily="34" charset="0"/>
              <a:buChar char="•"/>
            </a:pPr>
            <a:r>
              <a:rPr lang="pt-PT" dirty="0"/>
              <a:t>14 </a:t>
            </a:r>
            <a:r>
              <a:rPr lang="pt-PT" dirty="0" err="1"/>
              <a:t>cows</a:t>
            </a:r>
            <a:r>
              <a:rPr lang="pt-PT" dirty="0"/>
              <a:t> </a:t>
            </a:r>
            <a:r>
              <a:rPr lang="pl-PL" dirty="0">
                <a:sym typeface="Wingdings" panose="05000000000000000000" pitchFamily="2" charset="2"/>
              </a:rPr>
              <a:t></a:t>
            </a:r>
            <a:r>
              <a:rPr lang="pt-PT" dirty="0">
                <a:sym typeface="Wingdings" panose="05000000000000000000" pitchFamily="2" charset="2"/>
              </a:rPr>
              <a:t> 700m2 </a:t>
            </a:r>
            <a:r>
              <a:rPr lang="pl-PL" dirty="0">
                <a:sym typeface="Wingdings" panose="05000000000000000000" pitchFamily="2" charset="2"/>
              </a:rPr>
              <a:t></a:t>
            </a:r>
            <a:r>
              <a:rPr lang="pt-PT" dirty="0">
                <a:sym typeface="Wingdings" panose="05000000000000000000" pitchFamily="2" charset="2"/>
              </a:rPr>
              <a:t> 0,07ha</a:t>
            </a:r>
          </a:p>
          <a:p>
            <a:endParaRPr lang="pt-PT" dirty="0">
              <a:sym typeface="Wingdings" panose="05000000000000000000" pitchFamily="2" charset="2"/>
            </a:endParaRPr>
          </a:p>
          <a:p>
            <a:r>
              <a:rPr lang="pt-PT" dirty="0">
                <a:sym typeface="Wingdings" panose="05000000000000000000" pitchFamily="2" charset="2"/>
              </a:rPr>
              <a:t>To </a:t>
            </a:r>
            <a:r>
              <a:rPr lang="pt-PT" dirty="0" err="1">
                <a:sym typeface="Wingdings" panose="05000000000000000000" pitchFamily="2" charset="2"/>
              </a:rPr>
              <a:t>conclude</a:t>
            </a:r>
            <a:r>
              <a:rPr lang="pt-PT" dirty="0">
                <a:sym typeface="Wingdings" panose="05000000000000000000" pitchFamily="2" charset="2"/>
              </a:rPr>
              <a:t>, </a:t>
            </a:r>
            <a:r>
              <a:rPr lang="pt-PT" dirty="0" err="1">
                <a:sym typeface="Wingdings" panose="05000000000000000000" pitchFamily="2" charset="2"/>
              </a:rPr>
              <a:t>we</a:t>
            </a:r>
            <a:r>
              <a:rPr lang="pt-PT" dirty="0">
                <a:sym typeface="Wingdings" panose="05000000000000000000" pitchFamily="2" charset="2"/>
              </a:rPr>
              <a:t> </a:t>
            </a:r>
            <a:r>
              <a:rPr lang="pt-PT" dirty="0" err="1">
                <a:sym typeface="Wingdings" panose="05000000000000000000" pitchFamily="2" charset="2"/>
              </a:rPr>
              <a:t>will</a:t>
            </a:r>
            <a:r>
              <a:rPr lang="pt-PT" dirty="0">
                <a:sym typeface="Wingdings" panose="05000000000000000000" pitchFamily="2" charset="2"/>
              </a:rPr>
              <a:t> </a:t>
            </a:r>
            <a:r>
              <a:rPr lang="pt-PT" dirty="0" err="1">
                <a:sym typeface="Wingdings" panose="05000000000000000000" pitchFamily="2" charset="2"/>
              </a:rPr>
              <a:t>need</a:t>
            </a:r>
            <a:r>
              <a:rPr lang="pt-PT" dirty="0">
                <a:sym typeface="Wingdings" panose="05000000000000000000" pitchFamily="2" charset="2"/>
              </a:rPr>
              <a:t> a </a:t>
            </a:r>
            <a:r>
              <a:rPr lang="pt-PT" dirty="0" err="1">
                <a:sym typeface="Wingdings" panose="05000000000000000000" pitchFamily="2" charset="2"/>
              </a:rPr>
              <a:t>farm</a:t>
            </a:r>
            <a:r>
              <a:rPr lang="pt-PT" dirty="0">
                <a:sym typeface="Wingdings" panose="05000000000000000000" pitchFamily="2" charset="2"/>
              </a:rPr>
              <a:t> </a:t>
            </a:r>
            <a:r>
              <a:rPr lang="pt-PT" dirty="0" err="1">
                <a:sym typeface="Wingdings" panose="05000000000000000000" pitchFamily="2" charset="2"/>
              </a:rPr>
              <a:t>or</a:t>
            </a:r>
            <a:r>
              <a:rPr lang="pt-PT" dirty="0">
                <a:sym typeface="Wingdings" panose="05000000000000000000" pitchFamily="2" charset="2"/>
              </a:rPr>
              <a:t> </a:t>
            </a:r>
            <a:r>
              <a:rPr lang="pt-PT" dirty="0" err="1">
                <a:sym typeface="Wingdings" panose="05000000000000000000" pitchFamily="2" charset="2"/>
              </a:rPr>
              <a:t>something</a:t>
            </a:r>
            <a:r>
              <a:rPr lang="pt-PT" dirty="0">
                <a:sym typeface="Wingdings" panose="05000000000000000000" pitchFamily="2" charset="2"/>
              </a:rPr>
              <a:t> </a:t>
            </a:r>
            <a:r>
              <a:rPr lang="pt-PT" dirty="0" err="1">
                <a:sym typeface="Wingdings" panose="05000000000000000000" pitchFamily="2" charset="2"/>
              </a:rPr>
              <a:t>with</a:t>
            </a:r>
            <a:r>
              <a:rPr lang="pt-PT" dirty="0">
                <a:sym typeface="Wingdings" panose="05000000000000000000" pitchFamily="2" charset="2"/>
              </a:rPr>
              <a:t> 7,07ha (</a:t>
            </a:r>
            <a:r>
              <a:rPr lang="pt-PT" dirty="0" err="1">
                <a:sym typeface="Wingdings" panose="05000000000000000000" pitchFamily="2" charset="2"/>
              </a:rPr>
              <a:t>area</a:t>
            </a:r>
            <a:r>
              <a:rPr lang="pt-PT" dirty="0">
                <a:sym typeface="Wingdings" panose="05000000000000000000" pitchFamily="2" charset="2"/>
              </a:rPr>
              <a:t> for </a:t>
            </a:r>
            <a:r>
              <a:rPr lang="pt-PT" dirty="0" err="1">
                <a:sym typeface="Wingdings" panose="05000000000000000000" pitchFamily="2" charset="2"/>
              </a:rPr>
              <a:t>cows</a:t>
            </a:r>
            <a:r>
              <a:rPr lang="pt-PT" dirty="0">
                <a:sym typeface="Wingdings" panose="05000000000000000000" pitchFamily="2" charset="2"/>
              </a:rPr>
              <a:t> + </a:t>
            </a:r>
            <a:r>
              <a:rPr lang="pt-PT" dirty="0" err="1">
                <a:sym typeface="Wingdings" panose="05000000000000000000" pitchFamily="2" charset="2"/>
              </a:rPr>
              <a:t>area</a:t>
            </a:r>
            <a:r>
              <a:rPr lang="pt-PT" dirty="0">
                <a:sym typeface="Wingdings" panose="05000000000000000000" pitchFamily="2" charset="2"/>
              </a:rPr>
              <a:t> </a:t>
            </a:r>
            <a:r>
              <a:rPr lang="pt-PT" dirty="0" err="1">
                <a:sym typeface="Wingdings" panose="05000000000000000000" pitchFamily="2" charset="2"/>
              </a:rPr>
              <a:t>of</a:t>
            </a:r>
            <a:r>
              <a:rPr lang="pt-PT" dirty="0">
                <a:sym typeface="Wingdings" panose="05000000000000000000" pitchFamily="2" charset="2"/>
              </a:rPr>
              <a:t> </a:t>
            </a:r>
            <a:r>
              <a:rPr lang="pt-PT" dirty="0" err="1">
                <a:sym typeface="Wingdings" panose="05000000000000000000" pitchFamily="2" charset="2"/>
              </a:rPr>
              <a:t>maize</a:t>
            </a:r>
            <a:r>
              <a:rPr lang="pt-PT" dirty="0">
                <a:sym typeface="Wingdings" panose="05000000000000000000" pitchFamily="2" charset="2"/>
              </a:rPr>
              <a:t>).</a:t>
            </a:r>
            <a:endParaRPr lang="pl-PL" dirty="0"/>
          </a:p>
        </p:txBody>
      </p:sp>
      <p:sp>
        <p:nvSpPr>
          <p:cNvPr id="2" name="Marcador de Posição do Número do Diapositivo 1">
            <a:extLst>
              <a:ext uri="{FF2B5EF4-FFF2-40B4-BE49-F238E27FC236}">
                <a16:creationId xmlns:a16="http://schemas.microsoft.com/office/drawing/2014/main" id="{C8EBB8D3-6267-4CD5-88B4-D801095D9B2D}"/>
              </a:ext>
            </a:extLst>
          </p:cNvPr>
          <p:cNvSpPr>
            <a:spLocks noGrp="1"/>
          </p:cNvSpPr>
          <p:nvPr>
            <p:ph type="sldNum" sz="quarter" idx="12"/>
          </p:nvPr>
        </p:nvSpPr>
        <p:spPr/>
        <p:txBody>
          <a:bodyPr/>
          <a:lstStyle/>
          <a:p>
            <a:fld id="{5DA80E82-B755-4905-8EBF-B803B0909B9D}" type="slidenum">
              <a:rPr lang="pl-PL" smtClean="0"/>
              <a:t>15</a:t>
            </a:fld>
            <a:endParaRPr lang="pl-PL"/>
          </a:p>
        </p:txBody>
      </p:sp>
      <p:graphicFrame>
        <p:nvGraphicFramePr>
          <p:cNvPr id="8" name="Tabela 7">
            <a:extLst>
              <a:ext uri="{FF2B5EF4-FFF2-40B4-BE49-F238E27FC236}">
                <a16:creationId xmlns:a16="http://schemas.microsoft.com/office/drawing/2014/main" id="{A70FDD38-41A4-4DC4-B307-DD641E2CD014}"/>
              </a:ext>
            </a:extLst>
          </p:cNvPr>
          <p:cNvGraphicFramePr>
            <a:graphicFrameLocks noGrp="1"/>
          </p:cNvGraphicFramePr>
          <p:nvPr>
            <p:extLst>
              <p:ext uri="{D42A27DB-BD31-4B8C-83A1-F6EECF244321}">
                <p14:modId xmlns:p14="http://schemas.microsoft.com/office/powerpoint/2010/main" val="905331470"/>
              </p:ext>
            </p:extLst>
          </p:nvPr>
        </p:nvGraphicFramePr>
        <p:xfrm>
          <a:off x="1083732" y="2756514"/>
          <a:ext cx="7848600" cy="657225"/>
        </p:xfrm>
        <a:graphic>
          <a:graphicData uri="http://schemas.openxmlformats.org/drawingml/2006/table">
            <a:tbl>
              <a:tblPr firstRow="1" firstCol="1" bandRow="1">
                <a:tableStyleId>{5C22544A-7EE6-4342-B048-85BDC9FD1C3A}</a:tableStyleId>
              </a:tblPr>
              <a:tblGrid>
                <a:gridCol w="980678">
                  <a:extLst>
                    <a:ext uri="{9D8B030D-6E8A-4147-A177-3AD203B41FA5}">
                      <a16:colId xmlns:a16="http://schemas.microsoft.com/office/drawing/2014/main" val="2673718414"/>
                    </a:ext>
                  </a:extLst>
                </a:gridCol>
                <a:gridCol w="1510689">
                  <a:extLst>
                    <a:ext uri="{9D8B030D-6E8A-4147-A177-3AD203B41FA5}">
                      <a16:colId xmlns:a16="http://schemas.microsoft.com/office/drawing/2014/main" val="1187494535"/>
                    </a:ext>
                  </a:extLst>
                </a:gridCol>
                <a:gridCol w="1117148">
                  <a:extLst>
                    <a:ext uri="{9D8B030D-6E8A-4147-A177-3AD203B41FA5}">
                      <a16:colId xmlns:a16="http://schemas.microsoft.com/office/drawing/2014/main" val="1364600046"/>
                    </a:ext>
                  </a:extLst>
                </a:gridCol>
                <a:gridCol w="1155233">
                  <a:extLst>
                    <a:ext uri="{9D8B030D-6E8A-4147-A177-3AD203B41FA5}">
                      <a16:colId xmlns:a16="http://schemas.microsoft.com/office/drawing/2014/main" val="4028000830"/>
                    </a:ext>
                  </a:extLst>
                </a:gridCol>
                <a:gridCol w="1548773">
                  <a:extLst>
                    <a:ext uri="{9D8B030D-6E8A-4147-A177-3AD203B41FA5}">
                      <a16:colId xmlns:a16="http://schemas.microsoft.com/office/drawing/2014/main" val="1601924324"/>
                    </a:ext>
                  </a:extLst>
                </a:gridCol>
                <a:gridCol w="1536079">
                  <a:extLst>
                    <a:ext uri="{9D8B030D-6E8A-4147-A177-3AD203B41FA5}">
                      <a16:colId xmlns:a16="http://schemas.microsoft.com/office/drawing/2014/main" val="984430100"/>
                    </a:ext>
                  </a:extLst>
                </a:gridCol>
              </a:tblGrid>
              <a:tr h="428625">
                <a:tc>
                  <a:txBody>
                    <a:bodyPr/>
                    <a:lstStyle/>
                    <a:p>
                      <a:pPr algn="ctr" rtl="0" fontAlgn="ctr"/>
                      <a:r>
                        <a:rPr lang="pt-PT" sz="1100" u="none" strike="noStrike" dirty="0" err="1">
                          <a:effectLst/>
                        </a:rPr>
                        <a:t>Capacity</a:t>
                      </a:r>
                      <a:r>
                        <a:rPr lang="pt-PT" sz="1100" u="none" strike="noStrike" dirty="0">
                          <a:effectLst/>
                        </a:rPr>
                        <a:t> [kW]</a:t>
                      </a:r>
                      <a:endParaRPr lang="pt-PT" sz="1100" b="1" i="0" u="none" strike="noStrike" dirty="0">
                        <a:solidFill>
                          <a:srgbClr val="FFFFFF"/>
                        </a:solidFill>
                        <a:effectLst/>
                        <a:latin typeface="Trebuchet MS" panose="020B0603020202020204" pitchFamily="34" charset="0"/>
                      </a:endParaRPr>
                    </a:p>
                  </a:txBody>
                  <a:tcPr marL="9525" marR="9525" marT="9525" marB="0" anchor="ctr"/>
                </a:tc>
                <a:tc>
                  <a:txBody>
                    <a:bodyPr/>
                    <a:lstStyle/>
                    <a:p>
                      <a:pPr algn="ctr" rtl="0" fontAlgn="ctr"/>
                      <a:r>
                        <a:rPr lang="pt-PT" sz="1100" u="none" strike="noStrike">
                          <a:effectLst/>
                        </a:rPr>
                        <a:t>Annual demand [m3]</a:t>
                      </a:r>
                      <a:endParaRPr lang="pt-PT" sz="1100" b="1" i="0" u="none" strike="noStrike">
                        <a:solidFill>
                          <a:srgbClr val="FFFFFF"/>
                        </a:solidFill>
                        <a:effectLst/>
                        <a:latin typeface="Trebuchet MS" panose="020B0603020202020204" pitchFamily="34" charset="0"/>
                      </a:endParaRPr>
                    </a:p>
                  </a:txBody>
                  <a:tcPr marL="9525" marR="9525" marT="9525" marB="0" anchor="ctr"/>
                </a:tc>
                <a:tc>
                  <a:txBody>
                    <a:bodyPr/>
                    <a:lstStyle/>
                    <a:p>
                      <a:pPr algn="ctr" rtl="0" fontAlgn="ctr"/>
                      <a:r>
                        <a:rPr lang="pt-PT" sz="1100" u="none" strike="noStrike" dirty="0" err="1">
                          <a:effectLst/>
                        </a:rPr>
                        <a:t>Substrat</a:t>
                      </a:r>
                      <a:r>
                        <a:rPr lang="pt-PT" sz="1100" u="none" strike="noStrike" dirty="0">
                          <a:effectLst/>
                        </a:rPr>
                        <a:t> A [m3]</a:t>
                      </a:r>
                      <a:endParaRPr lang="pt-PT" sz="1100" b="1" i="0" u="none" strike="noStrike" dirty="0">
                        <a:solidFill>
                          <a:srgbClr val="FFFFFF"/>
                        </a:solidFill>
                        <a:effectLst/>
                        <a:latin typeface="Trebuchet MS" panose="020B0603020202020204" pitchFamily="34" charset="0"/>
                      </a:endParaRPr>
                    </a:p>
                  </a:txBody>
                  <a:tcPr marL="9525" marR="9525" marT="9525" marB="0" anchor="ctr"/>
                </a:tc>
                <a:tc>
                  <a:txBody>
                    <a:bodyPr/>
                    <a:lstStyle/>
                    <a:p>
                      <a:pPr algn="ctr" rtl="0" fontAlgn="ctr"/>
                      <a:r>
                        <a:rPr lang="pt-PT" sz="1100" u="none" strike="noStrike">
                          <a:effectLst/>
                        </a:rPr>
                        <a:t>Substrat B [m3]</a:t>
                      </a:r>
                      <a:endParaRPr lang="pt-PT" sz="1100" b="1" i="0" u="none" strike="noStrike">
                        <a:solidFill>
                          <a:srgbClr val="FFFFFF"/>
                        </a:solidFill>
                        <a:effectLst/>
                        <a:latin typeface="Trebuchet MS" panose="020B0603020202020204" pitchFamily="34" charset="0"/>
                      </a:endParaRPr>
                    </a:p>
                  </a:txBody>
                  <a:tcPr marL="9525" marR="9525" marT="9525" marB="0" anchor="ctr"/>
                </a:tc>
                <a:tc>
                  <a:txBody>
                    <a:bodyPr/>
                    <a:lstStyle/>
                    <a:p>
                      <a:pPr algn="ctr" rtl="0" fontAlgn="ctr"/>
                      <a:r>
                        <a:rPr lang="en-US" sz="1100" u="none" strike="noStrike">
                          <a:effectLst/>
                        </a:rPr>
                        <a:t>Mass of substrat A [t]</a:t>
                      </a:r>
                      <a:endParaRPr lang="en-US" sz="1100" b="1" i="0" u="none" strike="noStrike">
                        <a:solidFill>
                          <a:srgbClr val="FFFFFF"/>
                        </a:solidFill>
                        <a:effectLst/>
                        <a:latin typeface="Trebuchet MS" panose="020B0603020202020204" pitchFamily="34" charset="0"/>
                      </a:endParaRPr>
                    </a:p>
                  </a:txBody>
                  <a:tcPr marL="9525" marR="9525" marT="9525" marB="0" anchor="ctr"/>
                </a:tc>
                <a:tc>
                  <a:txBody>
                    <a:bodyPr/>
                    <a:lstStyle/>
                    <a:p>
                      <a:pPr algn="ctr" rtl="0" fontAlgn="ctr"/>
                      <a:r>
                        <a:rPr lang="en-US" sz="1100" u="none" strike="noStrike">
                          <a:effectLst/>
                        </a:rPr>
                        <a:t>Mass of substrat B [t]</a:t>
                      </a:r>
                      <a:endParaRPr lang="en-US" sz="1100" b="1" i="0" u="none" strike="noStrike">
                        <a:solidFill>
                          <a:srgbClr val="FFFFFF"/>
                        </a:solidFill>
                        <a:effectLst/>
                        <a:latin typeface="Trebuchet MS" panose="020B0603020202020204" pitchFamily="34" charset="0"/>
                      </a:endParaRPr>
                    </a:p>
                  </a:txBody>
                  <a:tcPr marL="9525" marR="9525" marT="9525" marB="0" anchor="ctr"/>
                </a:tc>
                <a:extLst>
                  <a:ext uri="{0D108BD9-81ED-4DB2-BD59-A6C34878D82A}">
                    <a16:rowId xmlns:a16="http://schemas.microsoft.com/office/drawing/2014/main" val="2192926720"/>
                  </a:ext>
                </a:extLst>
              </a:tr>
              <a:tr h="228600">
                <a:tc>
                  <a:txBody>
                    <a:bodyPr/>
                    <a:lstStyle/>
                    <a:p>
                      <a:pPr algn="ctr" rtl="0" fontAlgn="ctr"/>
                      <a:r>
                        <a:rPr lang="pt-PT" sz="1100" u="none" strike="noStrike">
                          <a:effectLst/>
                        </a:rPr>
                        <a:t>100</a:t>
                      </a:r>
                      <a:endParaRPr lang="pt-PT" sz="1100" b="1" i="0" u="none" strike="noStrike">
                        <a:solidFill>
                          <a:srgbClr val="FFFFFF"/>
                        </a:solidFill>
                        <a:effectLst/>
                        <a:latin typeface="Trebuchet MS" panose="020B0603020202020204" pitchFamily="34" charset="0"/>
                      </a:endParaRPr>
                    </a:p>
                  </a:txBody>
                  <a:tcPr marL="9525" marR="9525" marT="9525" marB="0" anchor="ctr"/>
                </a:tc>
                <a:tc>
                  <a:txBody>
                    <a:bodyPr/>
                    <a:lstStyle/>
                    <a:p>
                      <a:pPr algn="ctr" rtl="0" fontAlgn="ctr"/>
                      <a:r>
                        <a:rPr lang="pt-PT" sz="1100" u="none" strike="noStrike" dirty="0">
                          <a:effectLst/>
                        </a:rPr>
                        <a:t>169</a:t>
                      </a:r>
                      <a:r>
                        <a:rPr lang="pl-PL" sz="1100" u="none" strike="noStrike" dirty="0">
                          <a:effectLst/>
                        </a:rPr>
                        <a:t> </a:t>
                      </a:r>
                      <a:r>
                        <a:rPr lang="pt-PT" sz="1100" u="none" strike="noStrike" dirty="0">
                          <a:effectLst/>
                        </a:rPr>
                        <a:t>600</a:t>
                      </a:r>
                      <a:endParaRPr lang="pt-PT" sz="1100" b="0" i="0" u="none" strike="noStrike" dirty="0">
                        <a:solidFill>
                          <a:srgbClr val="000000"/>
                        </a:solidFill>
                        <a:effectLst/>
                        <a:latin typeface="Trebuchet MS" panose="020B0603020202020204" pitchFamily="34" charset="0"/>
                      </a:endParaRPr>
                    </a:p>
                  </a:txBody>
                  <a:tcPr marL="9525" marR="9525" marT="9525" marB="0" anchor="ctr"/>
                </a:tc>
                <a:tc>
                  <a:txBody>
                    <a:bodyPr/>
                    <a:lstStyle/>
                    <a:p>
                      <a:pPr algn="ctr" rtl="0" fontAlgn="ctr"/>
                      <a:r>
                        <a:rPr lang="pt-PT" sz="1100" u="none" strike="noStrike" dirty="0">
                          <a:effectLst/>
                        </a:rPr>
                        <a:t>118</a:t>
                      </a:r>
                      <a:r>
                        <a:rPr lang="pl-PL" sz="1100" u="none" strike="noStrike" dirty="0">
                          <a:effectLst/>
                        </a:rPr>
                        <a:t> </a:t>
                      </a:r>
                      <a:r>
                        <a:rPr lang="pt-PT" sz="1100" u="none" strike="noStrike" dirty="0">
                          <a:effectLst/>
                        </a:rPr>
                        <a:t>720</a:t>
                      </a:r>
                      <a:endParaRPr lang="pt-PT" sz="1100" b="0" i="0" u="none" strike="noStrike" dirty="0">
                        <a:solidFill>
                          <a:srgbClr val="000000"/>
                        </a:solidFill>
                        <a:effectLst/>
                        <a:latin typeface="Trebuchet MS" panose="020B0603020202020204" pitchFamily="34" charset="0"/>
                      </a:endParaRPr>
                    </a:p>
                  </a:txBody>
                  <a:tcPr marL="9525" marR="9525" marT="9525" marB="0" anchor="ctr"/>
                </a:tc>
                <a:tc>
                  <a:txBody>
                    <a:bodyPr/>
                    <a:lstStyle/>
                    <a:p>
                      <a:pPr algn="ctr" rtl="0" fontAlgn="ctr"/>
                      <a:r>
                        <a:rPr lang="pt-PT" sz="1100" u="none" strike="noStrike" dirty="0">
                          <a:effectLst/>
                        </a:rPr>
                        <a:t>50</a:t>
                      </a:r>
                      <a:r>
                        <a:rPr lang="pl-PL" sz="1100" u="none" strike="noStrike" dirty="0">
                          <a:effectLst/>
                        </a:rPr>
                        <a:t> </a:t>
                      </a:r>
                      <a:r>
                        <a:rPr lang="pt-PT" sz="1100" u="none" strike="noStrike" dirty="0">
                          <a:effectLst/>
                        </a:rPr>
                        <a:t>880</a:t>
                      </a:r>
                      <a:endParaRPr lang="pt-PT" sz="1100" b="0" i="0" u="none" strike="noStrike" dirty="0">
                        <a:solidFill>
                          <a:srgbClr val="000000"/>
                        </a:solidFill>
                        <a:effectLst/>
                        <a:latin typeface="Trebuchet MS" panose="020B0603020202020204" pitchFamily="34" charset="0"/>
                      </a:endParaRPr>
                    </a:p>
                  </a:txBody>
                  <a:tcPr marL="9525" marR="9525" marT="9525" marB="0" anchor="ctr"/>
                </a:tc>
                <a:tc>
                  <a:txBody>
                    <a:bodyPr/>
                    <a:lstStyle/>
                    <a:p>
                      <a:pPr algn="ctr" rtl="0" fontAlgn="ctr"/>
                      <a:r>
                        <a:rPr lang="pt-PT" sz="1100" u="none" strike="noStrike">
                          <a:effectLst/>
                        </a:rPr>
                        <a:t>339,2</a:t>
                      </a:r>
                      <a:endParaRPr lang="pt-PT" sz="1100" b="0" i="0" u="none" strike="noStrike">
                        <a:solidFill>
                          <a:srgbClr val="000000"/>
                        </a:solidFill>
                        <a:effectLst/>
                        <a:latin typeface="Trebuchet MS" panose="020B0603020202020204" pitchFamily="34" charset="0"/>
                      </a:endParaRPr>
                    </a:p>
                  </a:txBody>
                  <a:tcPr marL="9525" marR="9525" marT="9525" marB="0" anchor="ctr"/>
                </a:tc>
                <a:tc>
                  <a:txBody>
                    <a:bodyPr/>
                    <a:lstStyle/>
                    <a:p>
                      <a:pPr algn="ctr" rtl="0" fontAlgn="ctr"/>
                      <a:r>
                        <a:rPr lang="pt-PT" sz="1100" u="none" strike="noStrike" dirty="0">
                          <a:effectLst/>
                        </a:rPr>
                        <a:t>88,5</a:t>
                      </a:r>
                      <a:endParaRPr lang="pt-PT" sz="1100" b="0" i="0" u="none" strike="noStrike" dirty="0">
                        <a:solidFill>
                          <a:srgbClr val="000000"/>
                        </a:solidFill>
                        <a:effectLst/>
                        <a:latin typeface="Trebuchet MS" panose="020B0603020202020204" pitchFamily="34" charset="0"/>
                      </a:endParaRPr>
                    </a:p>
                  </a:txBody>
                  <a:tcPr marL="9525" marR="9525" marT="9525" marB="0" anchor="ctr"/>
                </a:tc>
                <a:extLst>
                  <a:ext uri="{0D108BD9-81ED-4DB2-BD59-A6C34878D82A}">
                    <a16:rowId xmlns:a16="http://schemas.microsoft.com/office/drawing/2014/main" val="2667847825"/>
                  </a:ext>
                </a:extLst>
              </a:tr>
            </a:tbl>
          </a:graphicData>
        </a:graphic>
      </p:graphicFrame>
      <p:graphicFrame>
        <p:nvGraphicFramePr>
          <p:cNvPr id="9" name="Tabela 8">
            <a:extLst>
              <a:ext uri="{FF2B5EF4-FFF2-40B4-BE49-F238E27FC236}">
                <a16:creationId xmlns:a16="http://schemas.microsoft.com/office/drawing/2014/main" id="{80A4D310-29A8-4744-8C38-18C3AEE2D239}"/>
              </a:ext>
            </a:extLst>
          </p:cNvPr>
          <p:cNvGraphicFramePr>
            <a:graphicFrameLocks noGrp="1"/>
          </p:cNvGraphicFramePr>
          <p:nvPr>
            <p:extLst>
              <p:ext uri="{D42A27DB-BD31-4B8C-83A1-F6EECF244321}">
                <p14:modId xmlns:p14="http://schemas.microsoft.com/office/powerpoint/2010/main" val="3812470370"/>
              </p:ext>
            </p:extLst>
          </p:nvPr>
        </p:nvGraphicFramePr>
        <p:xfrm>
          <a:off x="2596525" y="1205142"/>
          <a:ext cx="5245100" cy="1295400"/>
        </p:xfrm>
        <a:graphic>
          <a:graphicData uri="http://schemas.openxmlformats.org/drawingml/2006/table">
            <a:tbl>
              <a:tblPr firstRow="1" firstCol="1" bandRow="1">
                <a:tableStyleId>{5C22544A-7EE6-4342-B048-85BDC9FD1C3A}</a:tableStyleId>
              </a:tblPr>
              <a:tblGrid>
                <a:gridCol w="965200">
                  <a:extLst>
                    <a:ext uri="{9D8B030D-6E8A-4147-A177-3AD203B41FA5}">
                      <a16:colId xmlns:a16="http://schemas.microsoft.com/office/drawing/2014/main" val="741015008"/>
                    </a:ext>
                  </a:extLst>
                </a:gridCol>
                <a:gridCol w="2044700">
                  <a:extLst>
                    <a:ext uri="{9D8B030D-6E8A-4147-A177-3AD203B41FA5}">
                      <a16:colId xmlns:a16="http://schemas.microsoft.com/office/drawing/2014/main" val="3858698292"/>
                    </a:ext>
                  </a:extLst>
                </a:gridCol>
                <a:gridCol w="2235200">
                  <a:extLst>
                    <a:ext uri="{9D8B030D-6E8A-4147-A177-3AD203B41FA5}">
                      <a16:colId xmlns:a16="http://schemas.microsoft.com/office/drawing/2014/main" val="1155339630"/>
                    </a:ext>
                  </a:extLst>
                </a:gridCol>
              </a:tblGrid>
              <a:tr h="428625">
                <a:tc>
                  <a:txBody>
                    <a:bodyPr/>
                    <a:lstStyle/>
                    <a:p>
                      <a:pPr algn="ctr" rtl="0" fontAlgn="ctr"/>
                      <a:r>
                        <a:rPr lang="pt-PT" sz="1100" u="none" strike="noStrike">
                          <a:effectLst/>
                        </a:rPr>
                        <a:t> </a:t>
                      </a:r>
                      <a:endParaRPr lang="pt-PT" sz="1100" b="1" i="0" u="none" strike="noStrike">
                        <a:solidFill>
                          <a:srgbClr val="FFFFFF"/>
                        </a:solidFill>
                        <a:effectLst/>
                        <a:latin typeface="Trebuchet MS" panose="020B0603020202020204" pitchFamily="34" charset="0"/>
                      </a:endParaRPr>
                    </a:p>
                  </a:txBody>
                  <a:tcPr marL="9525" marR="9525" marT="9525" marB="0" anchor="ctr"/>
                </a:tc>
                <a:tc>
                  <a:txBody>
                    <a:bodyPr/>
                    <a:lstStyle/>
                    <a:p>
                      <a:pPr algn="ctr" rtl="0" fontAlgn="ctr"/>
                      <a:r>
                        <a:rPr lang="pt-PT" sz="1100" u="none" strike="noStrike" dirty="0" err="1">
                          <a:effectLst/>
                        </a:rPr>
                        <a:t>Dry</a:t>
                      </a:r>
                      <a:r>
                        <a:rPr lang="pt-PT" sz="1100" u="none" strike="noStrike" dirty="0">
                          <a:effectLst/>
                        </a:rPr>
                        <a:t> </a:t>
                      </a:r>
                      <a:r>
                        <a:rPr lang="pt-PT" sz="1100" u="none" strike="noStrike" dirty="0" err="1">
                          <a:effectLst/>
                        </a:rPr>
                        <a:t>biomass</a:t>
                      </a:r>
                      <a:r>
                        <a:rPr lang="pt-PT" sz="1100" u="none" strike="noStrike" dirty="0">
                          <a:effectLst/>
                        </a:rPr>
                        <a:t> contente [%]</a:t>
                      </a:r>
                      <a:endParaRPr lang="pt-PT" sz="1100" b="1" i="0" u="none" strike="noStrike" dirty="0">
                        <a:solidFill>
                          <a:srgbClr val="FFFFFF"/>
                        </a:solidFill>
                        <a:effectLst/>
                        <a:latin typeface="Trebuchet MS" panose="020B0603020202020204" pitchFamily="34" charset="0"/>
                      </a:endParaRPr>
                    </a:p>
                  </a:txBody>
                  <a:tcPr marL="9525" marR="9525" marT="9525" marB="0" anchor="ctr"/>
                </a:tc>
                <a:tc>
                  <a:txBody>
                    <a:bodyPr/>
                    <a:lstStyle/>
                    <a:p>
                      <a:pPr algn="ctr" rtl="0" fontAlgn="ctr"/>
                      <a:r>
                        <a:rPr lang="en-US" sz="1100" u="none" strike="noStrike" dirty="0">
                          <a:effectLst/>
                        </a:rPr>
                        <a:t>Production of biogas </a:t>
                      </a:r>
                    </a:p>
                    <a:p>
                      <a:pPr algn="ctr" rtl="0" fontAlgn="ctr"/>
                      <a:r>
                        <a:rPr lang="en-US" sz="1100" u="none" strike="noStrike" dirty="0">
                          <a:effectLst/>
                        </a:rPr>
                        <a:t>[m3/t </a:t>
                      </a:r>
                      <a:r>
                        <a:rPr lang="en-US" sz="1100" u="none" strike="noStrike" dirty="0" err="1">
                          <a:effectLst/>
                        </a:rPr>
                        <a:t>d.b.c</a:t>
                      </a:r>
                      <a:r>
                        <a:rPr lang="en-US" sz="1100" u="none" strike="noStrike" dirty="0">
                          <a:effectLst/>
                        </a:rPr>
                        <a:t>.]</a:t>
                      </a:r>
                      <a:endParaRPr lang="en-US" sz="1100" b="1" i="0" u="none" strike="noStrike" dirty="0">
                        <a:solidFill>
                          <a:srgbClr val="FFFFFF"/>
                        </a:solidFill>
                        <a:effectLst/>
                        <a:latin typeface="Trebuchet MS" panose="020B0603020202020204" pitchFamily="34" charset="0"/>
                      </a:endParaRPr>
                    </a:p>
                  </a:txBody>
                  <a:tcPr marL="9525" marR="9525" marT="9525" marB="0" anchor="ctr"/>
                </a:tc>
                <a:extLst>
                  <a:ext uri="{0D108BD9-81ED-4DB2-BD59-A6C34878D82A}">
                    <a16:rowId xmlns:a16="http://schemas.microsoft.com/office/drawing/2014/main" val="220180223"/>
                  </a:ext>
                </a:extLst>
              </a:tr>
              <a:tr h="438150">
                <a:tc>
                  <a:txBody>
                    <a:bodyPr/>
                    <a:lstStyle/>
                    <a:p>
                      <a:pPr algn="ctr" rtl="0" fontAlgn="ctr"/>
                      <a:r>
                        <a:rPr lang="pt-PT" sz="1100" u="none" strike="noStrike">
                          <a:effectLst/>
                        </a:rPr>
                        <a:t>Cow wastes</a:t>
                      </a:r>
                      <a:endParaRPr lang="pt-PT" sz="1100" b="1" i="0" u="none" strike="noStrike">
                        <a:solidFill>
                          <a:srgbClr val="FFFFFF"/>
                        </a:solidFill>
                        <a:effectLst/>
                        <a:latin typeface="Trebuchet MS" panose="020B0603020202020204" pitchFamily="34" charset="0"/>
                      </a:endParaRPr>
                    </a:p>
                  </a:txBody>
                  <a:tcPr marL="9525" marR="9525" marT="9525" marB="0" anchor="ctr"/>
                </a:tc>
                <a:tc>
                  <a:txBody>
                    <a:bodyPr/>
                    <a:lstStyle/>
                    <a:p>
                      <a:pPr algn="ctr" rtl="0" fontAlgn="ctr"/>
                      <a:r>
                        <a:rPr lang="pt-PT" sz="1100" u="none" strike="noStrike">
                          <a:effectLst/>
                        </a:rPr>
                        <a:t>78</a:t>
                      </a:r>
                      <a:endParaRPr lang="pt-PT" sz="1100" b="0" i="0" u="none" strike="noStrike">
                        <a:solidFill>
                          <a:srgbClr val="000000"/>
                        </a:solidFill>
                        <a:effectLst/>
                        <a:latin typeface="Trebuchet MS" panose="020B0603020202020204" pitchFamily="34" charset="0"/>
                      </a:endParaRPr>
                    </a:p>
                  </a:txBody>
                  <a:tcPr marL="9525" marR="9525" marT="9525" marB="0" anchor="ctr"/>
                </a:tc>
                <a:tc>
                  <a:txBody>
                    <a:bodyPr/>
                    <a:lstStyle/>
                    <a:p>
                      <a:pPr algn="ctr" rtl="0" fontAlgn="ctr"/>
                      <a:r>
                        <a:rPr lang="pt-PT" sz="1100" u="none" strike="noStrike">
                          <a:effectLst/>
                        </a:rPr>
                        <a:t>350</a:t>
                      </a:r>
                      <a:endParaRPr lang="pt-PT" sz="1100" b="0" i="0" u="none" strike="noStrike">
                        <a:solidFill>
                          <a:srgbClr val="000000"/>
                        </a:solidFill>
                        <a:effectLst/>
                        <a:latin typeface="Trebuchet MS" panose="020B0603020202020204" pitchFamily="34" charset="0"/>
                      </a:endParaRPr>
                    </a:p>
                  </a:txBody>
                  <a:tcPr marL="9525" marR="9525" marT="9525" marB="0" anchor="ctr"/>
                </a:tc>
                <a:extLst>
                  <a:ext uri="{0D108BD9-81ED-4DB2-BD59-A6C34878D82A}">
                    <a16:rowId xmlns:a16="http://schemas.microsoft.com/office/drawing/2014/main" val="2943565911"/>
                  </a:ext>
                </a:extLst>
              </a:tr>
              <a:tr h="428625">
                <a:tc>
                  <a:txBody>
                    <a:bodyPr/>
                    <a:lstStyle/>
                    <a:p>
                      <a:pPr algn="ctr" rtl="0" fontAlgn="ctr"/>
                      <a:r>
                        <a:rPr lang="pt-PT" sz="1100" u="none" strike="noStrike">
                          <a:effectLst/>
                        </a:rPr>
                        <a:t>Maize silage</a:t>
                      </a:r>
                      <a:endParaRPr lang="pt-PT" sz="1100" b="1" i="0" u="none" strike="noStrike">
                        <a:solidFill>
                          <a:srgbClr val="FFFFFF"/>
                        </a:solidFill>
                        <a:effectLst/>
                        <a:latin typeface="Trebuchet MS" panose="020B0603020202020204" pitchFamily="34" charset="0"/>
                      </a:endParaRPr>
                    </a:p>
                  </a:txBody>
                  <a:tcPr marL="9525" marR="9525" marT="9525" marB="0" anchor="ctr"/>
                </a:tc>
                <a:tc>
                  <a:txBody>
                    <a:bodyPr/>
                    <a:lstStyle/>
                    <a:p>
                      <a:pPr algn="ctr" rtl="0" fontAlgn="ctr"/>
                      <a:r>
                        <a:rPr lang="pt-PT" sz="1100" u="none" strike="noStrike">
                          <a:effectLst/>
                        </a:rPr>
                        <a:t>90</a:t>
                      </a:r>
                      <a:endParaRPr lang="pt-PT" sz="1100" b="0" i="0" u="none" strike="noStrike">
                        <a:solidFill>
                          <a:srgbClr val="000000"/>
                        </a:solidFill>
                        <a:effectLst/>
                        <a:latin typeface="Trebuchet MS" panose="020B0603020202020204" pitchFamily="34" charset="0"/>
                      </a:endParaRPr>
                    </a:p>
                  </a:txBody>
                  <a:tcPr marL="9525" marR="9525" marT="9525" marB="0" anchor="ctr"/>
                </a:tc>
                <a:tc>
                  <a:txBody>
                    <a:bodyPr/>
                    <a:lstStyle/>
                    <a:p>
                      <a:pPr algn="ctr" rtl="0" fontAlgn="ctr"/>
                      <a:r>
                        <a:rPr lang="pt-PT" sz="1100" u="none" strike="noStrike" dirty="0">
                          <a:effectLst/>
                        </a:rPr>
                        <a:t>575</a:t>
                      </a:r>
                      <a:endParaRPr lang="pt-PT" sz="1100" b="0" i="0" u="none" strike="noStrike" dirty="0">
                        <a:solidFill>
                          <a:srgbClr val="000000"/>
                        </a:solidFill>
                        <a:effectLst/>
                        <a:latin typeface="Trebuchet MS" panose="020B0603020202020204" pitchFamily="34" charset="0"/>
                      </a:endParaRPr>
                    </a:p>
                  </a:txBody>
                  <a:tcPr marL="9525" marR="9525" marT="9525" marB="0" anchor="ctr"/>
                </a:tc>
                <a:extLst>
                  <a:ext uri="{0D108BD9-81ED-4DB2-BD59-A6C34878D82A}">
                    <a16:rowId xmlns:a16="http://schemas.microsoft.com/office/drawing/2014/main" val="1792298117"/>
                  </a:ext>
                </a:extLst>
              </a:tr>
            </a:tbl>
          </a:graphicData>
        </a:graphic>
      </p:graphicFrame>
    </p:spTree>
    <p:extLst>
      <p:ext uri="{BB962C8B-B14F-4D97-AF65-F5344CB8AC3E}">
        <p14:creationId xmlns:p14="http://schemas.microsoft.com/office/powerpoint/2010/main" val="24021470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a:t>The level of energy generation and use</a:t>
            </a:r>
            <a:endParaRPr lang="pl-PL" dirty="0"/>
          </a:p>
        </p:txBody>
      </p:sp>
      <p:sp>
        <p:nvSpPr>
          <p:cNvPr id="3" name="Symbol zastępczy zawartości 2"/>
          <p:cNvSpPr>
            <a:spLocks noGrp="1"/>
          </p:cNvSpPr>
          <p:nvPr>
            <p:ph idx="1"/>
          </p:nvPr>
        </p:nvSpPr>
        <p:spPr>
          <a:xfrm>
            <a:off x="582444" y="1384212"/>
            <a:ext cx="8596668" cy="3880773"/>
          </a:xfrm>
        </p:spPr>
        <p:txBody>
          <a:bodyPr/>
          <a:lstStyle/>
          <a:p>
            <a:pPr algn="just"/>
            <a:r>
              <a:rPr lang="en-US" dirty="0"/>
              <a:t>The amount of electricity and heat produced annually in the biogas plant was calculated. It has been assumed that the efficiency of the cogeneration system is 38% for electricity and 43% of heat energy.</a:t>
            </a:r>
            <a:endParaRPr lang="pl-PL" dirty="0"/>
          </a:p>
        </p:txBody>
      </p:sp>
      <p:sp>
        <p:nvSpPr>
          <p:cNvPr id="5" name="Marcador de Posição do Número do Diapositivo 4">
            <a:extLst>
              <a:ext uri="{FF2B5EF4-FFF2-40B4-BE49-F238E27FC236}">
                <a16:creationId xmlns:a16="http://schemas.microsoft.com/office/drawing/2014/main" id="{2C08EB9A-168F-49E8-80A3-4F279ACDA698}"/>
              </a:ext>
            </a:extLst>
          </p:cNvPr>
          <p:cNvSpPr>
            <a:spLocks noGrp="1"/>
          </p:cNvSpPr>
          <p:nvPr>
            <p:ph type="sldNum" sz="quarter" idx="12"/>
          </p:nvPr>
        </p:nvSpPr>
        <p:spPr/>
        <p:txBody>
          <a:bodyPr/>
          <a:lstStyle/>
          <a:p>
            <a:fld id="{5DA80E82-B755-4905-8EBF-B803B0909B9D}" type="slidenum">
              <a:rPr lang="pl-PL" smtClean="0"/>
              <a:t>16</a:t>
            </a:fld>
            <a:endParaRPr lang="pl-PL"/>
          </a:p>
        </p:txBody>
      </p:sp>
      <p:graphicFrame>
        <p:nvGraphicFramePr>
          <p:cNvPr id="6" name="Tabela 5">
            <a:extLst>
              <a:ext uri="{FF2B5EF4-FFF2-40B4-BE49-F238E27FC236}">
                <a16:creationId xmlns:a16="http://schemas.microsoft.com/office/drawing/2014/main" id="{8D1C49E4-3B62-49B6-858E-513D2DAD7BAC}"/>
              </a:ext>
            </a:extLst>
          </p:cNvPr>
          <p:cNvGraphicFramePr>
            <a:graphicFrameLocks noGrp="1"/>
          </p:cNvGraphicFramePr>
          <p:nvPr>
            <p:extLst>
              <p:ext uri="{D42A27DB-BD31-4B8C-83A1-F6EECF244321}">
                <p14:modId xmlns:p14="http://schemas.microsoft.com/office/powerpoint/2010/main" val="4248728220"/>
              </p:ext>
            </p:extLst>
          </p:nvPr>
        </p:nvGraphicFramePr>
        <p:xfrm>
          <a:off x="821111" y="2827061"/>
          <a:ext cx="8309114" cy="1203877"/>
        </p:xfrm>
        <a:graphic>
          <a:graphicData uri="http://schemas.openxmlformats.org/drawingml/2006/table">
            <a:tbl>
              <a:tblPr firstRow="1" firstCol="1" bandRow="1">
                <a:tableStyleId>{5C22544A-7EE6-4342-B048-85BDC9FD1C3A}</a:tableStyleId>
              </a:tblPr>
              <a:tblGrid>
                <a:gridCol w="1188114">
                  <a:extLst>
                    <a:ext uri="{9D8B030D-6E8A-4147-A177-3AD203B41FA5}">
                      <a16:colId xmlns:a16="http://schemas.microsoft.com/office/drawing/2014/main" val="2855504564"/>
                    </a:ext>
                  </a:extLst>
                </a:gridCol>
                <a:gridCol w="2829944">
                  <a:extLst>
                    <a:ext uri="{9D8B030D-6E8A-4147-A177-3AD203B41FA5}">
                      <a16:colId xmlns:a16="http://schemas.microsoft.com/office/drawing/2014/main" val="3272326765"/>
                    </a:ext>
                  </a:extLst>
                </a:gridCol>
                <a:gridCol w="1461112">
                  <a:extLst>
                    <a:ext uri="{9D8B030D-6E8A-4147-A177-3AD203B41FA5}">
                      <a16:colId xmlns:a16="http://schemas.microsoft.com/office/drawing/2014/main" val="3718608222"/>
                    </a:ext>
                  </a:extLst>
                </a:gridCol>
                <a:gridCol w="2829944">
                  <a:extLst>
                    <a:ext uri="{9D8B030D-6E8A-4147-A177-3AD203B41FA5}">
                      <a16:colId xmlns:a16="http://schemas.microsoft.com/office/drawing/2014/main" val="2314158577"/>
                    </a:ext>
                  </a:extLst>
                </a:gridCol>
              </a:tblGrid>
              <a:tr h="785137">
                <a:tc>
                  <a:txBody>
                    <a:bodyPr/>
                    <a:lstStyle/>
                    <a:p>
                      <a:pPr algn="ctr" rtl="0" fontAlgn="ctr"/>
                      <a:r>
                        <a:rPr lang="pt-PT" sz="1100" u="none" strike="noStrike" dirty="0" err="1">
                          <a:effectLst/>
                        </a:rPr>
                        <a:t>Capacity</a:t>
                      </a:r>
                      <a:r>
                        <a:rPr lang="pt-PT" sz="1100" u="none" strike="noStrike" dirty="0">
                          <a:effectLst/>
                        </a:rPr>
                        <a:t> [kW]</a:t>
                      </a:r>
                      <a:endParaRPr lang="pt-PT" sz="1100" b="1" i="0" u="none" strike="noStrike" dirty="0">
                        <a:solidFill>
                          <a:srgbClr val="FFFFFF"/>
                        </a:solidFill>
                        <a:effectLst/>
                        <a:latin typeface="Trebuchet MS" panose="020B0603020202020204" pitchFamily="34" charset="0"/>
                      </a:endParaRPr>
                    </a:p>
                  </a:txBody>
                  <a:tcPr marL="9525" marR="9525" marT="9525" marB="0" anchor="ctr"/>
                </a:tc>
                <a:tc>
                  <a:txBody>
                    <a:bodyPr/>
                    <a:lstStyle/>
                    <a:p>
                      <a:pPr algn="ctr" rtl="0" fontAlgn="ctr"/>
                      <a:r>
                        <a:rPr lang="en-US" sz="1100" u="none" strike="noStrike" dirty="0">
                          <a:effectLst/>
                        </a:rPr>
                        <a:t>The amount of energy produced during the year [kWh]</a:t>
                      </a:r>
                      <a:endParaRPr lang="en-US" sz="1100" b="1" i="0" u="none" strike="noStrike" dirty="0">
                        <a:solidFill>
                          <a:srgbClr val="FFFFFF"/>
                        </a:solidFill>
                        <a:effectLst/>
                        <a:latin typeface="Trebuchet MS" panose="020B0603020202020204" pitchFamily="34" charset="0"/>
                      </a:endParaRPr>
                    </a:p>
                  </a:txBody>
                  <a:tcPr marL="9525" marR="9525" marT="9525" marB="0" anchor="ctr"/>
                </a:tc>
                <a:tc>
                  <a:txBody>
                    <a:bodyPr/>
                    <a:lstStyle/>
                    <a:p>
                      <a:pPr algn="ctr" rtl="0" fontAlgn="ctr"/>
                      <a:r>
                        <a:rPr lang="pt-PT" sz="1100" u="none" strike="noStrike" dirty="0" err="1">
                          <a:effectLst/>
                        </a:rPr>
                        <a:t>Heat</a:t>
                      </a:r>
                      <a:r>
                        <a:rPr lang="pt-PT" sz="1100" u="none" strike="noStrike" dirty="0">
                          <a:effectLst/>
                        </a:rPr>
                        <a:t> </a:t>
                      </a:r>
                      <a:r>
                        <a:rPr lang="pt-PT" sz="1100" u="none" strike="noStrike" dirty="0" err="1">
                          <a:effectLst/>
                        </a:rPr>
                        <a:t>power</a:t>
                      </a:r>
                      <a:r>
                        <a:rPr lang="pt-PT" sz="1100" u="none" strike="noStrike" dirty="0">
                          <a:effectLst/>
                        </a:rPr>
                        <a:t> [kW]</a:t>
                      </a:r>
                      <a:endParaRPr lang="pt-PT" sz="1100" b="1" i="0" u="none" strike="noStrike" dirty="0">
                        <a:solidFill>
                          <a:srgbClr val="FFFFFF"/>
                        </a:solidFill>
                        <a:effectLst/>
                        <a:latin typeface="Trebuchet MS" panose="020B0603020202020204" pitchFamily="34" charset="0"/>
                      </a:endParaRPr>
                    </a:p>
                  </a:txBody>
                  <a:tcPr marL="9525" marR="9525" marT="9525" marB="0" anchor="ctr"/>
                </a:tc>
                <a:tc>
                  <a:txBody>
                    <a:bodyPr/>
                    <a:lstStyle/>
                    <a:p>
                      <a:pPr algn="ctr" rtl="0" fontAlgn="ctr"/>
                      <a:r>
                        <a:rPr lang="en-US" sz="1100" u="none" strike="noStrike" dirty="0">
                          <a:effectLst/>
                        </a:rPr>
                        <a:t>The amount of energy produced during the year [</a:t>
                      </a:r>
                      <a:r>
                        <a:rPr lang="pl-PL" sz="1100" u="none" strike="noStrike" dirty="0">
                          <a:effectLst/>
                        </a:rPr>
                        <a:t>kWh</a:t>
                      </a:r>
                      <a:r>
                        <a:rPr lang="en-US" sz="1100" u="none" strike="noStrike" dirty="0">
                          <a:effectLst/>
                        </a:rPr>
                        <a:t>]</a:t>
                      </a:r>
                      <a:endParaRPr lang="en-US" sz="1100" b="1" i="0" u="none" strike="noStrike" dirty="0">
                        <a:solidFill>
                          <a:srgbClr val="FFFFFF"/>
                        </a:solidFill>
                        <a:effectLst/>
                        <a:latin typeface="Trebuchet MS" panose="020B0603020202020204" pitchFamily="34" charset="0"/>
                      </a:endParaRPr>
                    </a:p>
                  </a:txBody>
                  <a:tcPr marL="9525" marR="9525" marT="9525" marB="0" anchor="ctr"/>
                </a:tc>
                <a:extLst>
                  <a:ext uri="{0D108BD9-81ED-4DB2-BD59-A6C34878D82A}">
                    <a16:rowId xmlns:a16="http://schemas.microsoft.com/office/drawing/2014/main" val="1861966089"/>
                  </a:ext>
                </a:extLst>
              </a:tr>
              <a:tr h="418740">
                <a:tc>
                  <a:txBody>
                    <a:bodyPr/>
                    <a:lstStyle/>
                    <a:p>
                      <a:pPr algn="ctr" rtl="0" fontAlgn="ctr"/>
                      <a:r>
                        <a:rPr lang="pt-PT" sz="1100" u="none" strike="noStrike">
                          <a:effectLst/>
                        </a:rPr>
                        <a:t>100</a:t>
                      </a:r>
                      <a:endParaRPr lang="pt-PT" sz="1100" b="1" i="0" u="none" strike="noStrike">
                        <a:solidFill>
                          <a:srgbClr val="FFFFFF"/>
                        </a:solidFill>
                        <a:effectLst/>
                        <a:latin typeface="Trebuchet MS" panose="020B0603020202020204" pitchFamily="34" charset="0"/>
                      </a:endParaRPr>
                    </a:p>
                  </a:txBody>
                  <a:tcPr marL="9525" marR="9525" marT="9525" marB="0" anchor="ctr"/>
                </a:tc>
                <a:tc>
                  <a:txBody>
                    <a:bodyPr/>
                    <a:lstStyle/>
                    <a:p>
                      <a:pPr algn="ctr" rtl="0" fontAlgn="ctr"/>
                      <a:r>
                        <a:rPr lang="pt-PT" sz="1100" u="none" strike="noStrike" dirty="0">
                          <a:effectLst/>
                        </a:rPr>
                        <a:t>304</a:t>
                      </a:r>
                      <a:r>
                        <a:rPr lang="pl-PL" sz="1100" u="none" strike="noStrike" dirty="0">
                          <a:effectLst/>
                        </a:rPr>
                        <a:t> </a:t>
                      </a:r>
                      <a:r>
                        <a:rPr lang="pt-PT" sz="1100" u="none" strike="noStrike" dirty="0">
                          <a:effectLst/>
                        </a:rPr>
                        <a:t>000</a:t>
                      </a:r>
                      <a:endParaRPr lang="pt-PT" sz="1100" b="0" i="0" u="none" strike="noStrike" dirty="0">
                        <a:solidFill>
                          <a:srgbClr val="000000"/>
                        </a:solidFill>
                        <a:effectLst/>
                        <a:latin typeface="Trebuchet MS" panose="020B0603020202020204" pitchFamily="34" charset="0"/>
                      </a:endParaRPr>
                    </a:p>
                  </a:txBody>
                  <a:tcPr marL="9525" marR="9525" marT="9525" marB="0" anchor="ctr"/>
                </a:tc>
                <a:tc>
                  <a:txBody>
                    <a:bodyPr/>
                    <a:lstStyle/>
                    <a:p>
                      <a:pPr algn="ctr" rtl="0" fontAlgn="ctr"/>
                      <a:r>
                        <a:rPr lang="pt-PT" sz="1100" u="none" strike="noStrike">
                          <a:effectLst/>
                        </a:rPr>
                        <a:t>118</a:t>
                      </a:r>
                      <a:endParaRPr lang="pt-PT" sz="1100" b="0" i="0" u="none" strike="noStrike">
                        <a:solidFill>
                          <a:srgbClr val="000000"/>
                        </a:solidFill>
                        <a:effectLst/>
                        <a:latin typeface="Trebuchet MS" panose="020B0603020202020204" pitchFamily="34" charset="0"/>
                      </a:endParaRPr>
                    </a:p>
                  </a:txBody>
                  <a:tcPr marL="9525" marR="9525" marT="9525" marB="0" anchor="ctr"/>
                </a:tc>
                <a:tc>
                  <a:txBody>
                    <a:bodyPr/>
                    <a:lstStyle/>
                    <a:p>
                      <a:pPr algn="ctr" rtl="0" fontAlgn="ctr"/>
                      <a:r>
                        <a:rPr lang="pt-PT" sz="1100" u="none" strike="noStrike" dirty="0">
                          <a:effectLst/>
                        </a:rPr>
                        <a:t>405 920</a:t>
                      </a:r>
                    </a:p>
                  </a:txBody>
                  <a:tcPr marL="9525" marR="9525" marT="9525" marB="0" anchor="ctr"/>
                </a:tc>
                <a:extLst>
                  <a:ext uri="{0D108BD9-81ED-4DB2-BD59-A6C34878D82A}">
                    <a16:rowId xmlns:a16="http://schemas.microsoft.com/office/drawing/2014/main" val="2286016093"/>
                  </a:ext>
                </a:extLst>
              </a:tr>
            </a:tbl>
          </a:graphicData>
        </a:graphic>
      </p:graphicFrame>
    </p:spTree>
    <p:extLst>
      <p:ext uri="{BB962C8B-B14F-4D97-AF65-F5344CB8AC3E}">
        <p14:creationId xmlns:p14="http://schemas.microsoft.com/office/powerpoint/2010/main" val="39645906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t>Economy</a:t>
            </a:r>
          </a:p>
        </p:txBody>
      </p:sp>
      <p:sp>
        <p:nvSpPr>
          <p:cNvPr id="3" name="Symbol zastępczy zawartości 2"/>
          <p:cNvSpPr>
            <a:spLocks noGrp="1"/>
          </p:cNvSpPr>
          <p:nvPr>
            <p:ph idx="1"/>
          </p:nvPr>
        </p:nvSpPr>
        <p:spPr>
          <a:xfrm>
            <a:off x="677334" y="1930400"/>
            <a:ext cx="8596668" cy="3880773"/>
          </a:xfrm>
        </p:spPr>
        <p:txBody>
          <a:bodyPr/>
          <a:lstStyle/>
          <a:p>
            <a:pPr algn="just"/>
            <a:r>
              <a:rPr lang="pl-PL" dirty="0"/>
              <a:t>Cost</a:t>
            </a:r>
            <a:r>
              <a:rPr lang="pt-PT" dirty="0"/>
              <a:t> of the </a:t>
            </a:r>
            <a:r>
              <a:rPr lang="pl-PL" dirty="0"/>
              <a:t>plant: 464 000 euro</a:t>
            </a:r>
            <a:r>
              <a:rPr lang="pt-PT" dirty="0"/>
              <a:t>;</a:t>
            </a:r>
            <a:endParaRPr lang="pl-PL" dirty="0"/>
          </a:p>
          <a:p>
            <a:pPr algn="just"/>
            <a:r>
              <a:rPr lang="en-US" dirty="0"/>
              <a:t>The cost of biogas plant with installed capacity of 80-120kW oscillates in the range of </a:t>
            </a:r>
            <a:r>
              <a:rPr lang="pl-PL" dirty="0"/>
              <a:t>300</a:t>
            </a:r>
            <a:r>
              <a:rPr lang="pt-PT" dirty="0"/>
              <a:t> </a:t>
            </a:r>
            <a:r>
              <a:rPr lang="pl-PL" dirty="0"/>
              <a:t>000 </a:t>
            </a:r>
            <a:r>
              <a:rPr lang="en-US" dirty="0"/>
              <a:t>– </a:t>
            </a:r>
            <a:r>
              <a:rPr lang="pl-PL" dirty="0"/>
              <a:t>1 200 000</a:t>
            </a:r>
            <a:r>
              <a:rPr lang="en-US" dirty="0"/>
              <a:t>€</a:t>
            </a:r>
            <a:r>
              <a:rPr lang="pl-PL" dirty="0"/>
              <a:t>. </a:t>
            </a:r>
            <a:r>
              <a:rPr lang="en-US" dirty="0"/>
              <a:t>The lower the biogas plant, the higher the investment costs per kilowatt of installed capacity. In addition, the price will depend on the type of biomass, used</a:t>
            </a:r>
            <a:r>
              <a:rPr lang="pl-PL" dirty="0"/>
              <a:t> </a:t>
            </a:r>
            <a:r>
              <a:rPr lang="en-US" dirty="0"/>
              <a:t>technology, location conditions, as well as existing infrastructure. The main investment costs are cogeneration unit, fermentation chamber and biogas tank;</a:t>
            </a:r>
            <a:endParaRPr lang="pl-PL" dirty="0"/>
          </a:p>
          <a:p>
            <a:pPr algn="just"/>
            <a:r>
              <a:rPr lang="pl-PL" dirty="0"/>
              <a:t>Power plant life assumed as 43 years</a:t>
            </a:r>
            <a:r>
              <a:rPr lang="pt-PT" dirty="0"/>
              <a:t>.</a:t>
            </a:r>
            <a:endParaRPr lang="pl-PL" dirty="0"/>
          </a:p>
        </p:txBody>
      </p:sp>
      <p:sp>
        <p:nvSpPr>
          <p:cNvPr id="4" name="Marcador de Posição do Número do Diapositivo 3">
            <a:extLst>
              <a:ext uri="{FF2B5EF4-FFF2-40B4-BE49-F238E27FC236}">
                <a16:creationId xmlns:a16="http://schemas.microsoft.com/office/drawing/2014/main" id="{BD33D303-F29B-4A7A-BB98-2F49C6EF9979}"/>
              </a:ext>
            </a:extLst>
          </p:cNvPr>
          <p:cNvSpPr>
            <a:spLocks noGrp="1"/>
          </p:cNvSpPr>
          <p:nvPr>
            <p:ph type="sldNum" sz="quarter" idx="12"/>
          </p:nvPr>
        </p:nvSpPr>
        <p:spPr/>
        <p:txBody>
          <a:bodyPr/>
          <a:lstStyle/>
          <a:p>
            <a:fld id="{5DA80E82-B755-4905-8EBF-B803B0909B9D}" type="slidenum">
              <a:rPr lang="pl-PL" smtClean="0"/>
              <a:t>17</a:t>
            </a:fld>
            <a:endParaRPr lang="pl-PL"/>
          </a:p>
        </p:txBody>
      </p:sp>
    </p:spTree>
    <p:extLst>
      <p:ext uri="{BB962C8B-B14F-4D97-AF65-F5344CB8AC3E}">
        <p14:creationId xmlns:p14="http://schemas.microsoft.com/office/powerpoint/2010/main" val="38606037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a:t>Cost</a:t>
            </a:r>
            <a:r>
              <a:rPr lang="pl-PL" dirty="0"/>
              <a:t> of </a:t>
            </a:r>
            <a:r>
              <a:rPr lang="pl-PL" dirty="0" err="1"/>
              <a:t>energy</a:t>
            </a:r>
            <a:endParaRPr lang="pl-PL" dirty="0"/>
          </a:p>
        </p:txBody>
      </p:sp>
      <p:graphicFrame>
        <p:nvGraphicFramePr>
          <p:cNvPr id="5" name="Symbol zastępczy zawartości 4"/>
          <p:cNvGraphicFramePr>
            <a:graphicFrameLocks noGrp="1"/>
          </p:cNvGraphicFramePr>
          <p:nvPr>
            <p:ph idx="1"/>
            <p:extLst>
              <p:ext uri="{D42A27DB-BD31-4B8C-83A1-F6EECF244321}">
                <p14:modId xmlns:p14="http://schemas.microsoft.com/office/powerpoint/2010/main" val="4034469611"/>
              </p:ext>
            </p:extLst>
          </p:nvPr>
        </p:nvGraphicFramePr>
        <p:xfrm>
          <a:off x="3147903" y="1832074"/>
          <a:ext cx="3961350" cy="3646087"/>
        </p:xfrm>
        <a:graphic>
          <a:graphicData uri="http://schemas.openxmlformats.org/drawingml/2006/table">
            <a:tbl>
              <a:tblPr firstRow="1" firstCol="1" bandRow="1">
                <a:tableStyleId>{5C22544A-7EE6-4342-B048-85BDC9FD1C3A}</a:tableStyleId>
              </a:tblPr>
              <a:tblGrid>
                <a:gridCol w="2949941">
                  <a:extLst>
                    <a:ext uri="{9D8B030D-6E8A-4147-A177-3AD203B41FA5}">
                      <a16:colId xmlns:a16="http://schemas.microsoft.com/office/drawing/2014/main" val="20000"/>
                    </a:ext>
                  </a:extLst>
                </a:gridCol>
                <a:gridCol w="1011409">
                  <a:extLst>
                    <a:ext uri="{9D8B030D-6E8A-4147-A177-3AD203B41FA5}">
                      <a16:colId xmlns:a16="http://schemas.microsoft.com/office/drawing/2014/main" val="20001"/>
                    </a:ext>
                  </a:extLst>
                </a:gridCol>
              </a:tblGrid>
              <a:tr h="237052">
                <a:tc>
                  <a:txBody>
                    <a:bodyPr/>
                    <a:lstStyle/>
                    <a:p>
                      <a:pPr>
                        <a:lnSpc>
                          <a:spcPct val="107000"/>
                        </a:lnSpc>
                        <a:spcAft>
                          <a:spcPts val="0"/>
                        </a:spcAft>
                      </a:pPr>
                      <a:r>
                        <a:rPr lang="pl-PL" sz="1100" dirty="0">
                          <a:effectLst/>
                        </a:rPr>
                        <a:t>ELECTRICITY:</a:t>
                      </a:r>
                      <a:endParaRPr lang="pl-PL" sz="110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nSpc>
                          <a:spcPct val="107000"/>
                        </a:lnSpc>
                        <a:spcAft>
                          <a:spcPts val="0"/>
                        </a:spcAft>
                      </a:pPr>
                      <a:r>
                        <a:rPr lang="pl-PL" sz="1100">
                          <a:effectLst/>
                        </a:rPr>
                        <a:t>EURO</a:t>
                      </a:r>
                      <a:endParaRPr lang="pl-PL"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extLst>
                  <a:ext uri="{0D108BD9-81ED-4DB2-BD59-A6C34878D82A}">
                    <a16:rowId xmlns:a16="http://schemas.microsoft.com/office/drawing/2014/main" val="10000"/>
                  </a:ext>
                </a:extLst>
              </a:tr>
              <a:tr h="237052">
                <a:tc>
                  <a:txBody>
                    <a:bodyPr/>
                    <a:lstStyle/>
                    <a:p>
                      <a:pPr algn="ctr">
                        <a:lnSpc>
                          <a:spcPct val="107000"/>
                        </a:lnSpc>
                        <a:spcAft>
                          <a:spcPts val="0"/>
                        </a:spcAft>
                      </a:pPr>
                      <a:r>
                        <a:rPr lang="pl-PL" sz="1100">
                          <a:effectLst/>
                        </a:rPr>
                        <a:t>1 ha </a:t>
                      </a:r>
                      <a:endParaRPr lang="pl-PL"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lnSpc>
                          <a:spcPct val="107000"/>
                        </a:lnSpc>
                        <a:spcAft>
                          <a:spcPts val="0"/>
                        </a:spcAft>
                      </a:pPr>
                      <a:r>
                        <a:rPr lang="pl-PL" sz="1100">
                          <a:effectLst/>
                        </a:rPr>
                        <a:t>1241</a:t>
                      </a:r>
                      <a:endParaRPr lang="pl-PL"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extLst>
                  <a:ext uri="{0D108BD9-81ED-4DB2-BD59-A6C34878D82A}">
                    <a16:rowId xmlns:a16="http://schemas.microsoft.com/office/drawing/2014/main" val="10001"/>
                  </a:ext>
                </a:extLst>
              </a:tr>
              <a:tr h="237052">
                <a:tc>
                  <a:txBody>
                    <a:bodyPr/>
                    <a:lstStyle/>
                    <a:p>
                      <a:pPr algn="ctr">
                        <a:lnSpc>
                          <a:spcPct val="107000"/>
                        </a:lnSpc>
                        <a:spcAft>
                          <a:spcPts val="0"/>
                        </a:spcAft>
                      </a:pPr>
                      <a:r>
                        <a:rPr lang="pl-PL" sz="1100">
                          <a:effectLst/>
                        </a:rPr>
                        <a:t>7 ha </a:t>
                      </a:r>
                      <a:endParaRPr lang="pl-PL"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lnSpc>
                          <a:spcPct val="107000"/>
                        </a:lnSpc>
                        <a:spcAft>
                          <a:spcPts val="0"/>
                        </a:spcAft>
                      </a:pPr>
                      <a:r>
                        <a:rPr lang="pl-PL" sz="1100">
                          <a:effectLst/>
                        </a:rPr>
                        <a:t>8687,0</a:t>
                      </a:r>
                      <a:endParaRPr lang="pl-PL"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extLst>
                  <a:ext uri="{0D108BD9-81ED-4DB2-BD59-A6C34878D82A}">
                    <a16:rowId xmlns:a16="http://schemas.microsoft.com/office/drawing/2014/main" val="10002"/>
                  </a:ext>
                </a:extLst>
              </a:tr>
              <a:tr h="237052">
                <a:tc>
                  <a:txBody>
                    <a:bodyPr/>
                    <a:lstStyle/>
                    <a:p>
                      <a:pPr algn="ctr">
                        <a:lnSpc>
                          <a:spcPct val="107000"/>
                        </a:lnSpc>
                        <a:spcAft>
                          <a:spcPts val="0"/>
                        </a:spcAft>
                      </a:pPr>
                      <a:r>
                        <a:rPr lang="pl-PL" sz="1100">
                          <a:effectLst/>
                        </a:rPr>
                        <a:t>Annual,service costs </a:t>
                      </a:r>
                      <a:endParaRPr lang="pl-PL"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lnSpc>
                          <a:spcPct val="107000"/>
                        </a:lnSpc>
                        <a:spcAft>
                          <a:spcPts val="0"/>
                        </a:spcAft>
                      </a:pPr>
                      <a:r>
                        <a:rPr lang="pl-PL" sz="1100" dirty="0">
                          <a:effectLst/>
                        </a:rPr>
                        <a:t>10 870</a:t>
                      </a:r>
                      <a:endParaRPr lang="pl-PL" sz="110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extLst>
                  <a:ext uri="{0D108BD9-81ED-4DB2-BD59-A6C34878D82A}">
                    <a16:rowId xmlns:a16="http://schemas.microsoft.com/office/drawing/2014/main" val="10003"/>
                  </a:ext>
                </a:extLst>
              </a:tr>
              <a:tr h="237052">
                <a:tc>
                  <a:txBody>
                    <a:bodyPr/>
                    <a:lstStyle/>
                    <a:p>
                      <a:pPr algn="ctr">
                        <a:lnSpc>
                          <a:spcPct val="107000"/>
                        </a:lnSpc>
                        <a:spcAft>
                          <a:spcPts val="0"/>
                        </a:spcAft>
                      </a:pPr>
                      <a:r>
                        <a:rPr lang="pl-PL" sz="1100" dirty="0" err="1">
                          <a:effectLst/>
                        </a:rPr>
                        <a:t>Cost</a:t>
                      </a:r>
                      <a:r>
                        <a:rPr lang="pl-PL" sz="1100" dirty="0">
                          <a:effectLst/>
                        </a:rPr>
                        <a:t> of plant/</a:t>
                      </a:r>
                      <a:r>
                        <a:rPr lang="pl-PL" sz="1100" dirty="0" err="1">
                          <a:effectLst/>
                        </a:rPr>
                        <a:t>year</a:t>
                      </a:r>
                      <a:endParaRPr lang="pl-PL" sz="110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lnSpc>
                          <a:spcPct val="107000"/>
                        </a:lnSpc>
                        <a:spcAft>
                          <a:spcPts val="0"/>
                        </a:spcAft>
                      </a:pPr>
                      <a:r>
                        <a:rPr lang="pl-PL" sz="1100" dirty="0">
                          <a:effectLst/>
                        </a:rPr>
                        <a:t>10 790,7</a:t>
                      </a:r>
                    </a:p>
                  </a:txBody>
                  <a:tcPr marL="44450" marR="44450" marT="0" marB="0" anchor="b"/>
                </a:tc>
                <a:extLst>
                  <a:ext uri="{0D108BD9-81ED-4DB2-BD59-A6C34878D82A}">
                    <a16:rowId xmlns:a16="http://schemas.microsoft.com/office/drawing/2014/main" val="10004"/>
                  </a:ext>
                </a:extLst>
              </a:tr>
              <a:tr h="237052">
                <a:tc>
                  <a:txBody>
                    <a:bodyPr/>
                    <a:lstStyle/>
                    <a:p>
                      <a:pPr algn="ctr">
                        <a:lnSpc>
                          <a:spcPct val="107000"/>
                        </a:lnSpc>
                        <a:spcAft>
                          <a:spcPts val="0"/>
                        </a:spcAft>
                      </a:pPr>
                      <a:r>
                        <a:rPr lang="pl-PL" sz="1100">
                          <a:effectLst/>
                        </a:rPr>
                        <a:t>SUM OF COSTS </a:t>
                      </a:r>
                      <a:endParaRPr lang="pl-PL"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lnSpc>
                          <a:spcPct val="107000"/>
                        </a:lnSpc>
                        <a:spcAft>
                          <a:spcPts val="0"/>
                        </a:spcAft>
                      </a:pPr>
                      <a:r>
                        <a:rPr lang="pl-PL" sz="1100" dirty="0">
                          <a:effectLst/>
                        </a:rPr>
                        <a:t>30 347,7</a:t>
                      </a:r>
                      <a:endParaRPr lang="pl-PL" sz="110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extLst>
                  <a:ext uri="{0D108BD9-81ED-4DB2-BD59-A6C34878D82A}">
                    <a16:rowId xmlns:a16="http://schemas.microsoft.com/office/drawing/2014/main" val="10005"/>
                  </a:ext>
                </a:extLst>
              </a:tr>
              <a:tr h="237052">
                <a:tc gridSpan="2">
                  <a:txBody>
                    <a:bodyPr/>
                    <a:lstStyle/>
                    <a:p>
                      <a:pPr algn="ctr">
                        <a:lnSpc>
                          <a:spcPct val="107000"/>
                        </a:lnSpc>
                        <a:spcAft>
                          <a:spcPts val="0"/>
                        </a:spcAft>
                      </a:pPr>
                      <a:r>
                        <a:rPr lang="pl-PL" sz="1100">
                          <a:effectLst/>
                        </a:rPr>
                        <a:t> </a:t>
                      </a:r>
                      <a:endParaRPr lang="pl-PL"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hMerge="1">
                  <a:txBody>
                    <a:bodyPr/>
                    <a:lstStyle/>
                    <a:p>
                      <a:endParaRPr lang="pl-PL"/>
                    </a:p>
                  </a:txBody>
                  <a:tcPr/>
                </a:tc>
                <a:extLst>
                  <a:ext uri="{0D108BD9-81ED-4DB2-BD59-A6C34878D82A}">
                    <a16:rowId xmlns:a16="http://schemas.microsoft.com/office/drawing/2014/main" val="10006"/>
                  </a:ext>
                </a:extLst>
              </a:tr>
              <a:tr h="237052">
                <a:tc>
                  <a:txBody>
                    <a:bodyPr/>
                    <a:lstStyle/>
                    <a:p>
                      <a:pPr algn="ctr">
                        <a:lnSpc>
                          <a:spcPct val="107000"/>
                        </a:lnSpc>
                        <a:spcAft>
                          <a:spcPts val="0"/>
                        </a:spcAft>
                      </a:pPr>
                      <a:r>
                        <a:rPr lang="pl-PL" sz="1100">
                          <a:effectLst/>
                        </a:rPr>
                        <a:t>Energy [kWh]</a:t>
                      </a:r>
                      <a:endParaRPr lang="pl-PL"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lnSpc>
                          <a:spcPct val="107000"/>
                        </a:lnSpc>
                        <a:spcAft>
                          <a:spcPts val="0"/>
                        </a:spcAft>
                      </a:pPr>
                      <a:r>
                        <a:rPr lang="pl-PL" sz="1100" dirty="0">
                          <a:effectLst/>
                        </a:rPr>
                        <a:t>304 000</a:t>
                      </a:r>
                      <a:endParaRPr lang="pl-PL" sz="110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extLst>
                  <a:ext uri="{0D108BD9-81ED-4DB2-BD59-A6C34878D82A}">
                    <a16:rowId xmlns:a16="http://schemas.microsoft.com/office/drawing/2014/main" val="10007"/>
                  </a:ext>
                </a:extLst>
              </a:tr>
              <a:tr h="425189">
                <a:tc>
                  <a:txBody>
                    <a:bodyPr/>
                    <a:lstStyle/>
                    <a:p>
                      <a:pPr algn="ctr">
                        <a:lnSpc>
                          <a:spcPct val="107000"/>
                        </a:lnSpc>
                        <a:spcAft>
                          <a:spcPts val="0"/>
                        </a:spcAft>
                      </a:pPr>
                      <a:r>
                        <a:rPr lang="pl-PL" sz="1100">
                          <a:effectLst/>
                        </a:rPr>
                        <a:t>Cost of energy [EURO/kWh]</a:t>
                      </a:r>
                      <a:endParaRPr lang="pl-PL"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lnSpc>
                          <a:spcPct val="107000"/>
                        </a:lnSpc>
                        <a:spcAft>
                          <a:spcPts val="0"/>
                        </a:spcAft>
                      </a:pPr>
                      <a:r>
                        <a:rPr lang="pl-PL" sz="1100" dirty="0">
                          <a:effectLst/>
                        </a:rPr>
                        <a:t>0,1</a:t>
                      </a:r>
                      <a:endParaRPr lang="pl-PL" sz="110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extLst>
                  <a:ext uri="{0D108BD9-81ED-4DB2-BD59-A6C34878D82A}">
                    <a16:rowId xmlns:a16="http://schemas.microsoft.com/office/drawing/2014/main" val="10008"/>
                  </a:ext>
                </a:extLst>
              </a:tr>
              <a:tr h="237052">
                <a:tc gridSpan="2">
                  <a:txBody>
                    <a:bodyPr/>
                    <a:lstStyle/>
                    <a:p>
                      <a:pPr algn="ctr">
                        <a:lnSpc>
                          <a:spcPct val="107000"/>
                        </a:lnSpc>
                        <a:spcAft>
                          <a:spcPts val="0"/>
                        </a:spcAft>
                      </a:pPr>
                      <a:r>
                        <a:rPr lang="pl-PL" sz="1100">
                          <a:effectLst/>
                        </a:rPr>
                        <a:t> </a:t>
                      </a:r>
                      <a:endParaRPr lang="pl-PL"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hMerge="1">
                  <a:txBody>
                    <a:bodyPr/>
                    <a:lstStyle/>
                    <a:p>
                      <a:endParaRPr lang="pl-PL"/>
                    </a:p>
                  </a:txBody>
                  <a:tcPr/>
                </a:tc>
                <a:extLst>
                  <a:ext uri="{0D108BD9-81ED-4DB2-BD59-A6C34878D82A}">
                    <a16:rowId xmlns:a16="http://schemas.microsoft.com/office/drawing/2014/main" val="10009"/>
                  </a:ext>
                </a:extLst>
              </a:tr>
              <a:tr h="237052">
                <a:tc>
                  <a:txBody>
                    <a:bodyPr/>
                    <a:lstStyle/>
                    <a:p>
                      <a:pPr>
                        <a:lnSpc>
                          <a:spcPct val="107000"/>
                        </a:lnSpc>
                        <a:spcAft>
                          <a:spcPts val="0"/>
                        </a:spcAft>
                      </a:pPr>
                      <a:r>
                        <a:rPr lang="pl-PL" sz="1100">
                          <a:effectLst/>
                        </a:rPr>
                        <a:t>THERMAL:</a:t>
                      </a:r>
                      <a:endParaRPr lang="pl-PL"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lnSpc>
                          <a:spcPct val="107000"/>
                        </a:lnSpc>
                        <a:spcAft>
                          <a:spcPts val="0"/>
                        </a:spcAft>
                      </a:pPr>
                      <a:r>
                        <a:rPr lang="pl-PL" sz="1100">
                          <a:effectLst/>
                        </a:rPr>
                        <a:t> </a:t>
                      </a:r>
                      <a:endParaRPr lang="pl-PL"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extLst>
                  <a:ext uri="{0D108BD9-81ED-4DB2-BD59-A6C34878D82A}">
                    <a16:rowId xmlns:a16="http://schemas.microsoft.com/office/drawing/2014/main" val="10010"/>
                  </a:ext>
                </a:extLst>
              </a:tr>
              <a:tr h="425189">
                <a:tc>
                  <a:txBody>
                    <a:bodyPr/>
                    <a:lstStyle/>
                    <a:p>
                      <a:pPr algn="ctr">
                        <a:lnSpc>
                          <a:spcPct val="107000"/>
                        </a:lnSpc>
                        <a:spcAft>
                          <a:spcPts val="0"/>
                        </a:spcAft>
                      </a:pPr>
                      <a:r>
                        <a:rPr lang="pl-PL" sz="1100">
                          <a:effectLst/>
                        </a:rPr>
                        <a:t>Energy [kWh]</a:t>
                      </a:r>
                      <a:endParaRPr lang="pl-PL"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lnSpc>
                          <a:spcPct val="107000"/>
                        </a:lnSpc>
                        <a:spcAft>
                          <a:spcPts val="0"/>
                        </a:spcAft>
                      </a:pPr>
                      <a:r>
                        <a:rPr lang="pl-PL" sz="1100" dirty="0">
                          <a:effectLst/>
                        </a:rPr>
                        <a:t>405 920</a:t>
                      </a:r>
                      <a:endParaRPr lang="pl-PL" sz="110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extLst>
                  <a:ext uri="{0D108BD9-81ED-4DB2-BD59-A6C34878D82A}">
                    <a16:rowId xmlns:a16="http://schemas.microsoft.com/office/drawing/2014/main" val="10011"/>
                  </a:ext>
                </a:extLst>
              </a:tr>
              <a:tr h="425189">
                <a:tc>
                  <a:txBody>
                    <a:bodyPr/>
                    <a:lstStyle/>
                    <a:p>
                      <a:pPr algn="ctr">
                        <a:lnSpc>
                          <a:spcPct val="107000"/>
                        </a:lnSpc>
                        <a:spcAft>
                          <a:spcPts val="0"/>
                        </a:spcAft>
                      </a:pPr>
                      <a:r>
                        <a:rPr lang="pl-PL" sz="1100">
                          <a:effectLst/>
                        </a:rPr>
                        <a:t>Cost of energy [EURO/kWh]</a:t>
                      </a:r>
                      <a:endParaRPr lang="pl-PL"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lnSpc>
                          <a:spcPct val="107000"/>
                        </a:lnSpc>
                        <a:spcAft>
                          <a:spcPts val="0"/>
                        </a:spcAft>
                      </a:pPr>
                      <a:r>
                        <a:rPr lang="pl-PL" sz="1100" dirty="0">
                          <a:effectLst/>
                        </a:rPr>
                        <a:t>0,07</a:t>
                      </a:r>
                      <a:endParaRPr lang="pl-PL" sz="110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b"/>
                </a:tc>
                <a:extLst>
                  <a:ext uri="{0D108BD9-81ED-4DB2-BD59-A6C34878D82A}">
                    <a16:rowId xmlns:a16="http://schemas.microsoft.com/office/drawing/2014/main" val="10012"/>
                  </a:ext>
                </a:extLst>
              </a:tr>
            </a:tbl>
          </a:graphicData>
        </a:graphic>
      </p:graphicFrame>
      <p:sp>
        <p:nvSpPr>
          <p:cNvPr id="4" name="Symbol zastępczy numeru slajdu 3"/>
          <p:cNvSpPr>
            <a:spLocks noGrp="1"/>
          </p:cNvSpPr>
          <p:nvPr>
            <p:ph type="sldNum" sz="quarter" idx="12"/>
          </p:nvPr>
        </p:nvSpPr>
        <p:spPr/>
        <p:txBody>
          <a:bodyPr/>
          <a:lstStyle/>
          <a:p>
            <a:fld id="{5DA80E82-B755-4905-8EBF-B803B0909B9D}" type="slidenum">
              <a:rPr lang="pl-PL" smtClean="0"/>
              <a:t>18</a:t>
            </a:fld>
            <a:endParaRPr lang="pl-PL"/>
          </a:p>
        </p:txBody>
      </p:sp>
    </p:spTree>
    <p:extLst>
      <p:ext uri="{BB962C8B-B14F-4D97-AF65-F5344CB8AC3E}">
        <p14:creationId xmlns:p14="http://schemas.microsoft.com/office/powerpoint/2010/main" val="16612020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t>Conclusions</a:t>
            </a:r>
            <a:r>
              <a:rPr lang="pt-PT" dirty="0"/>
              <a:t> for </a:t>
            </a:r>
            <a:r>
              <a:rPr lang="pt-PT" dirty="0" err="1"/>
              <a:t>the</a:t>
            </a:r>
            <a:r>
              <a:rPr lang="pt-PT" dirty="0"/>
              <a:t> </a:t>
            </a:r>
            <a:r>
              <a:rPr lang="pt-PT" dirty="0" err="1"/>
              <a:t>incineration</a:t>
            </a:r>
            <a:endParaRPr lang="pl-PL" dirty="0"/>
          </a:p>
        </p:txBody>
      </p:sp>
      <p:sp>
        <p:nvSpPr>
          <p:cNvPr id="3" name="Symbol zastępczy zawartości 2"/>
          <p:cNvSpPr>
            <a:spLocks noGrp="1"/>
          </p:cNvSpPr>
          <p:nvPr>
            <p:ph idx="1"/>
          </p:nvPr>
        </p:nvSpPr>
        <p:spPr/>
        <p:txBody>
          <a:bodyPr/>
          <a:lstStyle/>
          <a:p>
            <a:pPr algn="just"/>
            <a:r>
              <a:rPr lang="pl-PL" dirty="0" err="1"/>
              <a:t>Capacity</a:t>
            </a:r>
            <a:r>
              <a:rPr lang="pl-PL" dirty="0"/>
              <a:t> </a:t>
            </a:r>
            <a:r>
              <a:rPr lang="pl-PL" dirty="0" err="1"/>
              <a:t>is</a:t>
            </a:r>
            <a:r>
              <a:rPr lang="pl-PL" dirty="0"/>
              <a:t> </a:t>
            </a:r>
            <a:r>
              <a:rPr lang="pl-PL" dirty="0" err="1"/>
              <a:t>very</a:t>
            </a:r>
            <a:r>
              <a:rPr lang="pl-PL" dirty="0"/>
              <a:t> small</a:t>
            </a:r>
            <a:r>
              <a:rPr lang="pt-PT" dirty="0"/>
              <a:t>;</a:t>
            </a:r>
            <a:endParaRPr lang="pl-PL" dirty="0"/>
          </a:p>
          <a:p>
            <a:pPr algn="just"/>
            <a:r>
              <a:rPr lang="pl-PL" dirty="0" err="1"/>
              <a:t>Economically</a:t>
            </a:r>
            <a:r>
              <a:rPr lang="pl-PL" dirty="0"/>
              <a:t> unprofitable</a:t>
            </a:r>
            <a:r>
              <a:rPr lang="pt-PT" dirty="0"/>
              <a:t>;</a:t>
            </a:r>
            <a:endParaRPr lang="pl-PL" dirty="0"/>
          </a:p>
          <a:p>
            <a:pPr algn="just"/>
            <a:r>
              <a:rPr lang="pl-PL" dirty="0"/>
              <a:t>It needs many more tons of wastes to generate profites</a:t>
            </a:r>
            <a:r>
              <a:rPr lang="pt-PT" dirty="0"/>
              <a:t>.</a:t>
            </a:r>
            <a:endParaRPr lang="pl-PL" dirty="0"/>
          </a:p>
        </p:txBody>
      </p:sp>
      <p:sp>
        <p:nvSpPr>
          <p:cNvPr id="4" name="Marcador de Posição do Número do Diapositivo 3">
            <a:extLst>
              <a:ext uri="{FF2B5EF4-FFF2-40B4-BE49-F238E27FC236}">
                <a16:creationId xmlns:a16="http://schemas.microsoft.com/office/drawing/2014/main" id="{0A6B50DA-A4B5-4559-9230-428A2BDEE9C7}"/>
              </a:ext>
            </a:extLst>
          </p:cNvPr>
          <p:cNvSpPr>
            <a:spLocks noGrp="1"/>
          </p:cNvSpPr>
          <p:nvPr>
            <p:ph type="sldNum" sz="quarter" idx="12"/>
          </p:nvPr>
        </p:nvSpPr>
        <p:spPr/>
        <p:txBody>
          <a:bodyPr/>
          <a:lstStyle/>
          <a:p>
            <a:fld id="{5DA80E82-B755-4905-8EBF-B803B0909B9D}" type="slidenum">
              <a:rPr lang="pl-PL" smtClean="0"/>
              <a:t>19</a:t>
            </a:fld>
            <a:endParaRPr lang="pl-PL"/>
          </a:p>
        </p:txBody>
      </p:sp>
    </p:spTree>
    <p:extLst>
      <p:ext uri="{BB962C8B-B14F-4D97-AF65-F5344CB8AC3E}">
        <p14:creationId xmlns:p14="http://schemas.microsoft.com/office/powerpoint/2010/main" val="3697286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47153" y="395918"/>
            <a:ext cx="8596668" cy="880457"/>
          </a:xfrm>
        </p:spPr>
        <p:txBody>
          <a:bodyPr/>
          <a:lstStyle/>
          <a:p>
            <a:pPr algn="ctr"/>
            <a:r>
              <a:rPr lang="pl-PL" dirty="0"/>
              <a:t>How may it work?</a:t>
            </a:r>
          </a:p>
        </p:txBody>
      </p:sp>
      <p:sp>
        <p:nvSpPr>
          <p:cNvPr id="5" name="pole tekstowe 4"/>
          <p:cNvSpPr txBox="1"/>
          <p:nvPr/>
        </p:nvSpPr>
        <p:spPr>
          <a:xfrm>
            <a:off x="3545741" y="1608320"/>
            <a:ext cx="2441275" cy="523220"/>
          </a:xfrm>
          <a:prstGeom prst="rect">
            <a:avLst/>
          </a:prstGeom>
          <a:noFill/>
        </p:spPr>
        <p:txBody>
          <a:bodyPr wrap="square" rtlCol="0">
            <a:spAutoFit/>
          </a:bodyPr>
          <a:lstStyle/>
          <a:p>
            <a:pPr algn="ctr"/>
            <a:r>
              <a:rPr lang="pl-PL" sz="2800" dirty="0"/>
              <a:t>WE CAN</a:t>
            </a:r>
          </a:p>
        </p:txBody>
      </p:sp>
      <p:cxnSp>
        <p:nvCxnSpPr>
          <p:cNvPr id="7" name="Łącznik prosty ze strzałką 6"/>
          <p:cNvCxnSpPr>
            <a:cxnSpLocks/>
          </p:cNvCxnSpPr>
          <p:nvPr/>
        </p:nvCxnSpPr>
        <p:spPr>
          <a:xfrm>
            <a:off x="5872428" y="2199737"/>
            <a:ext cx="679331" cy="5463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Łącznik prosty ze strzałką 8"/>
          <p:cNvCxnSpPr/>
          <p:nvPr/>
        </p:nvCxnSpPr>
        <p:spPr>
          <a:xfrm flipH="1">
            <a:off x="2855342" y="2194864"/>
            <a:ext cx="690399" cy="5943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pole tekstowe 9"/>
          <p:cNvSpPr txBox="1"/>
          <p:nvPr/>
        </p:nvSpPr>
        <p:spPr>
          <a:xfrm>
            <a:off x="1910993" y="2989282"/>
            <a:ext cx="1466491" cy="646331"/>
          </a:xfrm>
          <a:prstGeom prst="rect">
            <a:avLst/>
          </a:prstGeom>
          <a:noFill/>
        </p:spPr>
        <p:txBody>
          <a:bodyPr wrap="square" rtlCol="0">
            <a:spAutoFit/>
          </a:bodyPr>
          <a:lstStyle/>
          <a:p>
            <a:pPr algn="ctr"/>
            <a:r>
              <a:rPr lang="pl-PL" dirty="0"/>
              <a:t>BURN WASTES</a:t>
            </a:r>
          </a:p>
        </p:txBody>
      </p:sp>
      <p:pic>
        <p:nvPicPr>
          <p:cNvPr id="11" name="Obraz 10"/>
          <p:cNvPicPr>
            <a:picLocks noChangeAspect="1"/>
          </p:cNvPicPr>
          <p:nvPr/>
        </p:nvPicPr>
        <p:blipFill>
          <a:blip r:embed="rId2"/>
          <a:stretch>
            <a:fillRect/>
          </a:stretch>
        </p:blipFill>
        <p:spPr>
          <a:xfrm>
            <a:off x="1767815" y="3635613"/>
            <a:ext cx="1752845" cy="1914792"/>
          </a:xfrm>
          <a:prstGeom prst="rect">
            <a:avLst/>
          </a:prstGeom>
        </p:spPr>
      </p:pic>
      <p:sp>
        <p:nvSpPr>
          <p:cNvPr id="12" name="pole tekstowe 11"/>
          <p:cNvSpPr txBox="1"/>
          <p:nvPr/>
        </p:nvSpPr>
        <p:spPr>
          <a:xfrm>
            <a:off x="6185139" y="2908067"/>
            <a:ext cx="1613139" cy="646331"/>
          </a:xfrm>
          <a:prstGeom prst="rect">
            <a:avLst/>
          </a:prstGeom>
          <a:noFill/>
        </p:spPr>
        <p:txBody>
          <a:bodyPr wrap="square" rtlCol="0">
            <a:spAutoFit/>
          </a:bodyPr>
          <a:lstStyle/>
          <a:p>
            <a:pPr algn="ctr"/>
            <a:r>
              <a:rPr lang="pl-PL" dirty="0"/>
              <a:t>PRODUCE BIOGAS</a:t>
            </a:r>
          </a:p>
        </p:txBody>
      </p:sp>
      <p:pic>
        <p:nvPicPr>
          <p:cNvPr id="13" name="Obraz 12"/>
          <p:cNvPicPr>
            <a:picLocks noChangeAspect="1"/>
          </p:cNvPicPr>
          <p:nvPr/>
        </p:nvPicPr>
        <p:blipFill>
          <a:blip r:embed="rId3"/>
          <a:stretch>
            <a:fillRect/>
          </a:stretch>
        </p:blipFill>
        <p:spPr>
          <a:xfrm>
            <a:off x="6511312" y="3683649"/>
            <a:ext cx="1671227" cy="1879048"/>
          </a:xfrm>
          <a:prstGeom prst="rect">
            <a:avLst/>
          </a:prstGeom>
        </p:spPr>
      </p:pic>
      <p:sp>
        <p:nvSpPr>
          <p:cNvPr id="16" name="pole tekstowe 15"/>
          <p:cNvSpPr txBox="1"/>
          <p:nvPr/>
        </p:nvSpPr>
        <p:spPr>
          <a:xfrm>
            <a:off x="6212093" y="4438507"/>
            <a:ext cx="452887" cy="369332"/>
          </a:xfrm>
          <a:prstGeom prst="rect">
            <a:avLst/>
          </a:prstGeom>
          <a:noFill/>
        </p:spPr>
        <p:txBody>
          <a:bodyPr wrap="square" rtlCol="0">
            <a:spAutoFit/>
          </a:bodyPr>
          <a:lstStyle/>
          <a:p>
            <a:r>
              <a:rPr lang="pl-PL" dirty="0"/>
              <a:t>?</a:t>
            </a:r>
          </a:p>
        </p:txBody>
      </p:sp>
      <p:sp>
        <p:nvSpPr>
          <p:cNvPr id="17" name="pole tekstowe 16"/>
          <p:cNvSpPr txBox="1"/>
          <p:nvPr/>
        </p:nvSpPr>
        <p:spPr>
          <a:xfrm>
            <a:off x="7571834" y="3845008"/>
            <a:ext cx="452887" cy="369332"/>
          </a:xfrm>
          <a:prstGeom prst="rect">
            <a:avLst/>
          </a:prstGeom>
          <a:noFill/>
        </p:spPr>
        <p:txBody>
          <a:bodyPr wrap="square" rtlCol="0">
            <a:spAutoFit/>
          </a:bodyPr>
          <a:lstStyle/>
          <a:p>
            <a:r>
              <a:rPr lang="pl-PL" dirty="0"/>
              <a:t>?</a:t>
            </a:r>
          </a:p>
        </p:txBody>
      </p:sp>
      <p:sp>
        <p:nvSpPr>
          <p:cNvPr id="18" name="pole tekstowe 17"/>
          <p:cNvSpPr txBox="1"/>
          <p:nvPr/>
        </p:nvSpPr>
        <p:spPr>
          <a:xfrm>
            <a:off x="6277964" y="3933653"/>
            <a:ext cx="452887" cy="369332"/>
          </a:xfrm>
          <a:prstGeom prst="rect">
            <a:avLst/>
          </a:prstGeom>
          <a:noFill/>
        </p:spPr>
        <p:txBody>
          <a:bodyPr wrap="square" rtlCol="0">
            <a:spAutoFit/>
          </a:bodyPr>
          <a:lstStyle/>
          <a:p>
            <a:r>
              <a:rPr lang="pl-PL" dirty="0"/>
              <a:t>?</a:t>
            </a:r>
          </a:p>
        </p:txBody>
      </p:sp>
      <p:sp>
        <p:nvSpPr>
          <p:cNvPr id="4" name="Marcador de Posição do Número do Diapositivo 3">
            <a:extLst>
              <a:ext uri="{FF2B5EF4-FFF2-40B4-BE49-F238E27FC236}">
                <a16:creationId xmlns:a16="http://schemas.microsoft.com/office/drawing/2014/main" id="{EA66CAA6-E8C7-48BF-BA3A-22EBB03ACAC0}"/>
              </a:ext>
            </a:extLst>
          </p:cNvPr>
          <p:cNvSpPr>
            <a:spLocks noGrp="1"/>
          </p:cNvSpPr>
          <p:nvPr>
            <p:ph type="sldNum" sz="quarter" idx="12"/>
          </p:nvPr>
        </p:nvSpPr>
        <p:spPr/>
        <p:txBody>
          <a:bodyPr/>
          <a:lstStyle/>
          <a:p>
            <a:fld id="{5DA80E82-B755-4905-8EBF-B803B0909B9D}" type="slidenum">
              <a:rPr lang="pl-PL" smtClean="0"/>
              <a:t>2</a:t>
            </a:fld>
            <a:endParaRPr lang="pl-PL"/>
          </a:p>
        </p:txBody>
      </p:sp>
    </p:spTree>
    <p:extLst>
      <p:ext uri="{BB962C8B-B14F-4D97-AF65-F5344CB8AC3E}">
        <p14:creationId xmlns:p14="http://schemas.microsoft.com/office/powerpoint/2010/main" val="24851722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677334" y="1488613"/>
            <a:ext cx="8596668" cy="3880773"/>
          </a:xfrm>
        </p:spPr>
        <p:txBody>
          <a:bodyPr>
            <a:normAutofit/>
          </a:bodyPr>
          <a:lstStyle/>
          <a:p>
            <a:pPr marL="0" indent="0" algn="just">
              <a:buNone/>
            </a:pPr>
            <a:endParaRPr lang="en-US" dirty="0"/>
          </a:p>
          <a:p>
            <a:pPr algn="just"/>
            <a:r>
              <a:rPr lang="en-US" dirty="0"/>
              <a:t>The payback time depends on the amount of cogeneration power and the use of energy for own needs;</a:t>
            </a:r>
            <a:endParaRPr lang="pl-PL" dirty="0"/>
          </a:p>
          <a:p>
            <a:pPr algn="just"/>
            <a:r>
              <a:rPr lang="pl-PL" dirty="0"/>
              <a:t>Costs of energies are small</a:t>
            </a:r>
            <a:r>
              <a:rPr lang="pt-PT" dirty="0"/>
              <a:t>;</a:t>
            </a:r>
            <a:endParaRPr lang="pl-PL" dirty="0"/>
          </a:p>
          <a:p>
            <a:pPr algn="just"/>
            <a:r>
              <a:rPr lang="pl-PL" dirty="0"/>
              <a:t>Could be profitable</a:t>
            </a:r>
            <a:r>
              <a:rPr lang="pt-PT" dirty="0"/>
              <a:t>.</a:t>
            </a:r>
            <a:endParaRPr lang="en-US" dirty="0"/>
          </a:p>
        </p:txBody>
      </p:sp>
      <p:sp>
        <p:nvSpPr>
          <p:cNvPr id="4" name="Tytuł 1"/>
          <p:cNvSpPr>
            <a:spLocks noGrp="1"/>
          </p:cNvSpPr>
          <p:nvPr>
            <p:ph type="title"/>
          </p:nvPr>
        </p:nvSpPr>
        <p:spPr>
          <a:xfrm>
            <a:off x="677334" y="451513"/>
            <a:ext cx="8596668" cy="1320800"/>
          </a:xfrm>
        </p:spPr>
        <p:txBody>
          <a:bodyPr/>
          <a:lstStyle/>
          <a:p>
            <a:r>
              <a:rPr lang="pl-PL" dirty="0"/>
              <a:t>Conclusions</a:t>
            </a:r>
            <a:r>
              <a:rPr lang="pt-PT" dirty="0"/>
              <a:t> for </a:t>
            </a:r>
            <a:r>
              <a:rPr lang="pt-PT" dirty="0" err="1"/>
              <a:t>the</a:t>
            </a:r>
            <a:r>
              <a:rPr lang="pt-PT" dirty="0"/>
              <a:t> </a:t>
            </a:r>
            <a:r>
              <a:rPr lang="pt-PT" dirty="0" err="1"/>
              <a:t>biogas</a:t>
            </a:r>
            <a:r>
              <a:rPr lang="pt-PT" dirty="0"/>
              <a:t> </a:t>
            </a:r>
            <a:r>
              <a:rPr lang="pt-PT" dirty="0" err="1"/>
              <a:t>production</a:t>
            </a:r>
            <a:endParaRPr lang="pl-PL" dirty="0"/>
          </a:p>
        </p:txBody>
      </p:sp>
      <p:sp>
        <p:nvSpPr>
          <p:cNvPr id="2" name="Marcador de Posição do Número do Diapositivo 1">
            <a:extLst>
              <a:ext uri="{FF2B5EF4-FFF2-40B4-BE49-F238E27FC236}">
                <a16:creationId xmlns:a16="http://schemas.microsoft.com/office/drawing/2014/main" id="{D798A49D-0CC0-487F-A0E8-2F328B2E8E2F}"/>
              </a:ext>
            </a:extLst>
          </p:cNvPr>
          <p:cNvSpPr>
            <a:spLocks noGrp="1"/>
          </p:cNvSpPr>
          <p:nvPr>
            <p:ph type="sldNum" sz="quarter" idx="12"/>
          </p:nvPr>
        </p:nvSpPr>
        <p:spPr/>
        <p:txBody>
          <a:bodyPr/>
          <a:lstStyle/>
          <a:p>
            <a:fld id="{5DA80E82-B755-4905-8EBF-B803B0909B9D}" type="slidenum">
              <a:rPr lang="pl-PL" smtClean="0"/>
              <a:t>20</a:t>
            </a:fld>
            <a:endParaRPr lang="pl-PL"/>
          </a:p>
        </p:txBody>
      </p:sp>
    </p:spTree>
    <p:extLst>
      <p:ext uri="{BB962C8B-B14F-4D97-AF65-F5344CB8AC3E}">
        <p14:creationId xmlns:p14="http://schemas.microsoft.com/office/powerpoint/2010/main" val="40897818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2A93E8-BFB4-4BE8-A296-EBEA1825FBA3}"/>
              </a:ext>
            </a:extLst>
          </p:cNvPr>
          <p:cNvSpPr>
            <a:spLocks noGrp="1"/>
          </p:cNvSpPr>
          <p:nvPr>
            <p:ph type="title"/>
          </p:nvPr>
        </p:nvSpPr>
        <p:spPr/>
        <p:txBody>
          <a:bodyPr>
            <a:normAutofit/>
          </a:bodyPr>
          <a:lstStyle/>
          <a:p>
            <a:r>
              <a:rPr lang="pt-PT" sz="3200" dirty="0" err="1"/>
              <a:t>Combined</a:t>
            </a:r>
            <a:r>
              <a:rPr lang="pt-PT" sz="3200" dirty="0"/>
              <a:t> </a:t>
            </a:r>
            <a:r>
              <a:rPr lang="pt-PT" sz="3200" dirty="0" err="1"/>
              <a:t>Heat</a:t>
            </a:r>
            <a:r>
              <a:rPr lang="pt-PT" sz="3200" dirty="0"/>
              <a:t> </a:t>
            </a:r>
            <a:r>
              <a:rPr lang="pt-PT" sz="3200" dirty="0" err="1"/>
              <a:t>and</a:t>
            </a:r>
            <a:r>
              <a:rPr lang="pt-PT" sz="3200" dirty="0"/>
              <a:t> </a:t>
            </a:r>
            <a:r>
              <a:rPr lang="pt-PT" sz="3200" dirty="0" err="1"/>
              <a:t>Power</a:t>
            </a:r>
            <a:r>
              <a:rPr lang="pt-PT" sz="3200" dirty="0"/>
              <a:t> </a:t>
            </a:r>
            <a:r>
              <a:rPr lang="pt-PT" sz="3200" dirty="0" err="1"/>
              <a:t>Plant</a:t>
            </a:r>
            <a:r>
              <a:rPr lang="pt-PT" sz="3200" dirty="0"/>
              <a:t>: </a:t>
            </a:r>
            <a:r>
              <a:rPr lang="pt-PT" sz="3200" dirty="0" err="1"/>
              <a:t>How</a:t>
            </a:r>
            <a:r>
              <a:rPr lang="pt-PT" sz="3200" dirty="0"/>
              <a:t> </a:t>
            </a:r>
            <a:r>
              <a:rPr lang="pt-PT" sz="3200" dirty="0" err="1"/>
              <a:t>it</a:t>
            </a:r>
            <a:r>
              <a:rPr lang="pt-PT" sz="3200" dirty="0"/>
              <a:t> </a:t>
            </a:r>
            <a:r>
              <a:rPr lang="pt-PT" sz="3200" dirty="0" err="1"/>
              <a:t>works</a:t>
            </a:r>
            <a:r>
              <a:rPr lang="pt-PT" sz="3200" dirty="0"/>
              <a:t>?</a:t>
            </a:r>
          </a:p>
        </p:txBody>
      </p:sp>
      <p:sp>
        <p:nvSpPr>
          <p:cNvPr id="4" name="Marcador de Posição do Número do Diapositivo 3">
            <a:extLst>
              <a:ext uri="{FF2B5EF4-FFF2-40B4-BE49-F238E27FC236}">
                <a16:creationId xmlns:a16="http://schemas.microsoft.com/office/drawing/2014/main" id="{D19DF876-0B36-4F1F-AD86-11D1E9C62A4B}"/>
              </a:ext>
            </a:extLst>
          </p:cNvPr>
          <p:cNvSpPr>
            <a:spLocks noGrp="1"/>
          </p:cNvSpPr>
          <p:nvPr>
            <p:ph type="sldNum" sz="quarter" idx="12"/>
          </p:nvPr>
        </p:nvSpPr>
        <p:spPr/>
        <p:txBody>
          <a:bodyPr/>
          <a:lstStyle/>
          <a:p>
            <a:fld id="{5DA80E82-B755-4905-8EBF-B803B0909B9D}" type="slidenum">
              <a:rPr lang="pl-PL" smtClean="0"/>
              <a:t>3</a:t>
            </a:fld>
            <a:endParaRPr lang="pl-PL"/>
          </a:p>
        </p:txBody>
      </p:sp>
      <p:pic>
        <p:nvPicPr>
          <p:cNvPr id="5" name="Obraz 3">
            <a:extLst>
              <a:ext uri="{FF2B5EF4-FFF2-40B4-BE49-F238E27FC236}">
                <a16:creationId xmlns:a16="http://schemas.microsoft.com/office/drawing/2014/main" id="{49547C10-E180-4ADD-BCB8-7FFE1ADEC920}"/>
              </a:ext>
            </a:extLst>
          </p:cNvPr>
          <p:cNvPicPr>
            <a:picLocks noChangeAspect="1"/>
          </p:cNvPicPr>
          <p:nvPr/>
        </p:nvPicPr>
        <p:blipFill rotWithShape="1">
          <a:blip r:embed="rId2"/>
          <a:srcRect l="-1" t="870" r="370"/>
          <a:stretch/>
        </p:blipFill>
        <p:spPr>
          <a:xfrm>
            <a:off x="824203" y="1578990"/>
            <a:ext cx="6922801" cy="4827497"/>
          </a:xfrm>
          <a:prstGeom prst="rect">
            <a:avLst/>
          </a:prstGeom>
        </p:spPr>
      </p:pic>
      <p:sp>
        <p:nvSpPr>
          <p:cNvPr id="6" name="Retângulo 5">
            <a:extLst>
              <a:ext uri="{FF2B5EF4-FFF2-40B4-BE49-F238E27FC236}">
                <a16:creationId xmlns:a16="http://schemas.microsoft.com/office/drawing/2014/main" id="{9361993F-B3CF-4EA0-B80F-480BF040ADFD}"/>
              </a:ext>
            </a:extLst>
          </p:cNvPr>
          <p:cNvSpPr/>
          <p:nvPr/>
        </p:nvSpPr>
        <p:spPr>
          <a:xfrm>
            <a:off x="1113183" y="1643040"/>
            <a:ext cx="4532244" cy="574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Tree>
    <p:extLst>
      <p:ext uri="{BB962C8B-B14F-4D97-AF65-F5344CB8AC3E}">
        <p14:creationId xmlns:p14="http://schemas.microsoft.com/office/powerpoint/2010/main" val="33087605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a:t>Incineration</a:t>
            </a:r>
            <a:br>
              <a:rPr lang="pl-PL" dirty="0"/>
            </a:br>
            <a:endParaRPr lang="pl-PL" dirty="0"/>
          </a:p>
        </p:txBody>
      </p:sp>
      <p:sp>
        <p:nvSpPr>
          <p:cNvPr id="3" name="Symbol zastępczy zawartości 2"/>
          <p:cNvSpPr>
            <a:spLocks noGrp="1"/>
          </p:cNvSpPr>
          <p:nvPr>
            <p:ph idx="1"/>
          </p:nvPr>
        </p:nvSpPr>
        <p:spPr>
          <a:xfrm>
            <a:off x="289146" y="1315201"/>
            <a:ext cx="6370447" cy="4429991"/>
          </a:xfrm>
        </p:spPr>
        <p:txBody>
          <a:bodyPr>
            <a:normAutofit/>
          </a:bodyPr>
          <a:lstStyle/>
          <a:p>
            <a:pPr algn="just"/>
            <a:r>
              <a:rPr lang="pt-PT" dirty="0"/>
              <a:t>Fuel: Municipal </a:t>
            </a:r>
            <a:r>
              <a:rPr lang="pt-PT" dirty="0" err="1"/>
              <a:t>solid</a:t>
            </a:r>
            <a:r>
              <a:rPr lang="pt-PT" dirty="0"/>
              <a:t> </a:t>
            </a:r>
            <a:r>
              <a:rPr lang="pt-PT" dirty="0" err="1"/>
              <a:t>waste</a:t>
            </a:r>
            <a:endParaRPr lang="pt-PT" dirty="0"/>
          </a:p>
          <a:p>
            <a:pPr algn="just"/>
            <a:r>
              <a:rPr lang="pt-PT" dirty="0" err="1"/>
              <a:t>Process</a:t>
            </a:r>
            <a:r>
              <a:rPr lang="pt-PT" dirty="0"/>
              <a:t>: </a:t>
            </a:r>
            <a:r>
              <a:rPr lang="pt-PT" dirty="0" err="1"/>
              <a:t>Combustion</a:t>
            </a:r>
            <a:endParaRPr lang="pt-PT" dirty="0"/>
          </a:p>
          <a:p>
            <a:pPr algn="just"/>
            <a:r>
              <a:rPr lang="pt-PT" dirty="0"/>
              <a:t>Products: Ele</a:t>
            </a:r>
            <a:r>
              <a:rPr lang="pl-PL" dirty="0"/>
              <a:t>c</a:t>
            </a:r>
            <a:r>
              <a:rPr lang="pt-PT" dirty="0"/>
              <a:t>tricity (condensation mode) or ele</a:t>
            </a:r>
            <a:r>
              <a:rPr lang="pl-PL" dirty="0"/>
              <a:t>c</a:t>
            </a:r>
            <a:r>
              <a:rPr lang="pt-PT" dirty="0"/>
              <a:t>tricity and heat (cogeneration mode)</a:t>
            </a:r>
          </a:p>
          <a:p>
            <a:pPr algn="just"/>
            <a:r>
              <a:rPr lang="pl-PL" dirty="0"/>
              <a:t>The facility is equipped with transport service (IOS) that captures and invalidates use and toxic compounds. The method of calculating the flow is about the NID system, i.e. semi-dry combining several functions in one of the connectors: gas absorption of hydrogen chloride, hydrogen fluoride and sulfur dioxide, removal of metals, dioxins, furans and particles of various concentrations using carbon and lime, and dust removal from the filtration filter bag.</a:t>
            </a:r>
            <a:endParaRPr lang="pt-PT" dirty="0"/>
          </a:p>
          <a:p>
            <a:pPr algn="just"/>
            <a:endParaRPr lang="pl-PL" dirty="0"/>
          </a:p>
          <a:p>
            <a:pPr algn="just"/>
            <a:endParaRPr lang="pl-PL" sz="500" dirty="0"/>
          </a:p>
        </p:txBody>
      </p:sp>
      <p:pic>
        <p:nvPicPr>
          <p:cNvPr id="4" name="Obraz 3"/>
          <p:cNvPicPr>
            <a:picLocks noChangeAspect="1"/>
          </p:cNvPicPr>
          <p:nvPr/>
        </p:nvPicPr>
        <p:blipFill>
          <a:blip r:embed="rId2"/>
          <a:stretch>
            <a:fillRect/>
          </a:stretch>
        </p:blipFill>
        <p:spPr>
          <a:xfrm>
            <a:off x="7140693" y="1118846"/>
            <a:ext cx="4266618" cy="4539849"/>
          </a:xfrm>
          <a:prstGeom prst="rect">
            <a:avLst/>
          </a:prstGeom>
        </p:spPr>
      </p:pic>
      <p:sp>
        <p:nvSpPr>
          <p:cNvPr id="5" name="pole tekstowe 4"/>
          <p:cNvSpPr txBox="1"/>
          <p:nvPr/>
        </p:nvSpPr>
        <p:spPr>
          <a:xfrm>
            <a:off x="8177527" y="5745192"/>
            <a:ext cx="4014473" cy="246221"/>
          </a:xfrm>
          <a:prstGeom prst="rect">
            <a:avLst/>
          </a:prstGeom>
          <a:noFill/>
        </p:spPr>
        <p:txBody>
          <a:bodyPr wrap="square" rtlCol="0">
            <a:spAutoFit/>
          </a:bodyPr>
          <a:lstStyle/>
          <a:p>
            <a:r>
              <a:rPr lang="pl-PL" sz="1000" dirty="0" err="1"/>
              <a:t>Incineration</a:t>
            </a:r>
            <a:r>
              <a:rPr lang="pl-PL" sz="1000" dirty="0"/>
              <a:t> plant in Malmö, Sweden</a:t>
            </a:r>
          </a:p>
        </p:txBody>
      </p:sp>
      <p:sp>
        <p:nvSpPr>
          <p:cNvPr id="6" name="Marcador de Posição do Número do Diapositivo 5">
            <a:extLst>
              <a:ext uri="{FF2B5EF4-FFF2-40B4-BE49-F238E27FC236}">
                <a16:creationId xmlns:a16="http://schemas.microsoft.com/office/drawing/2014/main" id="{E48F2AD0-EBDB-4974-B4BF-ADF6681B14D4}"/>
              </a:ext>
            </a:extLst>
          </p:cNvPr>
          <p:cNvSpPr>
            <a:spLocks noGrp="1"/>
          </p:cNvSpPr>
          <p:nvPr>
            <p:ph type="sldNum" sz="quarter" idx="12"/>
          </p:nvPr>
        </p:nvSpPr>
        <p:spPr/>
        <p:txBody>
          <a:bodyPr/>
          <a:lstStyle/>
          <a:p>
            <a:fld id="{5DA80E82-B755-4905-8EBF-B803B0909B9D}" type="slidenum">
              <a:rPr lang="pl-PL" smtClean="0"/>
              <a:t>4</a:t>
            </a:fld>
            <a:endParaRPr lang="pl-PL"/>
          </a:p>
        </p:txBody>
      </p:sp>
    </p:spTree>
    <p:extLst>
      <p:ext uri="{BB962C8B-B14F-4D97-AF65-F5344CB8AC3E}">
        <p14:creationId xmlns:p14="http://schemas.microsoft.com/office/powerpoint/2010/main" val="2010026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77A4BC7-3107-4A51-BD52-78DC5C9EF391}"/>
              </a:ext>
            </a:extLst>
          </p:cNvPr>
          <p:cNvSpPr>
            <a:spLocks noGrp="1"/>
          </p:cNvSpPr>
          <p:nvPr>
            <p:ph type="title"/>
          </p:nvPr>
        </p:nvSpPr>
        <p:spPr/>
        <p:txBody>
          <a:bodyPr/>
          <a:lstStyle/>
          <a:p>
            <a:r>
              <a:rPr lang="pt-PT" dirty="0" err="1"/>
              <a:t>Incineration</a:t>
            </a:r>
            <a:r>
              <a:rPr lang="pt-PT" dirty="0"/>
              <a:t> </a:t>
            </a:r>
            <a:r>
              <a:rPr lang="pt-PT" dirty="0" err="1"/>
              <a:t>impacts</a:t>
            </a:r>
            <a:r>
              <a:rPr lang="pt-PT" dirty="0"/>
              <a:t> </a:t>
            </a:r>
            <a:endParaRPr lang="en-GB" dirty="0"/>
          </a:p>
        </p:txBody>
      </p:sp>
      <p:sp>
        <p:nvSpPr>
          <p:cNvPr id="3" name="Marcador de Posição de Conteúdo 2">
            <a:extLst>
              <a:ext uri="{FF2B5EF4-FFF2-40B4-BE49-F238E27FC236}">
                <a16:creationId xmlns:a16="http://schemas.microsoft.com/office/drawing/2014/main" id="{D26258A7-46C9-4588-BCDD-E614400093A7}"/>
              </a:ext>
            </a:extLst>
          </p:cNvPr>
          <p:cNvSpPr>
            <a:spLocks noGrp="1"/>
          </p:cNvSpPr>
          <p:nvPr>
            <p:ph idx="1"/>
          </p:nvPr>
        </p:nvSpPr>
        <p:spPr/>
        <p:txBody>
          <a:bodyPr/>
          <a:lstStyle/>
          <a:p>
            <a:r>
              <a:rPr lang="pt-PT" dirty="0" err="1"/>
              <a:t>Health</a:t>
            </a:r>
            <a:r>
              <a:rPr lang="pt-PT" dirty="0"/>
              <a:t> </a:t>
            </a:r>
            <a:r>
              <a:rPr lang="pt-PT" dirty="0" err="1"/>
              <a:t>impacts</a:t>
            </a:r>
            <a:endParaRPr lang="pt-PT" dirty="0"/>
          </a:p>
          <a:p>
            <a:r>
              <a:rPr lang="pt-PT" dirty="0" err="1"/>
              <a:t>Environmental</a:t>
            </a:r>
            <a:r>
              <a:rPr lang="pt-PT" dirty="0"/>
              <a:t> </a:t>
            </a:r>
            <a:r>
              <a:rPr lang="pt-PT" dirty="0" err="1"/>
              <a:t>impacts</a:t>
            </a:r>
            <a:endParaRPr lang="en-GB" dirty="0"/>
          </a:p>
        </p:txBody>
      </p:sp>
      <p:sp>
        <p:nvSpPr>
          <p:cNvPr id="4" name="Marcador de Posição do Número do Diapositivo 3">
            <a:extLst>
              <a:ext uri="{FF2B5EF4-FFF2-40B4-BE49-F238E27FC236}">
                <a16:creationId xmlns:a16="http://schemas.microsoft.com/office/drawing/2014/main" id="{2DCCF280-8B49-49E0-B1A8-15E679CC3264}"/>
              </a:ext>
            </a:extLst>
          </p:cNvPr>
          <p:cNvSpPr>
            <a:spLocks noGrp="1"/>
          </p:cNvSpPr>
          <p:nvPr>
            <p:ph type="sldNum" sz="quarter" idx="12"/>
          </p:nvPr>
        </p:nvSpPr>
        <p:spPr/>
        <p:txBody>
          <a:bodyPr/>
          <a:lstStyle/>
          <a:p>
            <a:fld id="{5DA80E82-B755-4905-8EBF-B803B0909B9D}" type="slidenum">
              <a:rPr lang="pl-PL" smtClean="0"/>
              <a:t>5</a:t>
            </a:fld>
            <a:endParaRPr lang="pl-PL"/>
          </a:p>
        </p:txBody>
      </p:sp>
    </p:spTree>
    <p:extLst>
      <p:ext uri="{BB962C8B-B14F-4D97-AF65-F5344CB8AC3E}">
        <p14:creationId xmlns:p14="http://schemas.microsoft.com/office/powerpoint/2010/main" val="17486579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0DD88DE-831D-4FD0-887A-A6F391DDF4FC}"/>
              </a:ext>
            </a:extLst>
          </p:cNvPr>
          <p:cNvSpPr>
            <a:spLocks noGrp="1"/>
          </p:cNvSpPr>
          <p:nvPr>
            <p:ph type="title"/>
          </p:nvPr>
        </p:nvSpPr>
        <p:spPr/>
        <p:txBody>
          <a:bodyPr/>
          <a:lstStyle/>
          <a:p>
            <a:r>
              <a:rPr lang="pt-PT" dirty="0" err="1"/>
              <a:t>Properties</a:t>
            </a:r>
            <a:r>
              <a:rPr lang="pt-PT" dirty="0"/>
              <a:t> </a:t>
            </a:r>
            <a:r>
              <a:rPr lang="pt-PT" dirty="0" err="1"/>
              <a:t>of</a:t>
            </a:r>
            <a:r>
              <a:rPr lang="pt-PT" dirty="0"/>
              <a:t> some </a:t>
            </a:r>
            <a:r>
              <a:rPr lang="pt-PT" dirty="0" err="1"/>
              <a:t>garbage</a:t>
            </a:r>
            <a:endParaRPr lang="pt-PT" dirty="0"/>
          </a:p>
        </p:txBody>
      </p:sp>
      <p:sp>
        <p:nvSpPr>
          <p:cNvPr id="3" name="Marcador de Posição de Conteúdo 2">
            <a:extLst>
              <a:ext uri="{FF2B5EF4-FFF2-40B4-BE49-F238E27FC236}">
                <a16:creationId xmlns:a16="http://schemas.microsoft.com/office/drawing/2014/main" id="{AD7FA57E-BE06-403E-B332-68AB6957C9AA}"/>
              </a:ext>
            </a:extLst>
          </p:cNvPr>
          <p:cNvSpPr>
            <a:spLocks noGrp="1"/>
          </p:cNvSpPr>
          <p:nvPr>
            <p:ph idx="1"/>
          </p:nvPr>
        </p:nvSpPr>
        <p:spPr/>
        <p:txBody>
          <a:bodyPr>
            <a:normAutofit/>
          </a:bodyPr>
          <a:lstStyle/>
          <a:p>
            <a:pPr marL="0" indent="0" algn="just">
              <a:buNone/>
            </a:pPr>
            <a:r>
              <a:rPr lang="pl-PL" dirty="0"/>
              <a:t>Different materials in garbage containers have very different calorific value: </a:t>
            </a:r>
            <a:endParaRPr lang="pt-PT" dirty="0"/>
          </a:p>
          <a:p>
            <a:pPr algn="just"/>
            <a:r>
              <a:rPr lang="pt-PT" dirty="0"/>
              <a:t>WOOD:</a:t>
            </a:r>
          </a:p>
          <a:p>
            <a:pPr lvl="1" algn="just"/>
            <a:r>
              <a:rPr lang="pl-PL" dirty="0"/>
              <a:t>wet approx. 12</a:t>
            </a:r>
            <a:r>
              <a:rPr lang="pt-PT" dirty="0"/>
              <a:t> </a:t>
            </a:r>
            <a:r>
              <a:rPr lang="pl-PL" b="1" dirty="0"/>
              <a:t>MJ</a:t>
            </a:r>
            <a:r>
              <a:rPr lang="pt-PT" b="1" dirty="0"/>
              <a:t>/</a:t>
            </a:r>
            <a:r>
              <a:rPr lang="pl-PL" b="1" dirty="0"/>
              <a:t>kg</a:t>
            </a:r>
            <a:r>
              <a:rPr lang="pt-PT" dirty="0"/>
              <a:t>;</a:t>
            </a:r>
            <a:r>
              <a:rPr lang="pl-PL" dirty="0"/>
              <a:t> dry approx. 19 </a:t>
            </a:r>
            <a:r>
              <a:rPr lang="pl-PL" b="1" dirty="0"/>
              <a:t>MJ/kg</a:t>
            </a:r>
            <a:r>
              <a:rPr lang="pt-PT" dirty="0"/>
              <a:t>;</a:t>
            </a:r>
          </a:p>
          <a:p>
            <a:pPr lvl="1" algn="just"/>
            <a:r>
              <a:rPr lang="pl-PL" dirty="0"/>
              <a:t>average 15 </a:t>
            </a:r>
            <a:r>
              <a:rPr lang="pl-PL" b="1" dirty="0"/>
              <a:t>MJ/kg</a:t>
            </a:r>
            <a:r>
              <a:rPr lang="pt-PT" dirty="0"/>
              <a:t>.</a:t>
            </a:r>
            <a:endParaRPr lang="pl-PL" dirty="0"/>
          </a:p>
          <a:p>
            <a:pPr algn="just"/>
            <a:r>
              <a:rPr lang="pt-PT" dirty="0"/>
              <a:t>PLASTICS:</a:t>
            </a:r>
          </a:p>
          <a:p>
            <a:pPr lvl="1" algn="just"/>
            <a:r>
              <a:rPr lang="pt-PT" dirty="0" err="1"/>
              <a:t>It</a:t>
            </a:r>
            <a:r>
              <a:rPr lang="pt-PT" dirty="0"/>
              <a:t> </a:t>
            </a:r>
            <a:r>
              <a:rPr lang="pl-PL" dirty="0"/>
              <a:t>strongly depends on the type of plastic, but on average about </a:t>
            </a:r>
            <a:r>
              <a:rPr lang="pl-PL" b="1" dirty="0"/>
              <a:t>24 MJ/kg</a:t>
            </a:r>
            <a:r>
              <a:rPr lang="pt-PT" dirty="0"/>
              <a:t>.</a:t>
            </a:r>
            <a:endParaRPr lang="pl-PL" dirty="0"/>
          </a:p>
          <a:p>
            <a:pPr algn="just"/>
            <a:r>
              <a:rPr lang="pt-PT" dirty="0"/>
              <a:t>PAPER AND CARDBOARD:</a:t>
            </a:r>
          </a:p>
          <a:p>
            <a:pPr lvl="1" algn="just"/>
            <a:r>
              <a:rPr lang="pl-PL" dirty="0"/>
              <a:t> </a:t>
            </a:r>
            <a:r>
              <a:rPr lang="pl-PL" b="1" dirty="0"/>
              <a:t>13 MJ/kg</a:t>
            </a:r>
            <a:r>
              <a:rPr lang="pt-PT" dirty="0"/>
              <a:t>.</a:t>
            </a:r>
            <a:endParaRPr lang="pl-PL" dirty="0"/>
          </a:p>
          <a:p>
            <a:pPr algn="just"/>
            <a:r>
              <a:rPr lang="pt-PT" dirty="0"/>
              <a:t>TEXTILES:</a:t>
            </a:r>
          </a:p>
          <a:p>
            <a:pPr lvl="1" algn="just"/>
            <a:r>
              <a:rPr lang="pl-PL" b="1" dirty="0"/>
              <a:t> </a:t>
            </a:r>
            <a:r>
              <a:rPr lang="pl-PL" dirty="0"/>
              <a:t>14</a:t>
            </a:r>
            <a:r>
              <a:rPr lang="pt-PT" b="1" dirty="0"/>
              <a:t> </a:t>
            </a:r>
            <a:r>
              <a:rPr lang="pl-PL" b="1" dirty="0"/>
              <a:t>MJ/kg </a:t>
            </a:r>
            <a:r>
              <a:rPr lang="pl-PL" dirty="0"/>
              <a:t>(some plastics)</a:t>
            </a:r>
            <a:r>
              <a:rPr lang="pt-PT" dirty="0"/>
              <a:t>.</a:t>
            </a:r>
            <a:endParaRPr lang="pl-PL" dirty="0"/>
          </a:p>
          <a:p>
            <a:pPr marL="0" indent="0">
              <a:buNone/>
            </a:pPr>
            <a:endParaRPr lang="pl-PL" dirty="0"/>
          </a:p>
          <a:p>
            <a:endParaRPr lang="pt-PT" dirty="0"/>
          </a:p>
        </p:txBody>
      </p:sp>
      <p:sp>
        <p:nvSpPr>
          <p:cNvPr id="4" name="Marcador de Posição do Número do Diapositivo 3">
            <a:extLst>
              <a:ext uri="{FF2B5EF4-FFF2-40B4-BE49-F238E27FC236}">
                <a16:creationId xmlns:a16="http://schemas.microsoft.com/office/drawing/2014/main" id="{0DC0D584-9BC5-4F6B-8429-43A80EC28BE4}"/>
              </a:ext>
            </a:extLst>
          </p:cNvPr>
          <p:cNvSpPr>
            <a:spLocks noGrp="1"/>
          </p:cNvSpPr>
          <p:nvPr>
            <p:ph type="sldNum" sz="quarter" idx="12"/>
          </p:nvPr>
        </p:nvSpPr>
        <p:spPr/>
        <p:txBody>
          <a:bodyPr/>
          <a:lstStyle/>
          <a:p>
            <a:fld id="{5DA80E82-B755-4905-8EBF-B803B0909B9D}" type="slidenum">
              <a:rPr lang="pl-PL" smtClean="0"/>
              <a:t>6</a:t>
            </a:fld>
            <a:endParaRPr lang="pl-PL"/>
          </a:p>
        </p:txBody>
      </p:sp>
    </p:spTree>
    <p:extLst>
      <p:ext uri="{BB962C8B-B14F-4D97-AF65-F5344CB8AC3E}">
        <p14:creationId xmlns:p14="http://schemas.microsoft.com/office/powerpoint/2010/main" val="33807946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1BC7CE-F8BA-4196-A673-E29735ADEA2A}"/>
              </a:ext>
            </a:extLst>
          </p:cNvPr>
          <p:cNvSpPr>
            <a:spLocks noGrp="1"/>
          </p:cNvSpPr>
          <p:nvPr>
            <p:ph type="title"/>
          </p:nvPr>
        </p:nvSpPr>
        <p:spPr/>
        <p:txBody>
          <a:bodyPr/>
          <a:lstStyle/>
          <a:p>
            <a:r>
              <a:rPr lang="pt-PT" dirty="0" err="1"/>
              <a:t>Properties</a:t>
            </a:r>
            <a:r>
              <a:rPr lang="pt-PT" dirty="0"/>
              <a:t> </a:t>
            </a:r>
            <a:r>
              <a:rPr lang="pt-PT" dirty="0" err="1"/>
              <a:t>of</a:t>
            </a:r>
            <a:r>
              <a:rPr lang="pt-PT" dirty="0"/>
              <a:t> some </a:t>
            </a:r>
            <a:r>
              <a:rPr lang="pt-PT" dirty="0" err="1"/>
              <a:t>garbage</a:t>
            </a:r>
            <a:endParaRPr lang="pt-PT" dirty="0"/>
          </a:p>
        </p:txBody>
      </p:sp>
      <p:sp>
        <p:nvSpPr>
          <p:cNvPr id="3" name="Marcador de Posição de Conteúdo 2">
            <a:extLst>
              <a:ext uri="{FF2B5EF4-FFF2-40B4-BE49-F238E27FC236}">
                <a16:creationId xmlns:a16="http://schemas.microsoft.com/office/drawing/2014/main" id="{D1150E28-A42B-45CD-BE0C-EF1BF0AC465D}"/>
              </a:ext>
            </a:extLst>
          </p:cNvPr>
          <p:cNvSpPr>
            <a:spLocks noGrp="1"/>
          </p:cNvSpPr>
          <p:nvPr>
            <p:ph idx="1"/>
          </p:nvPr>
        </p:nvSpPr>
        <p:spPr/>
        <p:txBody>
          <a:bodyPr/>
          <a:lstStyle/>
          <a:p>
            <a:pPr marL="0" indent="0" algn="just">
              <a:buNone/>
            </a:pPr>
            <a:r>
              <a:rPr lang="pt-PT" dirty="0" err="1"/>
              <a:t>There’s</a:t>
            </a:r>
            <a:r>
              <a:rPr lang="pt-PT" dirty="0"/>
              <a:t> </a:t>
            </a:r>
            <a:r>
              <a:rPr lang="pt-PT" dirty="0" err="1"/>
              <a:t>an</a:t>
            </a:r>
            <a:r>
              <a:rPr lang="pt-PT" dirty="0"/>
              <a:t> </a:t>
            </a:r>
            <a:r>
              <a:rPr lang="pt-PT" dirty="0" err="1"/>
              <a:t>average</a:t>
            </a:r>
            <a:r>
              <a:rPr lang="pt-PT" dirty="0"/>
              <a:t> for </a:t>
            </a:r>
            <a:r>
              <a:rPr lang="pt-PT" dirty="0" err="1"/>
              <a:t>calorific</a:t>
            </a:r>
            <a:r>
              <a:rPr lang="pt-PT" dirty="0"/>
              <a:t> </a:t>
            </a:r>
            <a:r>
              <a:rPr lang="pt-PT" dirty="0" err="1"/>
              <a:t>values</a:t>
            </a:r>
            <a:r>
              <a:rPr lang="pt-PT" dirty="0"/>
              <a:t> </a:t>
            </a:r>
            <a:r>
              <a:rPr lang="pt-PT" dirty="0" err="1"/>
              <a:t>of</a:t>
            </a:r>
            <a:r>
              <a:rPr lang="pt-PT" dirty="0"/>
              <a:t> </a:t>
            </a:r>
            <a:r>
              <a:rPr lang="pt-PT" dirty="0" err="1"/>
              <a:t>the</a:t>
            </a:r>
            <a:r>
              <a:rPr lang="pt-PT" dirty="0"/>
              <a:t> </a:t>
            </a:r>
            <a:r>
              <a:rPr lang="pt-PT" dirty="0" err="1"/>
              <a:t>plastic</a:t>
            </a:r>
            <a:r>
              <a:rPr lang="pt-PT" dirty="0"/>
              <a:t> </a:t>
            </a:r>
            <a:r>
              <a:rPr lang="pt-PT" dirty="0" err="1"/>
              <a:t>garbage</a:t>
            </a:r>
            <a:r>
              <a:rPr lang="pt-PT" dirty="0"/>
              <a:t> container:</a:t>
            </a:r>
            <a:endParaRPr lang="pl-PL" dirty="0"/>
          </a:p>
          <a:p>
            <a:pPr algn="just"/>
            <a:r>
              <a:rPr lang="pt-PT" dirty="0"/>
              <a:t>CITIES: </a:t>
            </a:r>
            <a:r>
              <a:rPr lang="pl-PL" dirty="0"/>
              <a:t>~ </a:t>
            </a:r>
            <a:r>
              <a:rPr lang="pl-PL" b="1" dirty="0"/>
              <a:t>17 MJ/kg</a:t>
            </a:r>
            <a:r>
              <a:rPr lang="pt-PT" dirty="0"/>
              <a:t>;</a:t>
            </a:r>
            <a:endParaRPr lang="pl-PL" dirty="0"/>
          </a:p>
          <a:p>
            <a:pPr algn="just"/>
            <a:r>
              <a:rPr lang="pt-PT" dirty="0"/>
              <a:t>VILLAGE: </a:t>
            </a:r>
            <a:r>
              <a:rPr lang="pl-PL" dirty="0"/>
              <a:t>~ </a:t>
            </a:r>
            <a:r>
              <a:rPr lang="pl-PL" b="1" dirty="0"/>
              <a:t>18 MJ/kg</a:t>
            </a:r>
            <a:r>
              <a:rPr lang="pt-PT" dirty="0"/>
              <a:t>.</a:t>
            </a:r>
            <a:endParaRPr lang="pl-PL" dirty="0"/>
          </a:p>
          <a:p>
            <a:endParaRPr lang="pt-PT" dirty="0"/>
          </a:p>
        </p:txBody>
      </p:sp>
      <p:sp>
        <p:nvSpPr>
          <p:cNvPr id="4" name="Marcador de Posição do Número do Diapositivo 3">
            <a:extLst>
              <a:ext uri="{FF2B5EF4-FFF2-40B4-BE49-F238E27FC236}">
                <a16:creationId xmlns:a16="http://schemas.microsoft.com/office/drawing/2014/main" id="{62E45A0F-AA4A-497C-959D-4E9B00825E9A}"/>
              </a:ext>
            </a:extLst>
          </p:cNvPr>
          <p:cNvSpPr>
            <a:spLocks noGrp="1"/>
          </p:cNvSpPr>
          <p:nvPr>
            <p:ph type="sldNum" sz="quarter" idx="12"/>
          </p:nvPr>
        </p:nvSpPr>
        <p:spPr/>
        <p:txBody>
          <a:bodyPr/>
          <a:lstStyle/>
          <a:p>
            <a:fld id="{5DA80E82-B755-4905-8EBF-B803B0909B9D}" type="slidenum">
              <a:rPr lang="pl-PL" smtClean="0"/>
              <a:t>7</a:t>
            </a:fld>
            <a:endParaRPr lang="pl-PL"/>
          </a:p>
        </p:txBody>
      </p:sp>
    </p:spTree>
    <p:extLst>
      <p:ext uri="{BB962C8B-B14F-4D97-AF65-F5344CB8AC3E}">
        <p14:creationId xmlns:p14="http://schemas.microsoft.com/office/powerpoint/2010/main" val="34876468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a:t>Some</a:t>
            </a:r>
            <a:r>
              <a:rPr lang="pl-PL" dirty="0"/>
              <a:t> </a:t>
            </a:r>
            <a:r>
              <a:rPr lang="pl-PL" dirty="0" err="1"/>
              <a:t>calculations</a:t>
            </a:r>
            <a:r>
              <a:rPr lang="pl-PL" dirty="0"/>
              <a:t>…</a:t>
            </a:r>
          </a:p>
        </p:txBody>
      </p:sp>
      <p:sp>
        <p:nvSpPr>
          <p:cNvPr id="3" name="Symbol zastępczy zawartości 2"/>
          <p:cNvSpPr>
            <a:spLocks noGrp="1"/>
          </p:cNvSpPr>
          <p:nvPr>
            <p:ph idx="1"/>
          </p:nvPr>
        </p:nvSpPr>
        <p:spPr>
          <a:xfrm>
            <a:off x="677334" y="1789654"/>
            <a:ext cx="8596668" cy="3880773"/>
          </a:xfrm>
        </p:spPr>
        <p:txBody>
          <a:bodyPr>
            <a:normAutofit/>
          </a:bodyPr>
          <a:lstStyle/>
          <a:p>
            <a:pPr algn="just"/>
            <a:r>
              <a:rPr lang="pl-PL" dirty="0"/>
              <a:t>50 000 </a:t>
            </a:r>
            <a:r>
              <a:rPr lang="pl-PL" dirty="0" err="1"/>
              <a:t>habitants</a:t>
            </a:r>
            <a:endParaRPr lang="pl-PL" dirty="0"/>
          </a:p>
          <a:p>
            <a:pPr algn="just"/>
            <a:r>
              <a:rPr lang="pl-PL" dirty="0"/>
              <a:t>300kg per person </a:t>
            </a:r>
            <a:r>
              <a:rPr lang="pl-PL" dirty="0">
                <a:sym typeface="Wingdings" panose="05000000000000000000" pitchFamily="2" charset="2"/>
              </a:rPr>
              <a:t></a:t>
            </a:r>
            <a:r>
              <a:rPr lang="pl-PL" dirty="0"/>
              <a:t> 15 000</a:t>
            </a:r>
            <a:r>
              <a:rPr lang="pt-PT" dirty="0"/>
              <a:t> </a:t>
            </a:r>
            <a:r>
              <a:rPr lang="pl-PL" b="1" dirty="0"/>
              <a:t>t</a:t>
            </a:r>
            <a:r>
              <a:rPr lang="pt-PT" b="1" dirty="0"/>
              <a:t>/</a:t>
            </a:r>
            <a:r>
              <a:rPr lang="pt-PT" b="1" dirty="0" err="1"/>
              <a:t>year</a:t>
            </a:r>
            <a:endParaRPr lang="pl-PL" b="1" dirty="0"/>
          </a:p>
          <a:p>
            <a:pPr algn="just"/>
            <a:r>
              <a:rPr lang="pl-PL" dirty="0"/>
              <a:t>We can burn about 35% </a:t>
            </a:r>
            <a:r>
              <a:rPr lang="pl-PL" dirty="0">
                <a:sym typeface="Wingdings" panose="05000000000000000000" pitchFamily="2" charset="2"/>
              </a:rPr>
              <a:t></a:t>
            </a:r>
            <a:r>
              <a:rPr lang="pl-PL" dirty="0"/>
              <a:t> 5</a:t>
            </a:r>
            <a:r>
              <a:rPr lang="pt-PT" dirty="0"/>
              <a:t> </a:t>
            </a:r>
            <a:r>
              <a:rPr lang="pl-PL" dirty="0"/>
              <a:t>250</a:t>
            </a:r>
            <a:r>
              <a:rPr lang="pt-PT" dirty="0"/>
              <a:t> </a:t>
            </a:r>
            <a:r>
              <a:rPr lang="pl-PL" b="1" dirty="0"/>
              <a:t>t</a:t>
            </a:r>
            <a:r>
              <a:rPr lang="pt-PT" b="1" dirty="0"/>
              <a:t>/</a:t>
            </a:r>
            <a:r>
              <a:rPr lang="pt-PT" b="1" dirty="0" err="1"/>
              <a:t>year</a:t>
            </a:r>
            <a:endParaRPr lang="pl-PL" b="1" dirty="0"/>
          </a:p>
          <a:p>
            <a:pPr marL="0" indent="0" algn="just">
              <a:buNone/>
            </a:pPr>
            <a:endParaRPr lang="pl-PL" dirty="0"/>
          </a:p>
          <a:p>
            <a:pPr marL="0" indent="0" algn="just">
              <a:buNone/>
            </a:pPr>
            <a:r>
              <a:rPr lang="pl-PL" dirty="0"/>
              <a:t>We can produce about:</a:t>
            </a:r>
            <a:endParaRPr lang="pl-PL" u="sng" dirty="0"/>
          </a:p>
          <a:p>
            <a:pPr algn="just"/>
            <a:r>
              <a:rPr lang="pl-PL" dirty="0"/>
              <a:t>1</a:t>
            </a:r>
            <a:r>
              <a:rPr lang="pt-PT" dirty="0"/>
              <a:t> </a:t>
            </a:r>
            <a:r>
              <a:rPr lang="pl-PL" dirty="0"/>
              <a:t>881</a:t>
            </a:r>
            <a:r>
              <a:rPr lang="pt-PT" dirty="0"/>
              <a:t> </a:t>
            </a:r>
            <a:r>
              <a:rPr lang="pl-PL" b="1" dirty="0"/>
              <a:t>MWh</a:t>
            </a:r>
            <a:r>
              <a:rPr lang="pt-PT" b="1" dirty="0"/>
              <a:t>/</a:t>
            </a:r>
            <a:r>
              <a:rPr lang="pt-PT" b="1" dirty="0" err="1"/>
              <a:t>year</a:t>
            </a:r>
            <a:r>
              <a:rPr lang="pl-PL" dirty="0"/>
              <a:t> of electric energy </a:t>
            </a:r>
            <a:r>
              <a:rPr lang="pt-PT" dirty="0"/>
              <a:t>;</a:t>
            </a:r>
            <a:endParaRPr lang="pl-PL" dirty="0"/>
          </a:p>
          <a:p>
            <a:pPr algn="just"/>
            <a:r>
              <a:rPr lang="pl-PL" dirty="0"/>
              <a:t>4</a:t>
            </a:r>
            <a:r>
              <a:rPr lang="pt-PT" dirty="0"/>
              <a:t> </a:t>
            </a:r>
            <a:r>
              <a:rPr lang="pl-PL" dirty="0"/>
              <a:t>378</a:t>
            </a:r>
            <a:r>
              <a:rPr lang="pt-PT" dirty="0"/>
              <a:t> </a:t>
            </a:r>
            <a:r>
              <a:rPr lang="pl-PL" b="1" dirty="0"/>
              <a:t>MWh</a:t>
            </a:r>
            <a:r>
              <a:rPr lang="pt-PT" b="1" dirty="0"/>
              <a:t>/</a:t>
            </a:r>
            <a:r>
              <a:rPr lang="pt-PT" b="1" dirty="0" err="1"/>
              <a:t>year</a:t>
            </a:r>
            <a:r>
              <a:rPr lang="pl-PL" dirty="0"/>
              <a:t> of</a:t>
            </a:r>
            <a:r>
              <a:rPr lang="pt-PT" dirty="0"/>
              <a:t> termal </a:t>
            </a:r>
            <a:r>
              <a:rPr lang="pt-PT" dirty="0" err="1"/>
              <a:t>energy</a:t>
            </a:r>
            <a:r>
              <a:rPr lang="pt-PT" dirty="0"/>
              <a:t> (</a:t>
            </a:r>
            <a:r>
              <a:rPr lang="pt-PT" dirty="0" err="1"/>
              <a:t>heat</a:t>
            </a:r>
            <a:r>
              <a:rPr lang="pt-PT" dirty="0"/>
              <a:t>);</a:t>
            </a:r>
            <a:endParaRPr lang="pl-PL" dirty="0"/>
          </a:p>
          <a:p>
            <a:pPr algn="just">
              <a:buFont typeface="Wingdings" panose="05000000000000000000" pitchFamily="2" charset="2"/>
              <a:buChar char="à"/>
            </a:pPr>
            <a:r>
              <a:rPr lang="pl-PL" dirty="0">
                <a:sym typeface="Wingdings" panose="05000000000000000000" pitchFamily="2" charset="2"/>
              </a:rPr>
              <a:t>Capacity of plant </a:t>
            </a:r>
            <a:r>
              <a:rPr lang="pt-PT" dirty="0" err="1">
                <a:sym typeface="Wingdings" panose="05000000000000000000" pitchFamily="2" charset="2"/>
              </a:rPr>
              <a:t>is</a:t>
            </a:r>
            <a:r>
              <a:rPr lang="pt-PT" dirty="0">
                <a:sym typeface="Wingdings" panose="05000000000000000000" pitchFamily="2" charset="2"/>
              </a:rPr>
              <a:t> </a:t>
            </a:r>
            <a:r>
              <a:rPr lang="pt-PT" dirty="0" err="1">
                <a:sym typeface="Wingdings" panose="05000000000000000000" pitchFamily="2" charset="2"/>
              </a:rPr>
              <a:t>about</a:t>
            </a:r>
            <a:r>
              <a:rPr lang="pl-PL" dirty="0">
                <a:sym typeface="Wingdings" panose="05000000000000000000" pitchFamily="2" charset="2"/>
              </a:rPr>
              <a:t> 0,21</a:t>
            </a:r>
            <a:r>
              <a:rPr lang="pt-PT" dirty="0">
                <a:sym typeface="Wingdings" panose="05000000000000000000" pitchFamily="2" charset="2"/>
              </a:rPr>
              <a:t> </a:t>
            </a:r>
            <a:r>
              <a:rPr lang="pl-PL" b="1" dirty="0">
                <a:sym typeface="Wingdings" panose="05000000000000000000" pitchFamily="2" charset="2"/>
              </a:rPr>
              <a:t>MWel</a:t>
            </a:r>
            <a:r>
              <a:rPr lang="pl-PL" dirty="0">
                <a:sym typeface="Wingdings" panose="05000000000000000000" pitchFamily="2" charset="2"/>
              </a:rPr>
              <a:t>  214</a:t>
            </a:r>
            <a:r>
              <a:rPr lang="pt-PT" dirty="0">
                <a:sym typeface="Wingdings" panose="05000000000000000000" pitchFamily="2" charset="2"/>
              </a:rPr>
              <a:t> </a:t>
            </a:r>
            <a:r>
              <a:rPr lang="pl-PL" b="1" dirty="0">
                <a:sym typeface="Wingdings" panose="05000000000000000000" pitchFamily="2" charset="2"/>
              </a:rPr>
              <a:t>Kwel</a:t>
            </a:r>
            <a:r>
              <a:rPr lang="pt-PT" dirty="0">
                <a:sym typeface="Wingdings" panose="05000000000000000000" pitchFamily="2" charset="2"/>
              </a:rPr>
              <a:t> </a:t>
            </a:r>
            <a:endParaRPr lang="pl-PL" dirty="0">
              <a:sym typeface="Wingdings" panose="05000000000000000000" pitchFamily="2" charset="2"/>
            </a:endParaRPr>
          </a:p>
          <a:p>
            <a:pPr algn="just">
              <a:buFont typeface="Wingdings" panose="05000000000000000000" pitchFamily="2" charset="2"/>
              <a:buChar char="à"/>
            </a:pPr>
            <a:r>
              <a:rPr lang="pl-PL" dirty="0">
                <a:sym typeface="Wingdings" panose="05000000000000000000" pitchFamily="2" charset="2"/>
              </a:rPr>
              <a:t>0,5</a:t>
            </a:r>
            <a:r>
              <a:rPr lang="pt-PT" dirty="0">
                <a:sym typeface="Wingdings" panose="05000000000000000000" pitchFamily="2" charset="2"/>
              </a:rPr>
              <a:t> </a:t>
            </a:r>
            <a:r>
              <a:rPr lang="pl-PL" b="1" dirty="0">
                <a:sym typeface="Wingdings" panose="05000000000000000000" pitchFamily="2" charset="2"/>
              </a:rPr>
              <a:t>MWth</a:t>
            </a:r>
            <a:r>
              <a:rPr lang="pl-PL" dirty="0">
                <a:sym typeface="Wingdings" panose="05000000000000000000" pitchFamily="2" charset="2"/>
              </a:rPr>
              <a:t>  500</a:t>
            </a:r>
            <a:r>
              <a:rPr lang="pt-PT" dirty="0">
                <a:sym typeface="Wingdings" panose="05000000000000000000" pitchFamily="2" charset="2"/>
              </a:rPr>
              <a:t> </a:t>
            </a:r>
            <a:r>
              <a:rPr lang="pl-PL" b="1" dirty="0">
                <a:sym typeface="Wingdings" panose="05000000000000000000" pitchFamily="2" charset="2"/>
              </a:rPr>
              <a:t>KWth</a:t>
            </a:r>
          </a:p>
          <a:p>
            <a:pPr>
              <a:buFont typeface="Wingdings" panose="05000000000000000000" pitchFamily="2" charset="2"/>
              <a:buChar char="à"/>
            </a:pPr>
            <a:endParaRPr lang="pl-PL" dirty="0">
              <a:sym typeface="Wingdings" panose="05000000000000000000" pitchFamily="2" charset="2"/>
            </a:endParaRPr>
          </a:p>
          <a:p>
            <a:pPr marL="0" indent="0">
              <a:buNone/>
            </a:pPr>
            <a:endParaRPr lang="pl-PL" dirty="0"/>
          </a:p>
        </p:txBody>
      </p:sp>
      <p:sp>
        <p:nvSpPr>
          <p:cNvPr id="4" name="Marcador de Posição do Número do Diapositivo 3">
            <a:extLst>
              <a:ext uri="{FF2B5EF4-FFF2-40B4-BE49-F238E27FC236}">
                <a16:creationId xmlns:a16="http://schemas.microsoft.com/office/drawing/2014/main" id="{55E3CA06-B74D-4DE9-AD53-BB1995200E49}"/>
              </a:ext>
            </a:extLst>
          </p:cNvPr>
          <p:cNvSpPr>
            <a:spLocks noGrp="1"/>
          </p:cNvSpPr>
          <p:nvPr>
            <p:ph type="sldNum" sz="quarter" idx="12"/>
          </p:nvPr>
        </p:nvSpPr>
        <p:spPr/>
        <p:txBody>
          <a:bodyPr/>
          <a:lstStyle/>
          <a:p>
            <a:fld id="{5DA80E82-B755-4905-8EBF-B803B0909B9D}" type="slidenum">
              <a:rPr lang="pl-PL" smtClean="0"/>
              <a:t>8</a:t>
            </a:fld>
            <a:endParaRPr lang="pl-PL"/>
          </a:p>
        </p:txBody>
      </p:sp>
      <p:pic>
        <p:nvPicPr>
          <p:cNvPr id="6" name="Imagem 5" descr="Uma imagem com mesa, desenho, cama&#10;&#10;Descrição gerada automaticamente">
            <a:extLst>
              <a:ext uri="{FF2B5EF4-FFF2-40B4-BE49-F238E27FC236}">
                <a16:creationId xmlns:a16="http://schemas.microsoft.com/office/drawing/2014/main" id="{0D74843C-2200-4070-B013-4721F21069F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1695" y="1354357"/>
            <a:ext cx="4099472" cy="1893956"/>
          </a:xfrm>
          <a:prstGeom prst="rect">
            <a:avLst/>
          </a:prstGeom>
        </p:spPr>
      </p:pic>
    </p:spTree>
    <p:extLst>
      <p:ext uri="{BB962C8B-B14F-4D97-AF65-F5344CB8AC3E}">
        <p14:creationId xmlns:p14="http://schemas.microsoft.com/office/powerpoint/2010/main" val="8138351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a:t>Production</a:t>
            </a:r>
            <a:r>
              <a:rPr lang="pl-PL" dirty="0"/>
              <a:t> of </a:t>
            </a:r>
            <a:r>
              <a:rPr lang="pl-PL" dirty="0" err="1"/>
              <a:t>biogas</a:t>
            </a:r>
            <a:endParaRPr lang="pl-PL" dirty="0"/>
          </a:p>
        </p:txBody>
      </p:sp>
      <p:sp>
        <p:nvSpPr>
          <p:cNvPr id="3" name="Symbol zastępczy zawartości 2"/>
          <p:cNvSpPr>
            <a:spLocks noGrp="1"/>
          </p:cNvSpPr>
          <p:nvPr>
            <p:ph idx="1"/>
          </p:nvPr>
        </p:nvSpPr>
        <p:spPr>
          <a:xfrm>
            <a:off x="677334" y="1729268"/>
            <a:ext cx="8596668" cy="3880773"/>
          </a:xfrm>
        </p:spPr>
        <p:txBody>
          <a:bodyPr/>
          <a:lstStyle/>
          <a:p>
            <a:pPr algn="just"/>
            <a:r>
              <a:rPr lang="en-US" dirty="0"/>
              <a:t>Biogas is a gas resulting from the processing of organic compounds contained in biomass. Is a secondary source resulting from the processing of biomass/animal excrements using various processes. The most common technique for producing biogas is methane fermentation, where under anaerobic conditions, </a:t>
            </a:r>
            <a:r>
              <a:rPr lang="en-US" dirty="0" err="1"/>
              <a:t>physico</a:t>
            </a:r>
            <a:r>
              <a:rPr lang="en-US" dirty="0"/>
              <a:t>-chemical processes supported by methane bacteria break down the organic mass into gaseous form.</a:t>
            </a:r>
            <a:endParaRPr lang="pl-PL" dirty="0"/>
          </a:p>
        </p:txBody>
      </p:sp>
      <p:sp>
        <p:nvSpPr>
          <p:cNvPr id="4" name="Marcador de Posição do Número do Diapositivo 3">
            <a:extLst>
              <a:ext uri="{FF2B5EF4-FFF2-40B4-BE49-F238E27FC236}">
                <a16:creationId xmlns:a16="http://schemas.microsoft.com/office/drawing/2014/main" id="{06A68CDC-BDAD-4175-B97D-BD525AC1528C}"/>
              </a:ext>
            </a:extLst>
          </p:cNvPr>
          <p:cNvSpPr>
            <a:spLocks noGrp="1"/>
          </p:cNvSpPr>
          <p:nvPr>
            <p:ph type="sldNum" sz="quarter" idx="12"/>
          </p:nvPr>
        </p:nvSpPr>
        <p:spPr/>
        <p:txBody>
          <a:bodyPr/>
          <a:lstStyle/>
          <a:p>
            <a:fld id="{5DA80E82-B755-4905-8EBF-B803B0909B9D}" type="slidenum">
              <a:rPr lang="pl-PL" smtClean="0"/>
              <a:t>9</a:t>
            </a:fld>
            <a:endParaRPr lang="pl-PL"/>
          </a:p>
        </p:txBody>
      </p:sp>
      <p:pic>
        <p:nvPicPr>
          <p:cNvPr id="6" name="Imagem 5" descr="Uma imagem com alimentação&#10;&#10;Descrição gerada automaticamente">
            <a:extLst>
              <a:ext uri="{FF2B5EF4-FFF2-40B4-BE49-F238E27FC236}">
                <a16:creationId xmlns:a16="http://schemas.microsoft.com/office/drawing/2014/main" id="{726E0446-C0B5-464C-B22E-BC4F15D65A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1459" y="3669654"/>
            <a:ext cx="6185095" cy="2899263"/>
          </a:xfrm>
          <a:prstGeom prst="rect">
            <a:avLst/>
          </a:prstGeom>
        </p:spPr>
      </p:pic>
    </p:spTree>
    <p:extLst>
      <p:ext uri="{BB962C8B-B14F-4D97-AF65-F5344CB8AC3E}">
        <p14:creationId xmlns:p14="http://schemas.microsoft.com/office/powerpoint/2010/main" val="3918029978"/>
      </p:ext>
    </p:extLst>
  </p:cSld>
  <p:clrMapOvr>
    <a:masterClrMapping/>
  </p:clrMapOvr>
</p:sld>
</file>

<file path=ppt/theme/theme1.xml><?xml version="1.0" encoding="utf-8"?>
<a:theme xmlns:a="http://schemas.openxmlformats.org/drawingml/2006/main" name="Faseta">
  <a:themeElements>
    <a:clrScheme name="Fas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s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s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3956</TotalTime>
  <Words>1188</Words>
  <Application>Microsoft Office PowerPoint</Application>
  <PresentationFormat>Ecrã Panorâmico</PresentationFormat>
  <Paragraphs>176</Paragraphs>
  <Slides>20</Slides>
  <Notes>0</Notes>
  <HiddenSlides>0</HiddenSlides>
  <MMClips>0</MMClips>
  <ScaleCrop>false</ScaleCrop>
  <HeadingPairs>
    <vt:vector size="6" baseType="variant">
      <vt:variant>
        <vt:lpstr>Tipos de letra usados</vt:lpstr>
      </vt:variant>
      <vt:variant>
        <vt:i4>5</vt:i4>
      </vt:variant>
      <vt:variant>
        <vt:lpstr>Tema</vt:lpstr>
      </vt:variant>
      <vt:variant>
        <vt:i4>1</vt:i4>
      </vt:variant>
      <vt:variant>
        <vt:lpstr>Títulos dos diapositivos</vt:lpstr>
      </vt:variant>
      <vt:variant>
        <vt:i4>20</vt:i4>
      </vt:variant>
    </vt:vector>
  </HeadingPairs>
  <TitlesOfParts>
    <vt:vector size="26" baseType="lpstr">
      <vt:lpstr>Arial</vt:lpstr>
      <vt:lpstr>Calibri</vt:lpstr>
      <vt:lpstr>Trebuchet MS</vt:lpstr>
      <vt:lpstr>Wingdings</vt:lpstr>
      <vt:lpstr>Wingdings 3</vt:lpstr>
      <vt:lpstr>Faseta</vt:lpstr>
      <vt:lpstr>Waste Technologies</vt:lpstr>
      <vt:lpstr>How may it work?</vt:lpstr>
      <vt:lpstr>Combined Heat and Power Plant: How it works?</vt:lpstr>
      <vt:lpstr>Incineration </vt:lpstr>
      <vt:lpstr>Incineration impacts </vt:lpstr>
      <vt:lpstr>Properties of some garbage</vt:lpstr>
      <vt:lpstr>Properties of some garbage</vt:lpstr>
      <vt:lpstr>Some calculations…</vt:lpstr>
      <vt:lpstr>Production of biogas</vt:lpstr>
      <vt:lpstr>Biogas plant</vt:lpstr>
      <vt:lpstr>Apresentação do PowerPoint</vt:lpstr>
      <vt:lpstr>Biogas impacts</vt:lpstr>
      <vt:lpstr>How exactly?</vt:lpstr>
      <vt:lpstr>Example</vt:lpstr>
      <vt:lpstr>Apresentação do PowerPoint</vt:lpstr>
      <vt:lpstr>The level of energy generation and use</vt:lpstr>
      <vt:lpstr>Economy</vt:lpstr>
      <vt:lpstr>Cost of energy</vt:lpstr>
      <vt:lpstr>Conclusions for the incineration</vt:lpstr>
      <vt:lpstr>Conclusions for the biogas production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Waste Technologies</dc:title>
  <dc:creator>Damian Stypa</dc:creator>
  <cp:lastModifiedBy>diogo pereira</cp:lastModifiedBy>
  <cp:revision>63</cp:revision>
  <dcterms:created xsi:type="dcterms:W3CDTF">2020-03-13T12:09:44Z</dcterms:created>
  <dcterms:modified xsi:type="dcterms:W3CDTF">2020-03-26T20:42:27Z</dcterms:modified>
</cp:coreProperties>
</file>