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79" r:id="rId2"/>
  </p:sldMasterIdLst>
  <p:notesMasterIdLst>
    <p:notesMasterId r:id="rId13"/>
  </p:notesMasterIdLst>
  <p:sldIdLst>
    <p:sldId id="256" r:id="rId3"/>
    <p:sldId id="268" r:id="rId4"/>
    <p:sldId id="261" r:id="rId5"/>
    <p:sldId id="264" r:id="rId6"/>
    <p:sldId id="265" r:id="rId7"/>
    <p:sldId id="266" r:id="rId8"/>
    <p:sldId id="258" r:id="rId9"/>
    <p:sldId id="260" r:id="rId10"/>
    <p:sldId id="262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E7EA47-1343-44C3-AB7B-2CB73464D25B}" type="datetimeFigureOut">
              <a:rPr lang="pt-PT" smtClean="0"/>
              <a:t>25/03/2020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6DC71-A6EC-48E1-BA02-C8ABD977210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221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0000-4159-4DD6-BBF9-76C77D251DCC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36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12D8C-C675-4DC1-B58E-D5C22B0B4539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49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A10A2-BBD6-455F-A5D9-4011ACE55D14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711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9CD76-1ABD-40A2-B124-6F2352556B47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2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9FF5-7901-41B0-AB45-5B229399734D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469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CCB7-4975-4BA4-8D88-0BB1EB2B9282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660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D557-AE98-463C-8D3D-E22DADE167D7}" type="datetime1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9707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9FF0-4C52-450B-8AB8-FEF711A4B1FD}" type="datetime1">
              <a:rPr lang="en-US" smtClean="0"/>
              <a:t>3/25/2020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05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445A5-64A7-4878-A377-D971ED03C38C}" type="datetime1">
              <a:rPr lang="en-US" smtClean="0"/>
              <a:t>3/25/2020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1470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4EA6-594C-469D-B864-E06900B1E4C7}" type="datetime1">
              <a:rPr lang="en-US" smtClean="0"/>
              <a:t>3/25/2020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5834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2D550-474E-4976-B4B0-2F08292B3C02}" type="datetime1">
              <a:rPr lang="en-US" smtClean="0"/>
              <a:t>3/25/2020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9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151F4-6E40-4E15-9012-193E1FAF9E5D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7341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FABDB-BFBF-4E71-97AC-41C4850F6872}" type="datetime1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299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100CB-7EE1-44FD-9DE8-06444C8CB22F}" type="datetime1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321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FB70-7599-43E0-8C23-DA04AAE4E7DC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914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3B67E-A5E2-4088-AE89-5400AF352237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29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CA4C2-8F8C-4AC6-97DC-03D23A593FFE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6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9F91-9E22-4EB0-9053-0F8D9CDAD2D7}" type="datetime1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131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3B2C0-5C48-4243-B96F-01F6D284D8E9}" type="datetime1">
              <a:rPr lang="en-US" smtClean="0"/>
              <a:t>3/25/2020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963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F2BBA-C383-4238-B281-E4C2687844D8}" type="datetime1">
              <a:rPr lang="en-US" smtClean="0"/>
              <a:t>3/25/2020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922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17A50-99A4-435F-AAD6-50DD8F436236}" type="datetime1">
              <a:rPr lang="en-US" smtClean="0"/>
              <a:t>3/25/2020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4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A988-0D1D-43B9-B3FB-6593EE64D061}" type="datetime1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487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67A5-154B-40B6-B071-B3B8A9DE5C31}" type="datetime1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21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E5298-2137-4A9E-AFA1-44F3A3B7F537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03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542BF-6EE0-4F52-9AEF-D70E5A7FE51B}" type="datetime1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52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2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9" name="Rectangle 78">
            <a:extLst>
              <a:ext uri="{FF2B5EF4-FFF2-40B4-BE49-F238E27FC236}">
                <a16:creationId xmlns:a16="http://schemas.microsoft.com/office/drawing/2014/main" id="{8A94871E-96FC-4ADE-815B-41A636E34F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0A8B9C8-C08F-49CA-8DE3-8945011EF2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320040"/>
            <a:ext cx="6692827" cy="3892669"/>
          </a:xfrm>
        </p:spPr>
        <p:txBody>
          <a:bodyPr>
            <a:normAutofit/>
          </a:bodyPr>
          <a:lstStyle/>
          <a:p>
            <a:r>
              <a:rPr lang="en-US" dirty="0"/>
              <a:t>Use of water to run-of-river</a:t>
            </a:r>
            <a:endParaRPr lang="pt-PT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5F4F004-E620-497D-8AA2-D46A0D319C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631161"/>
            <a:ext cx="6692827" cy="156948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t-PT" sz="2600" dirty="0" err="1"/>
              <a:t>Work</a:t>
            </a:r>
            <a:r>
              <a:rPr lang="pt-PT" sz="2600" dirty="0"/>
              <a:t> </a:t>
            </a:r>
            <a:r>
              <a:rPr lang="pt-PT" sz="2600" dirty="0" err="1"/>
              <a:t>done</a:t>
            </a:r>
            <a:r>
              <a:rPr lang="pt-PT" sz="2600" dirty="0"/>
              <a:t> </a:t>
            </a:r>
            <a:r>
              <a:rPr lang="pt-PT" sz="2600" dirty="0" err="1"/>
              <a:t>by</a:t>
            </a:r>
            <a:r>
              <a:rPr lang="pt-PT" sz="2600" dirty="0"/>
              <a:t>:</a:t>
            </a:r>
          </a:p>
          <a:p>
            <a:pPr>
              <a:lnSpc>
                <a:spcPct val="100000"/>
              </a:lnSpc>
            </a:pPr>
            <a:r>
              <a:rPr lang="pt-PT" sz="2600" dirty="0"/>
              <a:t>-David Gonçalves nº48740</a:t>
            </a:r>
          </a:p>
          <a:p>
            <a:pPr>
              <a:lnSpc>
                <a:spcPct val="100000"/>
              </a:lnSpc>
            </a:pPr>
            <a:r>
              <a:rPr lang="pt-PT" sz="2600" dirty="0"/>
              <a:t>-Mariana Raposo nº49934</a:t>
            </a:r>
          </a:p>
        </p:txBody>
      </p:sp>
      <p:sp>
        <p:nvSpPr>
          <p:cNvPr id="81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2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009BFE"/>
          </a:solidFill>
          <a:ln w="38100" cap="rnd">
            <a:solidFill>
              <a:srgbClr val="009BFE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Resultado de imagem para central hidrica">
            <a:extLst>
              <a:ext uri="{FF2B5EF4-FFF2-40B4-BE49-F238E27FC236}">
                <a16:creationId xmlns:a16="http://schemas.microsoft.com/office/drawing/2014/main" id="{7ED1564D-01BA-46A7-B40B-6E3E85C7D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799" y="1326456"/>
            <a:ext cx="5869409" cy="389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D362746F-E04F-4B61-A6AC-7FBE58911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549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A5CBA6-E065-48A3-BB14-D16BFFDEB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Impacts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34BCDCFF-CA4D-4D74-9CC0-F74676F00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Regarding the construction of this kind of central we have some negative impacts like:</a:t>
            </a:r>
          </a:p>
          <a:p>
            <a:r>
              <a:rPr lang="en-US" dirty="0"/>
              <a:t> Deforestation and Degradation of upstream areas, Reduction of biodiversity, Decay of environmental services, Disturbs to animal habitats and habits because of roads and accesses to infrastructure.</a:t>
            </a:r>
            <a:endParaRPr lang="pt-PT" dirty="0"/>
          </a:p>
          <a:p>
            <a:r>
              <a:rPr lang="en-US"/>
              <a:t>Economically speaking </a:t>
            </a:r>
            <a:r>
              <a:rPr lang="en-US" dirty="0"/>
              <a:t>this powerhouse usually come at a very high price and is not that profitable as we would expect because studies almost every time underestimate the costs of central.</a:t>
            </a:r>
            <a:endParaRPr lang="pt-PT" dirty="0"/>
          </a:p>
          <a:p>
            <a:pPr marL="0" indent="0">
              <a:buNone/>
            </a:pPr>
            <a:r>
              <a:rPr lang="en-US" dirty="0"/>
              <a:t>This being said, there are, of course, some good impacts like:</a:t>
            </a:r>
            <a:endParaRPr lang="pt-PT" dirty="0"/>
          </a:p>
          <a:p>
            <a:r>
              <a:rPr lang="en-US" dirty="0"/>
              <a:t>Irrigation, generation of electricity, allows to control floods, fresh water supply and usually generates opportunities for farming.</a:t>
            </a:r>
            <a:endParaRPr lang="pt-PT" dirty="0"/>
          </a:p>
          <a:p>
            <a:pPr marL="0" indent="0">
              <a:buNone/>
            </a:pPr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C60D3EFF-EE61-4CEA-A6E9-F53A43E55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97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719B33-70F8-483A-AA10-10150BB62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Data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AC484EDA-2D11-466D-A542-B4501E3DA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78" y="2171428"/>
            <a:ext cx="8043863" cy="1257572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3B414D60-CD66-4643-A5D6-950ADDC0FE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6333" y="3478614"/>
            <a:ext cx="3605846" cy="3014261"/>
          </a:xfrm>
          <a:prstGeom prst="rect">
            <a:avLst/>
          </a:prstGeom>
        </p:spPr>
      </p:pic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790DFF07-9081-4BF0-88CF-C2938D0C3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476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E22C7D-D99F-4A42-94C7-2921E4E7F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results</a:t>
            </a:r>
            <a:r>
              <a:rPr lang="pt-PT" dirty="0"/>
              <a:t> </a:t>
            </a:r>
            <a:r>
              <a:rPr lang="pt-PT" dirty="0" err="1"/>
              <a:t>analysis</a:t>
            </a:r>
            <a:endParaRPr lang="pt-PT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1CA42F0B-F800-4DC4-A63A-3DF072875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8558" y="5124995"/>
            <a:ext cx="2435592" cy="1679053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00DDFDE-5A7A-43A0-83E0-D532CE54D6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33" y="2089881"/>
            <a:ext cx="5268517" cy="3079003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F25C59C-9ED5-4BF5-BE2A-303108706B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0224" y="1868340"/>
            <a:ext cx="5954475" cy="3256655"/>
          </a:xfrm>
          <a:prstGeom prst="rect">
            <a:avLst/>
          </a:prstGeom>
        </p:spPr>
      </p:pic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765BDC52-B70D-4946-9D6B-4DC60A20F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7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8BB29C-4ABF-433C-BB11-1066DD3E5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results</a:t>
            </a:r>
            <a:r>
              <a:rPr lang="pt-PT" dirty="0"/>
              <a:t> </a:t>
            </a:r>
            <a:r>
              <a:rPr lang="pt-PT" dirty="0" err="1"/>
              <a:t>analysis</a:t>
            </a:r>
            <a:endParaRPr lang="pt-PT" dirty="0"/>
          </a:p>
        </p:txBody>
      </p:sp>
      <p:pic>
        <p:nvPicPr>
          <p:cNvPr id="4" name="Marcador de Posição de Conteúdo 3">
            <a:extLst>
              <a:ext uri="{FF2B5EF4-FFF2-40B4-BE49-F238E27FC236}">
                <a16:creationId xmlns:a16="http://schemas.microsoft.com/office/drawing/2014/main" id="{6E33EE87-BD0A-4652-9787-2E0D1F647D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4327" y="1844243"/>
            <a:ext cx="6697058" cy="45655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ângulo 2">
                <a:extLst>
                  <a:ext uri="{FF2B5EF4-FFF2-40B4-BE49-F238E27FC236}">
                    <a16:creationId xmlns:a16="http://schemas.microsoft.com/office/drawing/2014/main" id="{FE4A34AD-AFDA-495C-BCA3-00BA21CA1C14}"/>
                  </a:ext>
                </a:extLst>
              </p:cNvPr>
              <p:cNvSpPr/>
              <p:nvPr/>
            </p:nvSpPr>
            <p:spPr>
              <a:xfrm>
                <a:off x="6714564" y="2282661"/>
                <a:ext cx="6096000" cy="114633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𝑙𝑜𝑠𝑠𝑒𝑠</m:t>
                          </m:r>
                        </m:sub>
                      </m:sSub>
                      <m:r>
                        <a:rPr lang="pt-PT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𝐷𝑖𝑟𝑒𝑐𝑡</m:t>
                          </m:r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𝑎𝑛𝑑</m:t>
                          </m:r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𝑖𝑛𝑑𝑖𝑟𝑒𝑐𝑡</m:t>
                          </m:r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𝑎𝑐𝑐𝑢𝑚</m:t>
                          </m:r>
                        </m:sub>
                      </m:sSub>
                      <m:r>
                        <a:rPr lang="pt-PT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∗0.80</m:t>
                      </m:r>
                      <m:d>
                        <m:dPr>
                          <m:begChr m:val="["/>
                          <m:endChr m:val="]"/>
                          <m:ctrlPr>
                            <a:rPr lang="pt-PT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t-PT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PT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𝑚𝑚</m:t>
                              </m:r>
                            </m:num>
                            <m:den>
                              <m:r>
                                <a:rPr lang="pt-PT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𝑑𝑎𝑦</m:t>
                              </m:r>
                            </m:den>
                          </m:f>
                        </m:e>
                      </m:d>
                      <m:r>
                        <a:rPr lang="pt-PT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pt-PT" dirty="0">
                  <a:solidFill>
                    <a:prstClr val="black"/>
                  </a:solidFill>
                </a:endParaRPr>
              </a:p>
              <a:p>
                <a:pPr lvl="0" algn="ctr"/>
                <a:r>
                  <a:rPr lang="pt-PT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𝑎𝑣𝑎𝑖𝑙</m:t>
                        </m:r>
                        <m: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𝑓𝑜𝑟</m:t>
                        </m:r>
                        <m: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𝑡𝑢𝑟𝑏𝑖𝑛𝑎𝑡𝑖𝑜𝑛</m:t>
                        </m:r>
                      </m:sub>
                    </m:sSub>
                    <m:r>
                      <a:rPr lang="pt-PT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𝑙𝑜𝑠𝑠𝑒𝑠</m:t>
                        </m:r>
                      </m:sub>
                    </m:sSub>
                    <m:r>
                      <a:rPr lang="pt-PT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∗0.80</m:t>
                    </m:r>
                    <m:d>
                      <m:dPr>
                        <m:begChr m:val="["/>
                        <m:endChr m:val="]"/>
                        <m:ctrlPr>
                          <a:rPr lang="pt-PT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t-PT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PT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𝑚𝑚</m:t>
                            </m:r>
                          </m:num>
                          <m:den>
                            <m:r>
                              <a:rPr lang="pt-PT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𝑑𝑎𝑦</m:t>
                            </m:r>
                          </m:den>
                        </m:f>
                      </m:e>
                    </m:d>
                  </m:oMath>
                </a14:m>
                <a:endParaRPr lang="pt-PT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Retângulo 2">
                <a:extLst>
                  <a:ext uri="{FF2B5EF4-FFF2-40B4-BE49-F238E27FC236}">
                    <a16:creationId xmlns:a16="http://schemas.microsoft.com/office/drawing/2014/main" id="{FE4A34AD-AFDA-495C-BCA3-00BA21CA1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564" y="2282661"/>
                <a:ext cx="6096000" cy="1146339"/>
              </a:xfrm>
              <a:prstGeom prst="rect">
                <a:avLst/>
              </a:prstGeom>
              <a:blipFill>
                <a:blip r:embed="rId3"/>
                <a:stretch>
                  <a:fillRect b="-1058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CBA5CC69-106C-488E-8E11-6F94C2EE8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77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5F42D-2EDE-461E-91A8-EC9FC9E30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results</a:t>
            </a:r>
            <a:r>
              <a:rPr lang="pt-PT" dirty="0"/>
              <a:t> </a:t>
            </a:r>
            <a:r>
              <a:rPr lang="pt-PT" dirty="0" err="1"/>
              <a:t>analysis</a:t>
            </a:r>
            <a:endParaRPr lang="pt-PT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7E039DC-029C-4215-930F-962D4ABC8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037" y="5351929"/>
            <a:ext cx="7424726" cy="1422841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8D0BFF78-47F2-4A70-8495-0C07DD64A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250" y="1885951"/>
            <a:ext cx="7562513" cy="3432848"/>
          </a:xfrm>
          <a:prstGeom prst="rect">
            <a:avLst/>
          </a:prstGeom>
        </p:spPr>
      </p:pic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4098B5D9-C9FA-4542-A832-944AC6C25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0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Posição de Conteúdo 3">
            <a:extLst>
              <a:ext uri="{FF2B5EF4-FFF2-40B4-BE49-F238E27FC236}">
                <a16:creationId xmlns:a16="http://schemas.microsoft.com/office/drawing/2014/main" id="{D43EC922-B013-4192-96B3-28FCA0F9EE38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5726" y="1814842"/>
            <a:ext cx="4953000" cy="3376281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6873956F-BE41-4DAF-9AC0-D143A9F4D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7908" y="2091526"/>
            <a:ext cx="6828366" cy="3099597"/>
          </a:xfrm>
          <a:prstGeom prst="rect">
            <a:avLst/>
          </a:prstGeom>
        </p:spPr>
      </p:pic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B103D2BB-12C7-49D2-99CF-A2FA3DD80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67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040CD3-A4A8-4BE1-9250-CC6A556DE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Choice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turbine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16BCDB6-3A50-4528-AC9A-AF5EB62D08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68" y="2076585"/>
            <a:ext cx="5130732" cy="3954026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8D741FF-62A0-45F0-973E-58785FE44632}"/>
              </a:ext>
            </a:extLst>
          </p:cNvPr>
          <p:cNvSpPr txBox="1"/>
          <p:nvPr/>
        </p:nvSpPr>
        <p:spPr>
          <a:xfrm>
            <a:off x="7143750" y="3299353"/>
            <a:ext cx="4210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 err="1"/>
              <a:t>Reference</a:t>
            </a:r>
            <a:r>
              <a:rPr lang="pt-PT" sz="2800" b="1" dirty="0"/>
              <a:t> </a:t>
            </a:r>
            <a:r>
              <a:rPr lang="pt-PT" sz="2800" b="1" dirty="0" err="1"/>
              <a:t>values</a:t>
            </a:r>
            <a:endParaRPr lang="pt-PT" sz="2800" b="1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E30103A8-5AAA-42E1-A8CE-EFC185C70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199" y="3746373"/>
            <a:ext cx="5407152" cy="870204"/>
          </a:xfrm>
          <a:prstGeom prst="rect">
            <a:avLst/>
          </a:prstGeom>
        </p:spPr>
      </p:pic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C8338241-881B-423B-86AF-4E1E2F2BE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6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C6F139-A82B-44EE-ACE1-4A00AF05C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results</a:t>
            </a:r>
            <a:r>
              <a:rPr lang="pt-PT" dirty="0"/>
              <a:t> </a:t>
            </a:r>
            <a:r>
              <a:rPr lang="pt-PT" dirty="0" err="1"/>
              <a:t>analysis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Posição de Conteúdo 2">
                <a:extLst>
                  <a:ext uri="{FF2B5EF4-FFF2-40B4-BE49-F238E27FC236}">
                    <a16:creationId xmlns:a16="http://schemas.microsoft.com/office/drawing/2014/main" id="{1D90FC0E-FD24-425C-A923-E256E061545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8235" y="2027684"/>
                <a:ext cx="4186518" cy="1269771"/>
              </a:xfrm>
            </p:spPr>
            <p:txBody>
              <a:bodyPr>
                <a:normAutofit fontScale="92500"/>
              </a:bodyPr>
              <a:lstStyle/>
              <a:p>
                <a:r>
                  <a:rPr lang="pt-PT" sz="1800" dirty="0"/>
                  <a:t> </a:t>
                </a:r>
                <a14:m>
                  <m:oMath xmlns:m="http://schemas.openxmlformats.org/officeDocument/2006/math">
                    <m:r>
                      <a:rPr lang="pt-PT" sz="1800" i="1">
                        <a:latin typeface="Cambria Math" panose="02040503050406030204" pitchFamily="18" charset="0"/>
                      </a:rPr>
                      <m:t>𝑁𝐸</m:t>
                    </m:r>
                    <m:sSup>
                      <m:sSupPr>
                        <m:ctrlPr>
                          <a:rPr lang="pt-PT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pt-PT" sz="18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pt-PT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PT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t-PT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sz="18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pt-PT" sz="1800" i="1">
                                <a:latin typeface="Cambria Math" panose="02040503050406030204" pitchFamily="18" charset="0"/>
                              </a:rPr>
                              <m:t>𝑝𝑟𝑜𝑑𝑢</m:t>
                            </m:r>
                            <m:r>
                              <a:rPr lang="pt-PT" sz="1800" b="0" i="1" smtClean="0">
                                <a:latin typeface="Cambria Math" panose="02040503050406030204" pitchFamily="18" charset="0"/>
                              </a:rPr>
                              <m:t>𝑐𝑒𝑑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pt-PT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sz="18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pt-PT" sz="1800" i="1">
                                <a:latin typeface="Cambria Math" panose="02040503050406030204" pitchFamily="18" charset="0"/>
                              </a:rPr>
                              <m:t>𝑖𝑛𝑠𝑡𝑎</m:t>
                            </m:r>
                            <m:r>
                              <a:rPr lang="pt-PT" sz="1800" b="0" i="1" smtClean="0">
                                <a:latin typeface="Cambria Math" panose="02040503050406030204" pitchFamily="18" charset="0"/>
                              </a:rPr>
                              <m:t>𝑙𝑙𝑒𝑑</m:t>
                            </m:r>
                          </m:sub>
                        </m:sSub>
                      </m:den>
                    </m:f>
                    <m:r>
                      <a:rPr lang="pt-PT" sz="18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pt-PT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t-PT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PT" sz="1800" i="1">
                                <a:latin typeface="Cambria Math" panose="02040503050406030204" pitchFamily="18" charset="0"/>
                              </a:rPr>
                              <m:t>h𝑜</m:t>
                            </m:r>
                            <m:r>
                              <a:rPr lang="pt-PT" sz="1800" b="0" i="1" smtClean="0">
                                <a:latin typeface="Cambria Math" panose="02040503050406030204" pitchFamily="18" charset="0"/>
                              </a:rPr>
                              <m:t>𝑢𝑟𝑠</m:t>
                            </m:r>
                          </m:num>
                          <m:den>
                            <m:r>
                              <a:rPr lang="pt-PT" sz="1800" b="0" i="1" smtClean="0">
                                <a:latin typeface="Cambria Math" panose="02040503050406030204" pitchFamily="18" charset="0"/>
                              </a:rPr>
                              <m:t>𝑦𝑒𝑎𝑟</m:t>
                            </m:r>
                          </m:den>
                        </m:f>
                      </m:e>
                    </m:d>
                  </m:oMath>
                </a14:m>
                <a:r>
                  <a:rPr lang="pt-PT" sz="1800" dirty="0"/>
                  <a:t> </a:t>
                </a:r>
              </a:p>
              <a:p>
                <a:r>
                  <a:rPr lang="pt-PT" sz="1800" dirty="0"/>
                  <a:t> </a:t>
                </a:r>
                <a14:m>
                  <m:oMath xmlns:m="http://schemas.openxmlformats.org/officeDocument/2006/math">
                    <m:r>
                      <a:rPr lang="pt-PT" sz="1800" i="1">
                        <a:latin typeface="Cambria Math" panose="02040503050406030204" pitchFamily="18" charset="0"/>
                      </a:rPr>
                      <m:t>𝐹𝐶</m:t>
                    </m:r>
                    <m:r>
                      <a:rPr lang="pt-PT" sz="18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pt-PT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%</m:t>
                        </m:r>
                      </m:e>
                    </m:d>
                    <m:r>
                      <a:rPr lang="pt-PT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PT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t-PT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sz="18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pt-PT" sz="1800" i="1">
                                <a:latin typeface="Cambria Math" panose="02040503050406030204" pitchFamily="18" charset="0"/>
                              </a:rPr>
                              <m:t>𝑝𝑟𝑜𝑑</m:t>
                            </m:r>
                            <m:r>
                              <a:rPr lang="pt-PT" sz="1800" b="0" i="1" smtClean="0">
                                <a:latin typeface="Cambria Math" panose="02040503050406030204" pitchFamily="18" charset="0"/>
                              </a:rPr>
                              <m:t>𝑢𝑐𝑒𝑑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pt-PT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sz="18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pt-PT" sz="1800" i="1">
                                <a:latin typeface="Cambria Math" panose="02040503050406030204" pitchFamily="18" charset="0"/>
                              </a:rPr>
                              <m:t>𝑖𝑛𝑠𝑡𝑎𝑙</m:t>
                            </m:r>
                            <m:r>
                              <a:rPr lang="pt-PT" sz="1800" b="0" i="1" smtClean="0">
                                <a:latin typeface="Cambria Math" panose="02040503050406030204" pitchFamily="18" charset="0"/>
                              </a:rPr>
                              <m:t>𝑙𝑒𝑑</m:t>
                            </m:r>
                          </m:sub>
                        </m:sSub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×24 </m:t>
                        </m:r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×365 </m:t>
                        </m:r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𝑑𝑎𝑦𝑠</m:t>
                        </m:r>
                      </m:den>
                    </m:f>
                    <m:r>
                      <a:rPr lang="pt-PT" sz="1800" i="1">
                        <a:latin typeface="Cambria Math" panose="02040503050406030204" pitchFamily="18" charset="0"/>
                      </a:rPr>
                      <m:t>×100</m:t>
                    </m:r>
                  </m:oMath>
                </a14:m>
                <a:endParaRPr lang="pt-PT" sz="1600" dirty="0"/>
              </a:p>
            </p:txBody>
          </p:sp>
        </mc:Choice>
        <mc:Fallback xmlns="">
          <p:sp>
            <p:nvSpPr>
              <p:cNvPr id="3" name="Marcador de Posição de Conteúdo 2">
                <a:extLst>
                  <a:ext uri="{FF2B5EF4-FFF2-40B4-BE49-F238E27FC236}">
                    <a16:creationId xmlns:a16="http://schemas.microsoft.com/office/drawing/2014/main" id="{1D90FC0E-FD24-425C-A923-E256E061545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8235" y="2027684"/>
                <a:ext cx="4186518" cy="1269771"/>
              </a:xfrm>
              <a:blipFill>
                <a:blip r:embed="rId2"/>
                <a:stretch>
                  <a:fillRect l="-729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ângulo 3">
                <a:extLst>
                  <a:ext uri="{FF2B5EF4-FFF2-40B4-BE49-F238E27FC236}">
                    <a16:creationId xmlns:a16="http://schemas.microsoft.com/office/drawing/2014/main" id="{7713CCCF-B2C0-4E7C-B316-E3AED4A9C667}"/>
                  </a:ext>
                </a:extLst>
              </p:cNvPr>
              <p:cNvSpPr/>
              <p:nvPr/>
            </p:nvSpPr>
            <p:spPr>
              <a:xfrm>
                <a:off x="5258911" y="2000995"/>
                <a:ext cx="6395207" cy="12044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PT" sz="20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𝑝𝑒𝑟</m:t>
                        </m:r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𝑐𝑎𝑝𝑖𝑡𝑎</m:t>
                        </m:r>
                      </m:sub>
                    </m:sSub>
                    <m:r>
                      <a:rPr lang="pt-PT" sz="17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t-PT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𝑝𝑟𝑜𝑑𝑢𝑐𝑒𝑑</m:t>
                            </m:r>
                          </m:sub>
                        </m:sSub>
                      </m:num>
                      <m:den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𝑖𝑠𝑙𝑎𝑛𝑑</m:t>
                        </m:r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PT" sz="1700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h𝑎𝑏𝑖𝑡𝑎𝑛𝑡𝑠</m:t>
                        </m:r>
                      </m:den>
                    </m:f>
                  </m:oMath>
                </a14:m>
                <a:r>
                  <a:rPr lang="pt-PT" sz="17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t-PT" sz="17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𝑀𝑊h</m:t>
                            </m:r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𝑝𝑒𝑟𝑠𝑜𝑛</m:t>
                            </m:r>
                          </m:num>
                          <m:den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𝑦𝑒𝑎𝑟</m:t>
                            </m:r>
                          </m:den>
                        </m:f>
                      </m:e>
                    </m:d>
                  </m:oMath>
                </a14:m>
                <a:endParaRPr lang="pt-PT" sz="1700" i="1" dirty="0">
                  <a:latin typeface="Cambria Math" panose="02040503050406030204" pitchFamily="18" charset="0"/>
                </a:endParaRPr>
              </a:p>
              <a:p>
                <a:endParaRPr lang="pt-PT" sz="170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PT" sz="17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pt-PT" sz="1700" i="1">
                        <a:latin typeface="Cambria Math" panose="02040503050406030204" pitchFamily="18" charset="0"/>
                      </a:rPr>
                      <m:t>𝐸𝑛𝑒𝑟𝑔𝑦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𝑑𝑒𝑛𝑠𝑖𝑡𝑦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pt-PT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𝑝𝑟𝑜𝑑𝑢𝑐𝑒𝑑</m:t>
                            </m:r>
                          </m:sub>
                        </m:sSub>
                      </m:num>
                      <m:den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𝑖𝑠𝑙𝑎𝑛𝑑</m:t>
                        </m:r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𝑎𝑟𝑒𝑎</m:t>
                        </m:r>
                      </m:den>
                    </m:f>
                  </m:oMath>
                </a14:m>
                <a:r>
                  <a:rPr lang="pt-PT" sz="1700" i="1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pt-PT" sz="17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𝑀𝑊h</m:t>
                            </m:r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sSup>
                              <m:sSupPr>
                                <m:ctrlPr>
                                  <a:rPr lang="pt-PT" sz="17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pt-PT" sz="17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pt-PT" sz="17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𝑦𝑒𝑎𝑟</m:t>
                            </m:r>
                          </m:den>
                        </m:f>
                      </m:e>
                    </m:d>
                  </m:oMath>
                </a14:m>
                <a:endParaRPr lang="pt-PT" sz="17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Retângulo 3">
                <a:extLst>
                  <a:ext uri="{FF2B5EF4-FFF2-40B4-BE49-F238E27FC236}">
                    <a16:creationId xmlns:a16="http://schemas.microsoft.com/office/drawing/2014/main" id="{7713CCCF-B2C0-4E7C-B316-E3AED4A9C6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8911" y="2000995"/>
                <a:ext cx="6395207" cy="1204497"/>
              </a:xfrm>
              <a:prstGeom prst="rect">
                <a:avLst/>
              </a:prstGeom>
              <a:blipFill>
                <a:blip r:embed="rId3"/>
                <a:stretch>
                  <a:fillRect l="-858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ângulo 5">
                <a:extLst>
                  <a:ext uri="{FF2B5EF4-FFF2-40B4-BE49-F238E27FC236}">
                    <a16:creationId xmlns:a16="http://schemas.microsoft.com/office/drawing/2014/main" id="{A5C36A6A-F484-4F90-BBE8-B401FC6BF458}"/>
                  </a:ext>
                </a:extLst>
              </p:cNvPr>
              <p:cNvSpPr/>
              <p:nvPr/>
            </p:nvSpPr>
            <p:spPr>
              <a:xfrm>
                <a:off x="2142563" y="3248926"/>
                <a:ext cx="7234519" cy="95231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pt-PT" sz="1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𝑖𝑛𝑠𝑡𝑎𝑙𝑙𝑒𝑑</m:t>
                        </m:r>
                      </m:sub>
                    </m:sSub>
                    <m:r>
                      <a:rPr lang="en-US" sz="1700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𝑚𝑎𝑥𝑖𝑚𝑢𝑚</m:t>
                        </m:r>
                      </m:sub>
                      <m:sup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𝑖𝑠𝑙𝑎𝑛𝑑</m:t>
                        </m:r>
                      </m:sup>
                    </m:sSubSup>
                    <m:r>
                      <a:rPr lang="pt-PT" sz="17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pt-PT" sz="17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pt-PT" sz="17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pt-PT" sz="17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e>
                    </m:d>
                    <m:r>
                      <a:rPr lang="en-US" sz="17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𝜌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pt-PT" sz="17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𝑘𝑔</m:t>
                            </m:r>
                          </m:num>
                          <m:den>
                            <m:sSup>
                              <m:sSupPr>
                                <m:ctrlPr>
                                  <a:rPr lang="pt-PT" sz="17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pt-PT" sz="1700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sz="17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pt-PT" sz="17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pt-PT" sz="17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sSup>
                              <m:sSupPr>
                                <m:ctrlPr>
                                  <a:rPr lang="pt-PT" sz="17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pt-PT" sz="17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sz="17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lang="en-US" sz="170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sz="1700" i="1">
                        <a:latin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𝑓𝑎𝑙𝑙</m:t>
                        </m:r>
                      </m:sub>
                    </m:sSub>
                    <m:r>
                      <a:rPr lang="pt-PT" sz="17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br>
                  <a:rPr lang="pt-PT" sz="1700" dirty="0"/>
                </a:br>
                <a:endParaRPr lang="pt-PT" sz="17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pt-PT" sz="17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𝑝𝑟𝑜𝑑𝑢𝑐𝑒𝑑</m:t>
                        </m:r>
                      </m:sub>
                    </m:sSub>
                    <m:r>
                      <a:rPr lang="pt-PT" sz="17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𝑎𝑣𝑒𝑟𝑎𝑔𝑒</m:t>
                        </m:r>
                      </m:sub>
                    </m:sSub>
                    <m:r>
                      <a:rPr lang="pt-PT" sz="17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𝑀𝑊</m:t>
                        </m:r>
                      </m:e>
                    </m:d>
                    <m:r>
                      <a:rPr lang="pt-PT" sz="1700" i="1">
                        <a:latin typeface="Cambria Math" panose="02040503050406030204" pitchFamily="18" charset="0"/>
                      </a:rPr>
                      <m:t>∗24 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h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×365 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𝑑𝑎𝑦𝑠</m:t>
                    </m:r>
                    <m:r>
                      <a:rPr lang="pt-PT" sz="1700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pt-PT" sz="17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t-PT" sz="1700" i="1">
                            <a:latin typeface="Cambria Math" panose="02040503050406030204" pitchFamily="18" charset="0"/>
                          </a:rPr>
                          <m:t>𝑀𝑊h</m:t>
                        </m:r>
                      </m:e>
                    </m:d>
                  </m:oMath>
                </a14:m>
                <a:endParaRPr lang="pt-PT" sz="1700" dirty="0"/>
              </a:p>
            </p:txBody>
          </p:sp>
        </mc:Choice>
        <mc:Fallback xmlns="">
          <p:sp>
            <p:nvSpPr>
              <p:cNvPr id="6" name="Retângulo 5">
                <a:extLst>
                  <a:ext uri="{FF2B5EF4-FFF2-40B4-BE49-F238E27FC236}">
                    <a16:creationId xmlns:a16="http://schemas.microsoft.com/office/drawing/2014/main" id="{A5C36A6A-F484-4F90-BBE8-B401FC6BF4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2563" y="3248926"/>
                <a:ext cx="7234519" cy="952312"/>
              </a:xfrm>
              <a:prstGeom prst="rect">
                <a:avLst/>
              </a:prstGeom>
              <a:blipFill>
                <a:blip r:embed="rId4"/>
                <a:stretch>
                  <a:fillRect l="-421" t="-53846" b="-26282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m 6">
            <a:extLst>
              <a:ext uri="{FF2B5EF4-FFF2-40B4-BE49-F238E27FC236}">
                <a16:creationId xmlns:a16="http://schemas.microsoft.com/office/drawing/2014/main" id="{435BF9C9-8426-4E75-8D54-217F4E8FAE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2869" y="4462269"/>
            <a:ext cx="6562165" cy="2223146"/>
          </a:xfrm>
          <a:prstGeom prst="rect">
            <a:avLst/>
          </a:prstGeom>
        </p:spPr>
      </p:pic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7542AA78-893B-415B-8B10-C5B02FDB7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24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990761-E7CD-483E-98BC-6E49BD2FA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Costs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Posição de Conteúdo 2">
                <a:extLst>
                  <a:ext uri="{FF2B5EF4-FFF2-40B4-BE49-F238E27FC236}">
                    <a16:creationId xmlns:a16="http://schemas.microsoft.com/office/drawing/2014/main" id="{4F56996C-49C5-49BC-9C03-17C97F933C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pt-PT" dirty="0"/>
                  <a:t> </a:t>
                </a:r>
                <a14:m>
                  <m:oMath xmlns:m="http://schemas.openxmlformats.org/officeDocument/2006/math"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𝑇𝑜𝑡𝑎𝑙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𝑐𝑜𝑠𝑡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𝑜𝑓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h𝑦𝑑𝑟𝑜𝑒𝑙𝑒𝑡𝑟𝑖𝑐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𝑝𝑜𝑤𝑒𝑟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t-PT" sz="1800" b="0" i="1" smtClean="0">
                        <a:latin typeface="Cambria Math" panose="02040503050406030204" pitchFamily="18" charset="0"/>
                      </a:rPr>
                      <m:t>𝑝𝑙𝑎𝑛𝑡</m:t>
                    </m:r>
                    <m:r>
                      <a:rPr lang="pt-PT" sz="18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pt-PT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pt-PT" sz="180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pt-PT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0.7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pt-PT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𝑀𝑊</m:t>
                        </m:r>
                      </m:e>
                    </m:d>
                    <m:r>
                      <a:rPr lang="pt-PT" sz="180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pt-PT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pt-PT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sz="1800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pt-PT" sz="1800" i="1">
                                <a:latin typeface="Cambria Math" panose="02040503050406030204" pitchFamily="18" charset="0"/>
                              </a:rPr>
                              <m:t>𝑝𝑜</m:t>
                            </m:r>
                            <m:r>
                              <a:rPr lang="pt-PT" sz="1800" b="0" i="1" smtClean="0">
                                <a:latin typeface="Cambria Math" panose="02040503050406030204" pitchFamily="18" charset="0"/>
                              </a:rPr>
                              <m:t>𝑤𝑒𝑟</m:t>
                            </m:r>
                          </m:sub>
                        </m:sSub>
                      </m:e>
                      <m:sup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−0.35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pt-PT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t-PT" sz="1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pt-PT" sz="1800" i="1" dirty="0"/>
              </a:p>
              <a:p>
                <a14:m>
                  <m:oMath xmlns:m="http://schemas.openxmlformats.org/officeDocument/2006/math">
                    <m:r>
                      <a:rPr lang="pt-PT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pt-PT" dirty="0"/>
              </a:p>
            </p:txBody>
          </p:sp>
        </mc:Choice>
        <mc:Fallback xmlns="">
          <p:sp>
            <p:nvSpPr>
              <p:cNvPr id="3" name="Marcador de Posição de Conteúdo 2">
                <a:extLst>
                  <a:ext uri="{FF2B5EF4-FFF2-40B4-BE49-F238E27FC236}">
                    <a16:creationId xmlns:a16="http://schemas.microsoft.com/office/drawing/2014/main" id="{4F56996C-49C5-49BC-9C03-17C97F933C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717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aixaDeTexto 4">
            <a:extLst>
              <a:ext uri="{FF2B5EF4-FFF2-40B4-BE49-F238E27FC236}">
                <a16:creationId xmlns:a16="http://schemas.microsoft.com/office/drawing/2014/main" id="{F841A343-85D8-4252-B84C-4C1B9154C1F1}"/>
              </a:ext>
            </a:extLst>
          </p:cNvPr>
          <p:cNvSpPr txBox="1"/>
          <p:nvPr/>
        </p:nvSpPr>
        <p:spPr>
          <a:xfrm>
            <a:off x="838200" y="3455199"/>
            <a:ext cx="25241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 err="1"/>
              <a:t>If</a:t>
            </a:r>
            <a:r>
              <a:rPr lang="pt-PT" sz="2400" b="1" dirty="0"/>
              <a:t>: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PT" sz="2400" b="1" dirty="0"/>
              <a:t>75% </a:t>
            </a:r>
            <a:r>
              <a:rPr lang="pt-PT" sz="2400" b="1" dirty="0" err="1"/>
              <a:t>installed</a:t>
            </a:r>
            <a:r>
              <a:rPr lang="pt-PT" sz="2400" b="1" dirty="0"/>
              <a:t> </a:t>
            </a:r>
            <a:r>
              <a:rPr lang="pt-PT" sz="2400" b="1" dirty="0" err="1"/>
              <a:t>equipment</a:t>
            </a:r>
            <a:endParaRPr lang="pt-PT" sz="2400" b="1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PT" sz="2400" b="1" dirty="0"/>
              <a:t>25% </a:t>
            </a:r>
            <a:r>
              <a:rPr lang="pt-PT" sz="2400" b="1" dirty="0" err="1"/>
              <a:t>construction</a:t>
            </a:r>
            <a:endParaRPr lang="pt-PT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tângulo 5">
                <a:extLst>
                  <a:ext uri="{FF2B5EF4-FFF2-40B4-BE49-F238E27FC236}">
                    <a16:creationId xmlns:a16="http://schemas.microsoft.com/office/drawing/2014/main" id="{4B45A6FF-227B-4591-AFB0-465A9C89A63A}"/>
                  </a:ext>
                </a:extLst>
              </p:cNvPr>
              <p:cNvSpPr/>
              <p:nvPr/>
            </p:nvSpPr>
            <p:spPr>
              <a:xfrm>
                <a:off x="866775" y="2553623"/>
                <a:ext cx="761047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𝑀𝑎𝑖𝑛𝑡𝑒𝑛𝑎𝑛𝑐𝑒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𝑐𝑜𝑠𝑡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𝑇𝑜𝑡𝑎𝑙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𝑐𝑜𝑠𝑡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𝑜𝑓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𝑝𝑙𝑎𝑛𝑡</m:t>
                      </m:r>
                      <m:r>
                        <a:rPr lang="pt-PT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pt-PT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𝑙𝑖𝑓𝑒𝑡𝑖𝑚𝑒</m:t>
                      </m:r>
                      <m:r>
                        <a:rPr lang="pt-PT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∗</m:t>
                      </m:r>
                      <m:r>
                        <a:rPr lang="pt-PT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𝑑𝑖𝑠𝑐𝑜𝑢𝑛𝑡</m:t>
                      </m:r>
                      <m:r>
                        <a:rPr lang="pt-PT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pt-PT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𝑟𝑎𝑡𝑒</m:t>
                      </m:r>
                    </m:oMath>
                  </m:oMathPara>
                </a14:m>
                <a:endParaRPr lang="pt-PT" dirty="0"/>
              </a:p>
            </p:txBody>
          </p:sp>
        </mc:Choice>
        <mc:Fallback xmlns="">
          <p:sp>
            <p:nvSpPr>
              <p:cNvPr id="6" name="Retângulo 5">
                <a:extLst>
                  <a:ext uri="{FF2B5EF4-FFF2-40B4-BE49-F238E27FC236}">
                    <a16:creationId xmlns:a16="http://schemas.microsoft.com/office/drawing/2014/main" id="{4B45A6FF-227B-4591-AFB0-465A9C89A6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775" y="2553623"/>
                <a:ext cx="7610475" cy="369332"/>
              </a:xfrm>
              <a:prstGeom prst="rect">
                <a:avLst/>
              </a:prstGeom>
              <a:blipFill>
                <a:blip r:embed="rId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tângulo 9">
                <a:extLst>
                  <a:ext uri="{FF2B5EF4-FFF2-40B4-BE49-F238E27FC236}">
                    <a16:creationId xmlns:a16="http://schemas.microsoft.com/office/drawing/2014/main" id="{7E6ABA63-C9A3-423C-ADB3-6CAC6C51887B}"/>
                  </a:ext>
                </a:extLst>
              </p:cNvPr>
              <p:cNvSpPr/>
              <p:nvPr/>
            </p:nvSpPr>
            <p:spPr>
              <a:xfrm>
                <a:off x="3619500" y="5255458"/>
                <a:ext cx="4885889" cy="5577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pt-PT" b="0" i="1" smtClean="0">
                        <a:latin typeface="Cambria Math" panose="02040503050406030204" pitchFamily="18" charset="0"/>
                      </a:rPr>
                      <m:t>𝐸𝑛𝑒𝑟𝑔𝑦</m:t>
                    </m:r>
                    <m:r>
                      <a:rPr lang="pt-PT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t-PT" b="0" i="1" smtClean="0">
                        <a:latin typeface="Cambria Math" panose="02040503050406030204" pitchFamily="18" charset="0"/>
                      </a:rPr>
                      <m:t>𝑐𝑜𝑠𝑡</m:t>
                    </m:r>
                    <m:r>
                      <a:rPr lang="pt-PT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pt-PT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𝑇𝑜𝑡𝑎𝑙</m:t>
                        </m:r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𝑐𝑜𝑠𝑡</m:t>
                        </m:r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𝑃𝑜𝑤𝑒𝑟𝑆𝑡𝑎𝑡𝑖𝑜𝑛</m:t>
                        </m:r>
                      </m:num>
                      <m:den>
                        <m:sSub>
                          <m:sSubPr>
                            <m:ctrlPr>
                              <a:rPr lang="pt-PT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pt-PT" i="1">
                                <a:latin typeface="Cambria Math" panose="02040503050406030204" pitchFamily="18" charset="0"/>
                              </a:rPr>
                              <m:t>𝑝𝑟𝑜𝑑𝑢</m:t>
                            </m:r>
                            <m:r>
                              <a:rPr lang="pt-PT" b="0" i="1" smtClean="0">
                                <a:latin typeface="Cambria Math" panose="02040503050406030204" pitchFamily="18" charset="0"/>
                              </a:rPr>
                              <m:t>𝑐𝑒𝑑</m:t>
                            </m:r>
                          </m:sub>
                        </m:sSub>
                        <m:r>
                          <a:rPr lang="pt-PT" i="0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pt-PT" b="0" i="1" smtClean="0">
                            <a:latin typeface="Cambria Math" panose="02040503050406030204" pitchFamily="18" charset="0"/>
                          </a:rPr>
                          <m:t>𝑙𝑖𝑓𝑒𝑡𝑖𝑚𝑒</m:t>
                        </m:r>
                      </m:den>
                    </m:f>
                  </m:oMath>
                </a14:m>
                <a:r>
                  <a:rPr lang="pt-PT" dirty="0"/>
                  <a:t>=</a:t>
                </a:r>
                <a:r>
                  <a:rPr lang="pt-PT" sz="2400" b="1" dirty="0"/>
                  <a:t>0.017 [€/kWh]</a:t>
                </a:r>
                <a:endParaRPr lang="pt-PT" b="1" dirty="0"/>
              </a:p>
            </p:txBody>
          </p:sp>
        </mc:Choice>
        <mc:Fallback xmlns="">
          <p:sp>
            <p:nvSpPr>
              <p:cNvPr id="10" name="Retângulo 9">
                <a:extLst>
                  <a:ext uri="{FF2B5EF4-FFF2-40B4-BE49-F238E27FC236}">
                    <a16:creationId xmlns:a16="http://schemas.microsoft.com/office/drawing/2014/main" id="{7E6ABA63-C9A3-423C-ADB3-6CAC6C5188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9500" y="5255458"/>
                <a:ext cx="4885889" cy="557717"/>
              </a:xfrm>
              <a:prstGeom prst="rect">
                <a:avLst/>
              </a:prstGeom>
              <a:blipFill>
                <a:blip r:embed="rId4"/>
                <a:stretch>
                  <a:fillRect l="-375" t="-8696" r="-999" b="-6522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ela 6">
            <a:extLst>
              <a:ext uri="{FF2B5EF4-FFF2-40B4-BE49-F238E27FC236}">
                <a16:creationId xmlns:a16="http://schemas.microsoft.com/office/drawing/2014/main" id="{8E3C5C75-ACB7-4849-BD20-52819FFFC3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286826"/>
              </p:ext>
            </p:extLst>
          </p:nvPr>
        </p:nvGraphicFramePr>
        <p:xfrm>
          <a:off x="3409089" y="3336444"/>
          <a:ext cx="8208978" cy="16586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89">
                  <a:extLst>
                    <a:ext uri="{9D8B030D-6E8A-4147-A177-3AD203B41FA5}">
                      <a16:colId xmlns:a16="http://schemas.microsoft.com/office/drawing/2014/main" val="510055134"/>
                    </a:ext>
                  </a:extLst>
                </a:gridCol>
                <a:gridCol w="4104489">
                  <a:extLst>
                    <a:ext uri="{9D8B030D-6E8A-4147-A177-3AD203B41FA5}">
                      <a16:colId xmlns:a16="http://schemas.microsoft.com/office/drawing/2014/main" val="3608198468"/>
                    </a:ext>
                  </a:extLst>
                </a:gridCol>
              </a:tblGrid>
              <a:tr h="1158637">
                <a:tc>
                  <a:txBody>
                    <a:bodyPr/>
                    <a:lstStyle/>
                    <a:p>
                      <a:pPr algn="ctr"/>
                      <a:r>
                        <a:rPr lang="pt-PT" sz="2400" b="1" dirty="0"/>
                        <a:t>Total </a:t>
                      </a:r>
                      <a:r>
                        <a:rPr lang="pt-PT" sz="2400" b="1" dirty="0" err="1"/>
                        <a:t>cost</a:t>
                      </a:r>
                      <a:r>
                        <a:rPr lang="pt-PT" sz="2400" b="1" dirty="0"/>
                        <a:t> </a:t>
                      </a:r>
                      <a:r>
                        <a:rPr lang="pt-PT" sz="2400" b="1" dirty="0" err="1"/>
                        <a:t>PowerStation</a:t>
                      </a:r>
                      <a:endParaRPr lang="pt-PT" sz="2400" b="1" dirty="0"/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pt-PT" sz="2400" b="1" dirty="0" err="1"/>
                        <a:t>Equipment</a:t>
                      </a:r>
                      <a:r>
                        <a:rPr lang="pt-PT" sz="2400" b="1" dirty="0"/>
                        <a:t> </a:t>
                      </a:r>
                      <a:r>
                        <a:rPr lang="pt-PT" sz="2400" b="1" dirty="0" err="1"/>
                        <a:t>costs</a:t>
                      </a:r>
                      <a:r>
                        <a:rPr lang="pt-PT" sz="2400" b="1" dirty="0"/>
                        <a:t>   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pt-PT" sz="2400" b="1" dirty="0" err="1"/>
                        <a:t>Construction</a:t>
                      </a:r>
                      <a:r>
                        <a:rPr lang="pt-PT" sz="2400" b="1" dirty="0"/>
                        <a:t> </a:t>
                      </a:r>
                      <a:r>
                        <a:rPr lang="pt-PT" sz="2400" b="1" dirty="0" err="1"/>
                        <a:t>costs</a:t>
                      </a:r>
                      <a:endParaRPr lang="pt-PT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dirty="0"/>
                        <a:t>4496177€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pt-PT" sz="2400" dirty="0"/>
                        <a:t>3372133€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pt-PT" sz="2400" dirty="0"/>
                        <a:t>1124044€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923626"/>
                  </a:ext>
                </a:extLst>
              </a:tr>
              <a:tr h="469892">
                <a:tc>
                  <a:txBody>
                    <a:bodyPr/>
                    <a:lstStyle/>
                    <a:p>
                      <a:pPr algn="ctr"/>
                      <a:r>
                        <a:rPr lang="pt-PT" sz="2400" b="1" dirty="0" err="1"/>
                        <a:t>Maintenance</a:t>
                      </a:r>
                      <a:r>
                        <a:rPr lang="pt-PT" sz="2400" b="1" dirty="0"/>
                        <a:t> (40 </a:t>
                      </a:r>
                      <a:r>
                        <a:rPr lang="pt-PT" sz="2400" b="1" dirty="0" err="1"/>
                        <a:t>years</a:t>
                      </a:r>
                      <a:r>
                        <a:rPr lang="pt-PT" sz="2400" b="1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2400" b="1" dirty="0">
                          <a:solidFill>
                            <a:schemeClr val="tx1"/>
                          </a:solidFill>
                        </a:rPr>
                        <a:t>8992353€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773492"/>
                  </a:ext>
                </a:extLst>
              </a:tr>
            </a:tbl>
          </a:graphicData>
        </a:graphic>
      </p:graphicFrame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5AD8F72-C42D-4BC5-A03F-F4B25D9FC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23869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Sketchy_SerifHand">
      <a:majorFont>
        <a:latin typeface="The Serif Hand Black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ppt/theme/theme2.xml><?xml version="1.0" encoding="utf-8"?>
<a:theme xmlns:a="http://schemas.openxmlformats.org/drawingml/2006/main" name="BrushVTI">
  <a:themeElements>
    <a:clrScheme name="Custom 17">
      <a:dk1>
        <a:sysClr val="windowText" lastClr="000000"/>
      </a:dk1>
      <a:lt1>
        <a:sysClr val="window" lastClr="FFFFFF"/>
      </a:lt1>
      <a:dk2>
        <a:srgbClr val="57495C"/>
      </a:dk2>
      <a:lt2>
        <a:srgbClr val="E7E6E6"/>
      </a:lt2>
      <a:accent1>
        <a:srgbClr val="F07C98"/>
      </a:accent1>
      <a:accent2>
        <a:srgbClr val="A6778D"/>
      </a:accent2>
      <a:accent3>
        <a:srgbClr val="768BA6"/>
      </a:accent3>
      <a:accent4>
        <a:srgbClr val="E8908B"/>
      </a:accent4>
      <a:accent5>
        <a:srgbClr val="C47A93"/>
      </a:accent5>
      <a:accent6>
        <a:srgbClr val="70A8DB"/>
      </a:accent6>
      <a:hlink>
        <a:srgbClr val="EB8067"/>
      </a:hlink>
      <a:folHlink>
        <a:srgbClr val="7BC7C0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295</Words>
  <Application>Microsoft Office PowerPoint</Application>
  <PresentationFormat>Ecrã Panorâmico</PresentationFormat>
  <Paragraphs>52</Paragraphs>
  <Slides>10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dos diapositivos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Cambria Math</vt:lpstr>
      <vt:lpstr>Century Gothic</vt:lpstr>
      <vt:lpstr>Elephant</vt:lpstr>
      <vt:lpstr>The Hand</vt:lpstr>
      <vt:lpstr>The Serif Hand Black</vt:lpstr>
      <vt:lpstr>SketchyVTI</vt:lpstr>
      <vt:lpstr>BrushVTI</vt:lpstr>
      <vt:lpstr>Use of water to run-of-river</vt:lpstr>
      <vt:lpstr>Data</vt:lpstr>
      <vt:lpstr>results analysis</vt:lpstr>
      <vt:lpstr>results analysis</vt:lpstr>
      <vt:lpstr>results analysis</vt:lpstr>
      <vt:lpstr>Apresentação do PowerPoint</vt:lpstr>
      <vt:lpstr>Choice of turbine</vt:lpstr>
      <vt:lpstr>results analysis</vt:lpstr>
      <vt:lpstr>Costs</vt:lpstr>
      <vt:lpstr>Impacts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water to run-of-river</dc:title>
  <dc:creator>Mariana Raposo</dc:creator>
  <cp:lastModifiedBy>Mariana Raposo</cp:lastModifiedBy>
  <cp:revision>27</cp:revision>
  <dcterms:created xsi:type="dcterms:W3CDTF">2020-03-23T20:00:24Z</dcterms:created>
  <dcterms:modified xsi:type="dcterms:W3CDTF">2020-03-25T17:10:40Z</dcterms:modified>
</cp:coreProperties>
</file>