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9" r:id="rId5"/>
    <p:sldId id="290" r:id="rId6"/>
    <p:sldId id="289" r:id="rId7"/>
    <p:sldId id="281" r:id="rId8"/>
    <p:sldId id="291" r:id="rId9"/>
    <p:sldId id="269" r:id="rId10"/>
    <p:sldId id="271" r:id="rId11"/>
    <p:sldId id="272" r:id="rId12"/>
    <p:sldId id="292" r:id="rId13"/>
    <p:sldId id="270" r:id="rId14"/>
    <p:sldId id="274" r:id="rId15"/>
    <p:sldId id="280" r:id="rId16"/>
    <p:sldId id="268" r:id="rId17"/>
    <p:sldId id="287" r:id="rId18"/>
    <p:sldId id="288" r:id="rId19"/>
    <p:sldId id="275" r:id="rId20"/>
    <p:sldId id="285"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161" d="100"/>
          <a:sy n="161" d="100"/>
        </p:scale>
        <p:origin x="1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scensão" userId="f9e89cfe-a817-40c6-9bd2-6081867ab984" providerId="ADAL" clId="{849730E7-7D75-4C05-8758-3239C1D91ECB}"/>
    <pc:docChg chg="custSel addSld delSld modSld">
      <pc:chgData name="Fernando Ascensão" userId="f9e89cfe-a817-40c6-9bd2-6081867ab984" providerId="ADAL" clId="{849730E7-7D75-4C05-8758-3239C1D91ECB}" dt="2026-03-02T13:32:37.801" v="384" actId="1076"/>
      <pc:docMkLst>
        <pc:docMk/>
      </pc:docMkLst>
      <pc:sldChg chg="del">
        <pc:chgData name="Fernando Ascensão" userId="f9e89cfe-a817-40c6-9bd2-6081867ab984" providerId="ADAL" clId="{849730E7-7D75-4C05-8758-3239C1D91ECB}" dt="2026-03-02T09:16:12.423" v="0" actId="2696"/>
        <pc:sldMkLst>
          <pc:docMk/>
          <pc:sldMk cId="3647875347" sldId="257"/>
        </pc:sldMkLst>
      </pc:sldChg>
      <pc:sldChg chg="modSp">
        <pc:chgData name="Fernando Ascensão" userId="f9e89cfe-a817-40c6-9bd2-6081867ab984" providerId="ADAL" clId="{849730E7-7D75-4C05-8758-3239C1D91ECB}" dt="2026-03-02T09:17:52.344" v="59" actId="20577"/>
        <pc:sldMkLst>
          <pc:docMk/>
          <pc:sldMk cId="2223369767" sldId="259"/>
        </pc:sldMkLst>
        <pc:spChg chg="mod">
          <ac:chgData name="Fernando Ascensão" userId="f9e89cfe-a817-40c6-9bd2-6081867ab984" providerId="ADAL" clId="{849730E7-7D75-4C05-8758-3239C1D91ECB}" dt="2026-03-02T09:17:52.344" v="59" actId="20577"/>
          <ac:spMkLst>
            <pc:docMk/>
            <pc:sldMk cId="2223369767" sldId="259"/>
            <ac:spMk id="3" creationId="{F969DD58-1702-4FD2-9CED-5FDF19C6B0AD}"/>
          </ac:spMkLst>
        </pc:spChg>
        <pc:spChg chg="mod">
          <ac:chgData name="Fernando Ascensão" userId="f9e89cfe-a817-40c6-9bd2-6081867ab984" providerId="ADAL" clId="{849730E7-7D75-4C05-8758-3239C1D91ECB}" dt="2026-03-02T09:17:34.413" v="44" actId="20577"/>
          <ac:spMkLst>
            <pc:docMk/>
            <pc:sldMk cId="2223369767" sldId="259"/>
            <ac:spMk id="6" creationId="{219074F7-A93F-441D-9414-20264CE211EB}"/>
          </ac:spMkLst>
        </pc:spChg>
      </pc:sldChg>
      <pc:sldChg chg="modSp">
        <pc:chgData name="Fernando Ascensão" userId="f9e89cfe-a817-40c6-9bd2-6081867ab984" providerId="ADAL" clId="{849730E7-7D75-4C05-8758-3239C1D91ECB}" dt="2026-03-02T10:29:55.861" v="376" actId="20577"/>
        <pc:sldMkLst>
          <pc:docMk/>
          <pc:sldMk cId="1837713095" sldId="275"/>
        </pc:sldMkLst>
        <pc:spChg chg="mod">
          <ac:chgData name="Fernando Ascensão" userId="f9e89cfe-a817-40c6-9bd2-6081867ab984" providerId="ADAL" clId="{849730E7-7D75-4C05-8758-3239C1D91ECB}" dt="2026-03-02T10:29:55.861" v="376" actId="20577"/>
          <ac:spMkLst>
            <pc:docMk/>
            <pc:sldMk cId="1837713095" sldId="275"/>
            <ac:spMk id="2" creationId="{6942E1D3-71AA-4FBA-B442-D6FAF7E8FCB2}"/>
          </ac:spMkLst>
        </pc:spChg>
      </pc:sldChg>
      <pc:sldChg chg="addSp modSp">
        <pc:chgData name="Fernando Ascensão" userId="f9e89cfe-a817-40c6-9bd2-6081867ab984" providerId="ADAL" clId="{849730E7-7D75-4C05-8758-3239C1D91ECB}" dt="2026-03-02T10:28:29.988" v="371" actId="167"/>
        <pc:sldMkLst>
          <pc:docMk/>
          <pc:sldMk cId="2018447027" sldId="280"/>
        </pc:sldMkLst>
        <pc:picChg chg="add mod ord">
          <ac:chgData name="Fernando Ascensão" userId="f9e89cfe-a817-40c6-9bd2-6081867ab984" providerId="ADAL" clId="{849730E7-7D75-4C05-8758-3239C1D91ECB}" dt="2026-03-02T10:28:29.988" v="371" actId="167"/>
          <ac:picMkLst>
            <pc:docMk/>
            <pc:sldMk cId="2018447027" sldId="280"/>
            <ac:picMk id="2" creationId="{5099FFB2-6B98-4951-B96E-EC29A06E495F}"/>
          </ac:picMkLst>
        </pc:picChg>
      </pc:sldChg>
      <pc:sldChg chg="modSp">
        <pc:chgData name="Fernando Ascensão" userId="f9e89cfe-a817-40c6-9bd2-6081867ab984" providerId="ADAL" clId="{849730E7-7D75-4C05-8758-3239C1D91ECB}" dt="2026-03-02T09:39:45.838" v="367" actId="20577"/>
        <pc:sldMkLst>
          <pc:docMk/>
          <pc:sldMk cId="492404070" sldId="281"/>
        </pc:sldMkLst>
        <pc:spChg chg="mod">
          <ac:chgData name="Fernando Ascensão" userId="f9e89cfe-a817-40c6-9bd2-6081867ab984" providerId="ADAL" clId="{849730E7-7D75-4C05-8758-3239C1D91ECB}" dt="2026-03-02T09:39:45.838" v="367" actId="20577"/>
          <ac:spMkLst>
            <pc:docMk/>
            <pc:sldMk cId="492404070" sldId="281"/>
            <ac:spMk id="2" creationId="{08FA9067-5151-4D36-88AC-E7BF54D25C50}"/>
          </ac:spMkLst>
        </pc:spChg>
      </pc:sldChg>
      <pc:sldChg chg="delSp">
        <pc:chgData name="Fernando Ascensão" userId="f9e89cfe-a817-40c6-9bd2-6081867ab984" providerId="ADAL" clId="{849730E7-7D75-4C05-8758-3239C1D91ECB}" dt="2026-03-02T10:27:13.327" v="368" actId="478"/>
        <pc:sldMkLst>
          <pc:docMk/>
          <pc:sldMk cId="2507078715" sldId="288"/>
        </pc:sldMkLst>
        <pc:picChg chg="del">
          <ac:chgData name="Fernando Ascensão" userId="f9e89cfe-a817-40c6-9bd2-6081867ab984" providerId="ADAL" clId="{849730E7-7D75-4C05-8758-3239C1D91ECB}" dt="2026-03-02T10:27:13.327" v="368" actId="478"/>
          <ac:picMkLst>
            <pc:docMk/>
            <pc:sldMk cId="2507078715" sldId="288"/>
            <ac:picMk id="5" creationId="{70C34A0F-C914-486A-A64D-30285F473637}"/>
          </ac:picMkLst>
        </pc:picChg>
      </pc:sldChg>
      <pc:sldChg chg="addSp modSp add">
        <pc:chgData name="Fernando Ascensão" userId="f9e89cfe-a817-40c6-9bd2-6081867ab984" providerId="ADAL" clId="{849730E7-7D75-4C05-8758-3239C1D91ECB}" dt="2026-03-02T09:33:11.221" v="337" actId="114"/>
        <pc:sldMkLst>
          <pc:docMk/>
          <pc:sldMk cId="1001369417" sldId="290"/>
        </pc:sldMkLst>
        <pc:spChg chg="add mod">
          <ac:chgData name="Fernando Ascensão" userId="f9e89cfe-a817-40c6-9bd2-6081867ab984" providerId="ADAL" clId="{849730E7-7D75-4C05-8758-3239C1D91ECB}" dt="2026-03-02T09:33:11.221" v="337" actId="114"/>
          <ac:spMkLst>
            <pc:docMk/>
            <pc:sldMk cId="1001369417" sldId="290"/>
            <ac:spMk id="2" creationId="{98F8CB1D-7871-42DA-BC12-78573B4E496A}"/>
          </ac:spMkLst>
        </pc:spChg>
      </pc:sldChg>
      <pc:sldChg chg="del">
        <pc:chgData name="Fernando Ascensão" userId="f9e89cfe-a817-40c6-9bd2-6081867ab984" providerId="ADAL" clId="{849730E7-7D75-4C05-8758-3239C1D91ECB}" dt="2026-03-02T09:16:20.038" v="1" actId="2696"/>
        <pc:sldMkLst>
          <pc:docMk/>
          <pc:sldMk cId="1424374367" sldId="290"/>
        </pc:sldMkLst>
      </pc:sldChg>
      <pc:sldChg chg="addSp delSp modSp add">
        <pc:chgData name="Fernando Ascensão" userId="f9e89cfe-a817-40c6-9bd2-6081867ab984" providerId="ADAL" clId="{849730E7-7D75-4C05-8758-3239C1D91ECB}" dt="2026-03-02T09:39:18.330" v="359" actId="208"/>
        <pc:sldMkLst>
          <pc:docMk/>
          <pc:sldMk cId="873292319" sldId="291"/>
        </pc:sldMkLst>
        <pc:picChg chg="add mod">
          <ac:chgData name="Fernando Ascensão" userId="f9e89cfe-a817-40c6-9bd2-6081867ab984" providerId="ADAL" clId="{849730E7-7D75-4C05-8758-3239C1D91ECB}" dt="2026-03-02T09:39:18.330" v="359" actId="208"/>
          <ac:picMkLst>
            <pc:docMk/>
            <pc:sldMk cId="873292319" sldId="291"/>
            <ac:picMk id="2" creationId="{1B351421-E405-4850-BF7B-9FACB97EDB7F}"/>
          </ac:picMkLst>
        </pc:picChg>
        <pc:picChg chg="add mod">
          <ac:chgData name="Fernando Ascensão" userId="f9e89cfe-a817-40c6-9bd2-6081867ab984" providerId="ADAL" clId="{849730E7-7D75-4C05-8758-3239C1D91ECB}" dt="2026-03-02T09:37:14.866" v="358" actId="208"/>
          <ac:picMkLst>
            <pc:docMk/>
            <pc:sldMk cId="873292319" sldId="291"/>
            <ac:picMk id="3" creationId="{DF1D70EF-D41E-4B3D-B5BE-DECD2A2077F5}"/>
          </ac:picMkLst>
        </pc:picChg>
        <pc:picChg chg="add mod">
          <ac:chgData name="Fernando Ascensão" userId="f9e89cfe-a817-40c6-9bd2-6081867ab984" providerId="ADAL" clId="{849730E7-7D75-4C05-8758-3239C1D91ECB}" dt="2026-03-02T09:34:39.650" v="342" actId="1076"/>
          <ac:picMkLst>
            <pc:docMk/>
            <pc:sldMk cId="873292319" sldId="291"/>
            <ac:picMk id="1026" creationId="{E0203346-5541-44CC-94F8-C4568E80EB46}"/>
          </ac:picMkLst>
        </pc:picChg>
        <pc:picChg chg="add del">
          <ac:chgData name="Fernando Ascensão" userId="f9e89cfe-a817-40c6-9bd2-6081867ab984" providerId="ADAL" clId="{849730E7-7D75-4C05-8758-3239C1D91ECB}" dt="2026-03-02T09:34:57.649" v="344"/>
          <ac:picMkLst>
            <pc:docMk/>
            <pc:sldMk cId="873292319" sldId="291"/>
            <ac:picMk id="1028" creationId="{C44C2A59-FC62-4B20-A201-DBCFD9A45B61}"/>
          </ac:picMkLst>
        </pc:picChg>
        <pc:picChg chg="add del">
          <ac:chgData name="Fernando Ascensão" userId="f9e89cfe-a817-40c6-9bd2-6081867ab984" providerId="ADAL" clId="{849730E7-7D75-4C05-8758-3239C1D91ECB}" dt="2026-03-02T09:35:11.934" v="346"/>
          <ac:picMkLst>
            <pc:docMk/>
            <pc:sldMk cId="873292319" sldId="291"/>
            <ac:picMk id="1030" creationId="{67712B4C-756F-4622-8EE9-D34F6CE87F75}"/>
          </ac:picMkLst>
        </pc:picChg>
      </pc:sldChg>
      <pc:sldChg chg="addSp modSp add">
        <pc:chgData name="Fernando Ascensão" userId="f9e89cfe-a817-40c6-9bd2-6081867ab984" providerId="ADAL" clId="{849730E7-7D75-4C05-8758-3239C1D91ECB}" dt="2026-03-02T13:32:37.801" v="384" actId="1076"/>
        <pc:sldMkLst>
          <pc:docMk/>
          <pc:sldMk cId="4146539889" sldId="292"/>
        </pc:sldMkLst>
        <pc:picChg chg="add mod">
          <ac:chgData name="Fernando Ascensão" userId="f9e89cfe-a817-40c6-9bd2-6081867ab984" providerId="ADAL" clId="{849730E7-7D75-4C05-8758-3239C1D91ECB}" dt="2026-03-02T13:32:06.874" v="381" actId="1076"/>
          <ac:picMkLst>
            <pc:docMk/>
            <pc:sldMk cId="4146539889" sldId="292"/>
            <ac:picMk id="2" creationId="{6A223BD8-C1BD-447B-BFD5-3BD37A178652}"/>
          </ac:picMkLst>
        </pc:picChg>
        <pc:picChg chg="add mod">
          <ac:chgData name="Fernando Ascensão" userId="f9e89cfe-a817-40c6-9bd2-6081867ab984" providerId="ADAL" clId="{849730E7-7D75-4C05-8758-3239C1D91ECB}" dt="2026-03-02T13:32:37.801" v="384" actId="1076"/>
          <ac:picMkLst>
            <pc:docMk/>
            <pc:sldMk cId="4146539889" sldId="292"/>
            <ac:picMk id="3" creationId="{C106F8AE-DFD6-4E2E-9003-1EDA057281C5}"/>
          </ac:picMkLst>
        </pc:picChg>
        <pc:picChg chg="add">
          <ac:chgData name="Fernando Ascensão" userId="f9e89cfe-a817-40c6-9bd2-6081867ab984" providerId="ADAL" clId="{849730E7-7D75-4C05-8758-3239C1D91ECB}" dt="2026-03-02T13:31:37.687" v="378"/>
          <ac:picMkLst>
            <pc:docMk/>
            <pc:sldMk cId="4146539889" sldId="292"/>
            <ac:picMk id="2050" creationId="{C85EDEE8-C6B1-459B-B3D6-7FCD818BB0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301A5-B8C1-40D2-92F4-4850EF175632}" type="datetimeFigureOut">
              <a:rPr lang="en-US" smtClean="0"/>
              <a:t>02-Mar-26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66763-F1CD-4D11-92BA-4AB82DBC1FE9}" type="slidenum">
              <a:rPr lang="en-US" smtClean="0"/>
              <a:t>‹#›</a:t>
            </a:fld>
            <a:endParaRPr lang="en-US"/>
          </a:p>
        </p:txBody>
      </p:sp>
    </p:spTree>
    <p:extLst>
      <p:ext uri="{BB962C8B-B14F-4D97-AF65-F5344CB8AC3E}">
        <p14:creationId xmlns:p14="http://schemas.microsoft.com/office/powerpoint/2010/main" val="5078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5AE08-8315-4716-BB9C-E5CE67040055}" type="slidenum">
              <a:rPr lang="en-US" smtClean="0"/>
              <a:t>6</a:t>
            </a:fld>
            <a:endParaRPr lang="en-US"/>
          </a:p>
        </p:txBody>
      </p:sp>
    </p:spTree>
    <p:extLst>
      <p:ext uri="{BB962C8B-B14F-4D97-AF65-F5344CB8AC3E}">
        <p14:creationId xmlns:p14="http://schemas.microsoft.com/office/powerpoint/2010/main" val="388005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https://hatarilabs.com/ih-en/how-to-add-a-google-map-in-qgis-3-tutorial</a:t>
            </a:r>
          </a:p>
          <a:p>
            <a:r>
              <a:rPr lang="en-US" dirty="0"/>
              <a:t>https://www.icnf.pt/api/file/doc/a9a517554d153c71</a:t>
            </a:r>
          </a:p>
        </p:txBody>
      </p:sp>
      <p:sp>
        <p:nvSpPr>
          <p:cNvPr id="4" name="Slide Number Placeholder 3"/>
          <p:cNvSpPr>
            <a:spLocks noGrp="1"/>
          </p:cNvSpPr>
          <p:nvPr>
            <p:ph type="sldNum" sz="quarter" idx="5"/>
          </p:nvPr>
        </p:nvSpPr>
        <p:spPr/>
        <p:txBody>
          <a:bodyPr/>
          <a:lstStyle/>
          <a:p>
            <a:fld id="{4245AE08-8315-4716-BB9C-E5CE67040055}" type="slidenum">
              <a:rPr lang="en-US" smtClean="0"/>
              <a:t>11</a:t>
            </a:fld>
            <a:endParaRPr lang="en-US"/>
          </a:p>
        </p:txBody>
      </p:sp>
    </p:spTree>
    <p:extLst>
      <p:ext uri="{BB962C8B-B14F-4D97-AF65-F5344CB8AC3E}">
        <p14:creationId xmlns:p14="http://schemas.microsoft.com/office/powerpoint/2010/main" val="120842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raster, what is a vector</a:t>
            </a:r>
          </a:p>
        </p:txBody>
      </p:sp>
      <p:sp>
        <p:nvSpPr>
          <p:cNvPr id="4" name="Slide Number Placeholder 3"/>
          <p:cNvSpPr>
            <a:spLocks noGrp="1"/>
          </p:cNvSpPr>
          <p:nvPr>
            <p:ph type="sldNum" sz="quarter" idx="5"/>
          </p:nvPr>
        </p:nvSpPr>
        <p:spPr/>
        <p:txBody>
          <a:bodyPr/>
          <a:lstStyle/>
          <a:p>
            <a:fld id="{4245AE08-8315-4716-BB9C-E5CE67040055}" type="slidenum">
              <a:rPr lang="en-US" smtClean="0"/>
              <a:t>13</a:t>
            </a:fld>
            <a:endParaRPr lang="en-US"/>
          </a:p>
        </p:txBody>
      </p:sp>
    </p:spTree>
    <p:extLst>
      <p:ext uri="{BB962C8B-B14F-4D97-AF65-F5344CB8AC3E}">
        <p14:creationId xmlns:p14="http://schemas.microsoft.com/office/powerpoint/2010/main" val="164533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000" kern="1200" dirty="0">
                <a:solidFill>
                  <a:schemeClr val="tx1"/>
                </a:solidFill>
                <a:latin typeface="+mn-lt"/>
                <a:ea typeface="+mn-ea"/>
                <a:cs typeface="+mn-cs"/>
              </a:rPr>
              <a:t>Today, such datasets are widely available in digital repositories. For example, species distribution data can be accessed via GBIF, and climate data from </a:t>
            </a:r>
            <a:r>
              <a:rPr lang="en-US" sz="1000" kern="1200" dirty="0" err="1">
                <a:solidFill>
                  <a:schemeClr val="tx1"/>
                </a:solidFill>
                <a:latin typeface="+mn-lt"/>
                <a:ea typeface="+mn-ea"/>
                <a:cs typeface="+mn-cs"/>
              </a:rPr>
              <a:t>WorldClim</a:t>
            </a:r>
            <a:r>
              <a:rPr lang="en-US" sz="1000" kern="1200" dirty="0">
                <a:solidFill>
                  <a:schemeClr val="tx1"/>
                </a:solidFill>
                <a:latin typeface="+mn-lt"/>
                <a:ea typeface="+mn-ea"/>
                <a:cs typeface="+mn-cs"/>
              </a:rPr>
              <a:t>, and land cover information from remote sensing products like Copernicus.</a:t>
            </a:r>
          </a:p>
          <a:p>
            <a:pPr algn="just"/>
            <a:r>
              <a:rPr lang="en-US" sz="1000" kern="1200" dirty="0">
                <a:solidFill>
                  <a:schemeClr val="tx1"/>
                </a:solidFill>
                <a:latin typeface="+mn-lt"/>
                <a:ea typeface="+mn-ea"/>
                <a:cs typeface="+mn-cs"/>
              </a:rPr>
              <a:t>Various statistical and machine-learning algorithms are used to analyze the relationship between biodiversity observations and environmental conditions. Once this relationship is established, the model can be projected onto different spatial and temporal environmental layers to predict species distributions under current or future conditions.</a:t>
            </a:r>
            <a:endParaRPr lang="en-US" dirty="0"/>
          </a:p>
        </p:txBody>
      </p:sp>
      <p:sp>
        <p:nvSpPr>
          <p:cNvPr id="4" name="Slide Number Placeholder 3"/>
          <p:cNvSpPr>
            <a:spLocks noGrp="1"/>
          </p:cNvSpPr>
          <p:nvPr>
            <p:ph type="sldNum" sz="quarter" idx="5"/>
          </p:nvPr>
        </p:nvSpPr>
        <p:spPr/>
        <p:txBody>
          <a:bodyPr/>
          <a:lstStyle/>
          <a:p>
            <a:fld id="{4245AE08-8315-4716-BB9C-E5CE67040055}" type="slidenum">
              <a:rPr lang="en-US" smtClean="0"/>
              <a:t>18</a:t>
            </a:fld>
            <a:endParaRPr lang="en-US"/>
          </a:p>
        </p:txBody>
      </p:sp>
    </p:spTree>
    <p:extLst>
      <p:ext uri="{BB962C8B-B14F-4D97-AF65-F5344CB8AC3E}">
        <p14:creationId xmlns:p14="http://schemas.microsoft.com/office/powerpoint/2010/main" val="298449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1AA7-8F42-4099-B132-E14B5070B5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D2D98B-5234-4686-876C-01E78CA646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3B2A7A-6454-49A3-A967-991F8FA5E516}"/>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5" name="Footer Placeholder 4">
            <a:extLst>
              <a:ext uri="{FF2B5EF4-FFF2-40B4-BE49-F238E27FC236}">
                <a16:creationId xmlns:a16="http://schemas.microsoft.com/office/drawing/2014/main" id="{243C5D93-9252-46AD-B421-4656C4CA8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DFB41-5D09-485A-8DE4-8DC73505214C}"/>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116415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621C-8CA3-4889-890C-E94762B13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BA0FE-1A74-42C5-9DC6-4C59C7832B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90221-87CC-488E-B8A0-D32CF160372C}"/>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5" name="Footer Placeholder 4">
            <a:extLst>
              <a:ext uri="{FF2B5EF4-FFF2-40B4-BE49-F238E27FC236}">
                <a16:creationId xmlns:a16="http://schemas.microsoft.com/office/drawing/2014/main" id="{A930C0F1-94F1-4D67-B2D7-DEDD8AF5D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76491-EE86-4E35-B5C6-65BDDA65307E}"/>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328730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AEDA0-5CD8-4C20-9A68-4FC01EAC6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71252-3F2E-4ACC-86A3-2A2D682B9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5CF96-4F2D-420E-BA67-6EDE84036A89}"/>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5" name="Footer Placeholder 4">
            <a:extLst>
              <a:ext uri="{FF2B5EF4-FFF2-40B4-BE49-F238E27FC236}">
                <a16:creationId xmlns:a16="http://schemas.microsoft.com/office/drawing/2014/main" id="{E1F9ACF3-327C-46E3-A121-F8A433594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82913-4788-4FF2-B5D8-A2286EAC2936}"/>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377579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24C1-E5DF-43CA-A54B-CFF023D08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83021-A95E-4CAA-B0BF-C3E2CF975F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C1B8F-6D27-4191-AFF0-49217BCBBDC4}"/>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5" name="Footer Placeholder 4">
            <a:extLst>
              <a:ext uri="{FF2B5EF4-FFF2-40B4-BE49-F238E27FC236}">
                <a16:creationId xmlns:a16="http://schemas.microsoft.com/office/drawing/2014/main" id="{DAADA5EB-D0E4-46C7-AC8E-5068D1A4C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6A692-A958-4EB5-9612-71E322A38366}"/>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4164333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129B-6CF0-4E8F-A3A0-0D892D3414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51694D-CBD0-4A1D-A3E6-9CA3D9B3B6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FAD45-1AB2-46CB-BD26-FFD49949E5CD}"/>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5" name="Footer Placeholder 4">
            <a:extLst>
              <a:ext uri="{FF2B5EF4-FFF2-40B4-BE49-F238E27FC236}">
                <a16:creationId xmlns:a16="http://schemas.microsoft.com/office/drawing/2014/main" id="{11D9A9A2-B25A-46B9-B91B-507B4DAB0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AB4AF-1408-4A22-B898-3BFE5E51FA9D}"/>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373434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9DFE-E1C0-46EE-8E81-1D43853CF7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14404-608B-4354-8128-3D2683E06D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22549-EEA6-404D-91D9-422863BAE2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254DB2-FB45-4FD1-AEED-81CEC4C46BD9}"/>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6" name="Footer Placeholder 5">
            <a:extLst>
              <a:ext uri="{FF2B5EF4-FFF2-40B4-BE49-F238E27FC236}">
                <a16:creationId xmlns:a16="http://schemas.microsoft.com/office/drawing/2014/main" id="{4F9650A6-F1E0-49AA-AAE0-5E24C4C04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F231B-C87C-4E42-807F-7DFD056AF0E0}"/>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79338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28CE-2F9A-4ABC-BF41-18D52603EB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74806-84E8-40D5-8918-4BF007A83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EAAD75-F2AD-43F5-A53F-B2A5CC43B5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13F62-B384-46F0-9750-3787CD3F15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49336F-EF36-4A73-AE4E-A22D870C59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45F77-0F4F-477A-AF8A-95B7EDCC241F}"/>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8" name="Footer Placeholder 7">
            <a:extLst>
              <a:ext uri="{FF2B5EF4-FFF2-40B4-BE49-F238E27FC236}">
                <a16:creationId xmlns:a16="http://schemas.microsoft.com/office/drawing/2014/main" id="{26D02890-AA5E-4C68-801F-C1DA92A8FE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C61D35-383F-4C8E-98FE-507A43E91725}"/>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198729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B864-FDBC-4008-A17E-B39665016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77D103-1D02-4345-B1A9-E289B85DEBA2}"/>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4" name="Footer Placeholder 3">
            <a:extLst>
              <a:ext uri="{FF2B5EF4-FFF2-40B4-BE49-F238E27FC236}">
                <a16:creationId xmlns:a16="http://schemas.microsoft.com/office/drawing/2014/main" id="{0383D93F-6937-4302-AC80-114F06093D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89C8DA-3452-4A6A-A4CB-A9E81586F282}"/>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88269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53EDC9-E976-4914-8047-034BAF3795C1}"/>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3" name="Footer Placeholder 2">
            <a:extLst>
              <a:ext uri="{FF2B5EF4-FFF2-40B4-BE49-F238E27FC236}">
                <a16:creationId xmlns:a16="http://schemas.microsoft.com/office/drawing/2014/main" id="{7D3FB9E3-4176-4EA2-BBA1-35193D46F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3CA8E0-7D5E-4999-977B-DFC64A84AD6C}"/>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351990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5E22-F19D-43CB-A7BE-0BA109799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0E2A71-D5A9-4017-82A4-949D4886A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62C5AC-761E-4BCA-8787-19C2FE1E9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8F4B13-6401-444E-B375-38DF1E4B367C}"/>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6" name="Footer Placeholder 5">
            <a:extLst>
              <a:ext uri="{FF2B5EF4-FFF2-40B4-BE49-F238E27FC236}">
                <a16:creationId xmlns:a16="http://schemas.microsoft.com/office/drawing/2014/main" id="{BFA2BCB0-0984-4F96-86F1-556AC3144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F82B7F-EDAA-4ADA-A477-BF47BD249053}"/>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300163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8A1F-EAFB-4FBE-A443-6FE778A5B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349B06-640F-419C-9214-489AC224E3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A896F-3EEC-499E-9011-2D38D4E13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22EE74-7EE6-4C7F-AE5B-82138A91D6FD}"/>
              </a:ext>
            </a:extLst>
          </p:cNvPr>
          <p:cNvSpPr>
            <a:spLocks noGrp="1"/>
          </p:cNvSpPr>
          <p:nvPr>
            <p:ph type="dt" sz="half" idx="10"/>
          </p:nvPr>
        </p:nvSpPr>
        <p:spPr/>
        <p:txBody>
          <a:bodyPr/>
          <a:lstStyle/>
          <a:p>
            <a:fld id="{D8352C46-0754-4535-942F-51D4B2F79BBF}" type="datetimeFigureOut">
              <a:rPr lang="en-US" smtClean="0"/>
              <a:t>02-Mar-26</a:t>
            </a:fld>
            <a:endParaRPr lang="en-US"/>
          </a:p>
        </p:txBody>
      </p:sp>
      <p:sp>
        <p:nvSpPr>
          <p:cNvPr id="6" name="Footer Placeholder 5">
            <a:extLst>
              <a:ext uri="{FF2B5EF4-FFF2-40B4-BE49-F238E27FC236}">
                <a16:creationId xmlns:a16="http://schemas.microsoft.com/office/drawing/2014/main" id="{F8737824-3741-4325-8C10-7066CECDB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83EB4-0DA6-49D9-B5D2-1A04F70F2AE0}"/>
              </a:ext>
            </a:extLst>
          </p:cNvPr>
          <p:cNvSpPr>
            <a:spLocks noGrp="1"/>
          </p:cNvSpPr>
          <p:nvPr>
            <p:ph type="sldNum" sz="quarter" idx="12"/>
          </p:nvPr>
        </p:nvSpPr>
        <p:spPr/>
        <p:txBody>
          <a:bodyPr/>
          <a:lstStyle/>
          <a:p>
            <a:fld id="{149DEE94-B3D8-46DA-BB71-7BED9AAEA33A}" type="slidenum">
              <a:rPr lang="en-US" smtClean="0"/>
              <a:t>‹#›</a:t>
            </a:fld>
            <a:endParaRPr lang="en-US"/>
          </a:p>
        </p:txBody>
      </p:sp>
    </p:spTree>
    <p:extLst>
      <p:ext uri="{BB962C8B-B14F-4D97-AF65-F5344CB8AC3E}">
        <p14:creationId xmlns:p14="http://schemas.microsoft.com/office/powerpoint/2010/main" val="353299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08700-C439-4C05-92A1-23CCEE8727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75AE4C-AC6C-42EE-AC05-40A7587F8F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AF92-702C-41EF-B6B8-048D1E7B7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52C46-0754-4535-942F-51D4B2F79BBF}" type="datetimeFigureOut">
              <a:rPr lang="en-US" smtClean="0"/>
              <a:t>02-Mar-26</a:t>
            </a:fld>
            <a:endParaRPr lang="en-US"/>
          </a:p>
        </p:txBody>
      </p:sp>
      <p:sp>
        <p:nvSpPr>
          <p:cNvPr id="5" name="Footer Placeholder 4">
            <a:extLst>
              <a:ext uri="{FF2B5EF4-FFF2-40B4-BE49-F238E27FC236}">
                <a16:creationId xmlns:a16="http://schemas.microsoft.com/office/drawing/2014/main" id="{2E2BCB31-DC1B-440C-A807-4FEDDC932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2D3761-4C30-45A7-9846-85FBE83604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DEE94-B3D8-46DA-BB71-7BED9AAEA33A}" type="slidenum">
              <a:rPr lang="en-US" smtClean="0"/>
              <a:t>‹#›</a:t>
            </a:fld>
            <a:endParaRPr lang="en-US"/>
          </a:p>
        </p:txBody>
      </p:sp>
    </p:spTree>
    <p:extLst>
      <p:ext uri="{BB962C8B-B14F-4D97-AF65-F5344CB8AC3E}">
        <p14:creationId xmlns:p14="http://schemas.microsoft.com/office/powerpoint/2010/main" val="2102389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www.iucnredlist.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aturalist.org/" TargetMode="External"/><Relationship Id="rId2" Type="http://schemas.openxmlformats.org/officeDocument/2006/relationships/hyperlink" Target="https://ebird.org/home" TargetMode="External"/><Relationship Id="rId1" Type="http://schemas.openxmlformats.org/officeDocument/2006/relationships/slideLayout" Target="../slideLayouts/slideLayout7.xml"/><Relationship Id="rId4" Type="http://schemas.openxmlformats.org/officeDocument/2006/relationships/hyperlink" Target="https://www.gbif.org/p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hyperlink" Target="https://www.worldclim.org/data/index.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nlang.users.earthengine.app/view/global-canopy-height-2020" TargetMode="External"/><Relationship Id="rId4" Type="http://schemas.openxmlformats.org/officeDocument/2006/relationships/hyperlink" Target="https://land.copernicus.eu/en/products/corine-land-cov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136301-58EB-4584-9FC0-6652BF7DCD91}"/>
              </a:ext>
            </a:extLst>
          </p:cNvPr>
          <p:cNvSpPr/>
          <p:nvPr/>
        </p:nvSpPr>
        <p:spPr>
          <a:xfrm>
            <a:off x="563213" y="3806577"/>
            <a:ext cx="1261884" cy="369332"/>
          </a:xfrm>
          <a:prstGeom prst="rect">
            <a:avLst/>
          </a:prstGeom>
        </p:spPr>
        <p:txBody>
          <a:bodyPr wrap="none">
            <a:spAutoFit/>
          </a:bodyPr>
          <a:lstStyle/>
          <a:p>
            <a:r>
              <a:rPr lang="en-US" b="0" i="0" dirty="0">
                <a:solidFill>
                  <a:srgbClr val="141414"/>
                </a:solidFill>
                <a:effectLst/>
                <a:latin typeface="Helvetica Neue"/>
              </a:rPr>
              <a:t>Evaluation</a:t>
            </a:r>
            <a:endParaRPr lang="en-US" dirty="0"/>
          </a:p>
        </p:txBody>
      </p:sp>
      <p:sp>
        <p:nvSpPr>
          <p:cNvPr id="3" name="Rectangle 2">
            <a:extLst>
              <a:ext uri="{FF2B5EF4-FFF2-40B4-BE49-F238E27FC236}">
                <a16:creationId xmlns:a16="http://schemas.microsoft.com/office/drawing/2014/main" id="{F969DD58-1702-4FD2-9CED-5FDF19C6B0AD}"/>
              </a:ext>
            </a:extLst>
          </p:cNvPr>
          <p:cNvSpPr/>
          <p:nvPr/>
        </p:nvSpPr>
        <p:spPr>
          <a:xfrm>
            <a:off x="702783" y="4173546"/>
            <a:ext cx="6455833" cy="1569660"/>
          </a:xfrm>
          <a:prstGeom prst="rect">
            <a:avLst/>
          </a:prstGeom>
        </p:spPr>
        <p:txBody>
          <a:bodyPr wrap="square" lIns="91440" tIns="45720" rIns="91440" bIns="45720" anchor="t">
            <a:spAutoFit/>
          </a:bodyPr>
          <a:lstStyle/>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Theoretical questions (25%) – individual component  - Quiz Friday</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Work group (65%) – 3 pp report</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Participation/attitude + punctuality + effective work (10%)</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Worth ⅓ of the final grade </a:t>
            </a:r>
          </a:p>
        </p:txBody>
      </p:sp>
      <p:sp>
        <p:nvSpPr>
          <p:cNvPr id="4" name="Rectangle 3">
            <a:extLst>
              <a:ext uri="{FF2B5EF4-FFF2-40B4-BE49-F238E27FC236}">
                <a16:creationId xmlns:a16="http://schemas.microsoft.com/office/drawing/2014/main" id="{71D3FF69-624B-44B6-A24B-1FB98C904553}"/>
              </a:ext>
            </a:extLst>
          </p:cNvPr>
          <p:cNvSpPr/>
          <p:nvPr/>
        </p:nvSpPr>
        <p:spPr>
          <a:xfrm>
            <a:off x="563213" y="906287"/>
            <a:ext cx="1091004" cy="369332"/>
          </a:xfrm>
          <a:prstGeom prst="rect">
            <a:avLst/>
          </a:prstGeom>
        </p:spPr>
        <p:txBody>
          <a:bodyPr wrap="none">
            <a:spAutoFit/>
          </a:bodyPr>
          <a:lstStyle/>
          <a:p>
            <a:r>
              <a:rPr lang="en-US" b="0" i="0" dirty="0">
                <a:solidFill>
                  <a:srgbClr val="141414"/>
                </a:solidFill>
                <a:effectLst/>
                <a:latin typeface="Helvetica Neue"/>
              </a:rPr>
              <a:t>Week #1</a:t>
            </a:r>
            <a:endParaRPr lang="en-US" dirty="0"/>
          </a:p>
        </p:txBody>
      </p:sp>
      <p:sp>
        <p:nvSpPr>
          <p:cNvPr id="6" name="Rectangle 5">
            <a:extLst>
              <a:ext uri="{FF2B5EF4-FFF2-40B4-BE49-F238E27FC236}">
                <a16:creationId xmlns:a16="http://schemas.microsoft.com/office/drawing/2014/main" id="{219074F7-A93F-441D-9414-20264CE211EB}"/>
              </a:ext>
            </a:extLst>
          </p:cNvPr>
          <p:cNvSpPr/>
          <p:nvPr/>
        </p:nvSpPr>
        <p:spPr>
          <a:xfrm>
            <a:off x="1062616" y="1210469"/>
            <a:ext cx="6096000" cy="1938992"/>
          </a:xfrm>
          <a:prstGeom prst="rect">
            <a:avLst/>
          </a:prstGeom>
        </p:spPr>
        <p:txBody>
          <a:bodyPr lIns="91440" tIns="45720" rIns="91440" bIns="45720" anchor="t">
            <a:spAutoFit/>
          </a:bodyPr>
          <a:lstStyle/>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Day 1: R; species data and environmental variables</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Day 2: species data and environmental variables; SDMs (GLM, Maxent)</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Day 3: SDMs – Maxent</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Day 4: Group work</a:t>
            </a:r>
          </a:p>
          <a:p>
            <a:pPr marL="171450" indent="-171450" eaLnBrk="0" fontAlgn="t" hangingPunct="0">
              <a:lnSpc>
                <a:spcPct val="200000"/>
              </a:lnSpc>
              <a:spcBef>
                <a:spcPct val="0"/>
              </a:spcBef>
              <a:spcAft>
                <a:spcPct val="0"/>
              </a:spcAft>
              <a:buFontTx/>
              <a:buChar char="-"/>
            </a:pPr>
            <a:r>
              <a:rPr lang="en-US" sz="1200" dirty="0">
                <a:solidFill>
                  <a:srgbClr val="474747"/>
                </a:solidFill>
                <a:latin typeface="Open Sans"/>
              </a:rPr>
              <a:t>Day 5: Group work – Delivery 3 pp report. </a:t>
            </a:r>
            <a:r>
              <a:rPr lang="en-US" sz="1200" b="1" dirty="0">
                <a:solidFill>
                  <a:srgbClr val="474747"/>
                </a:solidFill>
                <a:latin typeface="Open Sans"/>
              </a:rPr>
              <a:t>Presentation (~10 min + 5 min QA)?</a:t>
            </a:r>
            <a:endParaRPr lang="en-US" sz="1200" b="1" dirty="0">
              <a:solidFill>
                <a:srgbClr val="474747"/>
              </a:solidFill>
              <a:latin typeface="Open Sans"/>
              <a:ea typeface="Open Sans"/>
              <a:cs typeface="Open Sans"/>
            </a:endParaRPr>
          </a:p>
        </p:txBody>
      </p:sp>
    </p:spTree>
    <p:extLst>
      <p:ext uri="{BB962C8B-B14F-4D97-AF65-F5344CB8AC3E}">
        <p14:creationId xmlns:p14="http://schemas.microsoft.com/office/powerpoint/2010/main" val="222336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ana iberica - Museu Virtual Biodiversidade">
            <a:extLst>
              <a:ext uri="{FF2B5EF4-FFF2-40B4-BE49-F238E27FC236}">
                <a16:creationId xmlns:a16="http://schemas.microsoft.com/office/drawing/2014/main" id="{616B2198-5CB9-4AD6-A260-054ED4667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854" y="802137"/>
            <a:ext cx="2450838" cy="480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3966DB3-3755-4F08-A5D8-72254AF337CF}"/>
              </a:ext>
            </a:extLst>
          </p:cNvPr>
          <p:cNvSpPr/>
          <p:nvPr/>
        </p:nvSpPr>
        <p:spPr>
          <a:xfrm>
            <a:off x="4580473" y="6010548"/>
            <a:ext cx="2865600" cy="707886"/>
          </a:xfrm>
          <a:prstGeom prst="rect">
            <a:avLst/>
          </a:prstGeom>
        </p:spPr>
        <p:txBody>
          <a:bodyPr wrap="square">
            <a:spAutoFit/>
          </a:bodyPr>
          <a:lstStyle/>
          <a:p>
            <a:r>
              <a:rPr lang="pt-BR" sz="1000" dirty="0"/>
              <a:t>Atlas de anfíbios e répteis de portugal</a:t>
            </a:r>
          </a:p>
          <a:p>
            <a:r>
              <a:rPr lang="pt-BR" sz="1000" i="1" dirty="0"/>
              <a:t>Rana iberica </a:t>
            </a:r>
            <a:r>
              <a:rPr lang="pt-BR" sz="1000" dirty="0"/>
              <a:t>Boulenger, 1879</a:t>
            </a:r>
          </a:p>
          <a:p>
            <a:r>
              <a:rPr lang="pt-BR" sz="1000" dirty="0"/>
              <a:t>Rã-ibérica</a:t>
            </a:r>
          </a:p>
          <a:p>
            <a:r>
              <a:rPr lang="pt-BR" sz="1000" dirty="0"/>
              <a:t>Estatuto de Conservação: LC - Pouco Preocupante</a:t>
            </a:r>
            <a:endParaRPr lang="en-US" sz="1000" dirty="0"/>
          </a:p>
        </p:txBody>
      </p:sp>
      <p:pic>
        <p:nvPicPr>
          <p:cNvPr id="4" name="Picture 6" descr="Atlas dos Anfíbios e Répteis de Portugal - 1">
            <a:extLst>
              <a:ext uri="{FF2B5EF4-FFF2-40B4-BE49-F238E27FC236}">
                <a16:creationId xmlns:a16="http://schemas.microsoft.com/office/drawing/2014/main" id="{1C88CF3F-C881-49E8-9D10-B6B4A2DF2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94" t="12149" r="21246" b="12037"/>
          <a:stretch/>
        </p:blipFill>
        <p:spPr bwMode="auto">
          <a:xfrm>
            <a:off x="6531371" y="4978255"/>
            <a:ext cx="628800" cy="831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8F4BD29-FDA3-4239-8D49-BA3B365D59FF}"/>
              </a:ext>
            </a:extLst>
          </p:cNvPr>
          <p:cNvSpPr/>
          <p:nvPr/>
        </p:nvSpPr>
        <p:spPr>
          <a:xfrm>
            <a:off x="163502" y="199317"/>
            <a:ext cx="4942571" cy="369332"/>
          </a:xfrm>
          <a:prstGeom prst="rect">
            <a:avLst/>
          </a:prstGeom>
        </p:spPr>
        <p:txBody>
          <a:bodyPr wrap="none">
            <a:spAutoFit/>
          </a:bodyPr>
          <a:lstStyle/>
          <a:p>
            <a:r>
              <a:rPr lang="en-US" altLang="en-US" b="1" dirty="0"/>
              <a:t>Spatial representation of species distribution data</a:t>
            </a:r>
            <a:endParaRPr lang="en-US" b="1" dirty="0"/>
          </a:p>
        </p:txBody>
      </p:sp>
      <p:pic>
        <p:nvPicPr>
          <p:cNvPr id="6" name="Picture 5">
            <a:extLst>
              <a:ext uri="{FF2B5EF4-FFF2-40B4-BE49-F238E27FC236}">
                <a16:creationId xmlns:a16="http://schemas.microsoft.com/office/drawing/2014/main" id="{5A9C3AEC-2DAE-4B44-8AEB-AFF47E9CCECB}"/>
              </a:ext>
            </a:extLst>
          </p:cNvPr>
          <p:cNvPicPr>
            <a:picLocks noChangeAspect="1"/>
          </p:cNvPicPr>
          <p:nvPr/>
        </p:nvPicPr>
        <p:blipFill>
          <a:blip r:embed="rId4"/>
          <a:stretch>
            <a:fillRect/>
          </a:stretch>
        </p:blipFill>
        <p:spPr>
          <a:xfrm>
            <a:off x="296122" y="802137"/>
            <a:ext cx="3754706" cy="2445064"/>
          </a:xfrm>
          <a:prstGeom prst="rect">
            <a:avLst/>
          </a:prstGeom>
          <a:ln>
            <a:solidFill>
              <a:schemeClr val="tx1"/>
            </a:solidFill>
          </a:ln>
        </p:spPr>
      </p:pic>
      <p:pic>
        <p:nvPicPr>
          <p:cNvPr id="7" name="Picture 6">
            <a:extLst>
              <a:ext uri="{FF2B5EF4-FFF2-40B4-BE49-F238E27FC236}">
                <a16:creationId xmlns:a16="http://schemas.microsoft.com/office/drawing/2014/main" id="{F316821D-EDB9-46FC-A48C-4EC7C8CB4A65}"/>
              </a:ext>
            </a:extLst>
          </p:cNvPr>
          <p:cNvPicPr>
            <a:picLocks noChangeAspect="1"/>
          </p:cNvPicPr>
          <p:nvPr/>
        </p:nvPicPr>
        <p:blipFill>
          <a:blip r:embed="rId5"/>
          <a:stretch>
            <a:fillRect/>
          </a:stretch>
        </p:blipFill>
        <p:spPr>
          <a:xfrm>
            <a:off x="7975718" y="802137"/>
            <a:ext cx="3955279" cy="2999472"/>
          </a:xfrm>
          <a:prstGeom prst="rect">
            <a:avLst/>
          </a:prstGeom>
        </p:spPr>
      </p:pic>
      <p:sp>
        <p:nvSpPr>
          <p:cNvPr id="8" name="Rectangle 7">
            <a:extLst>
              <a:ext uri="{FF2B5EF4-FFF2-40B4-BE49-F238E27FC236}">
                <a16:creationId xmlns:a16="http://schemas.microsoft.com/office/drawing/2014/main" id="{5122C270-8647-4323-A03D-4BAB2F089992}"/>
              </a:ext>
            </a:extLst>
          </p:cNvPr>
          <p:cNvSpPr/>
          <p:nvPr/>
        </p:nvSpPr>
        <p:spPr>
          <a:xfrm>
            <a:off x="8827087" y="3801609"/>
            <a:ext cx="2252540" cy="369332"/>
          </a:xfrm>
          <a:prstGeom prst="rect">
            <a:avLst/>
          </a:prstGeom>
        </p:spPr>
        <p:txBody>
          <a:bodyPr wrap="none">
            <a:spAutoFit/>
          </a:bodyPr>
          <a:lstStyle/>
          <a:p>
            <a:r>
              <a:rPr lang="en-US" dirty="0"/>
              <a:t>https://www.gbif.org/</a:t>
            </a:r>
          </a:p>
        </p:txBody>
      </p:sp>
      <p:pic>
        <p:nvPicPr>
          <p:cNvPr id="9" name="Picture 8" descr="Parque Biologico de Gaia - Rã-ibérica (Rana iberica)">
            <a:extLst>
              <a:ext uri="{FF2B5EF4-FFF2-40B4-BE49-F238E27FC236}">
                <a16:creationId xmlns:a16="http://schemas.microsoft.com/office/drawing/2014/main" id="{E24D9940-6613-45D5-B09B-AA0F7DC7F8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44" t="12828" r="23635" b="21050"/>
          <a:stretch/>
        </p:blipFill>
        <p:spPr bwMode="auto">
          <a:xfrm>
            <a:off x="296122" y="3561485"/>
            <a:ext cx="1506266" cy="121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0564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1E453E-7093-42CF-B922-FCD7473829F6}"/>
              </a:ext>
            </a:extLst>
          </p:cNvPr>
          <p:cNvSpPr/>
          <p:nvPr/>
        </p:nvSpPr>
        <p:spPr>
          <a:xfrm>
            <a:off x="885517" y="1368929"/>
            <a:ext cx="11159530" cy="5078313"/>
          </a:xfrm>
          <a:prstGeom prst="rect">
            <a:avLst/>
          </a:prstGeom>
        </p:spPr>
        <p:txBody>
          <a:bodyPr wrap="none">
            <a:spAutoFit/>
          </a:bodyPr>
          <a:lstStyle/>
          <a:p>
            <a:r>
              <a:rPr lang="en-US" dirty="0"/>
              <a:t>Let’s try to catch some data</a:t>
            </a:r>
          </a:p>
          <a:p>
            <a:endParaRPr lang="en-US" dirty="0"/>
          </a:p>
          <a:p>
            <a:r>
              <a:rPr lang="en-US" dirty="0"/>
              <a:t>1 – go to </a:t>
            </a:r>
            <a:r>
              <a:rPr lang="en-US" dirty="0">
                <a:solidFill>
                  <a:srgbClr val="0070C0"/>
                </a:solidFill>
                <a:hlinkClick r:id="rId3"/>
              </a:rPr>
              <a:t>https://www.</a:t>
            </a:r>
            <a:r>
              <a:rPr lang="en-US" b="1" u="sng" dirty="0">
                <a:solidFill>
                  <a:srgbClr val="0070C0"/>
                </a:solidFill>
                <a:hlinkClick r:id="rId3"/>
              </a:rPr>
              <a:t>iucnredlist</a:t>
            </a:r>
            <a:r>
              <a:rPr lang="en-US" dirty="0">
                <a:solidFill>
                  <a:srgbClr val="0070C0"/>
                </a:solidFill>
                <a:hlinkClick r:id="rId3"/>
              </a:rPr>
              <a:t>.org/</a:t>
            </a:r>
            <a:endParaRPr lang="en-US" dirty="0">
              <a:solidFill>
                <a:srgbClr val="0070C0"/>
              </a:solidFill>
            </a:endParaRPr>
          </a:p>
          <a:p>
            <a:r>
              <a:rPr lang="en-US" dirty="0"/>
              <a:t>2 – select a species you’re interested (your choice: present in Iberia, not extinct, not rare =&gt; not reduced distribution)</a:t>
            </a:r>
          </a:p>
          <a:p>
            <a:r>
              <a:rPr lang="en-US" dirty="0"/>
              <a:t>3 – download the spatial polygon (yes, you’ll have to create an account)</a:t>
            </a:r>
          </a:p>
          <a:p>
            <a:endParaRPr lang="en-US" dirty="0"/>
          </a:p>
          <a:p>
            <a:r>
              <a:rPr lang="en-US" dirty="0"/>
              <a:t>Open the shapefile in QGIS</a:t>
            </a:r>
          </a:p>
          <a:p>
            <a:endParaRPr lang="en-US" dirty="0"/>
          </a:p>
          <a:p>
            <a:endParaRPr lang="en-US" dirty="0"/>
          </a:p>
          <a:p>
            <a:endParaRPr lang="en-US" dirty="0"/>
          </a:p>
          <a:p>
            <a:r>
              <a:rPr lang="en-US" dirty="0"/>
              <a:t>4 – now go to </a:t>
            </a:r>
            <a:r>
              <a:rPr lang="en-US" dirty="0">
                <a:solidFill>
                  <a:schemeClr val="accent1"/>
                </a:solidFill>
              </a:rPr>
              <a:t>https://www.</a:t>
            </a:r>
            <a:r>
              <a:rPr lang="en-US" b="1" u="sng" dirty="0">
                <a:solidFill>
                  <a:schemeClr val="accent1"/>
                </a:solidFill>
              </a:rPr>
              <a:t>gbif</a:t>
            </a:r>
            <a:r>
              <a:rPr lang="en-US" dirty="0">
                <a:solidFill>
                  <a:schemeClr val="accent1"/>
                </a:solidFill>
              </a:rPr>
              <a:t>.org/</a:t>
            </a:r>
          </a:p>
          <a:p>
            <a:r>
              <a:rPr lang="en-US" dirty="0"/>
              <a:t>5 - select the same species </a:t>
            </a:r>
          </a:p>
          <a:p>
            <a:r>
              <a:rPr lang="en-US" dirty="0"/>
              <a:t>6 – download the records (yes, again, you’ll have to create an account)</a:t>
            </a:r>
          </a:p>
          <a:p>
            <a:endParaRPr lang="en-US" dirty="0"/>
          </a:p>
          <a:p>
            <a:r>
              <a:rPr lang="en-US" dirty="0">
                <a:solidFill>
                  <a:schemeClr val="accent1"/>
                </a:solidFill>
              </a:rPr>
              <a:t>(open with Notepad -&gt; copy paste in Excel -&gt; save as .csv)</a:t>
            </a:r>
          </a:p>
          <a:p>
            <a:endParaRPr lang="en-US" dirty="0"/>
          </a:p>
          <a:p>
            <a:r>
              <a:rPr lang="en-US" dirty="0"/>
              <a:t>Open in csv in QGIS</a:t>
            </a:r>
          </a:p>
          <a:p>
            <a:endParaRPr lang="en-US" dirty="0"/>
          </a:p>
        </p:txBody>
      </p:sp>
      <p:sp>
        <p:nvSpPr>
          <p:cNvPr id="3" name="Rectangle 2">
            <a:extLst>
              <a:ext uri="{FF2B5EF4-FFF2-40B4-BE49-F238E27FC236}">
                <a16:creationId xmlns:a16="http://schemas.microsoft.com/office/drawing/2014/main" id="{84F3604E-3A18-43D3-8698-4B9EA3E29570}"/>
              </a:ext>
            </a:extLst>
          </p:cNvPr>
          <p:cNvSpPr/>
          <p:nvPr/>
        </p:nvSpPr>
        <p:spPr>
          <a:xfrm>
            <a:off x="163502" y="199317"/>
            <a:ext cx="4942571" cy="369332"/>
          </a:xfrm>
          <a:prstGeom prst="rect">
            <a:avLst/>
          </a:prstGeom>
        </p:spPr>
        <p:txBody>
          <a:bodyPr wrap="none">
            <a:spAutoFit/>
          </a:bodyPr>
          <a:lstStyle/>
          <a:p>
            <a:r>
              <a:rPr lang="en-US" altLang="en-US" b="1" dirty="0"/>
              <a:t>Spatial representation of species distribution data</a:t>
            </a:r>
            <a:endParaRPr lang="en-US" b="1" dirty="0"/>
          </a:p>
        </p:txBody>
      </p:sp>
      <p:pic>
        <p:nvPicPr>
          <p:cNvPr id="11266" name="Picture 2" descr="Sapillo moteado ibérico - Pelodytes ibericus">
            <a:extLst>
              <a:ext uri="{FF2B5EF4-FFF2-40B4-BE49-F238E27FC236}">
                <a16:creationId xmlns:a16="http://schemas.microsoft.com/office/drawing/2014/main" id="{0995DF7F-C9A1-4605-8C5C-CD2DE7375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742450" y="3908085"/>
            <a:ext cx="28575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DC8395C1-E669-499E-BD1F-D2A57F1352E3}"/>
              </a:ext>
            </a:extLst>
          </p:cNvPr>
          <p:cNvSpPr/>
          <p:nvPr/>
        </p:nvSpPr>
        <p:spPr>
          <a:xfrm>
            <a:off x="9706585" y="3429000"/>
            <a:ext cx="1881092" cy="369332"/>
          </a:xfrm>
          <a:prstGeom prst="rect">
            <a:avLst/>
          </a:prstGeom>
        </p:spPr>
        <p:txBody>
          <a:bodyPr wrap="none">
            <a:spAutoFit/>
          </a:bodyPr>
          <a:lstStyle/>
          <a:p>
            <a:r>
              <a:rPr lang="en-US" i="1" dirty="0" err="1"/>
              <a:t>Pelodytes</a:t>
            </a:r>
            <a:r>
              <a:rPr lang="en-US" i="1" dirty="0"/>
              <a:t> </a:t>
            </a:r>
            <a:r>
              <a:rPr lang="en-US" i="1" dirty="0" err="1"/>
              <a:t>ibericus</a:t>
            </a:r>
            <a:endParaRPr lang="en-US" i="1" dirty="0"/>
          </a:p>
        </p:txBody>
      </p:sp>
    </p:spTree>
    <p:extLst>
      <p:ext uri="{BB962C8B-B14F-4D97-AF65-F5344CB8AC3E}">
        <p14:creationId xmlns:p14="http://schemas.microsoft.com/office/powerpoint/2010/main" val="193719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9FFB2-6B98-4951-B96E-EC29A06E495F}"/>
              </a:ext>
            </a:extLst>
          </p:cNvPr>
          <p:cNvPicPr>
            <a:picLocks noChangeAspect="1"/>
          </p:cNvPicPr>
          <p:nvPr/>
        </p:nvPicPr>
        <p:blipFill>
          <a:blip r:embed="rId2"/>
          <a:stretch>
            <a:fillRect/>
          </a:stretch>
        </p:blipFill>
        <p:spPr>
          <a:xfrm>
            <a:off x="3379436" y="0"/>
            <a:ext cx="8812564" cy="6858000"/>
          </a:xfrm>
          <a:prstGeom prst="rect">
            <a:avLst/>
          </a:prstGeom>
        </p:spPr>
      </p:pic>
      <p:pic>
        <p:nvPicPr>
          <p:cNvPr id="5" name="Picture 4" descr="Sapillo moteado ibérico - Pelodytes ibericus">
            <a:extLst>
              <a:ext uri="{FF2B5EF4-FFF2-40B4-BE49-F238E27FC236}">
                <a16:creationId xmlns:a16="http://schemas.microsoft.com/office/drawing/2014/main" id="{7D18925D-2614-4BEF-996B-8C2DE6698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098505" y="4972074"/>
            <a:ext cx="1798224" cy="1438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raphic 6" descr="Question mark">
            <a:extLst>
              <a:ext uri="{FF2B5EF4-FFF2-40B4-BE49-F238E27FC236}">
                <a16:creationId xmlns:a16="http://schemas.microsoft.com/office/drawing/2014/main" id="{0D35816E-A118-4E70-971F-4171D4C0A7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0273" y="4134852"/>
            <a:ext cx="914400" cy="914400"/>
          </a:xfrm>
          <a:prstGeom prst="rect">
            <a:avLst/>
          </a:prstGeom>
        </p:spPr>
      </p:pic>
      <p:pic>
        <p:nvPicPr>
          <p:cNvPr id="9" name="Picture 8">
            <a:extLst>
              <a:ext uri="{FF2B5EF4-FFF2-40B4-BE49-F238E27FC236}">
                <a16:creationId xmlns:a16="http://schemas.microsoft.com/office/drawing/2014/main" id="{260B8A84-83D6-48FE-B85E-920E100E55AA}"/>
              </a:ext>
            </a:extLst>
          </p:cNvPr>
          <p:cNvPicPr>
            <a:picLocks noChangeAspect="1"/>
          </p:cNvPicPr>
          <p:nvPr/>
        </p:nvPicPr>
        <p:blipFill>
          <a:blip r:embed="rId6"/>
          <a:stretch>
            <a:fillRect/>
          </a:stretch>
        </p:blipFill>
        <p:spPr>
          <a:xfrm>
            <a:off x="0" y="0"/>
            <a:ext cx="3643933" cy="5887453"/>
          </a:xfrm>
          <a:prstGeom prst="rect">
            <a:avLst/>
          </a:prstGeom>
        </p:spPr>
      </p:pic>
    </p:spTree>
    <p:extLst>
      <p:ext uri="{BB962C8B-B14F-4D97-AF65-F5344CB8AC3E}">
        <p14:creationId xmlns:p14="http://schemas.microsoft.com/office/powerpoint/2010/main" val="2018447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4E45A7-76B6-47D5-8DB7-34BA07EBADA2}"/>
              </a:ext>
            </a:extLst>
          </p:cNvPr>
          <p:cNvSpPr/>
          <p:nvPr/>
        </p:nvSpPr>
        <p:spPr>
          <a:xfrm>
            <a:off x="163502" y="199317"/>
            <a:ext cx="5554534" cy="369332"/>
          </a:xfrm>
          <a:prstGeom prst="rect">
            <a:avLst/>
          </a:prstGeom>
        </p:spPr>
        <p:txBody>
          <a:bodyPr wrap="none">
            <a:spAutoFit/>
          </a:bodyPr>
          <a:lstStyle/>
          <a:p>
            <a:r>
              <a:rPr lang="en-US" altLang="en-US" b="1" dirty="0"/>
              <a:t>Spatial representation of species distribution data</a:t>
            </a:r>
            <a:endParaRPr lang="en-US" b="1" dirty="0"/>
          </a:p>
        </p:txBody>
      </p:sp>
      <p:sp>
        <p:nvSpPr>
          <p:cNvPr id="6" name="Rectangle 5">
            <a:extLst>
              <a:ext uri="{FF2B5EF4-FFF2-40B4-BE49-F238E27FC236}">
                <a16:creationId xmlns:a16="http://schemas.microsoft.com/office/drawing/2014/main" id="{3C522A3A-B4F6-4072-82DC-A56953B4B16C}"/>
              </a:ext>
            </a:extLst>
          </p:cNvPr>
          <p:cNvSpPr/>
          <p:nvPr/>
        </p:nvSpPr>
        <p:spPr>
          <a:xfrm>
            <a:off x="560132" y="1336654"/>
            <a:ext cx="3941848" cy="1477328"/>
          </a:xfrm>
          <a:prstGeom prst="rect">
            <a:avLst/>
          </a:prstGeom>
        </p:spPr>
        <p:txBody>
          <a:bodyPr wrap="none">
            <a:spAutoFit/>
          </a:bodyPr>
          <a:lstStyle/>
          <a:p>
            <a:r>
              <a:rPr lang="en-US" dirty="0"/>
              <a:t>Let’s try in R</a:t>
            </a:r>
          </a:p>
          <a:p>
            <a:endParaRPr lang="en-US" dirty="0"/>
          </a:p>
          <a:p>
            <a:r>
              <a:rPr lang="en-US" dirty="0"/>
              <a:t>- Focal species: </a:t>
            </a:r>
            <a:r>
              <a:rPr lang="en-US" i="1" dirty="0"/>
              <a:t>Salamandra </a:t>
            </a:r>
            <a:r>
              <a:rPr lang="en-US" i="1" dirty="0" err="1"/>
              <a:t>salamandra</a:t>
            </a:r>
            <a:endParaRPr lang="en-US" i="1" dirty="0"/>
          </a:p>
          <a:p>
            <a:endParaRPr lang="en-US" dirty="0"/>
          </a:p>
          <a:p>
            <a:r>
              <a:rPr lang="en-US" dirty="0"/>
              <a:t>- Open “</a:t>
            </a:r>
            <a:r>
              <a:rPr lang="en-US" i="1" dirty="0">
                <a:solidFill>
                  <a:schemeClr val="accent1"/>
                </a:solidFill>
              </a:rPr>
              <a:t>1 - Get info </a:t>
            </a:r>
            <a:r>
              <a:rPr lang="en-US" i="1" dirty="0" err="1">
                <a:solidFill>
                  <a:schemeClr val="accent1"/>
                </a:solidFill>
              </a:rPr>
              <a:t>RGBIF.r</a:t>
            </a:r>
            <a:r>
              <a:rPr lang="en-US" dirty="0"/>
              <a:t>”</a:t>
            </a:r>
          </a:p>
        </p:txBody>
      </p:sp>
      <p:pic>
        <p:nvPicPr>
          <p:cNvPr id="6148" name="Picture 4" descr="Salamandra-de-pintas-amarelas (Salamandra salamandra ...">
            <a:extLst>
              <a:ext uri="{FF2B5EF4-FFF2-40B4-BE49-F238E27FC236}">
                <a16:creationId xmlns:a16="http://schemas.microsoft.com/office/drawing/2014/main" id="{F6B78825-3BD4-4548-BC9B-5F2692F6A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83" y="3978442"/>
            <a:ext cx="2458631" cy="1705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371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0F4E7-CBF2-42E6-8552-8A24184445A5}"/>
              </a:ext>
            </a:extLst>
          </p:cNvPr>
          <p:cNvPicPr>
            <a:picLocks noChangeAspect="1"/>
          </p:cNvPicPr>
          <p:nvPr/>
        </p:nvPicPr>
        <p:blipFill>
          <a:blip r:embed="rId2"/>
          <a:stretch>
            <a:fillRect/>
          </a:stretch>
        </p:blipFill>
        <p:spPr>
          <a:xfrm>
            <a:off x="4319514" y="2501167"/>
            <a:ext cx="7403794" cy="3515654"/>
          </a:xfrm>
          <a:prstGeom prst="rect">
            <a:avLst/>
          </a:prstGeom>
          <a:ln>
            <a:solidFill>
              <a:schemeClr val="tx1"/>
            </a:solidFill>
          </a:ln>
        </p:spPr>
      </p:pic>
      <p:sp>
        <p:nvSpPr>
          <p:cNvPr id="3" name="TextBox 2">
            <a:extLst>
              <a:ext uri="{FF2B5EF4-FFF2-40B4-BE49-F238E27FC236}">
                <a16:creationId xmlns:a16="http://schemas.microsoft.com/office/drawing/2014/main" id="{9572A64C-8376-4EA6-9C2D-47D6B4F57E04}"/>
              </a:ext>
            </a:extLst>
          </p:cNvPr>
          <p:cNvSpPr txBox="1"/>
          <p:nvPr/>
        </p:nvSpPr>
        <p:spPr>
          <a:xfrm>
            <a:off x="9185742" y="6248938"/>
            <a:ext cx="2392771" cy="369332"/>
          </a:xfrm>
          <a:prstGeom prst="rect">
            <a:avLst/>
          </a:prstGeom>
          <a:noFill/>
        </p:spPr>
        <p:txBody>
          <a:bodyPr wrap="none" rtlCol="0">
            <a:spAutoFit/>
          </a:bodyPr>
          <a:lstStyle/>
          <a:p>
            <a:r>
              <a:rPr lang="en-US" dirty="0"/>
              <a:t>This is not an SDM, yet!</a:t>
            </a:r>
          </a:p>
        </p:txBody>
      </p:sp>
      <p:pic>
        <p:nvPicPr>
          <p:cNvPr id="4" name="Picture 3">
            <a:extLst>
              <a:ext uri="{FF2B5EF4-FFF2-40B4-BE49-F238E27FC236}">
                <a16:creationId xmlns:a16="http://schemas.microsoft.com/office/drawing/2014/main" id="{F052B6E6-59F2-4CF1-898F-93680F613C27}"/>
              </a:ext>
            </a:extLst>
          </p:cNvPr>
          <p:cNvPicPr>
            <a:picLocks noChangeAspect="1"/>
          </p:cNvPicPr>
          <p:nvPr/>
        </p:nvPicPr>
        <p:blipFill>
          <a:blip r:embed="rId3"/>
          <a:stretch>
            <a:fillRect/>
          </a:stretch>
        </p:blipFill>
        <p:spPr>
          <a:xfrm>
            <a:off x="283699" y="628375"/>
            <a:ext cx="3458308" cy="2597888"/>
          </a:xfrm>
          <a:prstGeom prst="rect">
            <a:avLst/>
          </a:prstGeom>
          <a:ln>
            <a:solidFill>
              <a:schemeClr val="tx1"/>
            </a:solidFill>
          </a:ln>
        </p:spPr>
      </p:pic>
      <p:pic>
        <p:nvPicPr>
          <p:cNvPr id="6" name="Picture 5">
            <a:extLst>
              <a:ext uri="{FF2B5EF4-FFF2-40B4-BE49-F238E27FC236}">
                <a16:creationId xmlns:a16="http://schemas.microsoft.com/office/drawing/2014/main" id="{7F15A28B-F72B-4B20-A3C4-82C6191AC5EC}"/>
              </a:ext>
            </a:extLst>
          </p:cNvPr>
          <p:cNvPicPr>
            <a:picLocks noChangeAspect="1"/>
          </p:cNvPicPr>
          <p:nvPr/>
        </p:nvPicPr>
        <p:blipFill rotWithShape="1">
          <a:blip r:embed="rId4"/>
          <a:srcRect l="22048" r="29757"/>
          <a:stretch/>
        </p:blipFill>
        <p:spPr>
          <a:xfrm>
            <a:off x="738554" y="3631738"/>
            <a:ext cx="2039816" cy="2700997"/>
          </a:xfrm>
          <a:prstGeom prst="rect">
            <a:avLst/>
          </a:prstGeom>
          <a:ln>
            <a:solidFill>
              <a:schemeClr val="tx1"/>
            </a:solidFill>
          </a:ln>
        </p:spPr>
      </p:pic>
    </p:spTree>
    <p:extLst>
      <p:ext uri="{BB962C8B-B14F-4D97-AF65-F5344CB8AC3E}">
        <p14:creationId xmlns:p14="http://schemas.microsoft.com/office/powerpoint/2010/main" val="64157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6DE19E-FC16-4B66-BC9B-67E09A0CFC22}"/>
              </a:ext>
            </a:extLst>
          </p:cNvPr>
          <p:cNvGraphicFramePr>
            <a:graphicFrameLocks noGrp="1"/>
          </p:cNvGraphicFramePr>
          <p:nvPr/>
        </p:nvGraphicFramePr>
        <p:xfrm>
          <a:off x="1701259" y="1136307"/>
          <a:ext cx="7598843" cy="4351341"/>
        </p:xfrm>
        <a:graphic>
          <a:graphicData uri="http://schemas.openxmlformats.org/drawingml/2006/table">
            <a:tbl>
              <a:tblPr>
                <a:tableStyleId>{5940675A-B579-460E-94D1-54222C63F5DA}</a:tableStyleId>
              </a:tblPr>
              <a:tblGrid>
                <a:gridCol w="1581939">
                  <a:extLst>
                    <a:ext uri="{9D8B030D-6E8A-4147-A177-3AD203B41FA5}">
                      <a16:colId xmlns:a16="http://schemas.microsoft.com/office/drawing/2014/main" val="2352328519"/>
                    </a:ext>
                  </a:extLst>
                </a:gridCol>
                <a:gridCol w="3008452">
                  <a:extLst>
                    <a:ext uri="{9D8B030D-6E8A-4147-A177-3AD203B41FA5}">
                      <a16:colId xmlns:a16="http://schemas.microsoft.com/office/drawing/2014/main" val="3352222445"/>
                    </a:ext>
                  </a:extLst>
                </a:gridCol>
                <a:gridCol w="3008452">
                  <a:extLst>
                    <a:ext uri="{9D8B030D-6E8A-4147-A177-3AD203B41FA5}">
                      <a16:colId xmlns:a16="http://schemas.microsoft.com/office/drawing/2014/main" val="4006599480"/>
                    </a:ext>
                  </a:extLst>
                </a:gridCol>
              </a:tblGrid>
              <a:tr h="475928">
                <a:tc>
                  <a:txBody>
                    <a:bodyPr/>
                    <a:lstStyle/>
                    <a:p>
                      <a:r>
                        <a:rPr lang="en-US" sz="1300" b="1" dirty="0"/>
                        <a:t>Feature</a:t>
                      </a:r>
                    </a:p>
                  </a:txBody>
                  <a:tcPr marL="67990" marR="67990" marT="33995" marB="33995" anchor="ctr"/>
                </a:tc>
                <a:tc>
                  <a:txBody>
                    <a:bodyPr/>
                    <a:lstStyle/>
                    <a:p>
                      <a:r>
                        <a:rPr lang="en-US" sz="1300" b="1" dirty="0"/>
                        <a:t>Heatmaps 🌡️</a:t>
                      </a:r>
                    </a:p>
                  </a:txBody>
                  <a:tcPr marL="67990" marR="67990" marT="33995" marB="33995" anchor="ctr"/>
                </a:tc>
                <a:tc>
                  <a:txBody>
                    <a:bodyPr/>
                    <a:lstStyle/>
                    <a:p>
                      <a:r>
                        <a:rPr lang="en-US" sz="1300" b="1" dirty="0"/>
                        <a:t>Species Distribution Models (SDM) 🌍</a:t>
                      </a:r>
                    </a:p>
                  </a:txBody>
                  <a:tcPr marL="67990" marR="67990" marT="33995" marB="33995" anchor="ctr"/>
                </a:tc>
                <a:extLst>
                  <a:ext uri="{0D108BD9-81ED-4DB2-BD59-A6C34878D82A}">
                    <a16:rowId xmlns:a16="http://schemas.microsoft.com/office/drawing/2014/main" val="4266204732"/>
                  </a:ext>
                </a:extLst>
              </a:tr>
              <a:tr h="679897">
                <a:tc>
                  <a:txBody>
                    <a:bodyPr/>
                    <a:lstStyle/>
                    <a:p>
                      <a:r>
                        <a:rPr lang="en-US" sz="1300" b="1" dirty="0"/>
                        <a:t>Purpose</a:t>
                      </a:r>
                    </a:p>
                  </a:txBody>
                  <a:tcPr marL="67990" marR="67990" marT="33995" marB="33995" anchor="ctr"/>
                </a:tc>
                <a:tc>
                  <a:txBody>
                    <a:bodyPr/>
                    <a:lstStyle/>
                    <a:p>
                      <a:r>
                        <a:rPr lang="en-US" sz="1300" dirty="0"/>
                        <a:t>Visualize density or intensity of data (e.g., species occurrences, temperature).</a:t>
                      </a:r>
                    </a:p>
                  </a:txBody>
                  <a:tcPr marL="67990" marR="67990" marT="33995" marB="33995" anchor="ctr"/>
                </a:tc>
                <a:tc>
                  <a:txBody>
                    <a:bodyPr/>
                    <a:lstStyle/>
                    <a:p>
                      <a:r>
                        <a:rPr lang="en-US" sz="1300"/>
                        <a:t>Predict species presence based on environmental variables.</a:t>
                      </a:r>
                    </a:p>
                  </a:txBody>
                  <a:tcPr marL="67990" marR="67990" marT="33995" marB="33995" anchor="ctr"/>
                </a:tc>
                <a:extLst>
                  <a:ext uri="{0D108BD9-81ED-4DB2-BD59-A6C34878D82A}">
                    <a16:rowId xmlns:a16="http://schemas.microsoft.com/office/drawing/2014/main" val="1422207869"/>
                  </a:ext>
                </a:extLst>
              </a:tr>
              <a:tr h="679897">
                <a:tc>
                  <a:txBody>
                    <a:bodyPr/>
                    <a:lstStyle/>
                    <a:p>
                      <a:r>
                        <a:rPr lang="en-US" sz="1300" b="1" dirty="0"/>
                        <a:t>Data Used</a:t>
                      </a:r>
                    </a:p>
                  </a:txBody>
                  <a:tcPr marL="67990" marR="67990" marT="33995" marB="33995" anchor="ctr"/>
                </a:tc>
                <a:tc>
                  <a:txBody>
                    <a:bodyPr/>
                    <a:lstStyle/>
                    <a:p>
                      <a:r>
                        <a:rPr lang="en-US" sz="1300"/>
                        <a:t>Raw occurrence points (e.g., GPS locations of observations).</a:t>
                      </a:r>
                    </a:p>
                  </a:txBody>
                  <a:tcPr marL="67990" marR="67990" marT="33995" marB="33995" anchor="ctr"/>
                </a:tc>
                <a:tc>
                  <a:txBody>
                    <a:bodyPr/>
                    <a:lstStyle/>
                    <a:p>
                      <a:r>
                        <a:rPr lang="en-US" sz="1300"/>
                        <a:t>Occurrence data + environmental predictors (e.g., climate, land cover).</a:t>
                      </a:r>
                    </a:p>
                  </a:txBody>
                  <a:tcPr marL="67990" marR="67990" marT="33995" marB="33995" anchor="ctr"/>
                </a:tc>
                <a:extLst>
                  <a:ext uri="{0D108BD9-81ED-4DB2-BD59-A6C34878D82A}">
                    <a16:rowId xmlns:a16="http://schemas.microsoft.com/office/drawing/2014/main" val="729081821"/>
                  </a:ext>
                </a:extLst>
              </a:tr>
              <a:tr h="679897">
                <a:tc>
                  <a:txBody>
                    <a:bodyPr/>
                    <a:lstStyle/>
                    <a:p>
                      <a:r>
                        <a:rPr lang="en-US" sz="1300" b="1" dirty="0"/>
                        <a:t>Analysis Type</a:t>
                      </a:r>
                    </a:p>
                  </a:txBody>
                  <a:tcPr marL="67990" marR="67990" marT="33995" marB="33995" anchor="ctr"/>
                </a:tc>
                <a:tc>
                  <a:txBody>
                    <a:bodyPr/>
                    <a:lstStyle/>
                    <a:p>
                      <a:r>
                        <a:rPr lang="en-US" sz="1300"/>
                        <a:t>Descriptive (shows where species are observed most frequently).</a:t>
                      </a:r>
                    </a:p>
                  </a:txBody>
                  <a:tcPr marL="67990" marR="67990" marT="33995" marB="33995" anchor="ctr"/>
                </a:tc>
                <a:tc>
                  <a:txBody>
                    <a:bodyPr/>
                    <a:lstStyle/>
                    <a:p>
                      <a:r>
                        <a:rPr lang="en-US" sz="1300"/>
                        <a:t>Inferential (estimates where species could occur based on habitat suitability).</a:t>
                      </a:r>
                    </a:p>
                  </a:txBody>
                  <a:tcPr marL="67990" marR="67990" marT="33995" marB="33995" anchor="ctr"/>
                </a:tc>
                <a:extLst>
                  <a:ext uri="{0D108BD9-81ED-4DB2-BD59-A6C34878D82A}">
                    <a16:rowId xmlns:a16="http://schemas.microsoft.com/office/drawing/2014/main" val="639312730"/>
                  </a:ext>
                </a:extLst>
              </a:tr>
              <a:tr h="679897">
                <a:tc>
                  <a:txBody>
                    <a:bodyPr/>
                    <a:lstStyle/>
                    <a:p>
                      <a:r>
                        <a:rPr lang="en-US" sz="1300" b="1" dirty="0"/>
                        <a:t>Spatial Interpolation</a:t>
                      </a:r>
                    </a:p>
                  </a:txBody>
                  <a:tcPr marL="67990" marR="67990" marT="33995" marB="33995" anchor="ctr"/>
                </a:tc>
                <a:tc>
                  <a:txBody>
                    <a:bodyPr/>
                    <a:lstStyle/>
                    <a:p>
                      <a:r>
                        <a:rPr lang="en-US" sz="1300" dirty="0"/>
                        <a:t>Uses kernel density estimation (KDE) or similar techniques to smooth point data.</a:t>
                      </a:r>
                    </a:p>
                  </a:txBody>
                  <a:tcPr marL="67990" marR="67990" marT="33995" marB="33995" anchor="ctr"/>
                </a:tc>
                <a:tc>
                  <a:txBody>
                    <a:bodyPr/>
                    <a:lstStyle/>
                    <a:p>
                      <a:r>
                        <a:rPr lang="en-US" sz="1300" dirty="0"/>
                        <a:t>Uses statistical or machine-learning models (GLM, </a:t>
                      </a:r>
                      <a:r>
                        <a:rPr lang="en-US" sz="1300" dirty="0" err="1"/>
                        <a:t>MaxEnt</a:t>
                      </a:r>
                      <a:r>
                        <a:rPr lang="en-US" sz="1300" dirty="0"/>
                        <a:t>, Random Forest, etc.).</a:t>
                      </a:r>
                    </a:p>
                  </a:txBody>
                  <a:tcPr marL="67990" marR="67990" marT="33995" marB="33995" anchor="ctr"/>
                </a:tc>
                <a:extLst>
                  <a:ext uri="{0D108BD9-81ED-4DB2-BD59-A6C34878D82A}">
                    <a16:rowId xmlns:a16="http://schemas.microsoft.com/office/drawing/2014/main" val="2284206671"/>
                  </a:ext>
                </a:extLst>
              </a:tr>
              <a:tr h="679897">
                <a:tc>
                  <a:txBody>
                    <a:bodyPr/>
                    <a:lstStyle/>
                    <a:p>
                      <a:r>
                        <a:rPr lang="en-US" sz="1300" b="1" dirty="0"/>
                        <a:t>Outputs</a:t>
                      </a:r>
                    </a:p>
                  </a:txBody>
                  <a:tcPr marL="67990" marR="67990" marT="33995" marB="33995" anchor="ctr"/>
                </a:tc>
                <a:tc>
                  <a:txBody>
                    <a:bodyPr/>
                    <a:lstStyle/>
                    <a:p>
                      <a:r>
                        <a:rPr lang="en-US" sz="1300"/>
                        <a:t>A gradient of colors representing concentration (e.g., more observations = hotter areas).</a:t>
                      </a:r>
                    </a:p>
                  </a:txBody>
                  <a:tcPr marL="67990" marR="67990" marT="33995" marB="33995" anchor="ctr"/>
                </a:tc>
                <a:tc>
                  <a:txBody>
                    <a:bodyPr/>
                    <a:lstStyle/>
                    <a:p>
                      <a:r>
                        <a:rPr lang="en-US" sz="1300"/>
                        <a:t>A probability or suitability map predicting species presence.</a:t>
                      </a:r>
                    </a:p>
                  </a:txBody>
                  <a:tcPr marL="67990" marR="67990" marT="33995" marB="33995" anchor="ctr"/>
                </a:tc>
                <a:extLst>
                  <a:ext uri="{0D108BD9-81ED-4DB2-BD59-A6C34878D82A}">
                    <a16:rowId xmlns:a16="http://schemas.microsoft.com/office/drawing/2014/main" val="2844574276"/>
                  </a:ext>
                </a:extLst>
              </a:tr>
              <a:tr h="475928">
                <a:tc>
                  <a:txBody>
                    <a:bodyPr/>
                    <a:lstStyle/>
                    <a:p>
                      <a:r>
                        <a:rPr lang="en-US" sz="1300" b="1" dirty="0"/>
                        <a:t>Biological Meaning</a:t>
                      </a:r>
                    </a:p>
                  </a:txBody>
                  <a:tcPr marL="67990" marR="67990" marT="33995" marB="33995" anchor="ctr"/>
                </a:tc>
                <a:tc>
                  <a:txBody>
                    <a:bodyPr/>
                    <a:lstStyle/>
                    <a:p>
                      <a:r>
                        <a:rPr lang="en-US" sz="1300"/>
                        <a:t>May reflect observer bias (more effort in some areas).</a:t>
                      </a:r>
                    </a:p>
                  </a:txBody>
                  <a:tcPr marL="67990" marR="67990" marT="33995" marB="33995" anchor="ctr"/>
                </a:tc>
                <a:tc>
                  <a:txBody>
                    <a:bodyPr/>
                    <a:lstStyle/>
                    <a:p>
                      <a:r>
                        <a:rPr lang="en-US" sz="1300" dirty="0"/>
                        <a:t>Attempts to control for bias and predict true species distributions.</a:t>
                      </a:r>
                    </a:p>
                  </a:txBody>
                  <a:tcPr marL="67990" marR="67990" marT="33995" marB="33995" anchor="ctr"/>
                </a:tc>
                <a:extLst>
                  <a:ext uri="{0D108BD9-81ED-4DB2-BD59-A6C34878D82A}">
                    <a16:rowId xmlns:a16="http://schemas.microsoft.com/office/drawing/2014/main" val="2858673074"/>
                  </a:ext>
                </a:extLst>
              </a:tr>
            </a:tbl>
          </a:graphicData>
        </a:graphic>
      </p:graphicFrame>
      <p:sp>
        <p:nvSpPr>
          <p:cNvPr id="3" name="Rectangle 1">
            <a:extLst>
              <a:ext uri="{FF2B5EF4-FFF2-40B4-BE49-F238E27FC236}">
                <a16:creationId xmlns:a16="http://schemas.microsoft.com/office/drawing/2014/main" id="{E7456B83-19EB-4CAA-B582-E6E68E358FAF}"/>
              </a:ext>
            </a:extLst>
          </p:cNvPr>
          <p:cNvSpPr>
            <a:spLocks noChangeArrowheads="1"/>
          </p:cNvSpPr>
          <p:nvPr/>
        </p:nvSpPr>
        <p:spPr bwMode="auto">
          <a:xfrm>
            <a:off x="335976" y="5712446"/>
            <a:ext cx="65782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b="1" dirty="0"/>
              <a:t>Example Uses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dirty="0"/>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400" dirty="0"/>
              <a:t>Heatmaps: Where do people observe </a:t>
            </a:r>
            <a:r>
              <a:rPr lang="en-US" altLang="en-US" sz="1400" i="1" dirty="0" err="1"/>
              <a:t>Podarcis</a:t>
            </a:r>
            <a:r>
              <a:rPr lang="en-US" altLang="en-US" sz="1400" i="1" dirty="0"/>
              <a:t> </a:t>
            </a:r>
            <a:r>
              <a:rPr lang="en-US" altLang="en-US" sz="1400" i="1" dirty="0" err="1"/>
              <a:t>hispanicus</a:t>
            </a:r>
            <a:r>
              <a:rPr lang="en-US" altLang="en-US" sz="1400" i="1" dirty="0"/>
              <a:t> </a:t>
            </a:r>
            <a:r>
              <a:rPr lang="en-US" altLang="en-US" sz="1400" dirty="0"/>
              <a:t>the most? </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400" dirty="0"/>
              <a:t>SDM: Where could </a:t>
            </a:r>
            <a:r>
              <a:rPr lang="en-US" altLang="en-US" sz="1400" i="1" dirty="0" err="1"/>
              <a:t>Podarcis</a:t>
            </a:r>
            <a:r>
              <a:rPr lang="en-US" altLang="en-US" sz="1400" i="1" dirty="0"/>
              <a:t> </a:t>
            </a:r>
            <a:r>
              <a:rPr lang="en-US" altLang="en-US" sz="1400" i="1" dirty="0" err="1"/>
              <a:t>hispanicus</a:t>
            </a:r>
            <a:r>
              <a:rPr lang="en-US" altLang="en-US" sz="1400" i="1" dirty="0"/>
              <a:t> </a:t>
            </a:r>
            <a:r>
              <a:rPr lang="en-US" altLang="en-US" sz="1400" dirty="0"/>
              <a:t>survive based on climate and habitat? </a:t>
            </a:r>
          </a:p>
        </p:txBody>
      </p:sp>
      <p:sp>
        <p:nvSpPr>
          <p:cNvPr id="4" name="Rectangle 3">
            <a:extLst>
              <a:ext uri="{FF2B5EF4-FFF2-40B4-BE49-F238E27FC236}">
                <a16:creationId xmlns:a16="http://schemas.microsoft.com/office/drawing/2014/main" id="{889C41C2-72BD-49AD-AA0B-54494D7DFDEC}"/>
              </a:ext>
            </a:extLst>
          </p:cNvPr>
          <p:cNvSpPr/>
          <p:nvPr/>
        </p:nvSpPr>
        <p:spPr>
          <a:xfrm>
            <a:off x="251568" y="77212"/>
            <a:ext cx="7633373" cy="369332"/>
          </a:xfrm>
          <a:prstGeom prst="rect">
            <a:avLst/>
          </a:prstGeom>
        </p:spPr>
        <p:txBody>
          <a:bodyPr wrap="square">
            <a:spAutoFit/>
          </a:bodyPr>
          <a:lstStyle/>
          <a:p>
            <a:pPr lvl="0" eaLnBrk="0" fontAlgn="base" hangingPunct="0">
              <a:spcBef>
                <a:spcPct val="0"/>
              </a:spcBef>
              <a:spcAft>
                <a:spcPct val="0"/>
              </a:spcAft>
            </a:pPr>
            <a:r>
              <a:rPr lang="en-US" altLang="en-US" dirty="0"/>
              <a:t>Distinction Between Heatmaps and Species Distribution Models (SDM)</a:t>
            </a:r>
          </a:p>
        </p:txBody>
      </p:sp>
    </p:spTree>
    <p:extLst>
      <p:ext uri="{BB962C8B-B14F-4D97-AF65-F5344CB8AC3E}">
        <p14:creationId xmlns:p14="http://schemas.microsoft.com/office/powerpoint/2010/main" val="250707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42E1D3-71AA-4FBA-B442-D6FAF7E8FCB2}"/>
              </a:ext>
            </a:extLst>
          </p:cNvPr>
          <p:cNvSpPr txBox="1"/>
          <p:nvPr/>
        </p:nvSpPr>
        <p:spPr>
          <a:xfrm>
            <a:off x="1058778" y="1756610"/>
            <a:ext cx="11080905" cy="3139321"/>
          </a:xfrm>
          <a:prstGeom prst="rect">
            <a:avLst/>
          </a:prstGeom>
          <a:noFill/>
        </p:spPr>
        <p:txBody>
          <a:bodyPr wrap="square" lIns="91440" tIns="45720" rIns="91440" bIns="45720" rtlCol="0" anchor="t">
            <a:spAutoFit/>
          </a:bodyPr>
          <a:lstStyle/>
          <a:p>
            <a:r>
              <a:rPr lang="en-US" dirty="0" err="1"/>
              <a:t>eBird</a:t>
            </a:r>
            <a:endParaRPr lang="en-US" dirty="0"/>
          </a:p>
          <a:p>
            <a:r>
              <a:rPr lang="en-US" dirty="0">
                <a:hlinkClick r:id="rId2"/>
              </a:rPr>
              <a:t>https://ebird.org/home</a:t>
            </a:r>
            <a:endParaRPr lang="en-US" dirty="0"/>
          </a:p>
          <a:p>
            <a:endParaRPr lang="en-US" dirty="0">
              <a:ea typeface="Calibri" panose="020F0502020204030204"/>
              <a:cs typeface="Calibri" panose="020F0502020204030204"/>
            </a:endParaRPr>
          </a:p>
          <a:p>
            <a:r>
              <a:rPr lang="en-US" dirty="0" err="1">
                <a:ea typeface="Calibri" panose="020F0502020204030204"/>
                <a:cs typeface="Calibri" panose="020F0502020204030204"/>
              </a:rPr>
              <a:t>iNaturalist</a:t>
            </a:r>
            <a:endParaRPr lang="en-US" dirty="0">
              <a:ea typeface="Calibri" panose="020F0502020204030204"/>
              <a:cs typeface="Calibri" panose="020F0502020204030204"/>
            </a:endParaRPr>
          </a:p>
          <a:p>
            <a:r>
              <a:rPr lang="en-US" dirty="0">
                <a:ea typeface="Calibri" panose="020F0502020204030204"/>
                <a:cs typeface="Calibri" panose="020F0502020204030204"/>
                <a:hlinkClick r:id="rId3"/>
              </a:rPr>
              <a:t>https://www.inaturalist.org/</a:t>
            </a:r>
            <a:endParaRPr lang="en-US" dirty="0">
              <a:ea typeface="Calibri" panose="020F0502020204030204"/>
              <a:cs typeface="Calibri" panose="020F0502020204030204"/>
            </a:endParaRPr>
          </a:p>
          <a:p>
            <a:endParaRPr lang="en-US" dirty="0" err="1">
              <a:ea typeface="Calibri" panose="020F0502020204030204"/>
              <a:cs typeface="Calibri" panose="020F0502020204030204"/>
            </a:endParaRPr>
          </a:p>
          <a:p>
            <a:r>
              <a:rPr lang="en-US" dirty="0">
                <a:ea typeface="Calibri" panose="020F0502020204030204"/>
                <a:cs typeface="Calibri" panose="020F0502020204030204"/>
              </a:rPr>
              <a:t>GBIF</a:t>
            </a:r>
          </a:p>
          <a:p>
            <a:r>
              <a:rPr lang="en-US" dirty="0">
                <a:hlinkClick r:id="rId4"/>
              </a:rPr>
              <a:t>https://www.gbif.org/pt/</a:t>
            </a:r>
            <a:endParaRPr lang="en-US" dirty="0"/>
          </a:p>
          <a:p>
            <a:endParaRPr lang="en-US" dirty="0"/>
          </a:p>
          <a:p>
            <a:r>
              <a:rPr lang="en-US" dirty="0"/>
              <a:t>Explore (you’ll have to register / sign in)</a:t>
            </a:r>
          </a:p>
          <a:p>
            <a:endParaRPr lang="en-US" dirty="0"/>
          </a:p>
        </p:txBody>
      </p:sp>
      <p:sp>
        <p:nvSpPr>
          <p:cNvPr id="3" name="Rectangle 2">
            <a:extLst>
              <a:ext uri="{FF2B5EF4-FFF2-40B4-BE49-F238E27FC236}">
                <a16:creationId xmlns:a16="http://schemas.microsoft.com/office/drawing/2014/main" id="{2AF5EF58-8B5D-4E2D-A900-D5921A57F4B4}"/>
              </a:ext>
            </a:extLst>
          </p:cNvPr>
          <p:cNvSpPr/>
          <p:nvPr/>
        </p:nvSpPr>
        <p:spPr>
          <a:xfrm>
            <a:off x="163502" y="199317"/>
            <a:ext cx="5554534" cy="369332"/>
          </a:xfrm>
          <a:prstGeom prst="rect">
            <a:avLst/>
          </a:prstGeom>
        </p:spPr>
        <p:txBody>
          <a:bodyPr wrap="none">
            <a:spAutoFit/>
          </a:bodyPr>
          <a:lstStyle/>
          <a:p>
            <a:r>
              <a:rPr lang="en-US" altLang="en-US" b="1" dirty="0"/>
              <a:t>Spatial representation of species distribution data</a:t>
            </a:r>
            <a:endParaRPr lang="en-US" b="1" dirty="0"/>
          </a:p>
        </p:txBody>
      </p:sp>
    </p:spTree>
    <p:extLst>
      <p:ext uri="{BB962C8B-B14F-4D97-AF65-F5344CB8AC3E}">
        <p14:creationId xmlns:p14="http://schemas.microsoft.com/office/powerpoint/2010/main" val="1837713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hematic representation of the species distribution modelling concept. First, biodiversity and environmental information are sampled in geographic space. Second, a statistical model (here, generalised linear model) is used to estimate the species-environment relationship. Third, the species–environment relationship can be mapped onto geographic layers of environmental information to delineate the potential distribution of the species. Mapping to the sampling area and period is usually referred to as interpolation, while transferring to a different time period or geographic area is referred to as extrapolation.*">
            <a:extLst>
              <a:ext uri="{FF2B5EF4-FFF2-40B4-BE49-F238E27FC236}">
                <a16:creationId xmlns:a16="http://schemas.microsoft.com/office/drawing/2014/main" id="{589EAC66-A139-4048-A552-3F3CEDAC5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031" y="2198585"/>
            <a:ext cx="5788794" cy="259591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Arrow Slight curve">
            <a:extLst>
              <a:ext uri="{FF2B5EF4-FFF2-40B4-BE49-F238E27FC236}">
                <a16:creationId xmlns:a16="http://schemas.microsoft.com/office/drawing/2014/main" id="{C49E8C02-F8A1-40F2-AA21-4C5327EF4D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3388" y="3476488"/>
            <a:ext cx="914400" cy="914400"/>
          </a:xfrm>
          <a:prstGeom prst="rect">
            <a:avLst/>
          </a:prstGeom>
        </p:spPr>
      </p:pic>
      <p:pic>
        <p:nvPicPr>
          <p:cNvPr id="7" name="Graphic 6" descr="Checkmark">
            <a:extLst>
              <a:ext uri="{FF2B5EF4-FFF2-40B4-BE49-F238E27FC236}">
                <a16:creationId xmlns:a16="http://schemas.microsoft.com/office/drawing/2014/main" id="{FD04D925-58E2-4617-94BE-9CEAD70BA8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7451" y="2582141"/>
            <a:ext cx="914400" cy="914400"/>
          </a:xfrm>
          <a:prstGeom prst="rect">
            <a:avLst/>
          </a:prstGeom>
        </p:spPr>
      </p:pic>
    </p:spTree>
    <p:extLst>
      <p:ext uri="{BB962C8B-B14F-4D97-AF65-F5344CB8AC3E}">
        <p14:creationId xmlns:p14="http://schemas.microsoft.com/office/powerpoint/2010/main" val="368713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C0A4A4-275E-4D89-9D9B-EC0163E5639E}"/>
              </a:ext>
            </a:extLst>
          </p:cNvPr>
          <p:cNvSpPr/>
          <p:nvPr/>
        </p:nvSpPr>
        <p:spPr>
          <a:xfrm>
            <a:off x="441558" y="1733767"/>
            <a:ext cx="10988441" cy="337335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t>climate data from </a:t>
            </a:r>
            <a:r>
              <a:rPr lang="en-US" dirty="0" err="1"/>
              <a:t>WorldClim</a:t>
            </a:r>
            <a:r>
              <a:rPr lang="en-US" dirty="0"/>
              <a:t> : </a:t>
            </a:r>
            <a:r>
              <a:rPr lang="en-US" dirty="0">
                <a:solidFill>
                  <a:srgbClr val="0070C0"/>
                </a:solidFill>
                <a:hlinkClick r:id="rId3"/>
              </a:rPr>
              <a:t>https://www.</a:t>
            </a:r>
            <a:r>
              <a:rPr lang="en-US" b="1" u="sng" dirty="0">
                <a:solidFill>
                  <a:srgbClr val="0070C0"/>
                </a:solidFill>
                <a:hlinkClick r:id="rId3"/>
              </a:rPr>
              <a:t>worldclim</a:t>
            </a:r>
            <a:r>
              <a:rPr lang="en-US" dirty="0">
                <a:solidFill>
                  <a:srgbClr val="0070C0"/>
                </a:solidFill>
                <a:hlinkClick r:id="rId3"/>
              </a:rPr>
              <a:t>.org/data/index.html</a:t>
            </a:r>
            <a:endParaRPr lang="en-US" dirty="0">
              <a:solidFill>
                <a:srgbClr val="0070C0"/>
              </a:solidFill>
            </a:endParaRPr>
          </a:p>
          <a:p>
            <a:pPr algn="just">
              <a:lnSpc>
                <a:spcPct val="150000"/>
              </a:lnSpc>
            </a:pPr>
            <a:r>
              <a:rPr lang="en-US" dirty="0">
                <a:solidFill>
                  <a:srgbClr val="0070C0"/>
                </a:solidFill>
              </a:rPr>
              <a:t>(let try in R also, open “2 - Get </a:t>
            </a:r>
            <a:r>
              <a:rPr lang="en-US" dirty="0" err="1">
                <a:solidFill>
                  <a:srgbClr val="0070C0"/>
                </a:solidFill>
              </a:rPr>
              <a:t>WORLDCLIM.r</a:t>
            </a:r>
            <a:r>
              <a:rPr lang="en-US" dirty="0">
                <a:solidFill>
                  <a:srgbClr val="0070C0"/>
                </a:solidFill>
              </a:rPr>
              <a:t>”)</a:t>
            </a:r>
          </a:p>
          <a:p>
            <a:pPr marL="285750" indent="-285750" algn="just">
              <a:lnSpc>
                <a:spcPct val="150000"/>
              </a:lnSpc>
              <a:buFont typeface="Arial" panose="020B0604020202020204" pitchFamily="34" charset="0"/>
              <a:buChar char="•"/>
            </a:pPr>
            <a:endParaRPr lang="en-US" dirty="0">
              <a:solidFill>
                <a:srgbClr val="0070C0"/>
              </a:solidFill>
            </a:endParaRPr>
          </a:p>
          <a:p>
            <a:pPr marL="285750" indent="-285750" algn="just">
              <a:lnSpc>
                <a:spcPct val="150000"/>
              </a:lnSpc>
              <a:buFont typeface="Arial" panose="020B0604020202020204" pitchFamily="34" charset="0"/>
              <a:buChar char="•"/>
            </a:pPr>
            <a:r>
              <a:rPr lang="en-US" dirty="0"/>
              <a:t>land cover from Copernicus: </a:t>
            </a:r>
            <a:r>
              <a:rPr lang="en-US" dirty="0">
                <a:solidFill>
                  <a:srgbClr val="0070C0"/>
                </a:solidFill>
                <a:hlinkClick r:id="rId4"/>
              </a:rPr>
              <a:t>https://</a:t>
            </a:r>
            <a:r>
              <a:rPr lang="en-US" b="1" u="sng" dirty="0">
                <a:solidFill>
                  <a:srgbClr val="0070C0"/>
                </a:solidFill>
                <a:hlinkClick r:id="rId4"/>
              </a:rPr>
              <a:t>land.copernicus.eu</a:t>
            </a:r>
            <a:r>
              <a:rPr lang="en-US" dirty="0">
                <a:solidFill>
                  <a:srgbClr val="0070C0"/>
                </a:solidFill>
                <a:hlinkClick r:id="rId4"/>
              </a:rPr>
              <a:t>/en/products/corine-land-cover</a:t>
            </a:r>
            <a:endParaRPr lang="en-US" dirty="0">
              <a:solidFill>
                <a:srgbClr val="0070C0"/>
              </a:solidFill>
            </a:endParaRPr>
          </a:p>
          <a:p>
            <a:pPr marL="285750" indent="-285750" algn="just">
              <a:lnSpc>
                <a:spcPct val="150000"/>
              </a:lnSpc>
              <a:buFont typeface="Arial" panose="020B0604020202020204" pitchFamily="34" charset="0"/>
              <a:buChar char="•"/>
            </a:pPr>
            <a:endParaRPr lang="en-US" dirty="0">
              <a:solidFill>
                <a:srgbClr val="0070C0"/>
              </a:solidFill>
            </a:endParaRPr>
          </a:p>
          <a:p>
            <a:pPr marL="285750" indent="-285750" algn="just">
              <a:lnSpc>
                <a:spcPct val="150000"/>
              </a:lnSpc>
              <a:buFont typeface="Arial" panose="020B0604020202020204" pitchFamily="34" charset="0"/>
              <a:buChar char="•"/>
            </a:pPr>
            <a:r>
              <a:rPr lang="en-US" dirty="0"/>
              <a:t>new repositories and tools: e.g. Google Earth Engine</a:t>
            </a:r>
          </a:p>
          <a:p>
            <a:pPr algn="just">
              <a:lnSpc>
                <a:spcPct val="150000"/>
              </a:lnSpc>
            </a:pPr>
            <a:r>
              <a:rPr lang="en-US" dirty="0"/>
              <a:t>(e.g., </a:t>
            </a:r>
            <a:r>
              <a:rPr lang="en-US" dirty="0">
                <a:hlinkClick r:id="rId5"/>
              </a:rPr>
              <a:t>https://nlang.users.earthengine.app/view/global-canopy-height-2020</a:t>
            </a:r>
            <a:r>
              <a:rPr lang="en-US" dirty="0"/>
              <a:t>)</a:t>
            </a:r>
          </a:p>
          <a:p>
            <a:pPr marL="285750" indent="-285750" algn="just">
              <a:lnSpc>
                <a:spcPct val="150000"/>
              </a:lnSpc>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5A7DDF0F-4A38-46B0-9764-815C7BE8C1F1}"/>
              </a:ext>
            </a:extLst>
          </p:cNvPr>
          <p:cNvSpPr/>
          <p:nvPr/>
        </p:nvSpPr>
        <p:spPr>
          <a:xfrm>
            <a:off x="163502" y="199317"/>
            <a:ext cx="2769091" cy="369332"/>
          </a:xfrm>
          <a:prstGeom prst="rect">
            <a:avLst/>
          </a:prstGeom>
        </p:spPr>
        <p:txBody>
          <a:bodyPr wrap="none">
            <a:spAutoFit/>
          </a:bodyPr>
          <a:lstStyle/>
          <a:p>
            <a:r>
              <a:rPr lang="en-US" altLang="en-US" b="1" dirty="0"/>
              <a:t>Environmental information</a:t>
            </a:r>
            <a:endParaRPr lang="en-US" b="1" dirty="0"/>
          </a:p>
        </p:txBody>
      </p:sp>
    </p:spTree>
    <p:extLst>
      <p:ext uri="{BB962C8B-B14F-4D97-AF65-F5344CB8AC3E}">
        <p14:creationId xmlns:p14="http://schemas.microsoft.com/office/powerpoint/2010/main" val="305875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F8CB1D-7871-42DA-BC12-78573B4E496A}"/>
              </a:ext>
            </a:extLst>
          </p:cNvPr>
          <p:cNvSpPr/>
          <p:nvPr/>
        </p:nvSpPr>
        <p:spPr>
          <a:xfrm>
            <a:off x="214794" y="197346"/>
            <a:ext cx="8404096" cy="6463308"/>
          </a:xfrm>
          <a:prstGeom prst="rect">
            <a:avLst/>
          </a:prstGeom>
        </p:spPr>
        <p:txBody>
          <a:bodyPr wrap="none" anchor="ctr">
            <a:spAutoFit/>
          </a:bodyPr>
          <a:lstStyle/>
          <a:p>
            <a:pPr eaLnBrk="0" fontAlgn="t" hangingPunct="0">
              <a:spcBef>
                <a:spcPct val="0"/>
              </a:spcBef>
              <a:spcAft>
                <a:spcPct val="0"/>
              </a:spcAft>
            </a:pPr>
            <a:r>
              <a:rPr lang="en-US" dirty="0">
                <a:solidFill>
                  <a:srgbClr val="474747"/>
                </a:solidFill>
                <a:latin typeface="Open Sans"/>
              </a:rPr>
              <a:t>Report</a:t>
            </a:r>
          </a:p>
          <a:p>
            <a:pPr eaLnBrk="0" fontAlgn="t" hangingPunct="0">
              <a:spcBef>
                <a:spcPct val="0"/>
              </a:spcBef>
              <a:spcAft>
                <a:spcPct val="0"/>
              </a:spcAft>
            </a:pPr>
            <a:endParaRPr lang="en-US" dirty="0">
              <a:solidFill>
                <a:srgbClr val="474747"/>
              </a:solidFill>
              <a:latin typeface="Open Sans"/>
            </a:endParaRPr>
          </a:p>
          <a:p>
            <a:pPr eaLnBrk="0" fontAlgn="t" hangingPunct="0">
              <a:spcBef>
                <a:spcPct val="0"/>
              </a:spcBef>
              <a:spcAft>
                <a:spcPct val="0"/>
              </a:spcAft>
            </a:pPr>
            <a:r>
              <a:rPr lang="en-US" u="sng" dirty="0">
                <a:solidFill>
                  <a:srgbClr val="474747"/>
                </a:solidFill>
                <a:latin typeface="Open Sans"/>
              </a:rPr>
              <a:t>3 pages!</a:t>
            </a:r>
          </a:p>
          <a:p>
            <a:pPr eaLnBrk="0" fontAlgn="t" hangingPunct="0">
              <a:spcBef>
                <a:spcPct val="0"/>
              </a:spcBef>
              <a:spcAft>
                <a:spcPct val="0"/>
              </a:spcAft>
            </a:pPr>
            <a:endParaRPr lang="en-US" dirty="0">
              <a:solidFill>
                <a:srgbClr val="474747"/>
              </a:solidFill>
              <a:latin typeface="Open Sans"/>
            </a:endParaRPr>
          </a:p>
          <a:p>
            <a:pPr eaLnBrk="0" fontAlgn="t" hangingPunct="0">
              <a:spcBef>
                <a:spcPct val="0"/>
              </a:spcBef>
              <a:spcAft>
                <a:spcPct val="0"/>
              </a:spcAft>
            </a:pPr>
            <a:r>
              <a:rPr lang="en-US" dirty="0">
                <a:solidFill>
                  <a:srgbClr val="474747"/>
                </a:solidFill>
                <a:latin typeface="Open Sans"/>
              </a:rPr>
              <a:t>[title:] Modelling the distribution of [</a:t>
            </a:r>
            <a:r>
              <a:rPr lang="en-US" i="1" dirty="0">
                <a:solidFill>
                  <a:srgbClr val="474747"/>
                </a:solidFill>
                <a:latin typeface="Open Sans"/>
              </a:rPr>
              <a:t>your species</a:t>
            </a:r>
            <a:r>
              <a:rPr lang="en-US" dirty="0">
                <a:solidFill>
                  <a:srgbClr val="474747"/>
                </a:solidFill>
                <a:latin typeface="Open Sans"/>
              </a:rPr>
              <a:t>] for Iberian Peninsula</a:t>
            </a:r>
          </a:p>
          <a:p>
            <a:pPr marL="285750" indent="-285750" eaLnBrk="0" fontAlgn="t" hangingPunct="0">
              <a:spcBef>
                <a:spcPct val="0"/>
              </a:spcBef>
              <a:spcAft>
                <a:spcPct val="0"/>
              </a:spcAft>
              <a:buFontTx/>
              <a:buChar char="-"/>
            </a:pPr>
            <a:r>
              <a:rPr lang="en-US" dirty="0">
                <a:solidFill>
                  <a:srgbClr val="474747"/>
                </a:solidFill>
                <a:latin typeface="Open Sans"/>
              </a:rPr>
              <a:t>Introduction (1/2 pp)</a:t>
            </a:r>
          </a:p>
          <a:p>
            <a:pPr marL="285750" indent="-285750" eaLnBrk="0" fontAlgn="t" hangingPunct="0">
              <a:spcBef>
                <a:spcPct val="0"/>
              </a:spcBef>
              <a:spcAft>
                <a:spcPct val="0"/>
              </a:spcAft>
              <a:buFontTx/>
              <a:buChar char="-"/>
            </a:pPr>
            <a:r>
              <a:rPr lang="en-US" dirty="0">
                <a:solidFill>
                  <a:srgbClr val="474747"/>
                </a:solidFill>
                <a:latin typeface="Open Sans"/>
              </a:rPr>
              <a:t>Objective</a:t>
            </a:r>
          </a:p>
          <a:p>
            <a:pPr marL="285750" indent="-285750" eaLnBrk="0" fontAlgn="t" hangingPunct="0">
              <a:spcBef>
                <a:spcPct val="0"/>
              </a:spcBef>
              <a:spcAft>
                <a:spcPct val="0"/>
              </a:spcAft>
              <a:buFontTx/>
              <a:buChar char="-"/>
            </a:pPr>
            <a:r>
              <a:rPr lang="en-US" dirty="0">
                <a:solidFill>
                  <a:srgbClr val="474747"/>
                </a:solidFill>
                <a:latin typeface="Open Sans"/>
              </a:rPr>
              <a:t>Methods</a:t>
            </a:r>
          </a:p>
          <a:p>
            <a:pPr marL="285750" indent="-285750" eaLnBrk="0" fontAlgn="t" hangingPunct="0">
              <a:spcBef>
                <a:spcPct val="0"/>
              </a:spcBef>
              <a:spcAft>
                <a:spcPct val="0"/>
              </a:spcAft>
              <a:buFontTx/>
              <a:buChar char="-"/>
            </a:pPr>
            <a:r>
              <a:rPr lang="en-US" dirty="0">
                <a:solidFill>
                  <a:srgbClr val="474747"/>
                </a:solidFill>
                <a:latin typeface="Open Sans"/>
              </a:rPr>
              <a:t>Results</a:t>
            </a:r>
          </a:p>
          <a:p>
            <a:pPr marL="285750" indent="-285750" eaLnBrk="0" fontAlgn="t" hangingPunct="0">
              <a:spcBef>
                <a:spcPct val="0"/>
              </a:spcBef>
              <a:spcAft>
                <a:spcPct val="0"/>
              </a:spcAft>
              <a:buFontTx/>
              <a:buChar char="-"/>
            </a:pPr>
            <a:r>
              <a:rPr lang="en-US" dirty="0">
                <a:solidFill>
                  <a:srgbClr val="474747"/>
                </a:solidFill>
                <a:latin typeface="Open Sans"/>
              </a:rPr>
              <a:t>Discussion</a:t>
            </a:r>
          </a:p>
          <a:p>
            <a:pPr marL="285750" indent="-285750" eaLnBrk="0" fontAlgn="t" hangingPunct="0">
              <a:spcBef>
                <a:spcPct val="0"/>
              </a:spcBef>
              <a:spcAft>
                <a:spcPct val="0"/>
              </a:spcAft>
              <a:buFontTx/>
              <a:buChar char="-"/>
            </a:pPr>
            <a:r>
              <a:rPr lang="en-US" dirty="0">
                <a:solidFill>
                  <a:srgbClr val="474747"/>
                </a:solidFill>
                <a:latin typeface="Open Sans"/>
              </a:rPr>
              <a:t>Annexes: R code […]</a:t>
            </a:r>
          </a:p>
          <a:p>
            <a:pPr marL="285750" indent="-285750" eaLnBrk="0" fontAlgn="t" hangingPunct="0">
              <a:spcBef>
                <a:spcPct val="0"/>
              </a:spcBef>
              <a:spcAft>
                <a:spcPct val="0"/>
              </a:spcAft>
              <a:buFontTx/>
              <a:buChar char="-"/>
            </a:pPr>
            <a:r>
              <a:rPr lang="en-US" dirty="0">
                <a:solidFill>
                  <a:srgbClr val="474747"/>
                </a:solidFill>
                <a:latin typeface="Open Sans"/>
              </a:rPr>
              <a:t>Add disclaimer:</a:t>
            </a:r>
          </a:p>
          <a:p>
            <a:pPr marL="285750" indent="-285750" eaLnBrk="0" fontAlgn="t" hangingPunct="0">
              <a:spcBef>
                <a:spcPct val="0"/>
              </a:spcBef>
              <a:spcAft>
                <a:spcPct val="0"/>
              </a:spcAft>
              <a:buFontTx/>
              <a:buChar char="-"/>
            </a:pPr>
            <a:endParaRPr lang="en-US" dirty="0">
              <a:solidFill>
                <a:srgbClr val="474747"/>
              </a:solidFill>
              <a:latin typeface="Open Sans"/>
            </a:endParaRPr>
          </a:p>
          <a:p>
            <a:r>
              <a:rPr lang="en-US" sz="1200" b="1" dirty="0">
                <a:solidFill>
                  <a:srgbClr val="0070C0"/>
                </a:solidFill>
              </a:rPr>
              <a:t>Author permission and reuse disclaimer (FCUL, non-commercial)</a:t>
            </a:r>
            <a:br>
              <a:rPr lang="en-US" sz="1200" dirty="0">
                <a:solidFill>
                  <a:srgbClr val="0070C0"/>
                </a:solidFill>
              </a:rPr>
            </a:br>
            <a:r>
              <a:rPr lang="en-US" sz="1200" dirty="0">
                <a:solidFill>
                  <a:srgbClr val="0070C0"/>
                </a:solidFill>
              </a:rPr>
              <a:t>I, the author(s) of this report, grant </a:t>
            </a:r>
            <a:r>
              <a:rPr lang="en-US" sz="1200" dirty="0" err="1">
                <a:solidFill>
                  <a:srgbClr val="0070C0"/>
                </a:solidFill>
              </a:rPr>
              <a:t>Faculdade</a:t>
            </a:r>
            <a:r>
              <a:rPr lang="en-US" sz="1200" dirty="0">
                <a:solidFill>
                  <a:srgbClr val="0070C0"/>
                </a:solidFill>
              </a:rPr>
              <a:t> de </a:t>
            </a:r>
            <a:r>
              <a:rPr lang="en-US" sz="1200" dirty="0" err="1">
                <a:solidFill>
                  <a:srgbClr val="0070C0"/>
                </a:solidFill>
              </a:rPr>
              <a:t>Ciências</a:t>
            </a:r>
            <a:r>
              <a:rPr lang="en-US" sz="1200" dirty="0">
                <a:solidFill>
                  <a:srgbClr val="0070C0"/>
                </a:solidFill>
              </a:rPr>
              <a:t> da </a:t>
            </a:r>
            <a:r>
              <a:rPr lang="en-US" sz="1200" dirty="0" err="1">
                <a:solidFill>
                  <a:srgbClr val="0070C0"/>
                </a:solidFill>
              </a:rPr>
              <a:t>Universidade</a:t>
            </a:r>
            <a:r>
              <a:rPr lang="en-US" sz="1200" dirty="0">
                <a:solidFill>
                  <a:srgbClr val="0070C0"/>
                </a:solidFill>
              </a:rPr>
              <a:t> de </a:t>
            </a:r>
            <a:r>
              <a:rPr lang="en-US" sz="1200" dirty="0" err="1">
                <a:solidFill>
                  <a:srgbClr val="0070C0"/>
                </a:solidFill>
              </a:rPr>
              <a:t>Lisboa</a:t>
            </a:r>
            <a:r>
              <a:rPr lang="en-US" sz="1200" dirty="0">
                <a:solidFill>
                  <a:srgbClr val="0070C0"/>
                </a:solidFill>
              </a:rPr>
              <a:t> (FCUL) </a:t>
            </a:r>
          </a:p>
          <a:p>
            <a:r>
              <a:rPr lang="en-US" sz="1200" dirty="0">
                <a:solidFill>
                  <a:srgbClr val="0070C0"/>
                </a:solidFill>
              </a:rPr>
              <a:t>permission to publish and make this work available on an FCUL website as an example of student work. </a:t>
            </a:r>
          </a:p>
          <a:p>
            <a:r>
              <a:rPr lang="en-US" sz="1200" dirty="0">
                <a:solidFill>
                  <a:srgbClr val="0070C0"/>
                </a:solidFill>
              </a:rPr>
              <a:t>I also allow third parties to copy and redistribute the work and to create extracts, abstracts, revised versions, adaptations, </a:t>
            </a:r>
          </a:p>
          <a:p>
            <a:r>
              <a:rPr lang="en-US" sz="1200" dirty="0">
                <a:solidFill>
                  <a:srgbClr val="0070C0"/>
                </a:solidFill>
              </a:rPr>
              <a:t>and derivative works (including translation), to include it in a collective work (e.g., an anthology), </a:t>
            </a:r>
          </a:p>
          <a:p>
            <a:r>
              <a:rPr lang="en-US" sz="1200" dirty="0">
                <a:solidFill>
                  <a:srgbClr val="0070C0"/>
                </a:solidFill>
              </a:rPr>
              <a:t>and to perform text and data mining.</a:t>
            </a:r>
          </a:p>
          <a:p>
            <a:r>
              <a:rPr lang="en-US" sz="1200" dirty="0">
                <a:solidFill>
                  <a:srgbClr val="0070C0"/>
                </a:solidFill>
              </a:rPr>
              <a:t>These uses are permitted only for </a:t>
            </a:r>
            <a:r>
              <a:rPr lang="en-US" sz="1200" b="1" dirty="0">
                <a:solidFill>
                  <a:srgbClr val="0070C0"/>
                </a:solidFill>
              </a:rPr>
              <a:t>non-commercial</a:t>
            </a:r>
            <a:r>
              <a:rPr lang="en-US" sz="1200" dirty="0">
                <a:solidFill>
                  <a:srgbClr val="0070C0"/>
                </a:solidFill>
              </a:rPr>
              <a:t> purposes and provided that the user:</a:t>
            </a:r>
          </a:p>
          <a:p>
            <a:r>
              <a:rPr lang="en-US" sz="1200" dirty="0">
                <a:solidFill>
                  <a:srgbClr val="0070C0"/>
                </a:solidFill>
              </a:rPr>
              <a:t>gives appropriate credit to the author(s);</a:t>
            </a:r>
          </a:p>
          <a:p>
            <a:r>
              <a:rPr lang="en-US" sz="1200" dirty="0">
                <a:solidFill>
                  <a:srgbClr val="0070C0"/>
                </a:solidFill>
              </a:rPr>
              <a:t>indicates if changes were made; and</a:t>
            </a:r>
          </a:p>
          <a:p>
            <a:r>
              <a:rPr lang="en-US" sz="1200" dirty="0">
                <a:solidFill>
                  <a:srgbClr val="0070C0"/>
                </a:solidFill>
              </a:rPr>
              <a:t>does not imply endorsement by the author(s) and does not modify the work in a way that harms the author(s)’ honor or reputation.</a:t>
            </a:r>
          </a:p>
          <a:p>
            <a:r>
              <a:rPr lang="en-US" sz="1200" b="1" dirty="0">
                <a:solidFill>
                  <a:srgbClr val="0070C0"/>
                </a:solidFill>
              </a:rPr>
              <a:t>Author(s):</a:t>
            </a:r>
            <a:r>
              <a:rPr lang="en-US" sz="1200" dirty="0">
                <a:solidFill>
                  <a:srgbClr val="0070C0"/>
                </a:solidFill>
              </a:rPr>
              <a:t> ____________________ </a:t>
            </a:r>
            <a:r>
              <a:rPr lang="en-US" sz="1200" b="1" dirty="0">
                <a:solidFill>
                  <a:srgbClr val="0070C0"/>
                </a:solidFill>
              </a:rPr>
              <a:t>Student number(s):</a:t>
            </a:r>
            <a:r>
              <a:rPr lang="en-US" sz="1200" dirty="0">
                <a:solidFill>
                  <a:srgbClr val="0070C0"/>
                </a:solidFill>
              </a:rPr>
              <a:t> ____________________</a:t>
            </a:r>
            <a:br>
              <a:rPr lang="en-US" sz="1200" dirty="0">
                <a:solidFill>
                  <a:srgbClr val="0070C0"/>
                </a:solidFill>
              </a:rPr>
            </a:br>
            <a:r>
              <a:rPr lang="en-US" sz="1200" b="1" dirty="0">
                <a:solidFill>
                  <a:srgbClr val="0070C0"/>
                </a:solidFill>
              </a:rPr>
              <a:t>Course/Unit:</a:t>
            </a:r>
            <a:r>
              <a:rPr lang="en-US" sz="1200" dirty="0">
                <a:solidFill>
                  <a:srgbClr val="0070C0"/>
                </a:solidFill>
              </a:rPr>
              <a:t> ____________________ </a:t>
            </a:r>
            <a:r>
              <a:rPr lang="en-US" sz="1200" b="1" dirty="0">
                <a:solidFill>
                  <a:srgbClr val="0070C0"/>
                </a:solidFill>
              </a:rPr>
              <a:t>Date:</a:t>
            </a:r>
            <a:r>
              <a:rPr lang="en-US" sz="1200" dirty="0">
                <a:solidFill>
                  <a:srgbClr val="0070C0"/>
                </a:solidFill>
              </a:rPr>
              <a:t> ____ / ____ / ______</a:t>
            </a:r>
          </a:p>
          <a:p>
            <a:pPr marL="285750" indent="-285750" eaLnBrk="0" fontAlgn="t" hangingPunct="0">
              <a:spcBef>
                <a:spcPct val="0"/>
              </a:spcBef>
              <a:spcAft>
                <a:spcPct val="0"/>
              </a:spcAft>
              <a:buFontTx/>
              <a:buChar char="-"/>
            </a:pPr>
            <a:endParaRPr lang="en-US" dirty="0">
              <a:solidFill>
                <a:srgbClr val="474747"/>
              </a:solidFill>
              <a:latin typeface="Open Sans"/>
            </a:endParaRPr>
          </a:p>
          <a:p>
            <a:pPr marL="285750" indent="-285750" eaLnBrk="0" fontAlgn="t" hangingPunct="0">
              <a:spcBef>
                <a:spcPct val="0"/>
              </a:spcBef>
              <a:spcAft>
                <a:spcPct val="0"/>
              </a:spcAft>
              <a:buFontTx/>
              <a:buChar char="-"/>
            </a:pPr>
            <a:r>
              <a:rPr lang="en-US" dirty="0">
                <a:solidFill>
                  <a:srgbClr val="474747"/>
                </a:solidFill>
                <a:latin typeface="Open Sans"/>
              </a:rPr>
              <a:t>To be sent to fjascensao@edu.ulisboa.pt</a:t>
            </a:r>
          </a:p>
        </p:txBody>
      </p:sp>
    </p:spTree>
    <p:extLst>
      <p:ext uri="{BB962C8B-B14F-4D97-AF65-F5344CB8AC3E}">
        <p14:creationId xmlns:p14="http://schemas.microsoft.com/office/powerpoint/2010/main" val="100136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hematic representation of the species distribution modelling concept. First, biodiversity and environmental information are sampled in geographic space. Second, a statistical model (here, generalised linear model) is used to estimate the species-environment relationship. Third, the species–environment relationship can be mapped onto geographic layers of environmental information to delineate the potential distribution of the species. Mapping to the sampling area and period is usually referred to as interpolation, while transferring to a different time period or geographic area is referred to as extrapolation.*">
            <a:extLst>
              <a:ext uri="{FF2B5EF4-FFF2-40B4-BE49-F238E27FC236}">
                <a16:creationId xmlns:a16="http://schemas.microsoft.com/office/drawing/2014/main" id="{5C781764-DD76-49C4-B29A-EE5C525DA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474" y="2453702"/>
            <a:ext cx="5788794" cy="2595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AC32D6-932B-4A01-94BC-43D1F17E6ED5}"/>
              </a:ext>
            </a:extLst>
          </p:cNvPr>
          <p:cNvSpPr/>
          <p:nvPr/>
        </p:nvSpPr>
        <p:spPr>
          <a:xfrm>
            <a:off x="2779474" y="2084370"/>
            <a:ext cx="707758" cy="369332"/>
          </a:xfrm>
          <a:prstGeom prst="rect">
            <a:avLst/>
          </a:prstGeom>
        </p:spPr>
        <p:txBody>
          <a:bodyPr wrap="none">
            <a:spAutoFit/>
          </a:bodyPr>
          <a:lstStyle/>
          <a:p>
            <a:r>
              <a:rPr lang="en-US" dirty="0"/>
              <a:t>Day 1</a:t>
            </a:r>
          </a:p>
        </p:txBody>
      </p:sp>
      <p:sp>
        <p:nvSpPr>
          <p:cNvPr id="4" name="Rectangle 3">
            <a:extLst>
              <a:ext uri="{FF2B5EF4-FFF2-40B4-BE49-F238E27FC236}">
                <a16:creationId xmlns:a16="http://schemas.microsoft.com/office/drawing/2014/main" id="{29DB8EA6-07E0-4D08-86B4-328270E0C95C}"/>
              </a:ext>
            </a:extLst>
          </p:cNvPr>
          <p:cNvSpPr/>
          <p:nvPr/>
        </p:nvSpPr>
        <p:spPr>
          <a:xfrm>
            <a:off x="4748799" y="2084370"/>
            <a:ext cx="707758" cy="369332"/>
          </a:xfrm>
          <a:prstGeom prst="rect">
            <a:avLst/>
          </a:prstGeom>
        </p:spPr>
        <p:txBody>
          <a:bodyPr wrap="none">
            <a:spAutoFit/>
          </a:bodyPr>
          <a:lstStyle/>
          <a:p>
            <a:r>
              <a:rPr lang="en-US" dirty="0"/>
              <a:t>Day 2</a:t>
            </a:r>
          </a:p>
        </p:txBody>
      </p:sp>
      <p:sp>
        <p:nvSpPr>
          <p:cNvPr id="5" name="Rectangle 4">
            <a:extLst>
              <a:ext uri="{FF2B5EF4-FFF2-40B4-BE49-F238E27FC236}">
                <a16:creationId xmlns:a16="http://schemas.microsoft.com/office/drawing/2014/main" id="{1EAAE267-C75C-46CF-B2AD-01224353FDB1}"/>
              </a:ext>
            </a:extLst>
          </p:cNvPr>
          <p:cNvSpPr/>
          <p:nvPr/>
        </p:nvSpPr>
        <p:spPr>
          <a:xfrm>
            <a:off x="6735445" y="2084370"/>
            <a:ext cx="935384" cy="369332"/>
          </a:xfrm>
          <a:prstGeom prst="rect">
            <a:avLst/>
          </a:prstGeom>
        </p:spPr>
        <p:txBody>
          <a:bodyPr wrap="none">
            <a:spAutoFit/>
          </a:bodyPr>
          <a:lstStyle/>
          <a:p>
            <a:r>
              <a:rPr lang="en-US" dirty="0"/>
              <a:t>Day 2, 3</a:t>
            </a:r>
          </a:p>
        </p:txBody>
      </p:sp>
    </p:spTree>
    <p:extLst>
      <p:ext uri="{BB962C8B-B14F-4D97-AF65-F5344CB8AC3E}">
        <p14:creationId xmlns:p14="http://schemas.microsoft.com/office/powerpoint/2010/main" val="222361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FA9067-5151-4D36-88AC-E7BF54D25C50}"/>
              </a:ext>
            </a:extLst>
          </p:cNvPr>
          <p:cNvSpPr txBox="1"/>
          <p:nvPr/>
        </p:nvSpPr>
        <p:spPr>
          <a:xfrm>
            <a:off x="2117559" y="1788694"/>
            <a:ext cx="6833936" cy="2862322"/>
          </a:xfrm>
          <a:prstGeom prst="rect">
            <a:avLst/>
          </a:prstGeom>
          <a:noFill/>
        </p:spPr>
        <p:txBody>
          <a:bodyPr wrap="square" rtlCol="0">
            <a:spAutoFit/>
          </a:bodyPr>
          <a:lstStyle/>
          <a:p>
            <a:r>
              <a:rPr lang="en-US" sz="4000" dirty="0"/>
              <a:t>Day 1</a:t>
            </a:r>
          </a:p>
          <a:p>
            <a:endParaRPr lang="en-US" sz="2800" dirty="0"/>
          </a:p>
          <a:p>
            <a:r>
              <a:rPr lang="pt-PT" sz="2800" dirty="0"/>
              <a:t>R </a:t>
            </a:r>
            <a:r>
              <a:rPr lang="pt-PT" sz="2800" dirty="0" err="1"/>
              <a:t>and</a:t>
            </a:r>
            <a:r>
              <a:rPr lang="pt-PT" sz="2800" dirty="0"/>
              <a:t> R </a:t>
            </a:r>
            <a:r>
              <a:rPr lang="pt-PT" sz="2800" dirty="0" err="1"/>
              <a:t>studio</a:t>
            </a:r>
            <a:endParaRPr lang="pt-PT" sz="2800" dirty="0"/>
          </a:p>
          <a:p>
            <a:r>
              <a:rPr lang="pt-PT" sz="2800" dirty="0" err="1"/>
              <a:t>Species</a:t>
            </a:r>
            <a:r>
              <a:rPr lang="pt-PT" sz="2800" dirty="0"/>
              <a:t> </a:t>
            </a:r>
            <a:r>
              <a:rPr lang="pt-PT" sz="2800" dirty="0" err="1"/>
              <a:t>and</a:t>
            </a:r>
            <a:r>
              <a:rPr lang="pt-PT" sz="2800" dirty="0"/>
              <a:t> </a:t>
            </a:r>
            <a:r>
              <a:rPr lang="pt-PT" sz="2800" dirty="0" err="1"/>
              <a:t>maps</a:t>
            </a:r>
            <a:endParaRPr lang="en-US" sz="2800" dirty="0"/>
          </a:p>
          <a:p>
            <a:r>
              <a:rPr lang="en-US" sz="2800" dirty="0"/>
              <a:t>Mapping species occurrence</a:t>
            </a:r>
          </a:p>
          <a:p>
            <a:r>
              <a:rPr lang="en-US" sz="2800" dirty="0"/>
              <a:t>Environmental variables</a:t>
            </a:r>
          </a:p>
        </p:txBody>
      </p:sp>
    </p:spTree>
    <p:extLst>
      <p:ext uri="{BB962C8B-B14F-4D97-AF65-F5344CB8AC3E}">
        <p14:creationId xmlns:p14="http://schemas.microsoft.com/office/powerpoint/2010/main" val="49240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RStudio logo flat.svg - Wikimedia Commons">
            <a:extLst>
              <a:ext uri="{FF2B5EF4-FFF2-40B4-BE49-F238E27FC236}">
                <a16:creationId xmlns:a16="http://schemas.microsoft.com/office/drawing/2014/main" id="{E0203346-5541-44CC-94F8-C4568E80E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436" y="783429"/>
            <a:ext cx="3131128" cy="1099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351421-E405-4850-BF7B-9FACB97EDB7F}"/>
              </a:ext>
            </a:extLst>
          </p:cNvPr>
          <p:cNvPicPr>
            <a:picLocks noChangeAspect="1"/>
          </p:cNvPicPr>
          <p:nvPr/>
        </p:nvPicPr>
        <p:blipFill>
          <a:blip r:embed="rId3"/>
          <a:stretch>
            <a:fillRect/>
          </a:stretch>
        </p:blipFill>
        <p:spPr>
          <a:xfrm>
            <a:off x="6452986" y="2887467"/>
            <a:ext cx="5432541" cy="2931441"/>
          </a:xfrm>
          <a:prstGeom prst="rect">
            <a:avLst/>
          </a:prstGeom>
          <a:ln>
            <a:solidFill>
              <a:schemeClr val="tx1">
                <a:lumMod val="50000"/>
                <a:lumOff val="50000"/>
              </a:schemeClr>
            </a:solidFill>
          </a:ln>
        </p:spPr>
      </p:pic>
      <p:pic>
        <p:nvPicPr>
          <p:cNvPr id="3" name="Picture 2">
            <a:extLst>
              <a:ext uri="{FF2B5EF4-FFF2-40B4-BE49-F238E27FC236}">
                <a16:creationId xmlns:a16="http://schemas.microsoft.com/office/drawing/2014/main" id="{DF1D70EF-D41E-4B3D-B5BE-DECD2A2077F5}"/>
              </a:ext>
            </a:extLst>
          </p:cNvPr>
          <p:cNvPicPr>
            <a:picLocks noChangeAspect="1"/>
          </p:cNvPicPr>
          <p:nvPr/>
        </p:nvPicPr>
        <p:blipFill>
          <a:blip r:embed="rId4"/>
          <a:stretch>
            <a:fillRect/>
          </a:stretch>
        </p:blipFill>
        <p:spPr>
          <a:xfrm>
            <a:off x="670955" y="2887467"/>
            <a:ext cx="5432537" cy="2931441"/>
          </a:xfrm>
          <a:prstGeom prst="rect">
            <a:avLst/>
          </a:prstGeom>
          <a:ln>
            <a:solidFill>
              <a:schemeClr val="tx1">
                <a:lumMod val="50000"/>
                <a:lumOff val="50000"/>
              </a:schemeClr>
            </a:solidFill>
          </a:ln>
        </p:spPr>
      </p:pic>
    </p:spTree>
    <p:extLst>
      <p:ext uri="{BB962C8B-B14F-4D97-AF65-F5344CB8AC3E}">
        <p14:creationId xmlns:p14="http://schemas.microsoft.com/office/powerpoint/2010/main" val="873292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3438B-B075-4D53-9B16-E7AACD808A39}"/>
              </a:ext>
            </a:extLst>
          </p:cNvPr>
          <p:cNvSpPr/>
          <p:nvPr/>
        </p:nvSpPr>
        <p:spPr>
          <a:xfrm>
            <a:off x="163502" y="199317"/>
            <a:ext cx="4942571" cy="369332"/>
          </a:xfrm>
          <a:prstGeom prst="rect">
            <a:avLst/>
          </a:prstGeom>
        </p:spPr>
        <p:txBody>
          <a:bodyPr wrap="none">
            <a:spAutoFit/>
          </a:bodyPr>
          <a:lstStyle/>
          <a:p>
            <a:r>
              <a:rPr lang="en-US" altLang="en-US" b="1" dirty="0"/>
              <a:t>Spatial representation of species distribution data</a:t>
            </a:r>
            <a:endParaRPr lang="en-US" b="1" dirty="0"/>
          </a:p>
        </p:txBody>
      </p:sp>
      <p:pic>
        <p:nvPicPr>
          <p:cNvPr id="4" name="Picture 3">
            <a:extLst>
              <a:ext uri="{FF2B5EF4-FFF2-40B4-BE49-F238E27FC236}">
                <a16:creationId xmlns:a16="http://schemas.microsoft.com/office/drawing/2014/main" id="{EC1232BB-1FE9-444C-981F-E5BC7857D7C0}"/>
              </a:ext>
            </a:extLst>
          </p:cNvPr>
          <p:cNvPicPr>
            <a:picLocks noChangeAspect="1"/>
          </p:cNvPicPr>
          <p:nvPr/>
        </p:nvPicPr>
        <p:blipFill>
          <a:blip r:embed="rId3"/>
          <a:stretch>
            <a:fillRect/>
          </a:stretch>
        </p:blipFill>
        <p:spPr>
          <a:xfrm>
            <a:off x="5300647" y="2092191"/>
            <a:ext cx="4677330" cy="3045877"/>
          </a:xfrm>
          <a:prstGeom prst="rect">
            <a:avLst/>
          </a:prstGeom>
          <a:ln>
            <a:solidFill>
              <a:schemeClr val="tx1"/>
            </a:solidFill>
          </a:ln>
        </p:spPr>
      </p:pic>
      <p:pic>
        <p:nvPicPr>
          <p:cNvPr id="5" name="Picture 4">
            <a:extLst>
              <a:ext uri="{FF2B5EF4-FFF2-40B4-BE49-F238E27FC236}">
                <a16:creationId xmlns:a16="http://schemas.microsoft.com/office/drawing/2014/main" id="{DD221977-DB16-4671-BE38-38DEFABC807C}"/>
              </a:ext>
            </a:extLst>
          </p:cNvPr>
          <p:cNvPicPr>
            <a:picLocks noChangeAspect="1"/>
          </p:cNvPicPr>
          <p:nvPr/>
        </p:nvPicPr>
        <p:blipFill>
          <a:blip r:embed="rId4"/>
          <a:stretch>
            <a:fillRect/>
          </a:stretch>
        </p:blipFill>
        <p:spPr>
          <a:xfrm>
            <a:off x="8398504" y="974602"/>
            <a:ext cx="2415856" cy="1419487"/>
          </a:xfrm>
          <a:prstGeom prst="rect">
            <a:avLst/>
          </a:prstGeom>
          <a:ln>
            <a:solidFill>
              <a:schemeClr val="tx1"/>
            </a:solidFill>
          </a:ln>
        </p:spPr>
      </p:pic>
      <p:sp>
        <p:nvSpPr>
          <p:cNvPr id="6" name="Rectangle 5">
            <a:extLst>
              <a:ext uri="{FF2B5EF4-FFF2-40B4-BE49-F238E27FC236}">
                <a16:creationId xmlns:a16="http://schemas.microsoft.com/office/drawing/2014/main" id="{C916A0F3-6AB9-48BD-938B-A08904EED20A}"/>
              </a:ext>
            </a:extLst>
          </p:cNvPr>
          <p:cNvSpPr/>
          <p:nvPr/>
        </p:nvSpPr>
        <p:spPr>
          <a:xfrm>
            <a:off x="8293663" y="697603"/>
            <a:ext cx="1984198" cy="276999"/>
          </a:xfrm>
          <a:prstGeom prst="rect">
            <a:avLst/>
          </a:prstGeom>
        </p:spPr>
        <p:txBody>
          <a:bodyPr wrap="none">
            <a:spAutoFit/>
          </a:bodyPr>
          <a:lstStyle/>
          <a:p>
            <a:r>
              <a:rPr lang="en-US" sz="1200" dirty="0"/>
              <a:t>https://www.iucnredlist.org/</a:t>
            </a:r>
          </a:p>
        </p:txBody>
      </p:sp>
      <p:sp>
        <p:nvSpPr>
          <p:cNvPr id="7" name="Rectangle 6">
            <a:extLst>
              <a:ext uri="{FF2B5EF4-FFF2-40B4-BE49-F238E27FC236}">
                <a16:creationId xmlns:a16="http://schemas.microsoft.com/office/drawing/2014/main" id="{EBECE65C-EA19-4331-B0D1-DEDF89E3E7E5}"/>
              </a:ext>
            </a:extLst>
          </p:cNvPr>
          <p:cNvSpPr/>
          <p:nvPr/>
        </p:nvSpPr>
        <p:spPr>
          <a:xfrm>
            <a:off x="7458097" y="5188880"/>
            <a:ext cx="1335302" cy="369332"/>
          </a:xfrm>
          <a:prstGeom prst="rect">
            <a:avLst/>
          </a:prstGeom>
        </p:spPr>
        <p:txBody>
          <a:bodyPr wrap="none">
            <a:spAutoFit/>
          </a:bodyPr>
          <a:lstStyle/>
          <a:p>
            <a:r>
              <a:rPr lang="pt-BR" i="1" dirty="0"/>
              <a:t>Rana iberica</a:t>
            </a:r>
          </a:p>
        </p:txBody>
      </p:sp>
      <p:pic>
        <p:nvPicPr>
          <p:cNvPr id="7176" name="Picture 8" descr="Parque Biologico de Gaia - Rã-ibérica (Rana iberica)">
            <a:extLst>
              <a:ext uri="{FF2B5EF4-FFF2-40B4-BE49-F238E27FC236}">
                <a16:creationId xmlns:a16="http://schemas.microsoft.com/office/drawing/2014/main" id="{BCCC28BB-E5BC-44FC-8B68-3B393B6CBF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44" t="12828" r="23635" b="21050"/>
          <a:stretch/>
        </p:blipFill>
        <p:spPr bwMode="auto">
          <a:xfrm flipH="1">
            <a:off x="8853299" y="4390112"/>
            <a:ext cx="1506266" cy="121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https://assets.iflscience.com/assets/articleNo/45101/iImg/59879/content-1513094397-unicorn.jpg">
            <a:extLst>
              <a:ext uri="{FF2B5EF4-FFF2-40B4-BE49-F238E27FC236}">
                <a16:creationId xmlns:a16="http://schemas.microsoft.com/office/drawing/2014/main" id="{F0A0103A-8EFD-4C6A-B118-5DE286800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437" y="2092191"/>
            <a:ext cx="3940601" cy="30458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CC76F47-CF73-4B13-8A3B-46A35E5A2EA6}"/>
              </a:ext>
            </a:extLst>
          </p:cNvPr>
          <p:cNvSpPr/>
          <p:nvPr/>
        </p:nvSpPr>
        <p:spPr>
          <a:xfrm>
            <a:off x="1209437" y="5188880"/>
            <a:ext cx="3896953" cy="600164"/>
          </a:xfrm>
          <a:prstGeom prst="rect">
            <a:avLst/>
          </a:prstGeom>
        </p:spPr>
        <p:txBody>
          <a:bodyPr wrap="square">
            <a:spAutoFit/>
          </a:bodyPr>
          <a:lstStyle/>
          <a:p>
            <a:r>
              <a:rPr lang="en-US" sz="1100" dirty="0" err="1"/>
              <a:t>Urbano</a:t>
            </a:r>
            <a:r>
              <a:rPr lang="en-US" sz="1100" dirty="0"/>
              <a:t> Monte 1587.</a:t>
            </a:r>
          </a:p>
          <a:p>
            <a:r>
              <a:rPr lang="en-US" sz="1100" dirty="0"/>
              <a:t>A unicorn, several devils, and a lizard man roam across the land in this colorful depiction of Siberia. </a:t>
            </a:r>
          </a:p>
        </p:txBody>
      </p:sp>
    </p:spTree>
    <p:extLst>
      <p:ext uri="{BB962C8B-B14F-4D97-AF65-F5344CB8AC3E}">
        <p14:creationId xmlns:p14="http://schemas.microsoft.com/office/powerpoint/2010/main" val="94774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DE422-93DD-4E05-9321-25743AAF42B0}"/>
              </a:ext>
            </a:extLst>
          </p:cNvPr>
          <p:cNvPicPr>
            <a:picLocks noChangeAspect="1"/>
          </p:cNvPicPr>
          <p:nvPr/>
        </p:nvPicPr>
        <p:blipFill>
          <a:blip r:embed="rId2"/>
          <a:stretch>
            <a:fillRect/>
          </a:stretch>
        </p:blipFill>
        <p:spPr>
          <a:xfrm>
            <a:off x="10209600" y="5471466"/>
            <a:ext cx="1982400" cy="1386534"/>
          </a:xfrm>
          <a:prstGeom prst="rect">
            <a:avLst/>
          </a:prstGeom>
        </p:spPr>
      </p:pic>
      <p:pic>
        <p:nvPicPr>
          <p:cNvPr id="8194" name="Picture 2" descr="https://ars.els-cdn.com/content/image/1-s2.0-S235198942400533X-gr3.jpg">
            <a:extLst>
              <a:ext uri="{FF2B5EF4-FFF2-40B4-BE49-F238E27FC236}">
                <a16:creationId xmlns:a16="http://schemas.microsoft.com/office/drawing/2014/main" id="{750ED937-F645-465C-97A5-9F1E09857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413" y="0"/>
            <a:ext cx="411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75B95F-906A-44C4-9BCD-322A21740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12" y="3730030"/>
            <a:ext cx="4800308" cy="2743034"/>
          </a:xfrm>
          <a:prstGeom prst="rect">
            <a:avLst/>
          </a:prstGeom>
        </p:spPr>
      </p:pic>
      <p:pic>
        <p:nvPicPr>
          <p:cNvPr id="7" name="Picture 6">
            <a:extLst>
              <a:ext uri="{FF2B5EF4-FFF2-40B4-BE49-F238E27FC236}">
                <a16:creationId xmlns:a16="http://schemas.microsoft.com/office/drawing/2014/main" id="{E3E519AD-3DF7-4473-AA6F-50AA5EB93419}"/>
              </a:ext>
            </a:extLst>
          </p:cNvPr>
          <p:cNvPicPr>
            <a:picLocks noChangeAspect="1"/>
          </p:cNvPicPr>
          <p:nvPr/>
        </p:nvPicPr>
        <p:blipFill>
          <a:blip r:embed="rId5"/>
          <a:stretch>
            <a:fillRect/>
          </a:stretch>
        </p:blipFill>
        <p:spPr>
          <a:xfrm>
            <a:off x="214812" y="244800"/>
            <a:ext cx="4800308" cy="3301766"/>
          </a:xfrm>
          <a:prstGeom prst="rect">
            <a:avLst/>
          </a:prstGeom>
        </p:spPr>
      </p:pic>
      <p:pic>
        <p:nvPicPr>
          <p:cNvPr id="11" name="Graphic 10" descr="Line arrow Clockwise curve">
            <a:extLst>
              <a:ext uri="{FF2B5EF4-FFF2-40B4-BE49-F238E27FC236}">
                <a16:creationId xmlns:a16="http://schemas.microsoft.com/office/drawing/2014/main" id="{4DBE9D7A-AABA-456B-916D-2E59325E99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337329">
            <a:off x="4761500" y="3489000"/>
            <a:ext cx="914400" cy="914400"/>
          </a:xfrm>
          <a:prstGeom prst="rect">
            <a:avLst/>
          </a:prstGeom>
        </p:spPr>
      </p:pic>
      <p:sp>
        <p:nvSpPr>
          <p:cNvPr id="12" name="Rectangle 11">
            <a:extLst>
              <a:ext uri="{FF2B5EF4-FFF2-40B4-BE49-F238E27FC236}">
                <a16:creationId xmlns:a16="http://schemas.microsoft.com/office/drawing/2014/main" id="{882E9B79-6629-47C9-881E-ABD9B77E94F5}"/>
              </a:ext>
            </a:extLst>
          </p:cNvPr>
          <p:cNvSpPr/>
          <p:nvPr/>
        </p:nvSpPr>
        <p:spPr>
          <a:xfrm>
            <a:off x="5995413" y="0"/>
            <a:ext cx="2068587" cy="1180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14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40D3C-9CB0-4682-BE9A-5DF12379F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118" y="3708000"/>
            <a:ext cx="7471481" cy="2921560"/>
          </a:xfrm>
          <a:prstGeom prst="rect">
            <a:avLst/>
          </a:prstGeom>
        </p:spPr>
      </p:pic>
      <p:pic>
        <p:nvPicPr>
          <p:cNvPr id="3" name="Picture 2">
            <a:extLst>
              <a:ext uri="{FF2B5EF4-FFF2-40B4-BE49-F238E27FC236}">
                <a16:creationId xmlns:a16="http://schemas.microsoft.com/office/drawing/2014/main" id="{117FFF50-AAA2-4DBF-8C59-CA0F55A13387}"/>
              </a:ext>
            </a:extLst>
          </p:cNvPr>
          <p:cNvPicPr>
            <a:picLocks noChangeAspect="1"/>
          </p:cNvPicPr>
          <p:nvPr/>
        </p:nvPicPr>
        <p:blipFill>
          <a:blip r:embed="rId3"/>
          <a:stretch>
            <a:fillRect/>
          </a:stretch>
        </p:blipFill>
        <p:spPr>
          <a:xfrm>
            <a:off x="288615" y="151200"/>
            <a:ext cx="5807385" cy="3967200"/>
          </a:xfrm>
          <a:prstGeom prst="rect">
            <a:avLst/>
          </a:prstGeom>
        </p:spPr>
      </p:pic>
    </p:spTree>
    <p:extLst>
      <p:ext uri="{BB962C8B-B14F-4D97-AF65-F5344CB8AC3E}">
        <p14:creationId xmlns:p14="http://schemas.microsoft.com/office/powerpoint/2010/main" val="354929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4">
            <a:extLst>
              <a:ext uri="{FF2B5EF4-FFF2-40B4-BE49-F238E27FC236}">
                <a16:creationId xmlns:a16="http://schemas.microsoft.com/office/drawing/2014/main" id="{C85EDEE8-C6B1-459B-B3D6-7FCD818BB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0"/>
            <a:ext cx="5835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223BD8-C1BD-447B-BFD5-3BD37A178652}"/>
              </a:ext>
            </a:extLst>
          </p:cNvPr>
          <p:cNvPicPr>
            <a:picLocks noChangeAspect="1"/>
          </p:cNvPicPr>
          <p:nvPr/>
        </p:nvPicPr>
        <p:blipFill>
          <a:blip r:embed="rId3"/>
          <a:stretch>
            <a:fillRect/>
          </a:stretch>
        </p:blipFill>
        <p:spPr>
          <a:xfrm>
            <a:off x="8917728" y="5941898"/>
            <a:ext cx="3274272" cy="820672"/>
          </a:xfrm>
          <a:prstGeom prst="rect">
            <a:avLst/>
          </a:prstGeom>
        </p:spPr>
      </p:pic>
      <p:pic>
        <p:nvPicPr>
          <p:cNvPr id="3" name="Picture 2">
            <a:extLst>
              <a:ext uri="{FF2B5EF4-FFF2-40B4-BE49-F238E27FC236}">
                <a16:creationId xmlns:a16="http://schemas.microsoft.com/office/drawing/2014/main" id="{C106F8AE-DFD6-4E2E-9003-1EDA057281C5}"/>
              </a:ext>
            </a:extLst>
          </p:cNvPr>
          <p:cNvPicPr>
            <a:picLocks noChangeAspect="1"/>
          </p:cNvPicPr>
          <p:nvPr/>
        </p:nvPicPr>
        <p:blipFill>
          <a:blip r:embed="rId4"/>
          <a:stretch>
            <a:fillRect/>
          </a:stretch>
        </p:blipFill>
        <p:spPr>
          <a:xfrm>
            <a:off x="9122327" y="95430"/>
            <a:ext cx="2242359" cy="1152721"/>
          </a:xfrm>
          <a:prstGeom prst="rect">
            <a:avLst/>
          </a:prstGeom>
        </p:spPr>
      </p:pic>
    </p:spTree>
    <p:extLst>
      <p:ext uri="{BB962C8B-B14F-4D97-AF65-F5344CB8AC3E}">
        <p14:creationId xmlns:p14="http://schemas.microsoft.com/office/powerpoint/2010/main" val="4146539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DA291A5C28543459C17291FF765E82A" ma:contentTypeVersion="18" ma:contentTypeDescription="Criar um novo documento." ma:contentTypeScope="" ma:versionID="76b0cb08a8937b04da3520e29fe0cfd6">
  <xsd:schema xmlns:xsd="http://www.w3.org/2001/XMLSchema" xmlns:xs="http://www.w3.org/2001/XMLSchema" xmlns:p="http://schemas.microsoft.com/office/2006/metadata/properties" xmlns:ns3="f2a88784-426f-4f29-bf61-60852010f3a8" xmlns:ns4="0b904598-3b20-434c-9172-a8cbf23690c5" targetNamespace="http://schemas.microsoft.com/office/2006/metadata/properties" ma:root="true" ma:fieldsID="e33b04f8550a0a0e67ef7ba054d6ffc5" ns3:_="" ns4:_="">
    <xsd:import namespace="f2a88784-426f-4f29-bf61-60852010f3a8"/>
    <xsd:import namespace="0b904598-3b20-434c-9172-a8cbf23690c5"/>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SearchProperties"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a88784-426f-4f29-bf61-60852010f3a8" elementFormDefault="qualified">
    <xsd:import namespace="http://schemas.microsoft.com/office/2006/documentManagement/types"/>
    <xsd:import namespace="http://schemas.microsoft.com/office/infopath/2007/PartnerControls"/>
    <xsd:element name="SharedWithDetails" ma:index="8" nillable="true" ma:displayName="Detalhes de Partilhado Com" ma:internalName="SharedWithDetails" ma:readOnly="true">
      <xsd:simpleType>
        <xsd:restriction base="dms:Note">
          <xsd:maxLength value="255"/>
        </xsd:restriction>
      </xsd:simpleType>
    </xsd:element>
    <xsd:element name="SharedWithUsers" ma:index="9" nillable="true" ma:displayName="Partilhado Com"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Hash de Sugestão de Partilha"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904598-3b20-434c-9172-a8cbf23690c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descrip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b904598-3b20-434c-9172-a8cbf23690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2576D7-89BF-44BC-A45C-D3E6EB0C54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a88784-426f-4f29-bf61-60852010f3a8"/>
    <ds:schemaRef ds:uri="0b904598-3b20-434c-9172-a8cbf2369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32792A-7C70-4708-93EF-96B199E77916}">
  <ds:schemaRefs>
    <ds:schemaRef ds:uri="http://schemas.microsoft.com/office/2006/documentManagement/types"/>
    <ds:schemaRef ds:uri="http://purl.org/dc/terms/"/>
    <ds:schemaRef ds:uri="http://schemas.microsoft.com/office/2006/metadata/properties"/>
    <ds:schemaRef ds:uri="0b904598-3b20-434c-9172-a8cbf23690c5"/>
    <ds:schemaRef ds:uri="http://purl.org/dc/dcmitype/"/>
    <ds:schemaRef ds:uri="http://purl.org/dc/elements/1.1/"/>
    <ds:schemaRef ds:uri="http://schemas.microsoft.com/office/infopath/2007/PartnerControls"/>
    <ds:schemaRef ds:uri="http://schemas.openxmlformats.org/package/2006/metadata/core-properties"/>
    <ds:schemaRef ds:uri="f2a88784-426f-4f29-bf61-60852010f3a8"/>
    <ds:schemaRef ds:uri="http://www.w3.org/XML/1998/namespace"/>
  </ds:schemaRefs>
</ds:datastoreItem>
</file>

<file path=customXml/itemProps3.xml><?xml version="1.0" encoding="utf-8"?>
<ds:datastoreItem xmlns:ds="http://schemas.openxmlformats.org/officeDocument/2006/customXml" ds:itemID="{3E57D365-8330-4653-A5D0-33338E2561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4020</TotalTime>
  <Words>1065</Words>
  <Application>Microsoft Office PowerPoint</Application>
  <PresentationFormat>Widescreen</PresentationFormat>
  <Paragraphs>136</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Helvetica Neue</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Jorge Portela Martins Ascensão</dc:creator>
  <cp:lastModifiedBy>Fernando Ascensão</cp:lastModifiedBy>
  <cp:revision>32</cp:revision>
  <dcterms:created xsi:type="dcterms:W3CDTF">2025-02-27T18:43:55Z</dcterms:created>
  <dcterms:modified xsi:type="dcterms:W3CDTF">2026-03-02T13:34:09Z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0x010100ADA291A5C28543459C17291FF765E82A</vt:lpwstr>
  </property>
</Properties>
</file>