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82" r:id="rId5"/>
    <p:sldId id="260" r:id="rId6"/>
    <p:sldId id="262" r:id="rId7"/>
    <p:sldId id="263" r:id="rId8"/>
    <p:sldId id="293" r:id="rId9"/>
    <p:sldId id="261" r:id="rId10"/>
    <p:sldId id="291" r:id="rId11"/>
    <p:sldId id="292" r:id="rId12"/>
    <p:sldId id="265" r:id="rId13"/>
    <p:sldId id="264"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155" d="100"/>
          <a:sy n="155" d="100"/>
        </p:scale>
        <p:origin x="162"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Ascensão" userId="f9e89cfe-a817-40c6-9bd2-6081867ab984" providerId="ADAL" clId="{A61DB5B4-A30D-4397-88E3-0A9775B7CF30}"/>
    <pc:docChg chg="undo custSel modSld">
      <pc:chgData name="Fernando Ascensão" userId="f9e89cfe-a817-40c6-9bd2-6081867ab984" providerId="ADAL" clId="{A61DB5B4-A30D-4397-88E3-0A9775B7CF30}" dt="2026-03-03T11:39:52.215" v="21" actId="1076"/>
      <pc:docMkLst>
        <pc:docMk/>
      </pc:docMkLst>
      <pc:sldChg chg="delSp">
        <pc:chgData name="Fernando Ascensão" userId="f9e89cfe-a817-40c6-9bd2-6081867ab984" providerId="ADAL" clId="{A61DB5B4-A30D-4397-88E3-0A9775B7CF30}" dt="2026-03-03T11:28:40.030" v="1" actId="478"/>
        <pc:sldMkLst>
          <pc:docMk/>
          <pc:sldMk cId="1403887409" sldId="263"/>
        </pc:sldMkLst>
        <pc:spChg chg="del">
          <ac:chgData name="Fernando Ascensão" userId="f9e89cfe-a817-40c6-9bd2-6081867ab984" providerId="ADAL" clId="{A61DB5B4-A30D-4397-88E3-0A9775B7CF30}" dt="2026-03-03T11:28:32.797" v="0" actId="478"/>
          <ac:spMkLst>
            <pc:docMk/>
            <pc:sldMk cId="1403887409" sldId="263"/>
            <ac:spMk id="4" creationId="{A83A9677-95DB-412F-A9AD-91F78E3146D1}"/>
          </ac:spMkLst>
        </pc:spChg>
        <pc:picChg chg="del">
          <ac:chgData name="Fernando Ascensão" userId="f9e89cfe-a817-40c6-9bd2-6081867ab984" providerId="ADAL" clId="{A61DB5B4-A30D-4397-88E3-0A9775B7CF30}" dt="2026-03-03T11:28:40.030" v="1" actId="478"/>
          <ac:picMkLst>
            <pc:docMk/>
            <pc:sldMk cId="1403887409" sldId="263"/>
            <ac:picMk id="2052" creationId="{68A468EE-A5C3-4962-8C55-E582500F46A0}"/>
          </ac:picMkLst>
        </pc:picChg>
      </pc:sldChg>
      <pc:sldChg chg="addSp delSp modSp">
        <pc:chgData name="Fernando Ascensão" userId="f9e89cfe-a817-40c6-9bd2-6081867ab984" providerId="ADAL" clId="{A61DB5B4-A30D-4397-88E3-0A9775B7CF30}" dt="2026-03-03T11:39:52.215" v="21" actId="1076"/>
        <pc:sldMkLst>
          <pc:docMk/>
          <pc:sldMk cId="155755839" sldId="264"/>
        </pc:sldMkLst>
        <pc:spChg chg="add mod">
          <ac:chgData name="Fernando Ascensão" userId="f9e89cfe-a817-40c6-9bd2-6081867ab984" providerId="ADAL" clId="{A61DB5B4-A30D-4397-88E3-0A9775B7CF30}" dt="2026-03-03T11:39:52.215" v="21" actId="1076"/>
          <ac:spMkLst>
            <pc:docMk/>
            <pc:sldMk cId="155755839" sldId="264"/>
            <ac:spMk id="5" creationId="{733B59B3-139B-4546-81CF-1BE819CA0295}"/>
          </ac:spMkLst>
        </pc:spChg>
        <pc:picChg chg="add del mod">
          <ac:chgData name="Fernando Ascensão" userId="f9e89cfe-a817-40c6-9bd2-6081867ab984" providerId="ADAL" clId="{A61DB5B4-A30D-4397-88E3-0A9775B7CF30}" dt="2026-03-03T11:38:48.477" v="9" actId="478"/>
          <ac:picMkLst>
            <pc:docMk/>
            <pc:sldMk cId="155755839" sldId="264"/>
            <ac:picMk id="3" creationId="{676E2D80-AD94-449F-BC8B-40F7303BD6E1}"/>
          </ac:picMkLst>
        </pc:picChg>
        <pc:picChg chg="add mod">
          <ac:chgData name="Fernando Ascensão" userId="f9e89cfe-a817-40c6-9bd2-6081867ab984" providerId="ADAL" clId="{A61DB5B4-A30D-4397-88E3-0A9775B7CF30}" dt="2026-03-03T11:39:09.618" v="13" actId="1076"/>
          <ac:picMkLst>
            <pc:docMk/>
            <pc:sldMk cId="155755839" sldId="264"/>
            <ac:picMk id="4" creationId="{CE7E435D-8B3C-460A-9027-095C6B2493DC}"/>
          </ac:picMkLst>
        </pc:picChg>
      </pc:sldChg>
      <pc:sldChg chg="modSp">
        <pc:chgData name="Fernando Ascensão" userId="f9e89cfe-a817-40c6-9bd2-6081867ab984" providerId="ADAL" clId="{A61DB5B4-A30D-4397-88E3-0A9775B7CF30}" dt="2026-03-03T11:30:18.585" v="3" actId="1076"/>
        <pc:sldMkLst>
          <pc:docMk/>
          <pc:sldMk cId="1045420493" sldId="291"/>
        </pc:sldMkLst>
        <pc:picChg chg="mod">
          <ac:chgData name="Fernando Ascensão" userId="f9e89cfe-a817-40c6-9bd2-6081867ab984" providerId="ADAL" clId="{A61DB5B4-A30D-4397-88E3-0A9775B7CF30}" dt="2026-03-03T11:30:18.585" v="3" actId="1076"/>
          <ac:picMkLst>
            <pc:docMk/>
            <pc:sldMk cId="1045420493" sldId="291"/>
            <ac:picMk id="4" creationId="{8F8D3F3B-8FAC-4F4E-8B96-C1545C2035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A136A-CF87-4BCD-9E7C-453F7766A31F}" type="datetimeFigureOut">
              <a:rPr lang="en-US" smtClean="0"/>
              <a:t>03-Mar-26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1501A-8D71-4A21-A55C-FEDE12298FBE}" type="slidenum">
              <a:rPr lang="en-US" smtClean="0"/>
              <a:t>‹#›</a:t>
            </a:fld>
            <a:endParaRPr lang="en-US"/>
          </a:p>
        </p:txBody>
      </p:sp>
    </p:spTree>
    <p:extLst>
      <p:ext uri="{BB962C8B-B14F-4D97-AF65-F5344CB8AC3E}">
        <p14:creationId xmlns:p14="http://schemas.microsoft.com/office/powerpoint/2010/main" val="100058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To build an SDM, researchers use georeferenced biodiversity observations—such as species presence, counts, or richness—as response variables.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These are then related to geographic layers of environmental information (e.g., climate, land cover, soil attributes), which serve as predictor variables. </a:t>
            </a:r>
          </a:p>
          <a:p>
            <a:endParaRPr lang="en-US" dirty="0"/>
          </a:p>
        </p:txBody>
      </p:sp>
      <p:sp>
        <p:nvSpPr>
          <p:cNvPr id="4" name="Slide Number Placeholder 3"/>
          <p:cNvSpPr>
            <a:spLocks noGrp="1"/>
          </p:cNvSpPr>
          <p:nvPr>
            <p:ph type="sldNum" sz="quarter" idx="5"/>
          </p:nvPr>
        </p:nvSpPr>
        <p:spPr/>
        <p:txBody>
          <a:bodyPr/>
          <a:lstStyle/>
          <a:p>
            <a:fld id="{4245AE08-8315-4716-BB9C-E5CE67040055}" type="slidenum">
              <a:rPr lang="en-US" smtClean="0"/>
              <a:t>6</a:t>
            </a:fld>
            <a:endParaRPr lang="en-US"/>
          </a:p>
        </p:txBody>
      </p:sp>
    </p:spTree>
    <p:extLst>
      <p:ext uri="{BB962C8B-B14F-4D97-AF65-F5344CB8AC3E}">
        <p14:creationId xmlns:p14="http://schemas.microsoft.com/office/powerpoint/2010/main" val="416525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5AE08-8315-4716-BB9C-E5CE67040055}" type="slidenum">
              <a:rPr lang="en-US" smtClean="0"/>
              <a:t>9</a:t>
            </a:fld>
            <a:endParaRPr lang="en-US"/>
          </a:p>
        </p:txBody>
      </p:sp>
    </p:spTree>
    <p:extLst>
      <p:ext uri="{BB962C8B-B14F-4D97-AF65-F5344CB8AC3E}">
        <p14:creationId xmlns:p14="http://schemas.microsoft.com/office/powerpoint/2010/main" val="29456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3C25-FBCF-4EC9-BDA1-3F68F2668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D1DAA7-62D8-4A51-A56B-14315CDE46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5AA65E-FAAA-409F-B6BC-F8D805FB3DCE}"/>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5" name="Footer Placeholder 4">
            <a:extLst>
              <a:ext uri="{FF2B5EF4-FFF2-40B4-BE49-F238E27FC236}">
                <a16:creationId xmlns:a16="http://schemas.microsoft.com/office/drawing/2014/main" id="{5E9AD3D9-EC98-4C0B-818D-AA083552F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1994F-0931-486E-8BA2-5A7E0E733B0B}"/>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260915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8F3F-FAA9-4BC4-8A80-F926F1948E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941FA1-40A2-408F-B763-2529934108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C384B-B714-43C9-A8E7-4D7E347032A8}"/>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5" name="Footer Placeholder 4">
            <a:extLst>
              <a:ext uri="{FF2B5EF4-FFF2-40B4-BE49-F238E27FC236}">
                <a16:creationId xmlns:a16="http://schemas.microsoft.com/office/drawing/2014/main" id="{81B7E9D2-38F3-4840-8A31-0EB143FFC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7A83E-1933-4C5D-8386-82794B13EAF5}"/>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270136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7C6D70-5151-4BC4-8DD9-8749F582AC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137583-0EF9-4717-8097-CFBF2FBC7F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22F86-83F9-48B7-9389-FCB9EEB9ED8E}"/>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5" name="Footer Placeholder 4">
            <a:extLst>
              <a:ext uri="{FF2B5EF4-FFF2-40B4-BE49-F238E27FC236}">
                <a16:creationId xmlns:a16="http://schemas.microsoft.com/office/drawing/2014/main" id="{E18D2744-73E8-41FD-A954-ECBDC09CE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26C75-90E3-493F-B84C-CDA1CEBF5DC9}"/>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357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A308-24F3-4289-AB77-75873B6616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17D0B2-DD8D-473D-90E4-7AC46DF4BE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36D81-E200-473E-A9F2-16C04105381E}"/>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5" name="Footer Placeholder 4">
            <a:extLst>
              <a:ext uri="{FF2B5EF4-FFF2-40B4-BE49-F238E27FC236}">
                <a16:creationId xmlns:a16="http://schemas.microsoft.com/office/drawing/2014/main" id="{74CCFBCE-70C2-4C69-B7AE-415177B05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2CDD5-4059-48F8-9352-7F7FA93E6EA1}"/>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373402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7178-0D7F-4010-AB4E-4ECBA4CA0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CF1D8E-1F6D-4B51-96A5-72397CCAA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6FEB2F-065C-4B06-A0D9-AE49F2F69F9E}"/>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5" name="Footer Placeholder 4">
            <a:extLst>
              <a:ext uri="{FF2B5EF4-FFF2-40B4-BE49-F238E27FC236}">
                <a16:creationId xmlns:a16="http://schemas.microsoft.com/office/drawing/2014/main" id="{2077900F-FB9E-46C0-B82B-A192FF029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37AA1-7CDD-4E91-8776-CDF5C8ACAB4C}"/>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86060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EDDA-2993-4C06-A805-F15B16C53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B468D7-9C16-4AD2-8FF0-B62584855C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0EF20-A630-413F-8422-106B83CF8F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8C8652-3096-47DC-84B7-ABACFF8E87EE}"/>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6" name="Footer Placeholder 5">
            <a:extLst>
              <a:ext uri="{FF2B5EF4-FFF2-40B4-BE49-F238E27FC236}">
                <a16:creationId xmlns:a16="http://schemas.microsoft.com/office/drawing/2014/main" id="{3EA47B15-B719-4F37-A247-5E632ADD2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DDF9D-20E5-4A78-9348-EFBB680661E3}"/>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4105873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7033-6FA1-428A-B89C-41732786FF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21327-9ACB-44C4-8698-51C52AB68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FE2F62-FD4B-4672-B611-F01C0D0193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CB288-B59C-4199-B65E-4B92C1E4A8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8F4744-A8FE-495F-A82C-F289D4978E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CAB836-889B-401D-94B1-674DFC3E4303}"/>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8" name="Footer Placeholder 7">
            <a:extLst>
              <a:ext uri="{FF2B5EF4-FFF2-40B4-BE49-F238E27FC236}">
                <a16:creationId xmlns:a16="http://schemas.microsoft.com/office/drawing/2014/main" id="{D900ED09-711E-4640-B7BC-0447A7BCFB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381ECF-8B01-425B-B652-10983B70CAF4}"/>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273322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3F30-F5A7-4A63-9A54-38B5645D0D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BBB8DF-3066-4175-8935-D4A8C5A35A1A}"/>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4" name="Footer Placeholder 3">
            <a:extLst>
              <a:ext uri="{FF2B5EF4-FFF2-40B4-BE49-F238E27FC236}">
                <a16:creationId xmlns:a16="http://schemas.microsoft.com/office/drawing/2014/main" id="{ABA8B6FF-3267-4F6C-99D8-AEB1DCB79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A7C431-52BF-430C-952C-C4FC5A715650}"/>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289860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B3958-4B2B-486B-9EBF-5CD91515D69E}"/>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3" name="Footer Placeholder 2">
            <a:extLst>
              <a:ext uri="{FF2B5EF4-FFF2-40B4-BE49-F238E27FC236}">
                <a16:creationId xmlns:a16="http://schemas.microsoft.com/office/drawing/2014/main" id="{66F53824-0967-433F-88C0-0229FEC12F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CE0A6D-D5AE-4358-A459-DDCC7AA34872}"/>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373764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6F33-CE2F-4C23-A1D2-3523FA1FC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9687DA-A754-4C90-B1A2-3510D4E04B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2C044-79A4-4148-8BD7-970CC1192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0027A-0CD0-4FD0-9186-E8C531880237}"/>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6" name="Footer Placeholder 5">
            <a:extLst>
              <a:ext uri="{FF2B5EF4-FFF2-40B4-BE49-F238E27FC236}">
                <a16:creationId xmlns:a16="http://schemas.microsoft.com/office/drawing/2014/main" id="{02270DC6-4F3A-4201-9AE6-3AACB949C1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B41B60-4659-4572-ACEA-C9F8BB4533FE}"/>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32105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1780-1A4C-4A4F-BD6A-9C07B1C5A5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58692-D4B5-49D7-8178-C29C0B040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ADC6E4-C09B-45BA-B264-01D7CF4FB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BF612A-0F9B-466B-A84D-21086681CE0E}"/>
              </a:ext>
            </a:extLst>
          </p:cNvPr>
          <p:cNvSpPr>
            <a:spLocks noGrp="1"/>
          </p:cNvSpPr>
          <p:nvPr>
            <p:ph type="dt" sz="half" idx="10"/>
          </p:nvPr>
        </p:nvSpPr>
        <p:spPr/>
        <p:txBody>
          <a:bodyPr/>
          <a:lstStyle/>
          <a:p>
            <a:fld id="{BA4DB938-3193-4D77-9EFA-8FA83B8EC9EE}" type="datetimeFigureOut">
              <a:rPr lang="en-US" smtClean="0"/>
              <a:t>03-Mar-26</a:t>
            </a:fld>
            <a:endParaRPr lang="en-US"/>
          </a:p>
        </p:txBody>
      </p:sp>
      <p:sp>
        <p:nvSpPr>
          <p:cNvPr id="6" name="Footer Placeholder 5">
            <a:extLst>
              <a:ext uri="{FF2B5EF4-FFF2-40B4-BE49-F238E27FC236}">
                <a16:creationId xmlns:a16="http://schemas.microsoft.com/office/drawing/2014/main" id="{9E8D4357-CB91-444A-A54B-F2E9D5CF49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32B1E-2207-4B59-BF04-4B902F967251}"/>
              </a:ext>
            </a:extLst>
          </p:cNvPr>
          <p:cNvSpPr>
            <a:spLocks noGrp="1"/>
          </p:cNvSpPr>
          <p:nvPr>
            <p:ph type="sldNum" sz="quarter" idx="12"/>
          </p:nvPr>
        </p:nvSpPr>
        <p:spPr/>
        <p:txBody>
          <a:bodyPr/>
          <a:lstStyle/>
          <a:p>
            <a:fld id="{D9564785-B970-487E-AC62-F491935ACC4B}" type="slidenum">
              <a:rPr lang="en-US" smtClean="0"/>
              <a:t>‹#›</a:t>
            </a:fld>
            <a:endParaRPr lang="en-US"/>
          </a:p>
        </p:txBody>
      </p:sp>
    </p:spTree>
    <p:extLst>
      <p:ext uri="{BB962C8B-B14F-4D97-AF65-F5344CB8AC3E}">
        <p14:creationId xmlns:p14="http://schemas.microsoft.com/office/powerpoint/2010/main" val="236922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7245D-536D-4FF8-9348-71151863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24B78F-2AD2-4962-A73B-A44191F6D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86F0E-EE1C-47A8-A4A6-0441C76C0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DB938-3193-4D77-9EFA-8FA83B8EC9EE}" type="datetimeFigureOut">
              <a:rPr lang="en-US" smtClean="0"/>
              <a:t>03-Mar-26</a:t>
            </a:fld>
            <a:endParaRPr lang="en-US"/>
          </a:p>
        </p:txBody>
      </p:sp>
      <p:sp>
        <p:nvSpPr>
          <p:cNvPr id="5" name="Footer Placeholder 4">
            <a:extLst>
              <a:ext uri="{FF2B5EF4-FFF2-40B4-BE49-F238E27FC236}">
                <a16:creationId xmlns:a16="http://schemas.microsoft.com/office/drawing/2014/main" id="{BD09381B-B74D-4CCA-82A9-ED8103D28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B54060-4AF5-4D40-8EA1-35EA42C7CA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64785-B970-487E-AC62-F491935ACC4B}" type="slidenum">
              <a:rPr lang="en-US" smtClean="0"/>
              <a:t>‹#›</a:t>
            </a:fld>
            <a:endParaRPr lang="en-US"/>
          </a:p>
        </p:txBody>
      </p:sp>
    </p:spTree>
    <p:extLst>
      <p:ext uri="{BB962C8B-B14F-4D97-AF65-F5344CB8AC3E}">
        <p14:creationId xmlns:p14="http://schemas.microsoft.com/office/powerpoint/2010/main" val="3658975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9067-5151-4D36-88AC-E7BF54D25C50}"/>
              </a:ext>
            </a:extLst>
          </p:cNvPr>
          <p:cNvSpPr txBox="1"/>
          <p:nvPr/>
        </p:nvSpPr>
        <p:spPr>
          <a:xfrm>
            <a:off x="2117559" y="1788694"/>
            <a:ext cx="9272336" cy="1569660"/>
          </a:xfrm>
          <a:prstGeom prst="rect">
            <a:avLst/>
          </a:prstGeom>
          <a:noFill/>
        </p:spPr>
        <p:txBody>
          <a:bodyPr wrap="square" rtlCol="0">
            <a:spAutoFit/>
          </a:bodyPr>
          <a:lstStyle/>
          <a:p>
            <a:r>
              <a:rPr lang="en-US" sz="4000" dirty="0"/>
              <a:t>Class 2</a:t>
            </a:r>
          </a:p>
          <a:p>
            <a:endParaRPr lang="en-US" sz="2800" dirty="0"/>
          </a:p>
          <a:p>
            <a:r>
              <a:rPr lang="en-US" sz="2800" dirty="0"/>
              <a:t>Species Distribution Modeling - Generalized linear models</a:t>
            </a:r>
          </a:p>
        </p:txBody>
      </p:sp>
    </p:spTree>
    <p:extLst>
      <p:ext uri="{BB962C8B-B14F-4D97-AF65-F5344CB8AC3E}">
        <p14:creationId xmlns:p14="http://schemas.microsoft.com/office/powerpoint/2010/main" val="318165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E27BD-D881-4DA7-9155-60DEB3FE44ED}"/>
              </a:ext>
            </a:extLst>
          </p:cNvPr>
          <p:cNvSpPr/>
          <p:nvPr/>
        </p:nvSpPr>
        <p:spPr>
          <a:xfrm>
            <a:off x="798094" y="2398862"/>
            <a:ext cx="10307053" cy="1938992"/>
          </a:xfrm>
          <a:prstGeom prst="rect">
            <a:avLst/>
          </a:prstGeom>
        </p:spPr>
        <p:txBody>
          <a:bodyPr wrap="square">
            <a:spAutoFit/>
          </a:bodyPr>
          <a:lstStyle/>
          <a:p>
            <a:pPr marL="265113" indent="-265113">
              <a:buFont typeface="Arial" panose="020B0604020202020204" pitchFamily="34" charset="0"/>
              <a:buChar char="•"/>
            </a:pPr>
            <a:r>
              <a:rPr lang="en-US" sz="1200" dirty="0">
                <a:solidFill>
                  <a:srgbClr val="333333"/>
                </a:solidFill>
                <a:latin typeface="+mj-lt"/>
              </a:rPr>
              <a:t>Araújo, M. B., R. P. Anderson, A. M. Barbosa, C. M. Beale, C. F. </a:t>
            </a:r>
            <a:r>
              <a:rPr lang="en-US" sz="1200" dirty="0" err="1">
                <a:solidFill>
                  <a:srgbClr val="333333"/>
                </a:solidFill>
                <a:latin typeface="+mj-lt"/>
              </a:rPr>
              <a:t>Dormann</a:t>
            </a:r>
            <a:r>
              <a:rPr lang="en-US" sz="1200" dirty="0">
                <a:solidFill>
                  <a:srgbClr val="333333"/>
                </a:solidFill>
                <a:latin typeface="+mj-lt"/>
              </a:rPr>
              <a:t>, R. Early, R. A. Garcia, et al. 2019. “Standards for Distribution Models in Biodiversity Assessments.” </a:t>
            </a:r>
            <a:r>
              <a:rPr lang="en-US" sz="1200" i="1" dirty="0">
                <a:solidFill>
                  <a:srgbClr val="333333"/>
                </a:solidFill>
                <a:latin typeface="+mj-lt"/>
              </a:rPr>
              <a:t>Science Advances</a:t>
            </a:r>
            <a:r>
              <a:rPr lang="en-US" sz="1200" dirty="0">
                <a:solidFill>
                  <a:srgbClr val="333333"/>
                </a:solidFill>
                <a:latin typeface="+mj-lt"/>
              </a:rPr>
              <a:t> 5: eaat4858.</a:t>
            </a:r>
          </a:p>
          <a:p>
            <a:pPr marL="265113" indent="-265113">
              <a:buFont typeface="Arial" panose="020B0604020202020204" pitchFamily="34" charset="0"/>
              <a:buChar char="•"/>
            </a:pPr>
            <a:r>
              <a:rPr lang="en-US" sz="1200" dirty="0" err="1">
                <a:solidFill>
                  <a:srgbClr val="333333"/>
                </a:solidFill>
                <a:latin typeface="+mj-lt"/>
              </a:rPr>
              <a:t>Elith</a:t>
            </a:r>
            <a:r>
              <a:rPr lang="en-US" sz="1200" dirty="0">
                <a:solidFill>
                  <a:srgbClr val="333333"/>
                </a:solidFill>
                <a:latin typeface="+mj-lt"/>
              </a:rPr>
              <a:t>, J., S. J. Phillips, T. Hastie, M. </a:t>
            </a:r>
            <a:r>
              <a:rPr lang="en-US" sz="1200" dirty="0" err="1">
                <a:solidFill>
                  <a:srgbClr val="333333"/>
                </a:solidFill>
                <a:latin typeface="+mj-lt"/>
              </a:rPr>
              <a:t>Dudik</a:t>
            </a:r>
            <a:r>
              <a:rPr lang="en-US" sz="1200" dirty="0">
                <a:solidFill>
                  <a:srgbClr val="333333"/>
                </a:solidFill>
                <a:latin typeface="+mj-lt"/>
              </a:rPr>
              <a:t>, Y. E. Chee, and C. J. Yates. 2011. “A Statistical Explanation of Maxent for Ecologists.” </a:t>
            </a:r>
            <a:r>
              <a:rPr lang="en-US" sz="1200" i="1" dirty="0">
                <a:solidFill>
                  <a:srgbClr val="333333"/>
                </a:solidFill>
                <a:latin typeface="+mj-lt"/>
              </a:rPr>
              <a:t>Diversity and Distributions</a:t>
            </a:r>
            <a:r>
              <a:rPr lang="en-US" sz="1200" dirty="0">
                <a:solidFill>
                  <a:srgbClr val="333333"/>
                </a:solidFill>
                <a:latin typeface="+mj-lt"/>
              </a:rPr>
              <a:t> 17: 43–57.</a:t>
            </a:r>
          </a:p>
          <a:p>
            <a:pPr marL="265113" indent="-265113">
              <a:buFont typeface="Arial" panose="020B0604020202020204" pitchFamily="34" charset="0"/>
              <a:buChar char="•"/>
            </a:pPr>
            <a:r>
              <a:rPr lang="en-US" sz="1200" dirty="0">
                <a:solidFill>
                  <a:srgbClr val="333333"/>
                </a:solidFill>
                <a:latin typeface="+mj-lt"/>
              </a:rPr>
              <a:t>Franklin, J. 2010. </a:t>
            </a:r>
            <a:r>
              <a:rPr lang="en-US" sz="1200" i="1" dirty="0">
                <a:solidFill>
                  <a:srgbClr val="333333"/>
                </a:solidFill>
                <a:latin typeface="+mj-lt"/>
              </a:rPr>
              <a:t>Mapping Species Distributions: Spatial Inference and Prediction</a:t>
            </a:r>
            <a:r>
              <a:rPr lang="en-US" sz="1200" dirty="0">
                <a:solidFill>
                  <a:srgbClr val="333333"/>
                </a:solidFill>
                <a:latin typeface="+mj-lt"/>
              </a:rPr>
              <a:t>. </a:t>
            </a:r>
            <a:r>
              <a:rPr lang="en-US" sz="1200" dirty="0" err="1">
                <a:solidFill>
                  <a:srgbClr val="333333"/>
                </a:solidFill>
                <a:latin typeface="+mj-lt"/>
              </a:rPr>
              <a:t>Cambride</a:t>
            </a:r>
            <a:r>
              <a:rPr lang="en-US" sz="1200" dirty="0">
                <a:solidFill>
                  <a:srgbClr val="333333"/>
                </a:solidFill>
                <a:latin typeface="+mj-lt"/>
              </a:rPr>
              <a:t> University Press.</a:t>
            </a:r>
          </a:p>
          <a:p>
            <a:pPr marL="265113" indent="-265113">
              <a:buFont typeface="Arial" panose="020B0604020202020204" pitchFamily="34" charset="0"/>
              <a:buChar char="•"/>
            </a:pPr>
            <a:r>
              <a:rPr lang="en-US" sz="1200" dirty="0" err="1">
                <a:solidFill>
                  <a:srgbClr val="333333"/>
                </a:solidFill>
                <a:latin typeface="+mj-lt"/>
              </a:rPr>
              <a:t>Guisan</a:t>
            </a:r>
            <a:r>
              <a:rPr lang="en-US" sz="1200" dirty="0">
                <a:solidFill>
                  <a:srgbClr val="333333"/>
                </a:solidFill>
                <a:latin typeface="+mj-lt"/>
              </a:rPr>
              <a:t>, A., and W. </a:t>
            </a:r>
            <a:r>
              <a:rPr lang="en-US" sz="1200" dirty="0" err="1">
                <a:solidFill>
                  <a:srgbClr val="333333"/>
                </a:solidFill>
                <a:latin typeface="+mj-lt"/>
              </a:rPr>
              <a:t>Thuiller</a:t>
            </a:r>
            <a:r>
              <a:rPr lang="en-US" sz="1200" dirty="0">
                <a:solidFill>
                  <a:srgbClr val="333333"/>
                </a:solidFill>
                <a:latin typeface="+mj-lt"/>
              </a:rPr>
              <a:t>. 2005. “Predicting Species Distribution: Offering More Than Simple Habitat Models.” </a:t>
            </a:r>
            <a:r>
              <a:rPr lang="en-US" sz="1200" i="1" dirty="0">
                <a:solidFill>
                  <a:srgbClr val="333333"/>
                </a:solidFill>
                <a:latin typeface="+mj-lt"/>
              </a:rPr>
              <a:t>Ecology Letters</a:t>
            </a:r>
            <a:r>
              <a:rPr lang="en-US" sz="1200" dirty="0">
                <a:solidFill>
                  <a:srgbClr val="333333"/>
                </a:solidFill>
                <a:latin typeface="+mj-lt"/>
              </a:rPr>
              <a:t> 8: 993–1009.</a:t>
            </a:r>
          </a:p>
          <a:p>
            <a:pPr marL="265113" indent="-265113">
              <a:buFont typeface="Arial" panose="020B0604020202020204" pitchFamily="34" charset="0"/>
              <a:buChar char="•"/>
            </a:pPr>
            <a:r>
              <a:rPr lang="en-US" sz="1200" dirty="0" err="1">
                <a:solidFill>
                  <a:srgbClr val="333333"/>
                </a:solidFill>
                <a:latin typeface="+mj-lt"/>
              </a:rPr>
              <a:t>Merow</a:t>
            </a:r>
            <a:r>
              <a:rPr lang="en-US" sz="1200" dirty="0">
                <a:solidFill>
                  <a:srgbClr val="333333"/>
                </a:solidFill>
                <a:latin typeface="+mj-lt"/>
              </a:rPr>
              <a:t>, C., M. J. Smith, and J. A. </a:t>
            </a:r>
            <a:r>
              <a:rPr lang="en-US" sz="1200" dirty="0" err="1">
                <a:solidFill>
                  <a:srgbClr val="333333"/>
                </a:solidFill>
                <a:latin typeface="+mj-lt"/>
              </a:rPr>
              <a:t>Silander</a:t>
            </a:r>
            <a:r>
              <a:rPr lang="en-US" sz="1200" dirty="0">
                <a:solidFill>
                  <a:srgbClr val="333333"/>
                </a:solidFill>
                <a:latin typeface="+mj-lt"/>
              </a:rPr>
              <a:t> Jr. 2013. “A Practical Guide to Maxent for Modeling Species’ Distributions: What It Does, and Why Inputs and Settings Matter.” </a:t>
            </a:r>
            <a:r>
              <a:rPr lang="en-US" sz="1200" i="1" dirty="0" err="1">
                <a:solidFill>
                  <a:srgbClr val="333333"/>
                </a:solidFill>
                <a:latin typeface="+mj-lt"/>
              </a:rPr>
              <a:t>Ecography</a:t>
            </a:r>
            <a:r>
              <a:rPr lang="en-US" sz="1200" dirty="0">
                <a:solidFill>
                  <a:srgbClr val="333333"/>
                </a:solidFill>
                <a:latin typeface="+mj-lt"/>
              </a:rPr>
              <a:t> 36: 1058–69.</a:t>
            </a:r>
          </a:p>
          <a:p>
            <a:pPr marL="265113" indent="-265113">
              <a:buFont typeface="Arial" panose="020B0604020202020204" pitchFamily="34" charset="0"/>
              <a:buChar char="•"/>
            </a:pPr>
            <a:r>
              <a:rPr lang="en-US" sz="1200" dirty="0">
                <a:solidFill>
                  <a:srgbClr val="333333"/>
                </a:solidFill>
                <a:latin typeface="+mj-lt"/>
              </a:rPr>
              <a:t>Phillips, S. J., R. P. Anderson, and R. E. </a:t>
            </a:r>
            <a:r>
              <a:rPr lang="en-US" sz="1200" dirty="0" err="1">
                <a:solidFill>
                  <a:srgbClr val="333333"/>
                </a:solidFill>
                <a:latin typeface="+mj-lt"/>
              </a:rPr>
              <a:t>Schapire</a:t>
            </a:r>
            <a:r>
              <a:rPr lang="en-US" sz="1200" dirty="0">
                <a:solidFill>
                  <a:srgbClr val="333333"/>
                </a:solidFill>
                <a:latin typeface="+mj-lt"/>
              </a:rPr>
              <a:t>. 2006. “Maximum Entropy Modeling of Species Geographic Distributions.” </a:t>
            </a:r>
            <a:r>
              <a:rPr lang="en-US" sz="1200" i="1" dirty="0">
                <a:solidFill>
                  <a:srgbClr val="333333"/>
                </a:solidFill>
                <a:latin typeface="+mj-lt"/>
              </a:rPr>
              <a:t>Ecological Modelling</a:t>
            </a:r>
            <a:r>
              <a:rPr lang="en-US" sz="1200" dirty="0">
                <a:solidFill>
                  <a:srgbClr val="333333"/>
                </a:solidFill>
                <a:latin typeface="+mj-lt"/>
              </a:rPr>
              <a:t> 190: 231–59.</a:t>
            </a:r>
          </a:p>
          <a:p>
            <a:pPr marL="265113" indent="-265113">
              <a:buFont typeface="Arial" panose="020B0604020202020204" pitchFamily="34" charset="0"/>
              <a:buChar char="•"/>
            </a:pPr>
            <a:r>
              <a:rPr lang="en-US" sz="1200" dirty="0" err="1">
                <a:solidFill>
                  <a:srgbClr val="333333"/>
                </a:solidFill>
                <a:latin typeface="+mj-lt"/>
              </a:rPr>
              <a:t>Soberon</a:t>
            </a:r>
            <a:r>
              <a:rPr lang="en-US" sz="1200" dirty="0">
                <a:solidFill>
                  <a:srgbClr val="333333"/>
                </a:solidFill>
                <a:latin typeface="+mj-lt"/>
              </a:rPr>
              <a:t>, J. 2007. “</a:t>
            </a:r>
            <a:r>
              <a:rPr lang="en-US" sz="1200" dirty="0" err="1">
                <a:solidFill>
                  <a:srgbClr val="333333"/>
                </a:solidFill>
                <a:latin typeface="+mj-lt"/>
              </a:rPr>
              <a:t>Grinellian</a:t>
            </a:r>
            <a:r>
              <a:rPr lang="en-US" sz="1200" dirty="0">
                <a:solidFill>
                  <a:srgbClr val="333333"/>
                </a:solidFill>
                <a:latin typeface="+mj-lt"/>
              </a:rPr>
              <a:t> and </a:t>
            </a:r>
            <a:r>
              <a:rPr lang="en-US" sz="1200" dirty="0" err="1">
                <a:solidFill>
                  <a:srgbClr val="333333"/>
                </a:solidFill>
                <a:latin typeface="+mj-lt"/>
              </a:rPr>
              <a:t>Eltonian</a:t>
            </a:r>
            <a:r>
              <a:rPr lang="en-US" sz="1200" dirty="0">
                <a:solidFill>
                  <a:srgbClr val="333333"/>
                </a:solidFill>
                <a:latin typeface="+mj-lt"/>
              </a:rPr>
              <a:t> Niches and Geographic Distributions of Species.” </a:t>
            </a:r>
            <a:r>
              <a:rPr lang="en-US" sz="1200" i="1" dirty="0">
                <a:solidFill>
                  <a:srgbClr val="333333"/>
                </a:solidFill>
                <a:latin typeface="+mj-lt"/>
              </a:rPr>
              <a:t>Ecology Letters</a:t>
            </a:r>
            <a:r>
              <a:rPr lang="en-US" sz="1200" dirty="0">
                <a:solidFill>
                  <a:srgbClr val="333333"/>
                </a:solidFill>
                <a:latin typeface="+mj-lt"/>
              </a:rPr>
              <a:t> 10: 1115–23.</a:t>
            </a:r>
          </a:p>
          <a:p>
            <a:pPr marL="265113" indent="-265113">
              <a:buFont typeface="Arial" panose="020B0604020202020204" pitchFamily="34" charset="0"/>
              <a:buChar char="•"/>
            </a:pPr>
            <a:r>
              <a:rPr lang="en-US" sz="1200" dirty="0" err="1">
                <a:solidFill>
                  <a:srgbClr val="333333"/>
                </a:solidFill>
                <a:latin typeface="+mj-lt"/>
              </a:rPr>
              <a:t>Thuiller</a:t>
            </a:r>
            <a:r>
              <a:rPr lang="en-US" sz="1200" dirty="0">
                <a:solidFill>
                  <a:srgbClr val="333333"/>
                </a:solidFill>
                <a:latin typeface="+mj-lt"/>
              </a:rPr>
              <a:t>, W., B. </a:t>
            </a:r>
            <a:r>
              <a:rPr lang="en-US" sz="1200" dirty="0" err="1">
                <a:solidFill>
                  <a:srgbClr val="333333"/>
                </a:solidFill>
                <a:latin typeface="+mj-lt"/>
              </a:rPr>
              <a:t>Lafourcade</a:t>
            </a:r>
            <a:r>
              <a:rPr lang="en-US" sz="1200" dirty="0">
                <a:solidFill>
                  <a:srgbClr val="333333"/>
                </a:solidFill>
                <a:latin typeface="+mj-lt"/>
              </a:rPr>
              <a:t>, R. Engler, and M. B. Araujo. 2009. “BIOMOD - a Platform for Ensemble Forecasting of Species Distributions.” </a:t>
            </a:r>
            <a:r>
              <a:rPr lang="en-US" sz="1200" i="1" dirty="0" err="1">
                <a:solidFill>
                  <a:srgbClr val="333333"/>
                </a:solidFill>
                <a:latin typeface="+mj-lt"/>
              </a:rPr>
              <a:t>Ecography</a:t>
            </a:r>
            <a:r>
              <a:rPr lang="en-US" sz="1200" dirty="0">
                <a:solidFill>
                  <a:srgbClr val="333333"/>
                </a:solidFill>
                <a:latin typeface="+mj-lt"/>
              </a:rPr>
              <a:t> 32: 369–73.</a:t>
            </a:r>
          </a:p>
        </p:txBody>
      </p:sp>
      <p:pic>
        <p:nvPicPr>
          <p:cNvPr id="4" name="Picture 3">
            <a:extLst>
              <a:ext uri="{FF2B5EF4-FFF2-40B4-BE49-F238E27FC236}">
                <a16:creationId xmlns:a16="http://schemas.microsoft.com/office/drawing/2014/main" id="{CE7E435D-8B3C-460A-9027-095C6B2493DC}"/>
              </a:ext>
            </a:extLst>
          </p:cNvPr>
          <p:cNvPicPr>
            <a:picLocks noChangeAspect="1"/>
          </p:cNvPicPr>
          <p:nvPr/>
        </p:nvPicPr>
        <p:blipFill>
          <a:blip r:embed="rId2"/>
          <a:stretch>
            <a:fillRect/>
          </a:stretch>
        </p:blipFill>
        <p:spPr>
          <a:xfrm>
            <a:off x="391298" y="4849855"/>
            <a:ext cx="3488724" cy="1347230"/>
          </a:xfrm>
          <a:prstGeom prst="rect">
            <a:avLst/>
          </a:prstGeom>
        </p:spPr>
      </p:pic>
      <p:sp>
        <p:nvSpPr>
          <p:cNvPr id="5" name="Rectangle 4">
            <a:extLst>
              <a:ext uri="{FF2B5EF4-FFF2-40B4-BE49-F238E27FC236}">
                <a16:creationId xmlns:a16="http://schemas.microsoft.com/office/drawing/2014/main" id="{733B59B3-139B-4546-81CF-1BE819CA0295}"/>
              </a:ext>
            </a:extLst>
          </p:cNvPr>
          <p:cNvSpPr/>
          <p:nvPr/>
        </p:nvSpPr>
        <p:spPr>
          <a:xfrm>
            <a:off x="4419599" y="5523470"/>
            <a:ext cx="6096000" cy="646331"/>
          </a:xfrm>
          <a:prstGeom prst="rect">
            <a:avLst/>
          </a:prstGeom>
        </p:spPr>
        <p:txBody>
          <a:bodyPr>
            <a:spAutoFit/>
          </a:bodyPr>
          <a:lstStyle/>
          <a:p>
            <a:r>
              <a:rPr lang="en-US" sz="1200" dirty="0">
                <a:solidFill>
                  <a:srgbClr val="000000"/>
                </a:solidFill>
                <a:latin typeface="Open Sans"/>
              </a:rPr>
              <a:t>…in general, nonparametric techniques with the capability of controlling for model complexity outperformed traditional regression methods, with </a:t>
            </a:r>
            <a:r>
              <a:rPr lang="en-US" sz="1200" dirty="0" err="1">
                <a:solidFill>
                  <a:srgbClr val="000000"/>
                </a:solidFill>
                <a:latin typeface="Open Sans"/>
              </a:rPr>
              <a:t>MaxEnt</a:t>
            </a:r>
            <a:r>
              <a:rPr lang="en-US" sz="1200" dirty="0">
                <a:solidFill>
                  <a:srgbClr val="000000"/>
                </a:solidFill>
                <a:latin typeface="Open Sans"/>
              </a:rPr>
              <a:t> and boosted regression trees still among the top performing models.</a:t>
            </a:r>
            <a:endParaRPr lang="en-US" sz="1200" dirty="0"/>
          </a:p>
        </p:txBody>
      </p:sp>
    </p:spTree>
    <p:extLst>
      <p:ext uri="{BB962C8B-B14F-4D97-AF65-F5344CB8AC3E}">
        <p14:creationId xmlns:p14="http://schemas.microsoft.com/office/powerpoint/2010/main" val="15575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25B3BE-E626-B115-C253-4D36B7E0CFE0}"/>
              </a:ext>
            </a:extLst>
          </p:cNvPr>
          <p:cNvSpPr txBox="1"/>
          <p:nvPr/>
        </p:nvSpPr>
        <p:spPr>
          <a:xfrm>
            <a:off x="2619632" y="2607276"/>
            <a:ext cx="2949975" cy="1477328"/>
          </a:xfrm>
          <a:prstGeom prst="rect">
            <a:avLst/>
          </a:prstGeom>
          <a:noFill/>
        </p:spPr>
        <p:txBody>
          <a:bodyPr wrap="none" rtlCol="0">
            <a:spAutoFit/>
          </a:bodyPr>
          <a:lstStyle/>
          <a:p>
            <a:r>
              <a:rPr lang="en-PT" dirty="0"/>
              <a:t>Hands on – GLM</a:t>
            </a:r>
            <a:endParaRPr lang="en-US" dirty="0"/>
          </a:p>
          <a:p>
            <a:endParaRPr lang="en-US" dirty="0"/>
          </a:p>
          <a:p>
            <a:r>
              <a:rPr lang="en-US">
                <a:solidFill>
                  <a:srgbClr val="0070C0"/>
                </a:solidFill>
              </a:rPr>
              <a:t>1 - </a:t>
            </a:r>
            <a:r>
              <a:rPr lang="en-US" dirty="0">
                <a:solidFill>
                  <a:srgbClr val="0070C0"/>
                </a:solidFill>
              </a:rPr>
              <a:t>Open ‘</a:t>
            </a:r>
            <a:r>
              <a:rPr lang="en-US" dirty="0" err="1">
                <a:solidFill>
                  <a:srgbClr val="0070C0"/>
                </a:solidFill>
              </a:rPr>
              <a:t>GLM.r</a:t>
            </a:r>
            <a:r>
              <a:rPr lang="en-US" dirty="0">
                <a:solidFill>
                  <a:srgbClr val="0070C0"/>
                </a:solidFill>
              </a:rPr>
              <a:t>’</a:t>
            </a:r>
          </a:p>
          <a:p>
            <a:endParaRPr lang="en-US" dirty="0">
              <a:solidFill>
                <a:srgbClr val="0070C0"/>
              </a:solidFill>
            </a:endParaRPr>
          </a:p>
          <a:p>
            <a:r>
              <a:rPr lang="en-US" dirty="0">
                <a:solidFill>
                  <a:srgbClr val="0070C0"/>
                </a:solidFill>
              </a:rPr>
              <a:t>2 - Exercises GLM1 and GLM2</a:t>
            </a:r>
            <a:endParaRPr lang="en-PT" dirty="0">
              <a:solidFill>
                <a:srgbClr val="0070C0"/>
              </a:solidFill>
            </a:endParaRPr>
          </a:p>
        </p:txBody>
      </p:sp>
    </p:spTree>
    <p:extLst>
      <p:ext uri="{BB962C8B-B14F-4D97-AF65-F5344CB8AC3E}">
        <p14:creationId xmlns:p14="http://schemas.microsoft.com/office/powerpoint/2010/main" val="8260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6D6DCD-AABB-4940-833F-5D9711882DF3}"/>
              </a:ext>
            </a:extLst>
          </p:cNvPr>
          <p:cNvSpPr/>
          <p:nvPr/>
        </p:nvSpPr>
        <p:spPr>
          <a:xfrm>
            <a:off x="163502" y="477580"/>
            <a:ext cx="6122242" cy="1323439"/>
          </a:xfrm>
          <a:prstGeom prst="rect">
            <a:avLst/>
          </a:prstGeom>
        </p:spPr>
        <p:txBody>
          <a:bodyPr wrap="square">
            <a:spAutoFit/>
          </a:bodyPr>
          <a:lstStyle/>
          <a:p>
            <a:endParaRPr lang="en-US" sz="1600" dirty="0"/>
          </a:p>
          <a:p>
            <a:r>
              <a:rPr lang="en-US" sz="1600" dirty="0"/>
              <a:t>Species Distribution Modeling (SDM) is a widely used methodology for estimating the actual or potential geographic distribution of a species. It involves identifying the environmental conditions suitable for a species and mapping where these conditions occur geographically.</a:t>
            </a:r>
          </a:p>
        </p:txBody>
      </p:sp>
      <p:pic>
        <p:nvPicPr>
          <p:cNvPr id="1026" name="Picture 2" descr="Fig. 5">
            <a:extLst>
              <a:ext uri="{FF2B5EF4-FFF2-40B4-BE49-F238E27FC236}">
                <a16:creationId xmlns:a16="http://schemas.microsoft.com/office/drawing/2014/main" id="{23724F4C-5216-4E3B-95E2-CF4B051DD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864" y="2224980"/>
            <a:ext cx="5892128" cy="38426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0FF84A3-6E5A-4940-91E6-75E948F4E933}"/>
              </a:ext>
            </a:extLst>
          </p:cNvPr>
          <p:cNvSpPr/>
          <p:nvPr/>
        </p:nvSpPr>
        <p:spPr>
          <a:xfrm>
            <a:off x="5399282" y="6241920"/>
            <a:ext cx="3035703" cy="276999"/>
          </a:xfrm>
          <a:prstGeom prst="rect">
            <a:avLst/>
          </a:prstGeom>
        </p:spPr>
        <p:txBody>
          <a:bodyPr wrap="none">
            <a:spAutoFit/>
          </a:bodyPr>
          <a:lstStyle/>
          <a:p>
            <a:pPr algn="r"/>
            <a:r>
              <a:rPr lang="en-US" sz="1200" dirty="0">
                <a:solidFill>
                  <a:schemeClr val="tx1">
                    <a:lumMod val="50000"/>
                    <a:lumOff val="50000"/>
                  </a:schemeClr>
                </a:solidFill>
                <a:latin typeface="+mj-lt"/>
              </a:rPr>
              <a:t>https://doi.org/10.1007/s10980-022-01465-1</a:t>
            </a:r>
          </a:p>
        </p:txBody>
      </p:sp>
      <p:sp>
        <p:nvSpPr>
          <p:cNvPr id="4" name="Rectangle 3">
            <a:extLst>
              <a:ext uri="{FF2B5EF4-FFF2-40B4-BE49-F238E27FC236}">
                <a16:creationId xmlns:a16="http://schemas.microsoft.com/office/drawing/2014/main" id="{3EE42AFA-AF14-460B-B9DE-C3CBBF810C1E}"/>
              </a:ext>
            </a:extLst>
          </p:cNvPr>
          <p:cNvSpPr/>
          <p:nvPr/>
        </p:nvSpPr>
        <p:spPr>
          <a:xfrm>
            <a:off x="163502" y="199317"/>
            <a:ext cx="3931013" cy="369332"/>
          </a:xfrm>
          <a:prstGeom prst="rect">
            <a:avLst/>
          </a:prstGeom>
        </p:spPr>
        <p:txBody>
          <a:bodyPr wrap="none">
            <a:spAutoFit/>
          </a:bodyPr>
          <a:lstStyle/>
          <a:p>
            <a:r>
              <a:rPr lang="en-US" b="1" dirty="0"/>
              <a:t>What is Species Distribution Modeling?</a:t>
            </a:r>
          </a:p>
        </p:txBody>
      </p:sp>
    </p:spTree>
    <p:extLst>
      <p:ext uri="{BB962C8B-B14F-4D97-AF65-F5344CB8AC3E}">
        <p14:creationId xmlns:p14="http://schemas.microsoft.com/office/powerpoint/2010/main" val="360074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D520E-E82A-48BB-B9D1-9BD5999A385A}"/>
              </a:ext>
            </a:extLst>
          </p:cNvPr>
          <p:cNvSpPr/>
          <p:nvPr/>
        </p:nvSpPr>
        <p:spPr>
          <a:xfrm>
            <a:off x="163502" y="896679"/>
            <a:ext cx="7272811" cy="1754326"/>
          </a:xfrm>
          <a:prstGeom prst="rect">
            <a:avLst/>
          </a:prstGeom>
        </p:spPr>
        <p:txBody>
          <a:bodyPr wrap="square">
            <a:spAutoFit/>
          </a:bodyPr>
          <a:lstStyle/>
          <a:p>
            <a:pPr algn="just"/>
            <a:r>
              <a:rPr lang="en-US" dirty="0">
                <a:latin typeface="+mj-lt"/>
              </a:rPr>
              <a:t>Correlative SDM </a:t>
            </a:r>
            <a:r>
              <a:rPr lang="en-US" dirty="0">
                <a:solidFill>
                  <a:schemeClr val="tx1">
                    <a:lumMod val="50000"/>
                    <a:lumOff val="50000"/>
                  </a:schemeClr>
                </a:solidFill>
                <a:latin typeface="+mj-lt"/>
              </a:rPr>
              <a:t>(a.k.a. habitat suitability model, ecological niche model and environmental envelope model)</a:t>
            </a:r>
            <a:r>
              <a:rPr lang="en-US" dirty="0">
                <a:latin typeface="+mj-lt"/>
              </a:rPr>
              <a:t> has become an essential tool in conservation planning and ecological research, particularly in assessing the impacts of global change on biodiversity. For example, these models help project potential future range shifts of species and are fundamental to global change impact assessments.</a:t>
            </a:r>
          </a:p>
        </p:txBody>
      </p:sp>
      <p:pic>
        <p:nvPicPr>
          <p:cNvPr id="3" name="Picture 4" descr="https://static.cambridge.org/binary/version/id/urn:cambridge.org:id:binary:20230227164305888-0402:S2755095823000050:S2755095823000050_fig1.png">
            <a:extLst>
              <a:ext uri="{FF2B5EF4-FFF2-40B4-BE49-F238E27FC236}">
                <a16:creationId xmlns:a16="http://schemas.microsoft.com/office/drawing/2014/main" id="{446FA132-A785-411A-932A-FFA803B2D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73" y="3060694"/>
            <a:ext cx="5557386" cy="32268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BD7F66-809C-42E7-AC83-5B2A7C4DC9DF}"/>
              </a:ext>
            </a:extLst>
          </p:cNvPr>
          <p:cNvSpPr/>
          <p:nvPr/>
        </p:nvSpPr>
        <p:spPr>
          <a:xfrm>
            <a:off x="163502" y="199317"/>
            <a:ext cx="3931013" cy="369332"/>
          </a:xfrm>
          <a:prstGeom prst="rect">
            <a:avLst/>
          </a:prstGeom>
        </p:spPr>
        <p:txBody>
          <a:bodyPr wrap="none">
            <a:spAutoFit/>
          </a:bodyPr>
          <a:lstStyle/>
          <a:p>
            <a:r>
              <a:rPr lang="en-US" b="1" dirty="0"/>
              <a:t>What is Species Distribution Modeling?</a:t>
            </a:r>
          </a:p>
        </p:txBody>
      </p:sp>
      <p:sp>
        <p:nvSpPr>
          <p:cNvPr id="5" name="Rectangle 4">
            <a:extLst>
              <a:ext uri="{FF2B5EF4-FFF2-40B4-BE49-F238E27FC236}">
                <a16:creationId xmlns:a16="http://schemas.microsoft.com/office/drawing/2014/main" id="{7DBC9D32-8CF3-405C-A325-1123ABB55A0D}"/>
              </a:ext>
            </a:extLst>
          </p:cNvPr>
          <p:cNvSpPr/>
          <p:nvPr/>
        </p:nvSpPr>
        <p:spPr>
          <a:xfrm>
            <a:off x="4311018" y="6287563"/>
            <a:ext cx="2368341" cy="276999"/>
          </a:xfrm>
          <a:prstGeom prst="rect">
            <a:avLst/>
          </a:prstGeom>
        </p:spPr>
        <p:txBody>
          <a:bodyPr wrap="none">
            <a:spAutoFit/>
          </a:bodyPr>
          <a:lstStyle/>
          <a:p>
            <a:pPr algn="r"/>
            <a:r>
              <a:rPr lang="en-US" sz="1200" dirty="0">
                <a:solidFill>
                  <a:schemeClr val="tx1">
                    <a:lumMod val="50000"/>
                    <a:lumOff val="50000"/>
                  </a:schemeClr>
                </a:solidFill>
                <a:latin typeface="+mj-lt"/>
              </a:rPr>
              <a:t>https://doi.org/10.1017/ext.2023.5</a:t>
            </a:r>
          </a:p>
        </p:txBody>
      </p:sp>
    </p:spTree>
    <p:extLst>
      <p:ext uri="{BB962C8B-B14F-4D97-AF65-F5344CB8AC3E}">
        <p14:creationId xmlns:p14="http://schemas.microsoft.com/office/powerpoint/2010/main" val="399268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A10B8-E233-485D-8393-CBB58B316EB3}"/>
              </a:ext>
            </a:extLst>
          </p:cNvPr>
          <p:cNvSpPr/>
          <p:nvPr/>
        </p:nvSpPr>
        <p:spPr>
          <a:xfrm>
            <a:off x="163502" y="199317"/>
            <a:ext cx="3931013" cy="369332"/>
          </a:xfrm>
          <a:prstGeom prst="rect">
            <a:avLst/>
          </a:prstGeom>
        </p:spPr>
        <p:txBody>
          <a:bodyPr wrap="none">
            <a:spAutoFit/>
          </a:bodyPr>
          <a:lstStyle/>
          <a:p>
            <a:r>
              <a:rPr lang="en-US" b="1" dirty="0"/>
              <a:t>What is Species Distribution Modeling?</a:t>
            </a:r>
          </a:p>
        </p:txBody>
      </p:sp>
      <p:sp>
        <p:nvSpPr>
          <p:cNvPr id="3" name="Rectangle 2">
            <a:extLst>
              <a:ext uri="{FF2B5EF4-FFF2-40B4-BE49-F238E27FC236}">
                <a16:creationId xmlns:a16="http://schemas.microsoft.com/office/drawing/2014/main" id="{BA102B6E-5497-48A9-B9EF-46752356B571}"/>
              </a:ext>
            </a:extLst>
          </p:cNvPr>
          <p:cNvSpPr/>
          <p:nvPr/>
        </p:nvSpPr>
        <p:spPr>
          <a:xfrm>
            <a:off x="163502" y="1120676"/>
            <a:ext cx="6096000" cy="3785652"/>
          </a:xfrm>
          <a:prstGeom prst="rect">
            <a:avLst/>
          </a:prstGeom>
        </p:spPr>
        <p:txBody>
          <a:bodyPr wrap="square">
            <a:spAutoFit/>
          </a:bodyPr>
          <a:lstStyle/>
          <a:p>
            <a:pPr algn="just"/>
            <a:r>
              <a:rPr lang="en-US" dirty="0">
                <a:latin typeface="+mj-lt"/>
              </a:rPr>
              <a:t>One reason for their popularity is their relative ease of use —various software packages and methodological guidelines are readily available. </a:t>
            </a:r>
          </a:p>
          <a:p>
            <a:pPr algn="just"/>
            <a:endParaRPr lang="en-US" dirty="0">
              <a:latin typeface="+mj-lt"/>
            </a:endParaRPr>
          </a:p>
          <a:p>
            <a:pPr algn="just"/>
            <a:r>
              <a:rPr lang="en-US" sz="1600" dirty="0" err="1">
                <a:solidFill>
                  <a:schemeClr val="tx1">
                    <a:lumMod val="50000"/>
                    <a:lumOff val="50000"/>
                  </a:schemeClr>
                </a:solidFill>
                <a:latin typeface="+mj-lt"/>
              </a:rPr>
              <a:t>Thuiller</a:t>
            </a:r>
            <a:r>
              <a:rPr lang="en-US" sz="1600" dirty="0">
                <a:solidFill>
                  <a:schemeClr val="tx1">
                    <a:lumMod val="50000"/>
                    <a:lumOff val="50000"/>
                  </a:schemeClr>
                </a:solidFill>
                <a:latin typeface="+mj-lt"/>
              </a:rPr>
              <a:t> et al. 2009</a:t>
            </a:r>
          </a:p>
          <a:p>
            <a:pPr algn="just"/>
            <a:r>
              <a:rPr lang="en-US" sz="1600" dirty="0">
                <a:solidFill>
                  <a:schemeClr val="tx1">
                    <a:lumMod val="50000"/>
                    <a:lumOff val="50000"/>
                  </a:schemeClr>
                </a:solidFill>
                <a:latin typeface="+mj-lt"/>
              </a:rPr>
              <a:t>Phillips, Anderson, and </a:t>
            </a:r>
            <a:r>
              <a:rPr lang="en-US" sz="1600" dirty="0" err="1">
                <a:solidFill>
                  <a:schemeClr val="tx1">
                    <a:lumMod val="50000"/>
                    <a:lumOff val="50000"/>
                  </a:schemeClr>
                </a:solidFill>
                <a:latin typeface="+mj-lt"/>
              </a:rPr>
              <a:t>Schapire</a:t>
            </a:r>
            <a:r>
              <a:rPr lang="en-US" sz="1600" dirty="0">
                <a:solidFill>
                  <a:schemeClr val="tx1">
                    <a:lumMod val="50000"/>
                    <a:lumOff val="50000"/>
                  </a:schemeClr>
                </a:solidFill>
                <a:latin typeface="+mj-lt"/>
              </a:rPr>
              <a:t> 2006</a:t>
            </a:r>
          </a:p>
          <a:p>
            <a:pPr algn="just"/>
            <a:r>
              <a:rPr lang="en-US" sz="1600" dirty="0" err="1">
                <a:solidFill>
                  <a:schemeClr val="tx1">
                    <a:lumMod val="50000"/>
                    <a:lumOff val="50000"/>
                  </a:schemeClr>
                </a:solidFill>
                <a:latin typeface="+mj-lt"/>
              </a:rPr>
              <a:t>Elith</a:t>
            </a:r>
            <a:r>
              <a:rPr lang="en-US" sz="1600" dirty="0">
                <a:solidFill>
                  <a:schemeClr val="tx1">
                    <a:lumMod val="50000"/>
                    <a:lumOff val="50000"/>
                  </a:schemeClr>
                </a:solidFill>
                <a:latin typeface="+mj-lt"/>
              </a:rPr>
              <a:t>, </a:t>
            </a:r>
            <a:r>
              <a:rPr lang="en-US" sz="1600" dirty="0" err="1">
                <a:solidFill>
                  <a:schemeClr val="tx1">
                    <a:lumMod val="50000"/>
                    <a:lumOff val="50000"/>
                  </a:schemeClr>
                </a:solidFill>
                <a:latin typeface="+mj-lt"/>
              </a:rPr>
              <a:t>Leathwick</a:t>
            </a:r>
            <a:r>
              <a:rPr lang="en-US" sz="1600" dirty="0">
                <a:solidFill>
                  <a:schemeClr val="tx1">
                    <a:lumMod val="50000"/>
                    <a:lumOff val="50000"/>
                  </a:schemeClr>
                </a:solidFill>
                <a:latin typeface="+mj-lt"/>
              </a:rPr>
              <a:t>, and Hastie 2008</a:t>
            </a:r>
          </a:p>
          <a:p>
            <a:pPr algn="just"/>
            <a:r>
              <a:rPr lang="en-US" sz="1600" dirty="0" err="1">
                <a:solidFill>
                  <a:schemeClr val="tx1">
                    <a:lumMod val="50000"/>
                    <a:lumOff val="50000"/>
                  </a:schemeClr>
                </a:solidFill>
                <a:latin typeface="+mj-lt"/>
              </a:rPr>
              <a:t>Elith</a:t>
            </a:r>
            <a:r>
              <a:rPr lang="en-US" sz="1600" dirty="0">
                <a:solidFill>
                  <a:schemeClr val="tx1">
                    <a:lumMod val="50000"/>
                    <a:lumOff val="50000"/>
                  </a:schemeClr>
                </a:solidFill>
                <a:latin typeface="+mj-lt"/>
              </a:rPr>
              <a:t> et al. 2011</a:t>
            </a:r>
          </a:p>
          <a:p>
            <a:pPr algn="just"/>
            <a:r>
              <a:rPr lang="en-US" sz="1600" dirty="0" err="1">
                <a:solidFill>
                  <a:schemeClr val="tx1">
                    <a:lumMod val="50000"/>
                    <a:lumOff val="50000"/>
                  </a:schemeClr>
                </a:solidFill>
                <a:latin typeface="+mj-lt"/>
              </a:rPr>
              <a:t>Merow</a:t>
            </a:r>
            <a:r>
              <a:rPr lang="en-US" sz="1600" dirty="0">
                <a:solidFill>
                  <a:schemeClr val="tx1">
                    <a:lumMod val="50000"/>
                    <a:lumOff val="50000"/>
                  </a:schemeClr>
                </a:solidFill>
                <a:latin typeface="+mj-lt"/>
              </a:rPr>
              <a:t>, Smith, and Silander Jr. 2013</a:t>
            </a:r>
          </a:p>
          <a:p>
            <a:pPr algn="just"/>
            <a:r>
              <a:rPr lang="en-US" sz="1600" dirty="0" err="1">
                <a:solidFill>
                  <a:schemeClr val="tx1">
                    <a:lumMod val="50000"/>
                    <a:lumOff val="50000"/>
                  </a:schemeClr>
                </a:solidFill>
                <a:latin typeface="+mj-lt"/>
              </a:rPr>
              <a:t>Guisan</a:t>
            </a:r>
            <a:r>
              <a:rPr lang="en-US" sz="1600" dirty="0">
                <a:solidFill>
                  <a:schemeClr val="tx1">
                    <a:lumMod val="50000"/>
                    <a:lumOff val="50000"/>
                  </a:schemeClr>
                </a:solidFill>
                <a:latin typeface="+mj-lt"/>
              </a:rPr>
              <a:t>, </a:t>
            </a:r>
            <a:r>
              <a:rPr lang="en-US" sz="1600" dirty="0" err="1">
                <a:solidFill>
                  <a:schemeClr val="tx1">
                    <a:lumMod val="50000"/>
                    <a:lumOff val="50000"/>
                  </a:schemeClr>
                </a:solidFill>
                <a:latin typeface="+mj-lt"/>
              </a:rPr>
              <a:t>Thuiller</a:t>
            </a:r>
            <a:r>
              <a:rPr lang="en-US" sz="1600" dirty="0">
                <a:solidFill>
                  <a:schemeClr val="tx1">
                    <a:lumMod val="50000"/>
                    <a:lumOff val="50000"/>
                  </a:schemeClr>
                </a:solidFill>
                <a:latin typeface="+mj-lt"/>
              </a:rPr>
              <a:t>, and Zimmermann 2017</a:t>
            </a:r>
          </a:p>
          <a:p>
            <a:pPr algn="just"/>
            <a:endParaRPr lang="en-US" dirty="0">
              <a:latin typeface="+mj-lt"/>
            </a:endParaRPr>
          </a:p>
          <a:p>
            <a:pPr algn="just"/>
            <a:r>
              <a:rPr lang="en-US" dirty="0">
                <a:latin typeface="+mj-lt"/>
              </a:rPr>
              <a:t>Additionally, SDMs have relatively low data requirements, making them accessible for a wide range of ecological applications.</a:t>
            </a:r>
          </a:p>
        </p:txBody>
      </p:sp>
    </p:spTree>
    <p:extLst>
      <p:ext uri="{BB962C8B-B14F-4D97-AF65-F5344CB8AC3E}">
        <p14:creationId xmlns:p14="http://schemas.microsoft.com/office/powerpoint/2010/main" val="140388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6F2E606-2697-4884-8072-247BD38D4445}"/>
              </a:ext>
            </a:extLst>
          </p:cNvPr>
          <p:cNvGraphicFramePr>
            <a:graphicFrameLocks noGrp="1"/>
          </p:cNvGraphicFramePr>
          <p:nvPr>
            <p:extLst>
              <p:ext uri="{D42A27DB-BD31-4B8C-83A1-F6EECF244321}">
                <p14:modId xmlns:p14="http://schemas.microsoft.com/office/powerpoint/2010/main" val="3367845713"/>
              </p:ext>
            </p:extLst>
          </p:nvPr>
        </p:nvGraphicFramePr>
        <p:xfrm>
          <a:off x="726510" y="1236804"/>
          <a:ext cx="10425081" cy="4384392"/>
        </p:xfrm>
        <a:graphic>
          <a:graphicData uri="http://schemas.openxmlformats.org/drawingml/2006/table">
            <a:tbl>
              <a:tblPr>
                <a:tableStyleId>{9D7B26C5-4107-4FEC-AEDC-1716B250A1EF}</a:tableStyleId>
              </a:tblPr>
              <a:tblGrid>
                <a:gridCol w="3475027">
                  <a:extLst>
                    <a:ext uri="{9D8B030D-6E8A-4147-A177-3AD203B41FA5}">
                      <a16:colId xmlns:a16="http://schemas.microsoft.com/office/drawing/2014/main" val="1367383317"/>
                    </a:ext>
                  </a:extLst>
                </a:gridCol>
                <a:gridCol w="3475027">
                  <a:extLst>
                    <a:ext uri="{9D8B030D-6E8A-4147-A177-3AD203B41FA5}">
                      <a16:colId xmlns:a16="http://schemas.microsoft.com/office/drawing/2014/main" val="4072537504"/>
                    </a:ext>
                  </a:extLst>
                </a:gridCol>
                <a:gridCol w="3475027">
                  <a:extLst>
                    <a:ext uri="{9D8B030D-6E8A-4147-A177-3AD203B41FA5}">
                      <a16:colId xmlns:a16="http://schemas.microsoft.com/office/drawing/2014/main" val="1016460858"/>
                    </a:ext>
                  </a:extLst>
                </a:gridCol>
              </a:tblGrid>
              <a:tr h="362611">
                <a:tc>
                  <a:txBody>
                    <a:bodyPr/>
                    <a:lstStyle/>
                    <a:p>
                      <a:r>
                        <a:rPr lang="en-US" sz="1800" b="1"/>
                        <a:t>Application</a:t>
                      </a:r>
                    </a:p>
                  </a:txBody>
                  <a:tcPr marL="90653" marR="90653" marT="45326" marB="45326" anchor="ctr"/>
                </a:tc>
                <a:tc>
                  <a:txBody>
                    <a:bodyPr/>
                    <a:lstStyle/>
                    <a:p>
                      <a:r>
                        <a:rPr lang="en-US" sz="1800" b="1"/>
                        <a:t>Description</a:t>
                      </a:r>
                    </a:p>
                  </a:txBody>
                  <a:tcPr marL="90653" marR="90653" marT="45326" marB="45326" anchor="ctr"/>
                </a:tc>
                <a:tc>
                  <a:txBody>
                    <a:bodyPr/>
                    <a:lstStyle/>
                    <a:p>
                      <a:r>
                        <a:rPr lang="en-US" sz="1800" b="1" dirty="0"/>
                        <a:t>Example</a:t>
                      </a:r>
                    </a:p>
                  </a:txBody>
                  <a:tcPr marL="90653" marR="90653" marT="45326" marB="45326" anchor="ctr"/>
                </a:tc>
                <a:extLst>
                  <a:ext uri="{0D108BD9-81ED-4DB2-BD59-A6C34878D82A}">
                    <a16:rowId xmlns:a16="http://schemas.microsoft.com/office/drawing/2014/main" val="2385398014"/>
                  </a:ext>
                </a:extLst>
              </a:tr>
              <a:tr h="906529">
                <a:tc>
                  <a:txBody>
                    <a:bodyPr/>
                    <a:lstStyle/>
                    <a:p>
                      <a:r>
                        <a:rPr lang="en-US" sz="1800" b="1" dirty="0"/>
                        <a:t>Identifying Suitable Habitats</a:t>
                      </a:r>
                    </a:p>
                  </a:txBody>
                  <a:tcPr marL="90653" marR="90653" marT="45326" marB="45326" anchor="ctr"/>
                </a:tc>
                <a:tc>
                  <a:txBody>
                    <a:bodyPr/>
                    <a:lstStyle/>
                    <a:p>
                      <a:r>
                        <a:rPr lang="en-US" sz="1800" dirty="0"/>
                        <a:t>Locating current and potential habitats for endangered species.</a:t>
                      </a:r>
                    </a:p>
                  </a:txBody>
                  <a:tcPr marL="90653" marR="90653" marT="45326" marB="45326" anchor="ctr"/>
                </a:tc>
                <a:tc>
                  <a:txBody>
                    <a:bodyPr/>
                    <a:lstStyle/>
                    <a:p>
                      <a:r>
                        <a:rPr lang="en-US" sz="1800" dirty="0">
                          <a:solidFill>
                            <a:schemeClr val="tx1">
                              <a:lumMod val="50000"/>
                              <a:lumOff val="50000"/>
                            </a:schemeClr>
                          </a:solidFill>
                        </a:rPr>
                        <a:t>SDMs have helped identify reintroduction sites for the Iberian lynx (</a:t>
                      </a:r>
                      <a:r>
                        <a:rPr lang="en-US" sz="1800" i="1" dirty="0">
                          <a:solidFill>
                            <a:schemeClr val="tx1">
                              <a:lumMod val="50000"/>
                              <a:lumOff val="50000"/>
                            </a:schemeClr>
                          </a:solidFill>
                        </a:rPr>
                        <a:t>Lynx </a:t>
                      </a:r>
                      <a:r>
                        <a:rPr lang="en-US" sz="1800" i="1" dirty="0" err="1">
                          <a:solidFill>
                            <a:schemeClr val="tx1">
                              <a:lumMod val="50000"/>
                              <a:lumOff val="50000"/>
                            </a:schemeClr>
                          </a:solidFill>
                        </a:rPr>
                        <a:t>pardinus</a:t>
                      </a:r>
                      <a:r>
                        <a:rPr lang="en-US" sz="1800" dirty="0">
                          <a:solidFill>
                            <a:schemeClr val="tx1">
                              <a:lumMod val="50000"/>
                              <a:lumOff val="50000"/>
                            </a:schemeClr>
                          </a:solidFill>
                        </a:rPr>
                        <a:t>).</a:t>
                      </a:r>
                    </a:p>
                  </a:txBody>
                  <a:tcPr marL="90653" marR="90653" marT="45326" marB="45326" anchor="ctr"/>
                </a:tc>
                <a:extLst>
                  <a:ext uri="{0D108BD9-81ED-4DB2-BD59-A6C34878D82A}">
                    <a16:rowId xmlns:a16="http://schemas.microsoft.com/office/drawing/2014/main" val="2487751163"/>
                  </a:ext>
                </a:extLst>
              </a:tr>
              <a:tr h="906529">
                <a:tc>
                  <a:txBody>
                    <a:bodyPr/>
                    <a:lstStyle/>
                    <a:p>
                      <a:r>
                        <a:rPr lang="en-US" sz="1800" b="1"/>
                        <a:t>Predicting Climate Change Impact</a:t>
                      </a:r>
                    </a:p>
                  </a:txBody>
                  <a:tcPr marL="90653" marR="90653" marT="45326" marB="45326" anchor="ctr"/>
                </a:tc>
                <a:tc>
                  <a:txBody>
                    <a:bodyPr/>
                    <a:lstStyle/>
                    <a:p>
                      <a:r>
                        <a:rPr lang="en-US" sz="1800"/>
                        <a:t>Forecasting shifts in species distributions due to climate change.</a:t>
                      </a:r>
                    </a:p>
                  </a:txBody>
                  <a:tcPr marL="90653" marR="90653" marT="45326" marB="45326" anchor="ctr"/>
                </a:tc>
                <a:tc>
                  <a:txBody>
                    <a:bodyPr/>
                    <a:lstStyle/>
                    <a:p>
                      <a:r>
                        <a:rPr lang="en-US" sz="1800" dirty="0">
                          <a:solidFill>
                            <a:schemeClr val="tx1">
                              <a:lumMod val="50000"/>
                              <a:lumOff val="50000"/>
                            </a:schemeClr>
                          </a:solidFill>
                        </a:rPr>
                        <a:t>Studies predict habitat contraction for</a:t>
                      </a:r>
                      <a:r>
                        <a:rPr lang="en-US" sz="1800" i="0" dirty="0">
                          <a:solidFill>
                            <a:schemeClr val="tx1">
                              <a:lumMod val="50000"/>
                              <a:lumOff val="50000"/>
                            </a:schemeClr>
                          </a:solidFill>
                        </a:rPr>
                        <a:t> cork oak</a:t>
                      </a:r>
                      <a:r>
                        <a:rPr lang="en-US" sz="1800" dirty="0">
                          <a:solidFill>
                            <a:schemeClr val="tx1">
                              <a:lumMod val="50000"/>
                              <a:lumOff val="50000"/>
                            </a:schemeClr>
                          </a:solidFill>
                        </a:rPr>
                        <a:t> (</a:t>
                      </a:r>
                      <a:r>
                        <a:rPr lang="en-US" sz="1800" i="1" dirty="0">
                          <a:solidFill>
                            <a:schemeClr val="tx1">
                              <a:lumMod val="50000"/>
                              <a:lumOff val="50000"/>
                            </a:schemeClr>
                          </a:solidFill>
                        </a:rPr>
                        <a:t>Quercus </a:t>
                      </a:r>
                      <a:r>
                        <a:rPr lang="en-US" sz="1800" i="1" dirty="0" err="1">
                          <a:solidFill>
                            <a:schemeClr val="tx1">
                              <a:lumMod val="50000"/>
                              <a:lumOff val="50000"/>
                            </a:schemeClr>
                          </a:solidFill>
                        </a:rPr>
                        <a:t>suber</a:t>
                      </a:r>
                      <a:r>
                        <a:rPr lang="en-US" sz="1800" dirty="0">
                          <a:solidFill>
                            <a:schemeClr val="tx1">
                              <a:lumMod val="50000"/>
                              <a:lumOff val="50000"/>
                            </a:schemeClr>
                          </a:solidFill>
                        </a:rPr>
                        <a:t>) due to rising temperatures.</a:t>
                      </a:r>
                    </a:p>
                  </a:txBody>
                  <a:tcPr marL="90653" marR="90653" marT="45326" marB="45326" anchor="ctr"/>
                </a:tc>
                <a:extLst>
                  <a:ext uri="{0D108BD9-81ED-4DB2-BD59-A6C34878D82A}">
                    <a16:rowId xmlns:a16="http://schemas.microsoft.com/office/drawing/2014/main" val="4273275586"/>
                  </a:ext>
                </a:extLst>
              </a:tr>
              <a:tr h="634570">
                <a:tc>
                  <a:txBody>
                    <a:bodyPr/>
                    <a:lstStyle/>
                    <a:p>
                      <a:r>
                        <a:rPr lang="en-US" sz="1800" b="1" dirty="0"/>
                        <a:t>Guiding Protected Area Designation</a:t>
                      </a:r>
                    </a:p>
                  </a:txBody>
                  <a:tcPr marL="90653" marR="90653" marT="45326" marB="45326" anchor="ctr"/>
                </a:tc>
                <a:tc>
                  <a:txBody>
                    <a:bodyPr/>
                    <a:lstStyle/>
                    <a:p>
                      <a:r>
                        <a:rPr lang="en-US" sz="1800" dirty="0"/>
                        <a:t>Prioritizing regions for conservation efforts.</a:t>
                      </a:r>
                    </a:p>
                  </a:txBody>
                  <a:tcPr marL="90653" marR="90653" marT="45326" marB="45326" anchor="ctr"/>
                </a:tc>
                <a:tc>
                  <a:txBody>
                    <a:bodyPr/>
                    <a:lstStyle/>
                    <a:p>
                      <a:r>
                        <a:rPr lang="en-US" sz="1800" dirty="0">
                          <a:solidFill>
                            <a:schemeClr val="tx1">
                              <a:lumMod val="50000"/>
                              <a:lumOff val="50000"/>
                            </a:schemeClr>
                          </a:solidFill>
                        </a:rPr>
                        <a:t>Used in the Amazon rainforest to define biodiversity hotspots.</a:t>
                      </a:r>
                    </a:p>
                  </a:txBody>
                  <a:tcPr marL="90653" marR="90653" marT="45326" marB="45326" anchor="ctr"/>
                </a:tc>
                <a:extLst>
                  <a:ext uri="{0D108BD9-81ED-4DB2-BD59-A6C34878D82A}">
                    <a16:rowId xmlns:a16="http://schemas.microsoft.com/office/drawing/2014/main" val="4111729490"/>
                  </a:ext>
                </a:extLst>
              </a:tr>
              <a:tr h="634570">
                <a:tc>
                  <a:txBody>
                    <a:bodyPr/>
                    <a:lstStyle/>
                    <a:p>
                      <a:r>
                        <a:rPr lang="en-US" sz="1800" b="1"/>
                        <a:t>Invasive Species Management</a:t>
                      </a:r>
                    </a:p>
                  </a:txBody>
                  <a:tcPr marL="90653" marR="90653" marT="45326" marB="45326" anchor="ctr"/>
                </a:tc>
                <a:tc>
                  <a:txBody>
                    <a:bodyPr/>
                    <a:lstStyle/>
                    <a:p>
                      <a:r>
                        <a:rPr lang="en-US" sz="1800"/>
                        <a:t>Predicting the spread of invasive species for early intervention.</a:t>
                      </a:r>
                    </a:p>
                  </a:txBody>
                  <a:tcPr marL="90653" marR="90653" marT="45326" marB="45326" anchor="ctr"/>
                </a:tc>
                <a:tc>
                  <a:txBody>
                    <a:bodyPr/>
                    <a:lstStyle/>
                    <a:p>
                      <a:r>
                        <a:rPr lang="en-US" sz="1800" dirty="0">
                          <a:solidFill>
                            <a:schemeClr val="tx1">
                              <a:lumMod val="50000"/>
                              <a:lumOff val="50000"/>
                            </a:schemeClr>
                          </a:solidFill>
                        </a:rPr>
                        <a:t>SDMs track silver wattle (</a:t>
                      </a:r>
                      <a:r>
                        <a:rPr lang="en-US" sz="1800" i="1" dirty="0">
                          <a:solidFill>
                            <a:schemeClr val="tx1">
                              <a:lumMod val="50000"/>
                              <a:lumOff val="50000"/>
                            </a:schemeClr>
                          </a:solidFill>
                        </a:rPr>
                        <a:t>Acacia </a:t>
                      </a:r>
                      <a:r>
                        <a:rPr lang="en-US" sz="1800" i="1" dirty="0" err="1">
                          <a:solidFill>
                            <a:schemeClr val="tx1">
                              <a:lumMod val="50000"/>
                              <a:lumOff val="50000"/>
                            </a:schemeClr>
                          </a:solidFill>
                        </a:rPr>
                        <a:t>dealbata</a:t>
                      </a:r>
                      <a:r>
                        <a:rPr lang="en-US" sz="1800" dirty="0">
                          <a:solidFill>
                            <a:schemeClr val="tx1">
                              <a:lumMod val="50000"/>
                              <a:lumOff val="50000"/>
                            </a:schemeClr>
                          </a:solidFill>
                        </a:rPr>
                        <a:t>) invasion in Iberia.</a:t>
                      </a:r>
                    </a:p>
                  </a:txBody>
                  <a:tcPr marL="90653" marR="90653" marT="45326" marB="45326" anchor="ctr"/>
                </a:tc>
                <a:extLst>
                  <a:ext uri="{0D108BD9-81ED-4DB2-BD59-A6C34878D82A}">
                    <a16:rowId xmlns:a16="http://schemas.microsoft.com/office/drawing/2014/main" val="1258321102"/>
                  </a:ext>
                </a:extLst>
              </a:tr>
              <a:tr h="906529">
                <a:tc>
                  <a:txBody>
                    <a:bodyPr/>
                    <a:lstStyle/>
                    <a:p>
                      <a:r>
                        <a:rPr lang="en-US" sz="1800" b="1" dirty="0"/>
                        <a:t>Assessing Habitat Fragmentation</a:t>
                      </a:r>
                    </a:p>
                  </a:txBody>
                  <a:tcPr marL="90653" marR="90653" marT="45326" marB="45326" anchor="ctr"/>
                </a:tc>
                <a:tc>
                  <a:txBody>
                    <a:bodyPr/>
                    <a:lstStyle/>
                    <a:p>
                      <a:r>
                        <a:rPr lang="en-US" sz="1800"/>
                        <a:t>Understanding how habitat loss affects species movement and genetic diversity.</a:t>
                      </a:r>
                    </a:p>
                  </a:txBody>
                  <a:tcPr marL="90653" marR="90653" marT="45326" marB="45326" anchor="ctr"/>
                </a:tc>
                <a:tc>
                  <a:txBody>
                    <a:bodyPr/>
                    <a:lstStyle/>
                    <a:p>
                      <a:r>
                        <a:rPr lang="en-US" sz="1800" dirty="0">
                          <a:solidFill>
                            <a:schemeClr val="tx1">
                              <a:lumMod val="50000"/>
                              <a:lumOff val="50000"/>
                            </a:schemeClr>
                          </a:solidFill>
                        </a:rPr>
                        <a:t>Used in Europe to study urban expansion impacts on bumblebee (</a:t>
                      </a:r>
                      <a:r>
                        <a:rPr lang="en-US" sz="1800" i="1" dirty="0">
                          <a:solidFill>
                            <a:schemeClr val="tx1">
                              <a:lumMod val="50000"/>
                              <a:lumOff val="50000"/>
                            </a:schemeClr>
                          </a:solidFill>
                        </a:rPr>
                        <a:t>Bombus spp.</a:t>
                      </a:r>
                      <a:r>
                        <a:rPr lang="en-US" sz="1800" dirty="0">
                          <a:solidFill>
                            <a:schemeClr val="tx1">
                              <a:lumMod val="50000"/>
                              <a:lumOff val="50000"/>
                            </a:schemeClr>
                          </a:solidFill>
                        </a:rPr>
                        <a:t>) populations.</a:t>
                      </a:r>
                    </a:p>
                  </a:txBody>
                  <a:tcPr marL="90653" marR="90653" marT="45326" marB="45326" anchor="ctr"/>
                </a:tc>
                <a:extLst>
                  <a:ext uri="{0D108BD9-81ED-4DB2-BD59-A6C34878D82A}">
                    <a16:rowId xmlns:a16="http://schemas.microsoft.com/office/drawing/2014/main" val="3080752464"/>
                  </a:ext>
                </a:extLst>
              </a:tr>
            </a:tbl>
          </a:graphicData>
        </a:graphic>
      </p:graphicFrame>
      <p:sp>
        <p:nvSpPr>
          <p:cNvPr id="6" name="Rectangle 5">
            <a:extLst>
              <a:ext uri="{FF2B5EF4-FFF2-40B4-BE49-F238E27FC236}">
                <a16:creationId xmlns:a16="http://schemas.microsoft.com/office/drawing/2014/main" id="{9087580A-9052-4609-B8A5-21D42AFB516E}"/>
              </a:ext>
            </a:extLst>
          </p:cNvPr>
          <p:cNvSpPr/>
          <p:nvPr/>
        </p:nvSpPr>
        <p:spPr>
          <a:xfrm>
            <a:off x="726510" y="451345"/>
            <a:ext cx="9248632" cy="369332"/>
          </a:xfrm>
          <a:prstGeom prst="rect">
            <a:avLst/>
          </a:prstGeom>
        </p:spPr>
        <p:txBody>
          <a:bodyPr wrap="square">
            <a:spAutoFit/>
          </a:bodyPr>
          <a:lstStyle/>
          <a:p>
            <a:r>
              <a:rPr lang="en-US" dirty="0"/>
              <a:t>Examples of applications of Species Distribution Models (SDMs) in conservation biology</a:t>
            </a:r>
          </a:p>
        </p:txBody>
      </p:sp>
    </p:spTree>
    <p:extLst>
      <p:ext uri="{BB962C8B-B14F-4D97-AF65-F5344CB8AC3E}">
        <p14:creationId xmlns:p14="http://schemas.microsoft.com/office/powerpoint/2010/main" val="118786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A076A-98A5-4EC8-9D52-79ECF983CBB7}"/>
              </a:ext>
            </a:extLst>
          </p:cNvPr>
          <p:cNvSpPr/>
          <p:nvPr/>
        </p:nvSpPr>
        <p:spPr>
          <a:xfrm>
            <a:off x="685032" y="1295043"/>
            <a:ext cx="9472972" cy="1477328"/>
          </a:xfrm>
          <a:prstGeom prst="rect">
            <a:avLst/>
          </a:prstGeom>
        </p:spPr>
        <p:txBody>
          <a:bodyPr wrap="square">
            <a:spAutoFit/>
          </a:bodyPr>
          <a:lstStyle/>
          <a:p>
            <a:pPr algn="just"/>
            <a:r>
              <a:rPr lang="en-US" dirty="0">
                <a:latin typeface="+mj-lt"/>
              </a:rPr>
              <a:t>To build an SDM, researchers use georeferenced biodiversity observations as response variables. These are then related to geographic layers of environmental information, which serve as predictor variables. </a:t>
            </a:r>
          </a:p>
          <a:p>
            <a:pPr algn="just"/>
            <a:endParaRPr lang="en-US" dirty="0">
              <a:latin typeface="+mj-lt"/>
            </a:endParaRPr>
          </a:p>
          <a:p>
            <a:pPr algn="just"/>
            <a:endParaRPr lang="en-US" dirty="0">
              <a:latin typeface="+mj-lt"/>
            </a:endParaRPr>
          </a:p>
        </p:txBody>
      </p:sp>
      <p:sp>
        <p:nvSpPr>
          <p:cNvPr id="4" name="Rectangle 3">
            <a:extLst>
              <a:ext uri="{FF2B5EF4-FFF2-40B4-BE49-F238E27FC236}">
                <a16:creationId xmlns:a16="http://schemas.microsoft.com/office/drawing/2014/main" id="{BF375F78-47F2-4161-B4DC-1EA95D71ADA0}"/>
              </a:ext>
            </a:extLst>
          </p:cNvPr>
          <p:cNvSpPr/>
          <p:nvPr/>
        </p:nvSpPr>
        <p:spPr>
          <a:xfrm>
            <a:off x="163502" y="199317"/>
            <a:ext cx="3376502" cy="369332"/>
          </a:xfrm>
          <a:prstGeom prst="rect">
            <a:avLst/>
          </a:prstGeom>
        </p:spPr>
        <p:txBody>
          <a:bodyPr wrap="none">
            <a:spAutoFit/>
          </a:bodyPr>
          <a:lstStyle/>
          <a:p>
            <a:r>
              <a:rPr lang="en-US" b="1" dirty="0"/>
              <a:t>What do we need to build SDMs?</a:t>
            </a:r>
          </a:p>
        </p:txBody>
      </p:sp>
      <p:pic>
        <p:nvPicPr>
          <p:cNvPr id="3074" name="Picture 2" descr="*Schematic representation of the species distribution modelling concept. First, biodiversity and environmental information are sampled in geographic space. Second, a statistical model (here, generalised linear model) is used to estimate the species-environment relationship. Third, the species–environment relationship can be mapped onto geographic layers of environmental information to delineate the potential distribution of the species. Mapping to the sampling area and period is usually referred to as interpolation, while transferring to a different time period or geographic area is referred to as extrapolation.*">
            <a:extLst>
              <a:ext uri="{FF2B5EF4-FFF2-40B4-BE49-F238E27FC236}">
                <a16:creationId xmlns:a16="http://schemas.microsoft.com/office/drawing/2014/main" id="{D072C8D2-9D3E-4F08-A5D2-3576F886C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517" y="3205027"/>
            <a:ext cx="8146003" cy="36529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4DAB5C2-C963-4F02-80F5-070897D5526C}"/>
              </a:ext>
            </a:extLst>
          </p:cNvPr>
          <p:cNvSpPr/>
          <p:nvPr/>
        </p:nvSpPr>
        <p:spPr>
          <a:xfrm>
            <a:off x="9494520" y="3652973"/>
            <a:ext cx="2613660" cy="2800767"/>
          </a:xfrm>
          <a:prstGeom prst="rect">
            <a:avLst/>
          </a:prstGeom>
        </p:spPr>
        <p:txBody>
          <a:bodyPr wrap="square">
            <a:spAutoFit/>
          </a:bodyPr>
          <a:lstStyle/>
          <a:p>
            <a:r>
              <a:rPr lang="en-US" sz="1100" i="1" dirty="0">
                <a:solidFill>
                  <a:srgbClr val="333333"/>
                </a:solidFill>
                <a:latin typeface="+mj-lt"/>
              </a:rPr>
              <a:t>Schematic representation of the species distribution modelling concept. First, biodiversity and environmental information are sampled in geographic space. Second, a statistical model (here, generalized linear model) is used to estimate the species-environment relationship. Third, the species–environment relationship can be mapped onto geographic layers of environmental information to delineate the potential distribution of the species. Mapping to the sampling area and period is usually referred to as interpolation, while transferring to a different time period or geographic area is referred to as extrapolation.</a:t>
            </a:r>
            <a:endParaRPr lang="en-US" sz="1100" dirty="0">
              <a:latin typeface="+mj-lt"/>
            </a:endParaRPr>
          </a:p>
        </p:txBody>
      </p:sp>
      <p:sp>
        <p:nvSpPr>
          <p:cNvPr id="6" name="Rectangle 5">
            <a:extLst>
              <a:ext uri="{FF2B5EF4-FFF2-40B4-BE49-F238E27FC236}">
                <a16:creationId xmlns:a16="http://schemas.microsoft.com/office/drawing/2014/main" id="{194C1B50-9725-494E-89E1-F68BD237D88D}"/>
              </a:ext>
            </a:extLst>
          </p:cNvPr>
          <p:cNvSpPr/>
          <p:nvPr/>
        </p:nvSpPr>
        <p:spPr>
          <a:xfrm>
            <a:off x="9494520" y="6570261"/>
            <a:ext cx="2756717" cy="276999"/>
          </a:xfrm>
          <a:prstGeom prst="rect">
            <a:avLst/>
          </a:prstGeom>
        </p:spPr>
        <p:txBody>
          <a:bodyPr wrap="none">
            <a:spAutoFit/>
          </a:bodyPr>
          <a:lstStyle/>
          <a:p>
            <a:r>
              <a:rPr lang="en-US" sz="1200" dirty="0">
                <a:solidFill>
                  <a:schemeClr val="tx1">
                    <a:lumMod val="50000"/>
                    <a:lumOff val="50000"/>
                  </a:schemeClr>
                </a:solidFill>
                <a:latin typeface="+mj-lt"/>
              </a:rPr>
              <a:t>https://damariszurell.github.io/SDM-Intro</a:t>
            </a:r>
          </a:p>
        </p:txBody>
      </p:sp>
    </p:spTree>
    <p:extLst>
      <p:ext uri="{BB962C8B-B14F-4D97-AF65-F5344CB8AC3E}">
        <p14:creationId xmlns:p14="http://schemas.microsoft.com/office/powerpoint/2010/main" val="76283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CA67-039D-457C-8326-D0D943B7E112}"/>
              </a:ext>
            </a:extLst>
          </p:cNvPr>
          <p:cNvSpPr txBox="1">
            <a:spLocks/>
          </p:cNvSpPr>
          <p:nvPr/>
        </p:nvSpPr>
        <p:spPr>
          <a:xfrm>
            <a:off x="238835" y="308757"/>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Geographic Space 🌍</a:t>
            </a:r>
          </a:p>
        </p:txBody>
      </p:sp>
      <p:sp>
        <p:nvSpPr>
          <p:cNvPr id="3" name="Content Placeholder 2">
            <a:extLst>
              <a:ext uri="{FF2B5EF4-FFF2-40B4-BE49-F238E27FC236}">
                <a16:creationId xmlns:a16="http://schemas.microsoft.com/office/drawing/2014/main" id="{A76A0FC9-222F-4FFA-A3BA-DC96ACC91BA1}"/>
              </a:ext>
            </a:extLst>
          </p:cNvPr>
          <p:cNvSpPr txBox="1">
            <a:spLocks/>
          </p:cNvSpPr>
          <p:nvPr/>
        </p:nvSpPr>
        <p:spPr>
          <a:xfrm>
            <a:off x="238835" y="1119118"/>
            <a:ext cx="11034215" cy="16786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Represents real-world locations (latitude &amp; longitude)</a:t>
            </a:r>
          </a:p>
          <a:p>
            <a:pPr marL="0" indent="0">
              <a:buNone/>
            </a:pPr>
            <a:r>
              <a:rPr lang="en-US" sz="2000" dirty="0"/>
              <a:t>A map-based perspective of species occurrence</a:t>
            </a:r>
          </a:p>
          <a:p>
            <a:pPr marL="0" indent="0">
              <a:buNone/>
            </a:pPr>
            <a:r>
              <a:rPr lang="en-US" sz="2000" dirty="0"/>
              <a:t>Influenced by topography, dispersal, and biogeographic history</a:t>
            </a:r>
          </a:p>
          <a:p>
            <a:pPr marL="0" indent="0">
              <a:buNone/>
            </a:pPr>
            <a:r>
              <a:rPr lang="en-US" sz="2000" dirty="0"/>
              <a:t>Example: A map showing where </a:t>
            </a:r>
            <a:r>
              <a:rPr lang="en-US" sz="2000" i="1" dirty="0"/>
              <a:t>Erodium </a:t>
            </a:r>
            <a:r>
              <a:rPr lang="en-US" sz="2000" i="1" dirty="0" err="1"/>
              <a:t>moschatum</a:t>
            </a:r>
            <a:r>
              <a:rPr lang="en-US" sz="2000" dirty="0"/>
              <a:t> is found</a:t>
            </a:r>
          </a:p>
          <a:p>
            <a:endParaRPr lang="en-US" sz="2000" dirty="0"/>
          </a:p>
        </p:txBody>
      </p:sp>
      <p:pic>
        <p:nvPicPr>
          <p:cNvPr id="4" name="Picture 3">
            <a:extLst>
              <a:ext uri="{FF2B5EF4-FFF2-40B4-BE49-F238E27FC236}">
                <a16:creationId xmlns:a16="http://schemas.microsoft.com/office/drawing/2014/main" id="{8F8D3F3B-8FAC-4F4E-8B96-C1545C203556}"/>
              </a:ext>
            </a:extLst>
          </p:cNvPr>
          <p:cNvPicPr>
            <a:picLocks noChangeAspect="1"/>
          </p:cNvPicPr>
          <p:nvPr/>
        </p:nvPicPr>
        <p:blipFill>
          <a:blip r:embed="rId2"/>
          <a:stretch>
            <a:fillRect/>
          </a:stretch>
        </p:blipFill>
        <p:spPr>
          <a:xfrm>
            <a:off x="839304" y="3429000"/>
            <a:ext cx="2490332" cy="3043739"/>
          </a:xfrm>
          <a:prstGeom prst="rect">
            <a:avLst/>
          </a:prstGeom>
        </p:spPr>
      </p:pic>
      <p:pic>
        <p:nvPicPr>
          <p:cNvPr id="8" name="Picture 2" descr="https://flora-on.pt/gen-sp_S4Xl.jpg">
            <a:extLst>
              <a:ext uri="{FF2B5EF4-FFF2-40B4-BE49-F238E27FC236}">
                <a16:creationId xmlns:a16="http://schemas.microsoft.com/office/drawing/2014/main" id="{5EE4ADFE-AA03-4133-A412-3CE58402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618" y="4240192"/>
            <a:ext cx="1674410" cy="2232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flora-on.pt/gen-sp_joMf.jpg">
            <a:extLst>
              <a:ext uri="{FF2B5EF4-FFF2-40B4-BE49-F238E27FC236}">
                <a16:creationId xmlns:a16="http://schemas.microsoft.com/office/drawing/2014/main" id="{77659D98-B028-4EE7-9EA8-21FA4394E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6384" y="4240192"/>
            <a:ext cx="1674410" cy="223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2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41361-46C1-47BF-B7C1-CC4F64178964}"/>
              </a:ext>
            </a:extLst>
          </p:cNvPr>
          <p:cNvSpPr/>
          <p:nvPr/>
        </p:nvSpPr>
        <p:spPr>
          <a:xfrm>
            <a:off x="457200" y="1219158"/>
            <a:ext cx="9187218" cy="1862048"/>
          </a:xfrm>
          <a:prstGeom prst="rect">
            <a:avLst/>
          </a:prstGeom>
        </p:spPr>
        <p:txBody>
          <a:bodyPr/>
          <a:lstStyle/>
          <a:p>
            <a:pPr>
              <a:lnSpc>
                <a:spcPct val="90000"/>
              </a:lnSpc>
              <a:spcBef>
                <a:spcPts val="1000"/>
              </a:spcBef>
            </a:pPr>
            <a:r>
              <a:rPr lang="en-US" sz="2000" dirty="0"/>
              <a:t>Represents species distributions based on ecological conditions</a:t>
            </a:r>
          </a:p>
          <a:p>
            <a:pPr>
              <a:lnSpc>
                <a:spcPct val="90000"/>
              </a:lnSpc>
              <a:spcBef>
                <a:spcPts val="1000"/>
              </a:spcBef>
            </a:pPr>
            <a:r>
              <a:rPr lang="en-US" sz="2000" dirty="0"/>
              <a:t>A multidimensional space (e.g., temperature, precipitation)</a:t>
            </a:r>
          </a:p>
          <a:p>
            <a:pPr>
              <a:lnSpc>
                <a:spcPct val="90000"/>
              </a:lnSpc>
              <a:spcBef>
                <a:spcPts val="1000"/>
              </a:spcBef>
            </a:pPr>
            <a:r>
              <a:rPr lang="en-US" sz="2000" dirty="0"/>
              <a:t>Used to define the species' niche (Hutchinson’s n-dimensional hypervolume)</a:t>
            </a:r>
          </a:p>
          <a:p>
            <a:pPr>
              <a:lnSpc>
                <a:spcPct val="90000"/>
              </a:lnSpc>
              <a:spcBef>
                <a:spcPts val="1000"/>
              </a:spcBef>
            </a:pPr>
            <a:r>
              <a:rPr lang="en-US" sz="2000" dirty="0"/>
              <a:t>Example: A plot showing temperature and moisture ranges for </a:t>
            </a:r>
            <a:r>
              <a:rPr lang="en-US" sz="2000" i="1" dirty="0"/>
              <a:t>Erodium </a:t>
            </a:r>
            <a:r>
              <a:rPr lang="en-US" i="1" dirty="0" err="1"/>
              <a:t>moschatum</a:t>
            </a:r>
            <a:r>
              <a:rPr lang="en-US" i="1" dirty="0"/>
              <a:t> </a:t>
            </a:r>
            <a:endParaRPr lang="en-US" sz="2000" i="1" dirty="0"/>
          </a:p>
        </p:txBody>
      </p:sp>
      <p:sp>
        <p:nvSpPr>
          <p:cNvPr id="4" name="Title 1">
            <a:extLst>
              <a:ext uri="{FF2B5EF4-FFF2-40B4-BE49-F238E27FC236}">
                <a16:creationId xmlns:a16="http://schemas.microsoft.com/office/drawing/2014/main" id="{6007AE34-B6EC-4E9B-B61A-E76BDAB9E090}"/>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Environmental Space (E-Space) 🌱</a:t>
            </a:r>
          </a:p>
        </p:txBody>
      </p:sp>
      <p:pic>
        <p:nvPicPr>
          <p:cNvPr id="8" name="Picture 2" descr="https://flora-on.pt/gen-sp_S4Xl.jpg">
            <a:extLst>
              <a:ext uri="{FF2B5EF4-FFF2-40B4-BE49-F238E27FC236}">
                <a16:creationId xmlns:a16="http://schemas.microsoft.com/office/drawing/2014/main" id="{D545757D-2AB2-46D7-9352-38C4BB5C4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618" y="4240192"/>
            <a:ext cx="1674410" cy="2232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flora-on.pt/gen-sp_joMf.jpg">
            <a:extLst>
              <a:ext uri="{FF2B5EF4-FFF2-40B4-BE49-F238E27FC236}">
                <a16:creationId xmlns:a16="http://schemas.microsoft.com/office/drawing/2014/main" id="{CF1F8034-0FED-4C00-B4B3-0334DBFE2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384" y="4240192"/>
            <a:ext cx="1674410" cy="2232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9088C5B-0979-45D0-B605-29DD99AB14CE}"/>
              </a:ext>
            </a:extLst>
          </p:cNvPr>
          <p:cNvPicPr>
            <a:picLocks noChangeAspect="1"/>
          </p:cNvPicPr>
          <p:nvPr/>
        </p:nvPicPr>
        <p:blipFill>
          <a:blip r:embed="rId4"/>
          <a:stretch>
            <a:fillRect/>
          </a:stretch>
        </p:blipFill>
        <p:spPr>
          <a:xfrm>
            <a:off x="3429781" y="3431447"/>
            <a:ext cx="3448692" cy="3041291"/>
          </a:xfrm>
          <a:prstGeom prst="rect">
            <a:avLst/>
          </a:prstGeom>
        </p:spPr>
      </p:pic>
      <p:pic>
        <p:nvPicPr>
          <p:cNvPr id="11" name="Picture 10">
            <a:extLst>
              <a:ext uri="{FF2B5EF4-FFF2-40B4-BE49-F238E27FC236}">
                <a16:creationId xmlns:a16="http://schemas.microsoft.com/office/drawing/2014/main" id="{21A209B1-C1A7-49F7-94E9-A813A323C4A1}"/>
              </a:ext>
            </a:extLst>
          </p:cNvPr>
          <p:cNvPicPr>
            <a:picLocks noChangeAspect="1"/>
          </p:cNvPicPr>
          <p:nvPr/>
        </p:nvPicPr>
        <p:blipFill>
          <a:blip r:embed="rId5"/>
          <a:stretch>
            <a:fillRect/>
          </a:stretch>
        </p:blipFill>
        <p:spPr>
          <a:xfrm>
            <a:off x="839304" y="3429000"/>
            <a:ext cx="2490332" cy="3043739"/>
          </a:xfrm>
          <a:prstGeom prst="rect">
            <a:avLst/>
          </a:prstGeom>
        </p:spPr>
      </p:pic>
    </p:spTree>
    <p:extLst>
      <p:ext uri="{BB962C8B-B14F-4D97-AF65-F5344CB8AC3E}">
        <p14:creationId xmlns:p14="http://schemas.microsoft.com/office/powerpoint/2010/main" val="113484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B6A1EE-ACC2-4D1D-A5BF-3FF3FB80268A}"/>
              </a:ext>
            </a:extLst>
          </p:cNvPr>
          <p:cNvSpPr/>
          <p:nvPr/>
        </p:nvSpPr>
        <p:spPr>
          <a:xfrm>
            <a:off x="163502" y="199317"/>
            <a:ext cx="2166555" cy="369332"/>
          </a:xfrm>
          <a:prstGeom prst="rect">
            <a:avLst/>
          </a:prstGeom>
        </p:spPr>
        <p:txBody>
          <a:bodyPr wrap="none">
            <a:spAutoFit/>
          </a:bodyPr>
          <a:lstStyle/>
          <a:p>
            <a:r>
              <a:rPr lang="en-US" b="1" dirty="0"/>
              <a:t>Theory and concepts</a:t>
            </a:r>
          </a:p>
        </p:txBody>
      </p:sp>
      <p:sp>
        <p:nvSpPr>
          <p:cNvPr id="3" name="Rectangle 2">
            <a:extLst>
              <a:ext uri="{FF2B5EF4-FFF2-40B4-BE49-F238E27FC236}">
                <a16:creationId xmlns:a16="http://schemas.microsoft.com/office/drawing/2014/main" id="{CAB47CDA-5752-45C3-B6A2-186EE7B77E4F}"/>
              </a:ext>
            </a:extLst>
          </p:cNvPr>
          <p:cNvSpPr/>
          <p:nvPr/>
        </p:nvSpPr>
        <p:spPr>
          <a:xfrm>
            <a:off x="5088470" y="122510"/>
            <a:ext cx="6940028" cy="6694140"/>
          </a:xfrm>
          <a:prstGeom prst="rect">
            <a:avLst/>
          </a:prstGeom>
        </p:spPr>
        <p:txBody>
          <a:bodyPr wrap="square">
            <a:spAutoFit/>
          </a:bodyPr>
          <a:lstStyle/>
          <a:p>
            <a:r>
              <a:rPr lang="en-US" sz="1100" b="1" dirty="0"/>
              <a:t>The BAM Framework: Biotic, Abiotic, and Movement Constraints</a:t>
            </a:r>
          </a:p>
          <a:p>
            <a:endParaRPr lang="en-US" sz="1100" b="1" dirty="0"/>
          </a:p>
          <a:p>
            <a:r>
              <a:rPr lang="en-US" sz="1100" dirty="0"/>
              <a:t>The </a:t>
            </a:r>
            <a:r>
              <a:rPr lang="en-US" sz="1100" b="1" dirty="0"/>
              <a:t>BAM framework</a:t>
            </a:r>
            <a:r>
              <a:rPr lang="en-US" sz="1100" dirty="0"/>
              <a:t> (biotic-abiotic-movement) offers a conceptual model to understand how these three factors—</a:t>
            </a:r>
            <a:r>
              <a:rPr lang="en-US" sz="1100" b="1" dirty="0"/>
              <a:t>environmental conditions (A)</a:t>
            </a:r>
            <a:r>
              <a:rPr lang="en-US" sz="1100" dirty="0"/>
              <a:t>, </a:t>
            </a:r>
            <a:r>
              <a:rPr lang="en-US" sz="1100" b="1" dirty="0"/>
              <a:t>biotic interactions (B)</a:t>
            </a:r>
            <a:r>
              <a:rPr lang="en-US" sz="1100" dirty="0"/>
              <a:t>, and </a:t>
            </a:r>
            <a:r>
              <a:rPr lang="en-US" sz="1100" b="1" dirty="0"/>
              <a:t>movement ability (M)</a:t>
            </a:r>
            <a:r>
              <a:rPr lang="en-US" sz="1100" dirty="0"/>
              <a:t>—interact to shape species distributions.</a:t>
            </a:r>
          </a:p>
          <a:p>
            <a:endParaRPr lang="en-US" sz="1100" dirty="0"/>
          </a:p>
          <a:p>
            <a:r>
              <a:rPr lang="en-US" sz="1100" dirty="0"/>
              <a:t>A species can only persist in regions where both </a:t>
            </a:r>
            <a:r>
              <a:rPr lang="en-US" sz="1100" b="1" dirty="0"/>
              <a:t>abiotic conditions (A)</a:t>
            </a:r>
            <a:r>
              <a:rPr lang="en-US" sz="1100" dirty="0"/>
              <a:t> and </a:t>
            </a:r>
            <a:r>
              <a:rPr lang="en-US" sz="1100" b="1" dirty="0"/>
              <a:t>biotic interactions (B)</a:t>
            </a:r>
            <a:r>
              <a:rPr lang="en-US" sz="1100" dirty="0"/>
              <a:t> allow positive population growth. The intersection of </a:t>
            </a:r>
            <a:r>
              <a:rPr lang="en-US" sz="1100" b="1" dirty="0"/>
              <a:t>A and B</a:t>
            </a:r>
            <a:r>
              <a:rPr lang="en-US" sz="1100" dirty="0"/>
              <a:t> defines the </a:t>
            </a:r>
            <a:r>
              <a:rPr lang="en-US" sz="1100" b="1" dirty="0"/>
              <a:t>potential distribution</a:t>
            </a:r>
            <a:r>
              <a:rPr lang="en-US" sz="1100" dirty="0"/>
              <a:t>, equivalent to the </a:t>
            </a:r>
            <a:r>
              <a:rPr lang="en-US" sz="1100" b="1" dirty="0"/>
              <a:t>realized niche</a:t>
            </a:r>
            <a:r>
              <a:rPr lang="en-US" sz="1100" dirty="0"/>
              <a:t>. The </a:t>
            </a:r>
            <a:r>
              <a:rPr lang="en-US" sz="1100" b="1" dirty="0"/>
              <a:t>movement capacity (M)</a:t>
            </a:r>
            <a:r>
              <a:rPr lang="en-US" sz="1100" dirty="0"/>
              <a:t> determines which geographic areas are accessible to the species within the relevant timeframe.</a:t>
            </a:r>
          </a:p>
          <a:p>
            <a:r>
              <a:rPr lang="en-US" sz="1100" dirty="0"/>
              <a:t>The final </a:t>
            </a:r>
            <a:r>
              <a:rPr lang="en-US" sz="1100" b="1" dirty="0"/>
              <a:t>occupied distribution</a:t>
            </a:r>
            <a:r>
              <a:rPr lang="en-US" sz="1100" dirty="0"/>
              <a:t> is the intersection of </a:t>
            </a:r>
            <a:r>
              <a:rPr lang="en-US" sz="1100" b="1" dirty="0"/>
              <a:t>A, B, and M</a:t>
            </a:r>
            <a:r>
              <a:rPr lang="en-US" sz="1100" dirty="0"/>
              <a:t>, representing the actual areas where the species is found.</a:t>
            </a:r>
          </a:p>
          <a:p>
            <a:endParaRPr lang="en-US" sz="1100" dirty="0"/>
          </a:p>
          <a:p>
            <a:r>
              <a:rPr lang="en-US" sz="1100" b="1" dirty="0"/>
              <a:t>Source populations</a:t>
            </a:r>
            <a:r>
              <a:rPr lang="en-US" sz="1100" dirty="0"/>
              <a:t> thrive in areas where conditions support positive growth, while </a:t>
            </a:r>
            <a:r>
              <a:rPr lang="en-US" sz="1100" b="1" dirty="0"/>
              <a:t>sink populations</a:t>
            </a:r>
            <a:r>
              <a:rPr lang="en-US" sz="1100" dirty="0"/>
              <a:t> es) persist in suboptimal areas due to immigration.</a:t>
            </a:r>
          </a:p>
          <a:p>
            <a:endParaRPr lang="en-US" sz="1100" dirty="0"/>
          </a:p>
          <a:p>
            <a:r>
              <a:rPr lang="en-US" sz="1100" dirty="0"/>
              <a:t>The intersection of </a:t>
            </a:r>
            <a:r>
              <a:rPr lang="en-US" sz="1100" b="1" dirty="0"/>
              <a:t>A and B</a:t>
            </a:r>
            <a:r>
              <a:rPr lang="en-US" sz="1100" dirty="0"/>
              <a:t> defines the </a:t>
            </a:r>
            <a:r>
              <a:rPr lang="en-US" sz="1100" b="1" dirty="0"/>
              <a:t>realized niche</a:t>
            </a:r>
            <a:r>
              <a:rPr lang="en-US" sz="1100" dirty="0"/>
              <a:t> (green ellipse). Movement capacity (M) determines the accessible geographic range, and the intersection of </a:t>
            </a:r>
            <a:r>
              <a:rPr lang="en-US" sz="1100" b="1" dirty="0"/>
              <a:t>A, B, and M</a:t>
            </a:r>
            <a:r>
              <a:rPr lang="en-US" sz="1100" dirty="0"/>
              <a:t> represents the </a:t>
            </a:r>
            <a:r>
              <a:rPr lang="en-US" sz="1100" b="1" dirty="0"/>
              <a:t>occupied range</a:t>
            </a:r>
            <a:r>
              <a:rPr lang="en-US" sz="1100" dirty="0"/>
              <a:t>, where source populations (filled circles) are found. Sink populations (open circles) persist in unfavorable areas due to dispersal.</a:t>
            </a:r>
          </a:p>
          <a:p>
            <a:endParaRPr lang="en-US" sz="1100" b="1" dirty="0"/>
          </a:p>
          <a:p>
            <a:r>
              <a:rPr lang="en-US" sz="1100" b="1" dirty="0"/>
              <a:t>Linking Niche Theory to Species Distribution Models</a:t>
            </a:r>
          </a:p>
          <a:p>
            <a:endParaRPr lang="en-US" sz="1100" dirty="0"/>
          </a:p>
          <a:p>
            <a:r>
              <a:rPr lang="en-US" sz="1100" dirty="0"/>
              <a:t>Although </a:t>
            </a:r>
            <a:r>
              <a:rPr lang="en-US" sz="1100" b="1" dirty="0"/>
              <a:t>SDMs are grounded in niche theory</a:t>
            </a:r>
            <a:r>
              <a:rPr lang="en-US" sz="1100" dirty="0"/>
              <a:t>, there is ongoing debate about whether the estimated </a:t>
            </a:r>
            <a:r>
              <a:rPr lang="en-US" sz="1100" b="1" dirty="0"/>
              <a:t>species-environment relationship</a:t>
            </a:r>
            <a:r>
              <a:rPr lang="en-US" sz="1100" dirty="0"/>
              <a:t> corresponds to the </a:t>
            </a:r>
            <a:r>
              <a:rPr lang="en-US" sz="1100" b="1" dirty="0"/>
              <a:t>fundamental niche (A)</a:t>
            </a:r>
            <a:r>
              <a:rPr lang="en-US" sz="1100" dirty="0"/>
              <a:t>, the </a:t>
            </a:r>
            <a:r>
              <a:rPr lang="en-US" sz="1100" b="1" dirty="0"/>
              <a:t>realized niche (A ∩ B)</a:t>
            </a:r>
            <a:r>
              <a:rPr lang="en-US" sz="1100" dirty="0"/>
              <a:t>, or the </a:t>
            </a:r>
            <a:r>
              <a:rPr lang="en-US" sz="1100" b="1" dirty="0"/>
              <a:t>occupied niche (A ∩ B ∩ M)</a:t>
            </a:r>
            <a:r>
              <a:rPr lang="en-US" sz="1100" dirty="0"/>
              <a:t>. This debate is reflected in the various terms used for distribution modeling, including </a:t>
            </a:r>
            <a:r>
              <a:rPr lang="en-US" sz="1100" b="1" dirty="0"/>
              <a:t>climate envelope models, habitat models, resource selection functions,</a:t>
            </a:r>
            <a:r>
              <a:rPr lang="en-US" sz="1100" dirty="0"/>
              <a:t> and </a:t>
            </a:r>
            <a:r>
              <a:rPr lang="en-US" sz="1100" b="1" dirty="0"/>
              <a:t>species distribution models</a:t>
            </a:r>
            <a:r>
              <a:rPr lang="en-US" sz="1100" dirty="0"/>
              <a:t>.</a:t>
            </a:r>
          </a:p>
          <a:p>
            <a:endParaRPr lang="en-US" sz="1100" dirty="0"/>
          </a:p>
          <a:p>
            <a:r>
              <a:rPr lang="en-US" sz="1100" dirty="0"/>
              <a:t>The part of the niche captured by an SDM depends on several factors:</a:t>
            </a:r>
          </a:p>
          <a:p>
            <a:endParaRPr lang="en-US" sz="1100" b="1" dirty="0"/>
          </a:p>
          <a:p>
            <a:r>
              <a:rPr lang="en-US" sz="1100" b="1" dirty="0"/>
              <a:t>Scale Dependence</a:t>
            </a:r>
            <a:r>
              <a:rPr lang="en-US" sz="1100" dirty="0"/>
              <a:t> – Ecological processes vary across spatial and temporal scales, influencing how species-environment relationships are modeled.</a:t>
            </a:r>
          </a:p>
          <a:p>
            <a:r>
              <a:rPr lang="en-US" sz="1100" b="1" dirty="0"/>
              <a:t>Data Collection Biases</a:t>
            </a:r>
            <a:r>
              <a:rPr lang="en-US" sz="1100" dirty="0"/>
              <a:t> – Biodiversity and environmental data are often collected in different ways, introducing potential biases.</a:t>
            </a:r>
          </a:p>
          <a:p>
            <a:r>
              <a:rPr lang="en-US" sz="1100" b="1" dirty="0"/>
              <a:t>Modeling Approaches</a:t>
            </a:r>
            <a:r>
              <a:rPr lang="en-US" sz="1100" dirty="0"/>
              <a:t> – The choice of statistical or machine-learning algorithms and model complexity significantly affects SDM outcomes.</a:t>
            </a:r>
          </a:p>
          <a:p>
            <a:endParaRPr lang="en-US" sz="1100" dirty="0"/>
          </a:p>
          <a:p>
            <a:r>
              <a:rPr lang="en-US" sz="1100" dirty="0"/>
              <a:t>Given these complexities, careful consideration of </a:t>
            </a:r>
            <a:r>
              <a:rPr lang="en-US" sz="1100" b="1" dirty="0"/>
              <a:t>assumptions, data quality, and methodological choices</a:t>
            </a:r>
            <a:r>
              <a:rPr lang="en-US" sz="1100" dirty="0"/>
              <a:t> is crucial for </a:t>
            </a:r>
            <a:r>
              <a:rPr lang="en-US" sz="1100" b="1" dirty="0"/>
              <a:t>interpreting and applying SDMs effectively</a:t>
            </a:r>
            <a:r>
              <a:rPr lang="en-US" sz="1100" dirty="0"/>
              <a:t>.</a:t>
            </a:r>
          </a:p>
          <a:p>
            <a:endParaRPr lang="en-US" sz="1100" dirty="0"/>
          </a:p>
        </p:txBody>
      </p:sp>
      <p:sp>
        <p:nvSpPr>
          <p:cNvPr id="5" name="Rectangle 4">
            <a:extLst>
              <a:ext uri="{FF2B5EF4-FFF2-40B4-BE49-F238E27FC236}">
                <a16:creationId xmlns:a16="http://schemas.microsoft.com/office/drawing/2014/main" id="{B3FF51FB-06CB-4102-9BD1-363F961B077A}"/>
              </a:ext>
            </a:extLst>
          </p:cNvPr>
          <p:cNvSpPr/>
          <p:nvPr/>
        </p:nvSpPr>
        <p:spPr>
          <a:xfrm>
            <a:off x="206398" y="6024357"/>
            <a:ext cx="3340979" cy="461665"/>
          </a:xfrm>
          <a:prstGeom prst="rect">
            <a:avLst/>
          </a:prstGeom>
        </p:spPr>
        <p:txBody>
          <a:bodyPr wrap="none">
            <a:spAutoFit/>
          </a:bodyPr>
          <a:lstStyle/>
          <a:p>
            <a:r>
              <a:rPr lang="en-US" sz="1200" dirty="0"/>
              <a:t>(adapted from damariszurell.github.io/SDM-Intro; </a:t>
            </a:r>
          </a:p>
          <a:p>
            <a:r>
              <a:rPr lang="en-US" sz="1200" dirty="0" err="1"/>
              <a:t>Soberón</a:t>
            </a:r>
            <a:r>
              <a:rPr lang="en-US" sz="1200" dirty="0"/>
              <a:t> 2007, </a:t>
            </a:r>
            <a:r>
              <a:rPr lang="en-US" sz="1200" dirty="0" err="1"/>
              <a:t>Soberón</a:t>
            </a:r>
            <a:r>
              <a:rPr lang="en-US" sz="1200" dirty="0"/>
              <a:t> and Paterson 2005)</a:t>
            </a:r>
          </a:p>
        </p:txBody>
      </p:sp>
      <p:pic>
        <p:nvPicPr>
          <p:cNvPr id="1026" name="Picture 2" descr="*The BAM diagram representing the factors that limit species distributions [@soberon2007]. A species can only survive in geographic areas where both the abiotic environmental conditions (A) and the prevailing biotic interactions (B) allow positive population growth. The intersection of A and B thus represents the potential distribution of the species, or the realised niche (the green elipse). The movement capacity (M) of a species will determine which geographic area is accessible within the time period of interest. The intersection of A, B and M represents the geographic area that is actually occupied by the species and where we can find source populations (filled circles). Open circles represent sink population with negative population growth.*">
            <a:extLst>
              <a:ext uri="{FF2B5EF4-FFF2-40B4-BE49-F238E27FC236}">
                <a16:creationId xmlns:a16="http://schemas.microsoft.com/office/drawing/2014/main" id="{7B0CE79D-49E8-499A-816C-391C18100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83" y="2118813"/>
            <a:ext cx="3367191" cy="314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569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DA291A5C28543459C17291FF765E82A" ma:contentTypeVersion="19" ma:contentTypeDescription="Criar um novo documento." ma:contentTypeScope="" ma:versionID="04d8d480403e0fff41bc88db585df91a">
  <xsd:schema xmlns:xsd="http://www.w3.org/2001/XMLSchema" xmlns:xs="http://www.w3.org/2001/XMLSchema" xmlns:p="http://schemas.microsoft.com/office/2006/metadata/properties" xmlns:ns3="f2a88784-426f-4f29-bf61-60852010f3a8" xmlns:ns4="0b904598-3b20-434c-9172-a8cbf23690c5" targetNamespace="http://schemas.microsoft.com/office/2006/metadata/properties" ma:root="true" ma:fieldsID="85c1ed03dd87e0aae46244dd4275e405" ns3:_="" ns4:_="">
    <xsd:import namespace="f2a88784-426f-4f29-bf61-60852010f3a8"/>
    <xsd:import namespace="0b904598-3b20-434c-9172-a8cbf23690c5"/>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SearchProperties" minOccurs="0"/>
                <xsd:element ref="ns4:_activity" minOccurs="0"/>
                <xsd:element ref="ns4:MediaServiceObjectDetectorVersions" minOccurs="0"/>
                <xsd:element ref="ns4:MediaServiceSystemTag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a88784-426f-4f29-bf61-60852010f3a8" elementFormDefault="qualified">
    <xsd:import namespace="http://schemas.microsoft.com/office/2006/documentManagement/types"/>
    <xsd:import namespace="http://schemas.microsoft.com/office/infopath/2007/PartnerControls"/>
    <xsd:element name="SharedWithDetails" ma:index="8" nillable="true" ma:displayName="Detalhes de Partilhado Com" ma:internalName="SharedWithDetails" ma:readOnly="true">
      <xsd:simpleType>
        <xsd:restriction base="dms:Note">
          <xsd:maxLength value="255"/>
        </xsd:restriction>
      </xsd:simpleType>
    </xsd:element>
    <xsd:element name="SharedWithUsers" ma:index="9" nillable="true" ma:displayName="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ash de Sugestão de Partilha"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904598-3b20-434c-9172-a8cbf23690c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descrip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b904598-3b20-434c-9172-a8cbf23690c5" xsi:nil="true"/>
  </documentManagement>
</p:properties>
</file>

<file path=customXml/itemProps1.xml><?xml version="1.0" encoding="utf-8"?>
<ds:datastoreItem xmlns:ds="http://schemas.openxmlformats.org/officeDocument/2006/customXml" ds:itemID="{1874B1A5-F682-4A0C-A09D-3FA59FD4AE24}">
  <ds:schemaRefs>
    <ds:schemaRef ds:uri="http://schemas.microsoft.com/sharepoint/v3/contenttype/forms"/>
  </ds:schemaRefs>
</ds:datastoreItem>
</file>

<file path=customXml/itemProps2.xml><?xml version="1.0" encoding="utf-8"?>
<ds:datastoreItem xmlns:ds="http://schemas.openxmlformats.org/officeDocument/2006/customXml" ds:itemID="{BFCBAF04-6988-4E59-A95F-8DD355264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a88784-426f-4f29-bf61-60852010f3a8"/>
    <ds:schemaRef ds:uri="0b904598-3b20-434c-9172-a8cbf23690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1BE854-0A62-4941-A471-42633CB4C5B2}">
  <ds:schemaRefs>
    <ds:schemaRef ds:uri="f2a88784-426f-4f29-bf61-60852010f3a8"/>
    <ds:schemaRef ds:uri="http://purl.org/dc/terms/"/>
    <ds:schemaRef ds:uri="0b904598-3b20-434c-9172-a8cbf23690c5"/>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2341</TotalTime>
  <Words>1459</Words>
  <Application>Microsoft Office PowerPoint</Application>
  <PresentationFormat>Widescreen</PresentationFormat>
  <Paragraphs>97</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Jorge Portela Martins Ascensão</dc:creator>
  <cp:lastModifiedBy>Fernando Ascensão</cp:lastModifiedBy>
  <cp:revision>8</cp:revision>
  <dcterms:created xsi:type="dcterms:W3CDTF">2025-02-27T19:44:10Z</dcterms:created>
  <dcterms:modified xsi:type="dcterms:W3CDTF">2026-03-03T12:52:43Z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0x010100ADA291A5C28543459C17291FF765E82A</vt:lpwstr>
  </property>
</Properties>
</file>