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90" r:id="rId2"/>
    <p:sldId id="341" r:id="rId3"/>
    <p:sldId id="339" r:id="rId4"/>
    <p:sldId id="344" r:id="rId5"/>
    <p:sldId id="343" r:id="rId6"/>
    <p:sldId id="342" r:id="rId7"/>
    <p:sldId id="336" r:id="rId8"/>
    <p:sldId id="337" r:id="rId9"/>
    <p:sldId id="338" r:id="rId10"/>
    <p:sldId id="257" r:id="rId11"/>
    <p:sldId id="265" r:id="rId12"/>
    <p:sldId id="268" r:id="rId13"/>
    <p:sldId id="287" r:id="rId14"/>
    <p:sldId id="258" r:id="rId15"/>
    <p:sldId id="263" r:id="rId16"/>
    <p:sldId id="259" r:id="rId17"/>
    <p:sldId id="260" r:id="rId18"/>
    <p:sldId id="261" r:id="rId19"/>
    <p:sldId id="262" r:id="rId20"/>
    <p:sldId id="332" r:id="rId21"/>
    <p:sldId id="340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Carlos Viana Coelh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0A30B-5FF4-5949-87A0-A9116DE66C7D}" v="45" dt="2024-09-17T11:47:2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95" autoAdjust="0"/>
    <p:restoredTop sz="94720" autoAdjust="0"/>
  </p:normalViewPr>
  <p:slideViewPr>
    <p:cSldViewPr>
      <p:cViewPr varScale="1">
        <p:scale>
          <a:sx n="72" d="100"/>
          <a:sy n="72" d="100"/>
        </p:scale>
        <p:origin x="9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2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4.xml"/><Relationship Id="rId1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Carlos Viana Coelho" userId="d7c3d206-f1fe-4582-a2ae-a49effc5e559" providerId="ADAL" clId="{3310A30B-5FF4-5949-87A0-A9116DE66C7D}"/>
    <pc:docChg chg="undo custSel addSld delSld modSld sldOrd">
      <pc:chgData name="Rodrigo Carlos Viana Coelho" userId="d7c3d206-f1fe-4582-a2ae-a49effc5e559" providerId="ADAL" clId="{3310A30B-5FF4-5949-87A0-A9116DE66C7D}" dt="2024-09-19T08:56:41.103" v="757" actId="113"/>
      <pc:docMkLst>
        <pc:docMk/>
      </pc:docMkLst>
      <pc:sldChg chg="add">
        <pc:chgData name="Rodrigo Carlos Viana Coelho" userId="d7c3d206-f1fe-4582-a2ae-a49effc5e559" providerId="ADAL" clId="{3310A30B-5FF4-5949-87A0-A9116DE66C7D}" dt="2024-09-17T08:07:26.077" v="711"/>
        <pc:sldMkLst>
          <pc:docMk/>
          <pc:sldMk cId="2910470097" sldId="257"/>
        </pc:sldMkLst>
      </pc:sldChg>
      <pc:sldChg chg="modSp mod">
        <pc:chgData name="Rodrigo Carlos Viana Coelho" userId="d7c3d206-f1fe-4582-a2ae-a49effc5e559" providerId="ADAL" clId="{3310A30B-5FF4-5949-87A0-A9116DE66C7D}" dt="2024-09-16T08:17:07.777" v="3" actId="20577"/>
        <pc:sldMkLst>
          <pc:docMk/>
          <pc:sldMk cId="0" sldId="290"/>
        </pc:sldMkLst>
        <pc:spChg chg="mod">
          <ac:chgData name="Rodrigo Carlos Viana Coelho" userId="d7c3d206-f1fe-4582-a2ae-a49effc5e559" providerId="ADAL" clId="{3310A30B-5FF4-5949-87A0-A9116DE66C7D}" dt="2024-09-16T08:17:07.777" v="3" actId="20577"/>
          <ac:spMkLst>
            <pc:docMk/>
            <pc:sldMk cId="0" sldId="290"/>
            <ac:spMk id="9" creationId="{63800926-3297-BB91-EA3A-E8C6DD927F17}"/>
          </ac:spMkLst>
        </pc:spChg>
      </pc:sldChg>
      <pc:sldChg chg="modSp mod">
        <pc:chgData name="Rodrigo Carlos Viana Coelho" userId="d7c3d206-f1fe-4582-a2ae-a49effc5e559" providerId="ADAL" clId="{3310A30B-5FF4-5949-87A0-A9116DE66C7D}" dt="2024-09-16T08:28:30.464" v="582" actId="1076"/>
        <pc:sldMkLst>
          <pc:docMk/>
          <pc:sldMk cId="0" sldId="324"/>
        </pc:sldMkLst>
        <pc:spChg chg="mod">
          <ac:chgData name="Rodrigo Carlos Viana Coelho" userId="d7c3d206-f1fe-4582-a2ae-a49effc5e559" providerId="ADAL" clId="{3310A30B-5FF4-5949-87A0-A9116DE66C7D}" dt="2024-09-16T08:28:30.464" v="582" actId="1076"/>
          <ac:spMkLst>
            <pc:docMk/>
            <pc:sldMk cId="0" sldId="324"/>
            <ac:spMk id="7171" creationId="{E16236E5-D0EF-2B0C-791B-1D1E18D537B1}"/>
          </ac:spMkLst>
        </pc:spChg>
      </pc:sldChg>
      <pc:sldChg chg="addSp modSp mod">
        <pc:chgData name="Rodrigo Carlos Viana Coelho" userId="d7c3d206-f1fe-4582-a2ae-a49effc5e559" providerId="ADAL" clId="{3310A30B-5FF4-5949-87A0-A9116DE66C7D}" dt="2024-09-16T09:00:40.434" v="624" actId="207"/>
        <pc:sldMkLst>
          <pc:docMk/>
          <pc:sldMk cId="0" sldId="330"/>
        </pc:sldMkLst>
        <pc:spChg chg="add mod">
          <ac:chgData name="Rodrigo Carlos Viana Coelho" userId="d7c3d206-f1fe-4582-a2ae-a49effc5e559" providerId="ADAL" clId="{3310A30B-5FF4-5949-87A0-A9116DE66C7D}" dt="2024-09-16T09:00:40.434" v="624" actId="207"/>
          <ac:spMkLst>
            <pc:docMk/>
            <pc:sldMk cId="0" sldId="330"/>
            <ac:spMk id="2" creationId="{CA864381-3D12-2B24-9375-FE1FC08D55C5}"/>
          </ac:spMkLst>
        </pc:spChg>
        <pc:spChg chg="mod">
          <ac:chgData name="Rodrigo Carlos Viana Coelho" userId="d7c3d206-f1fe-4582-a2ae-a49effc5e559" providerId="ADAL" clId="{3310A30B-5FF4-5949-87A0-A9116DE66C7D}" dt="2024-09-16T08:34:25.272" v="591" actId="113"/>
          <ac:spMkLst>
            <pc:docMk/>
            <pc:sldMk cId="0" sldId="330"/>
            <ac:spMk id="3" creationId="{CE8EA6E2-FF67-3EC5-F35D-218A402EFAA5}"/>
          </ac:spMkLst>
        </pc:spChg>
      </pc:sldChg>
      <pc:sldChg chg="addSp delSp modSp mod">
        <pc:chgData name="Rodrigo Carlos Viana Coelho" userId="d7c3d206-f1fe-4582-a2ae-a49effc5e559" providerId="ADAL" clId="{3310A30B-5FF4-5949-87A0-A9116DE66C7D}" dt="2024-09-16T10:17:31.814" v="693" actId="21"/>
        <pc:sldMkLst>
          <pc:docMk/>
          <pc:sldMk cId="0" sldId="332"/>
        </pc:sldMkLst>
        <pc:picChg chg="add del mod">
          <ac:chgData name="Rodrigo Carlos Viana Coelho" userId="d7c3d206-f1fe-4582-a2ae-a49effc5e559" providerId="ADAL" clId="{3310A30B-5FF4-5949-87A0-A9116DE66C7D}" dt="2024-09-16T10:17:31.814" v="693" actId="21"/>
          <ac:picMkLst>
            <pc:docMk/>
            <pc:sldMk cId="0" sldId="332"/>
            <ac:picMk id="3" creationId="{37D28AC7-9B52-EF3C-4AB6-CF16567FEF8E}"/>
          </ac:picMkLst>
        </pc:picChg>
      </pc:sldChg>
      <pc:sldChg chg="addSp delSp modSp mod modAnim">
        <pc:chgData name="Rodrigo Carlos Viana Coelho" userId="d7c3d206-f1fe-4582-a2ae-a49effc5e559" providerId="ADAL" clId="{3310A30B-5FF4-5949-87A0-A9116DE66C7D}" dt="2024-09-17T08:10:31.876" v="735" actId="1076"/>
        <pc:sldMkLst>
          <pc:docMk/>
          <pc:sldMk cId="3686449635" sldId="337"/>
        </pc:sldMkLst>
        <pc:spChg chg="add del mod">
          <ac:chgData name="Rodrigo Carlos Viana Coelho" userId="d7c3d206-f1fe-4582-a2ae-a49effc5e559" providerId="ADAL" clId="{3310A30B-5FF4-5949-87A0-A9116DE66C7D}" dt="2024-09-17T08:09:31.827" v="712" actId="21"/>
          <ac:spMkLst>
            <pc:docMk/>
            <pc:sldMk cId="3686449635" sldId="337"/>
            <ac:spMk id="3" creationId="{8E9CD313-36F5-F7FB-A454-E66B5ABDFC0D}"/>
          </ac:spMkLst>
        </pc:spChg>
        <pc:spChg chg="mod">
          <ac:chgData name="Rodrigo Carlos Viana Coelho" userId="d7c3d206-f1fe-4582-a2ae-a49effc5e559" providerId="ADAL" clId="{3310A30B-5FF4-5949-87A0-A9116DE66C7D}" dt="2024-09-17T08:10:31.876" v="735" actId="1076"/>
          <ac:spMkLst>
            <pc:docMk/>
            <pc:sldMk cId="3686449635" sldId="337"/>
            <ac:spMk id="8" creationId="{AB80419D-075A-A185-759C-B503E58EB305}"/>
          </ac:spMkLst>
        </pc:spChg>
        <pc:picChg chg="add del mod">
          <ac:chgData name="Rodrigo Carlos Viana Coelho" userId="d7c3d206-f1fe-4582-a2ae-a49effc5e559" providerId="ADAL" clId="{3310A30B-5FF4-5949-87A0-A9116DE66C7D}" dt="2024-09-17T08:09:31.827" v="712" actId="21"/>
          <ac:picMkLst>
            <pc:docMk/>
            <pc:sldMk cId="3686449635" sldId="337"/>
            <ac:picMk id="5" creationId="{4BB96225-C0F5-9FF6-32DC-90DB0A292726}"/>
          </ac:picMkLst>
        </pc:picChg>
        <pc:picChg chg="add del mod">
          <ac:chgData name="Rodrigo Carlos Viana Coelho" userId="d7c3d206-f1fe-4582-a2ae-a49effc5e559" providerId="ADAL" clId="{3310A30B-5FF4-5949-87A0-A9116DE66C7D}" dt="2024-09-17T08:10:13.111" v="721" actId="21"/>
          <ac:picMkLst>
            <pc:docMk/>
            <pc:sldMk cId="3686449635" sldId="337"/>
            <ac:picMk id="7" creationId="{27C6D312-2BB1-BE9C-A010-863E0CF43175}"/>
          </ac:picMkLst>
        </pc:picChg>
        <pc:picChg chg="add mod">
          <ac:chgData name="Rodrigo Carlos Viana Coelho" userId="d7c3d206-f1fe-4582-a2ae-a49effc5e559" providerId="ADAL" clId="{3310A30B-5FF4-5949-87A0-A9116DE66C7D}" dt="2024-09-17T08:10:29.440" v="734" actId="1076"/>
          <ac:picMkLst>
            <pc:docMk/>
            <pc:sldMk cId="3686449635" sldId="337"/>
            <ac:picMk id="1026" creationId="{F3A983C4-0EB7-35DD-BB07-0854678E0B28}"/>
          </ac:picMkLst>
        </pc:picChg>
      </pc:sldChg>
      <pc:sldChg chg="addSp modSp mod">
        <pc:chgData name="Rodrigo Carlos Viana Coelho" userId="d7c3d206-f1fe-4582-a2ae-a49effc5e559" providerId="ADAL" clId="{3310A30B-5FF4-5949-87A0-A9116DE66C7D}" dt="2024-09-17T08:10:25.597" v="733" actId="1037"/>
        <pc:sldMkLst>
          <pc:docMk/>
          <pc:sldMk cId="4229869773" sldId="338"/>
        </pc:sldMkLst>
        <pc:spChg chg="add mod">
          <ac:chgData name="Rodrigo Carlos Viana Coelho" userId="d7c3d206-f1fe-4582-a2ae-a49effc5e559" providerId="ADAL" clId="{3310A30B-5FF4-5949-87A0-A9116DE66C7D}" dt="2024-09-17T08:10:09.675" v="720" actId="1076"/>
          <ac:spMkLst>
            <pc:docMk/>
            <pc:sldMk cId="4229869773" sldId="338"/>
            <ac:spMk id="2" creationId="{91F725C8-35FB-107B-0239-C46904A08E64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5" creationId="{7136D26E-82D5-06CB-0B2B-C8735397100D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9" creationId="{D619EBD8-0223-7ABB-F814-9C0203912667}"/>
          </ac:spMkLst>
        </pc:spChg>
        <pc:picChg chg="add mod">
          <ac:chgData name="Rodrigo Carlos Viana Coelho" userId="d7c3d206-f1fe-4582-a2ae-a49effc5e559" providerId="ADAL" clId="{3310A30B-5FF4-5949-87A0-A9116DE66C7D}" dt="2024-09-17T08:09:57.792" v="718" actId="1076"/>
          <ac:picMkLst>
            <pc:docMk/>
            <pc:sldMk cId="4229869773" sldId="338"/>
            <ac:picMk id="3" creationId="{61FCFD8A-6297-6EB6-8A07-269620287CC1}"/>
          </ac:picMkLst>
        </pc:picChg>
        <pc:picChg chg="add mod">
          <ac:chgData name="Rodrigo Carlos Viana Coelho" userId="d7c3d206-f1fe-4582-a2ae-a49effc5e559" providerId="ADAL" clId="{3310A30B-5FF4-5949-87A0-A9116DE66C7D}" dt="2024-09-17T08:10:19.245" v="723" actId="1076"/>
          <ac:picMkLst>
            <pc:docMk/>
            <pc:sldMk cId="4229869773" sldId="338"/>
            <ac:picMk id="4" creationId="{ED225EC6-D08D-C25C-7CD9-3A4D7CBA7675}"/>
          </ac:picMkLst>
        </pc:picChg>
        <pc:picChg chg="mod">
          <ac:chgData name="Rodrigo Carlos Viana Coelho" userId="d7c3d206-f1fe-4582-a2ae-a49effc5e559" providerId="ADAL" clId="{3310A30B-5FF4-5949-87A0-A9116DE66C7D}" dt="2024-09-17T08:10:25.597" v="733" actId="1037"/>
          <ac:picMkLst>
            <pc:docMk/>
            <pc:sldMk cId="4229869773" sldId="338"/>
            <ac:picMk id="10" creationId="{A9DCC268-1DEC-AC74-477B-ACB4E20BB8EA}"/>
          </ac:picMkLst>
        </pc:picChg>
      </pc:sldChg>
      <pc:sldChg chg="modSp new mod">
        <pc:chgData name="Rodrigo Carlos Viana Coelho" userId="d7c3d206-f1fe-4582-a2ae-a49effc5e559" providerId="ADAL" clId="{3310A30B-5FF4-5949-87A0-A9116DE66C7D}" dt="2024-09-16T08:29:38.993" v="590" actId="255"/>
        <pc:sldMkLst>
          <pc:docMk/>
          <pc:sldMk cId="1466902245" sldId="339"/>
        </pc:sldMkLst>
        <pc:spChg chg="mod">
          <ac:chgData name="Rodrigo Carlos Viana Coelho" userId="d7c3d206-f1fe-4582-a2ae-a49effc5e559" providerId="ADAL" clId="{3310A30B-5FF4-5949-87A0-A9116DE66C7D}" dt="2024-09-16T08:29:24.296" v="588"/>
          <ac:spMkLst>
            <pc:docMk/>
            <pc:sldMk cId="1466902245" sldId="339"/>
            <ac:spMk id="2" creationId="{2A36EE21-5959-52AA-5AF8-9165DFBD2505}"/>
          </ac:spMkLst>
        </pc:spChg>
        <pc:spChg chg="mod">
          <ac:chgData name="Rodrigo Carlos Viana Coelho" userId="d7c3d206-f1fe-4582-a2ae-a49effc5e559" providerId="ADAL" clId="{3310A30B-5FF4-5949-87A0-A9116DE66C7D}" dt="2024-09-16T08:29:38.993" v="590" actId="255"/>
          <ac:spMkLst>
            <pc:docMk/>
            <pc:sldMk cId="1466902245" sldId="339"/>
            <ac:spMk id="3" creationId="{896836CD-0310-347A-5A6A-57F6156DB40A}"/>
          </ac:spMkLst>
        </pc:spChg>
      </pc:sldChg>
      <pc:sldChg chg="new del">
        <pc:chgData name="Rodrigo Carlos Viana Coelho" userId="d7c3d206-f1fe-4582-a2ae-a49effc5e559" providerId="ADAL" clId="{3310A30B-5FF4-5949-87A0-A9116DE66C7D}" dt="2024-09-16T09:08:52.470" v="659" actId="2696"/>
        <pc:sldMkLst>
          <pc:docMk/>
          <pc:sldMk cId="301978486" sldId="340"/>
        </pc:sldMkLst>
      </pc:sldChg>
      <pc:sldChg chg="new del">
        <pc:chgData name="Rodrigo Carlos Viana Coelho" userId="d7c3d206-f1fe-4582-a2ae-a49effc5e559" providerId="ADAL" clId="{3310A30B-5FF4-5949-87A0-A9116DE66C7D}" dt="2024-09-16T08:59:57.734" v="594" actId="2696"/>
        <pc:sldMkLst>
          <pc:docMk/>
          <pc:sldMk cId="1090253663" sldId="340"/>
        </pc:sldMkLst>
      </pc:sldChg>
      <pc:sldChg chg="addSp delSp modSp new mod">
        <pc:chgData name="Rodrigo Carlos Viana Coelho" userId="d7c3d206-f1fe-4582-a2ae-a49effc5e559" providerId="ADAL" clId="{3310A30B-5FF4-5949-87A0-A9116DE66C7D}" dt="2024-09-16T10:22:49.785" v="709" actId="1076"/>
        <pc:sldMkLst>
          <pc:docMk/>
          <pc:sldMk cId="3897474354" sldId="340"/>
        </pc:sldMkLst>
        <pc:spChg chg="del">
          <ac:chgData name="Rodrigo Carlos Viana Coelho" userId="d7c3d206-f1fe-4582-a2ae-a49effc5e559" providerId="ADAL" clId="{3310A30B-5FF4-5949-87A0-A9116DE66C7D}" dt="2024-09-16T10:18:04.702" v="696" actId="478"/>
          <ac:spMkLst>
            <pc:docMk/>
            <pc:sldMk cId="3897474354" sldId="340"/>
            <ac:spMk id="2" creationId="{A76E2186-8FE0-AD34-4FE6-434882E02896}"/>
          </ac:spMkLst>
        </pc:spChg>
        <pc:picChg chg="add mod">
          <ac:chgData name="Rodrigo Carlos Viana Coelho" userId="d7c3d206-f1fe-4582-a2ae-a49effc5e559" providerId="ADAL" clId="{3310A30B-5FF4-5949-87A0-A9116DE66C7D}" dt="2024-09-16T10:22:49.785" v="709" actId="1076"/>
          <ac:picMkLst>
            <pc:docMk/>
            <pc:sldMk cId="3897474354" sldId="340"/>
            <ac:picMk id="3" creationId="{5A380F9E-E8B5-E20E-BE66-5F5A84AE06D2}"/>
          </ac:picMkLst>
        </pc:picChg>
        <pc:picChg chg="add mod">
          <ac:chgData name="Rodrigo Carlos Viana Coelho" userId="d7c3d206-f1fe-4582-a2ae-a49effc5e559" providerId="ADAL" clId="{3310A30B-5FF4-5949-87A0-A9116DE66C7D}" dt="2024-09-16T10:20:38.690" v="708" actId="1076"/>
          <ac:picMkLst>
            <pc:docMk/>
            <pc:sldMk cId="3897474354" sldId="340"/>
            <ac:picMk id="5" creationId="{68BEE3EA-73B1-ABA0-E495-91BB92CFB4E2}"/>
          </ac:picMkLst>
        </pc:picChg>
        <pc:picChg chg="add mod">
          <ac:chgData name="Rodrigo Carlos Viana Coelho" userId="d7c3d206-f1fe-4582-a2ae-a49effc5e559" providerId="ADAL" clId="{3310A30B-5FF4-5949-87A0-A9116DE66C7D}" dt="2024-09-16T10:20:30.190" v="707" actId="1076"/>
          <ac:picMkLst>
            <pc:docMk/>
            <pc:sldMk cId="3897474354" sldId="340"/>
            <ac:picMk id="7" creationId="{8929F417-B0AB-54D0-74F9-BF68D73C2C40}"/>
          </ac:picMkLst>
        </pc:picChg>
      </pc:sldChg>
      <pc:sldChg chg="addSp delSp modSp new mod">
        <pc:chgData name="Rodrigo Carlos Viana Coelho" userId="d7c3d206-f1fe-4582-a2ae-a49effc5e559" providerId="ADAL" clId="{3310A30B-5FF4-5949-87A0-A9116DE66C7D}" dt="2024-09-19T08:56:41.103" v="757" actId="113"/>
        <pc:sldMkLst>
          <pc:docMk/>
          <pc:sldMk cId="1839720132" sldId="341"/>
        </pc:sldMkLst>
        <pc:spChg chg="del">
          <ac:chgData name="Rodrigo Carlos Viana Coelho" userId="d7c3d206-f1fe-4582-a2ae-a49effc5e559" providerId="ADAL" clId="{3310A30B-5FF4-5949-87A0-A9116DE66C7D}" dt="2024-09-17T11:46:30.818" v="738" actId="478"/>
          <ac:spMkLst>
            <pc:docMk/>
            <pc:sldMk cId="1839720132" sldId="341"/>
            <ac:spMk id="2" creationId="{2EA99995-0491-908A-F377-F2B1EBB2B661}"/>
          </ac:spMkLst>
        </pc:spChg>
        <pc:spChg chg="del">
          <ac:chgData name="Rodrigo Carlos Viana Coelho" userId="d7c3d206-f1fe-4582-a2ae-a49effc5e559" providerId="ADAL" clId="{3310A30B-5FF4-5949-87A0-A9116DE66C7D}" dt="2024-09-17T11:46:28.236" v="737" actId="478"/>
          <ac:spMkLst>
            <pc:docMk/>
            <pc:sldMk cId="1839720132" sldId="341"/>
            <ac:spMk id="3" creationId="{E4DA6DCC-DFB9-B09D-28AE-851C589D979F}"/>
          </ac:spMkLst>
        </pc:spChg>
        <pc:spChg chg="add mod">
          <ac:chgData name="Rodrigo Carlos Viana Coelho" userId="d7c3d206-f1fe-4582-a2ae-a49effc5e559" providerId="ADAL" clId="{3310A30B-5FF4-5949-87A0-A9116DE66C7D}" dt="2024-09-17T11:48:42.616" v="746" actId="1076"/>
          <ac:spMkLst>
            <pc:docMk/>
            <pc:sldMk cId="1839720132" sldId="341"/>
            <ac:spMk id="5" creationId="{D05D0AF0-21BB-9F3A-6F2C-ABC98381739B}"/>
          </ac:spMkLst>
        </pc:spChg>
        <pc:spChg chg="add mod">
          <ac:chgData name="Rodrigo Carlos Viana Coelho" userId="d7c3d206-f1fe-4582-a2ae-a49effc5e559" providerId="ADAL" clId="{3310A30B-5FF4-5949-87A0-A9116DE66C7D}" dt="2024-09-19T08:56:41.103" v="757" actId="113"/>
          <ac:spMkLst>
            <pc:docMk/>
            <pc:sldMk cId="1839720132" sldId="341"/>
            <ac:spMk id="9" creationId="{5970F65F-A788-EC54-077C-0A22C83292DC}"/>
          </ac:spMkLst>
        </pc:spChg>
        <pc:picChg chg="add mod">
          <ac:chgData name="Rodrigo Carlos Viana Coelho" userId="d7c3d206-f1fe-4582-a2ae-a49effc5e559" providerId="ADAL" clId="{3310A30B-5FF4-5949-87A0-A9116DE66C7D}" dt="2024-09-17T11:50:12.649" v="755" actId="1076"/>
          <ac:picMkLst>
            <pc:docMk/>
            <pc:sldMk cId="1839720132" sldId="341"/>
            <ac:picMk id="7" creationId="{7BA4B5A5-54DC-BB0A-0D67-AC7623FBD54B}"/>
          </ac:picMkLst>
        </pc:picChg>
      </pc:sldChg>
    </pc:docChg>
  </pc:docChgLst>
  <pc:docChgLst>
    <pc:chgData name="Rodrigo Carlos Viana Coelho" userId="d7c3d206-f1fe-4582-a2ae-a49effc5e559" providerId="ADAL" clId="{14C107F1-C834-0842-9303-E654157B21A9}"/>
    <pc:docChg chg="custSel delSld modSld">
      <pc:chgData name="Rodrigo Carlos Viana Coelho" userId="d7c3d206-f1fe-4582-a2ae-a49effc5e559" providerId="ADAL" clId="{14C107F1-C834-0842-9303-E654157B21A9}" dt="2023-09-19T15:54:47.398" v="97" actId="478"/>
      <pc:docMkLst>
        <pc:docMk/>
      </pc:docMkLst>
      <pc:sldChg chg="addSp modSp mod">
        <pc:chgData name="Rodrigo Carlos Viana Coelho" userId="d7c3d206-f1fe-4582-a2ae-a49effc5e559" providerId="ADAL" clId="{14C107F1-C834-0842-9303-E654157B21A9}" dt="2023-09-19T08:13:42.468" v="75" actId="207"/>
        <pc:sldMkLst>
          <pc:docMk/>
          <pc:sldMk cId="0" sldId="294"/>
        </pc:sldMkLst>
        <pc:spChg chg="add mod">
          <ac:chgData name="Rodrigo Carlos Viana Coelho" userId="d7c3d206-f1fe-4582-a2ae-a49effc5e559" providerId="ADAL" clId="{14C107F1-C834-0842-9303-E654157B21A9}" dt="2023-09-19T08:13:42.468" v="75" actId="207"/>
          <ac:spMkLst>
            <pc:docMk/>
            <pc:sldMk cId="0" sldId="294"/>
            <ac:spMk id="2" creationId="{DB0A73C7-383D-BD8F-E1D6-FD11CE4D225A}"/>
          </ac:spMkLst>
        </pc:spChg>
      </pc:sldChg>
      <pc:sldChg chg="del">
        <pc:chgData name="Rodrigo Carlos Viana Coelho" userId="d7c3d206-f1fe-4582-a2ae-a49effc5e559" providerId="ADAL" clId="{14C107F1-C834-0842-9303-E654157B21A9}" dt="2023-09-19T08:18:35.769" v="96" actId="2696"/>
        <pc:sldMkLst>
          <pc:docMk/>
          <pc:sldMk cId="0" sldId="328"/>
        </pc:sldMkLst>
      </pc:sldChg>
      <pc:sldChg chg="modSp mod">
        <pc:chgData name="Rodrigo Carlos Viana Coelho" userId="d7c3d206-f1fe-4582-a2ae-a49effc5e559" providerId="ADAL" clId="{14C107F1-C834-0842-9303-E654157B21A9}" dt="2023-09-19T08:18:16.130" v="95" actId="20577"/>
        <pc:sldMkLst>
          <pc:docMk/>
          <pc:sldMk cId="0" sldId="333"/>
        </pc:sldMkLst>
        <pc:spChg chg="mod">
          <ac:chgData name="Rodrigo Carlos Viana Coelho" userId="d7c3d206-f1fe-4582-a2ae-a49effc5e559" providerId="ADAL" clId="{14C107F1-C834-0842-9303-E654157B21A9}" dt="2023-09-19T08:18:16.130" v="95" actId="20577"/>
          <ac:spMkLst>
            <pc:docMk/>
            <pc:sldMk cId="0" sldId="333"/>
            <ac:spMk id="50177" creationId="{C22FABBC-691F-CF34-F40B-90FEA275C340}"/>
          </ac:spMkLst>
        </pc:spChg>
      </pc:sldChg>
      <pc:sldChg chg="modSp mod">
        <pc:chgData name="Rodrigo Carlos Viana Coelho" userId="d7c3d206-f1fe-4582-a2ae-a49effc5e559" providerId="ADAL" clId="{14C107F1-C834-0842-9303-E654157B21A9}" dt="2023-09-19T07:58:36.968" v="8" actId="20577"/>
        <pc:sldMkLst>
          <pc:docMk/>
          <pc:sldMk cId="0" sldId="336"/>
        </pc:sldMkLst>
        <pc:spChg chg="mod">
          <ac:chgData name="Rodrigo Carlos Viana Coelho" userId="d7c3d206-f1fe-4582-a2ae-a49effc5e559" providerId="ADAL" clId="{14C107F1-C834-0842-9303-E654157B21A9}" dt="2023-09-19T07:58:36.968" v="8" actId="20577"/>
          <ac:spMkLst>
            <pc:docMk/>
            <pc:sldMk cId="0" sldId="336"/>
            <ac:spMk id="20481" creationId="{F1CD86AF-D0FF-C3E4-8FEC-D7F9825CD237}"/>
          </ac:spMkLst>
        </pc:spChg>
      </pc:sldChg>
      <pc:sldChg chg="delSp mod delAnim">
        <pc:chgData name="Rodrigo Carlos Viana Coelho" userId="d7c3d206-f1fe-4582-a2ae-a49effc5e559" providerId="ADAL" clId="{14C107F1-C834-0842-9303-E654157B21A9}" dt="2023-09-19T15:54:47.398" v="97" actId="478"/>
        <pc:sldMkLst>
          <pc:docMk/>
          <pc:sldMk cId="3686449635" sldId="337"/>
        </pc:sldMkLst>
        <pc:picChg chg="del">
          <ac:chgData name="Rodrigo Carlos Viana Coelho" userId="d7c3d206-f1fe-4582-a2ae-a49effc5e559" providerId="ADAL" clId="{14C107F1-C834-0842-9303-E654157B21A9}" dt="2023-09-19T15:54:47.398" v="97" actId="478"/>
          <ac:picMkLst>
            <pc:docMk/>
            <pc:sldMk cId="3686449635" sldId="337"/>
            <ac:picMk id="5" creationId="{8A832F3B-86AB-C7B7-0FE9-08983124675B}"/>
          </ac:picMkLst>
        </pc:picChg>
      </pc:sldChg>
      <pc:sldChg chg="modSp mod">
        <pc:chgData name="Rodrigo Carlos Viana Coelho" userId="d7c3d206-f1fe-4582-a2ae-a49effc5e559" providerId="ADAL" clId="{14C107F1-C834-0842-9303-E654157B21A9}" dt="2023-09-19T08:07:15.351" v="58" actId="20577"/>
        <pc:sldMkLst>
          <pc:docMk/>
          <pc:sldMk cId="4229869773" sldId="338"/>
        </pc:sldMkLst>
        <pc:spChg chg="mod">
          <ac:chgData name="Rodrigo Carlos Viana Coelho" userId="d7c3d206-f1fe-4582-a2ae-a49effc5e559" providerId="ADAL" clId="{14C107F1-C834-0842-9303-E654157B21A9}" dt="2023-09-19T08:07:15.351" v="58" actId="20577"/>
          <ac:spMkLst>
            <pc:docMk/>
            <pc:sldMk cId="4229869773" sldId="338"/>
            <ac:spMk id="15" creationId="{2D866DF4-EBB8-D427-C3EB-CB0E0C670322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image" Target="../media/image29.emf"/><Relationship Id="rId4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19B997E-AB7C-A925-3173-75185EFAD0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1C60D2C-9640-82FB-47B4-5DEDF0007A6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9EB3D99-CFBB-079C-55F0-47B2EC3DC6D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78048D42-8676-5916-C04E-B2E1523E5CD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910E56-1430-E644-BBBF-E80114C58BC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0-09-14T10:28:22.1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1050 9843 130 0,'0'0'123'0,"0"0"-14"0,0 0-11 16,0 0-9-16,0 0-8 0,0 0-10 15,0 0-10-15,0 0-2 0,0 0-3 0,0 0-17 16,0 0-19-16,0 0-12 0,0 0-15 16,0 0-23-16,0 0-6 0,0 0-6 0,0 0-7 15,0 0-12-15,-38 7-184 16,38-7 83-16,0 0 55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8314485-91BD-CA44-F329-2562B84D20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0DDB6E4-0A30-9C34-3F51-D201192960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95E71F6-FA05-EF1D-C0C7-A3F9AC521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0765F6B3-A380-BB54-0E92-1558122E17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noProof="0"/>
              <a:t>Click to edit Master text styles</a:t>
            </a:r>
          </a:p>
          <a:p>
            <a:pPr lvl="1"/>
            <a:r>
              <a:rPr lang="en-US" altLang="pt-PT" noProof="0"/>
              <a:t>Second level</a:t>
            </a:r>
          </a:p>
          <a:p>
            <a:pPr lvl="2"/>
            <a:r>
              <a:rPr lang="en-US" altLang="pt-PT" noProof="0"/>
              <a:t>Third level</a:t>
            </a:r>
          </a:p>
          <a:p>
            <a:pPr lvl="3"/>
            <a:r>
              <a:rPr lang="en-US" altLang="pt-PT" noProof="0"/>
              <a:t>Fourth level</a:t>
            </a:r>
          </a:p>
          <a:p>
            <a:pPr lvl="4"/>
            <a:r>
              <a:rPr lang="en-US" altLang="pt-PT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A1A6061-DC93-8215-FC83-EE528E3F3C8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3B263DF8-0A41-7612-CBEB-0076DE133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BE4F1D-D754-9348-977E-D86274F5491B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52132FEB-8FA6-C756-4403-2D8D3BA25C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1D92A1-B8AA-D04F-98EC-61CA0D1F7E22}" type="slidenum">
              <a:rPr lang="en-US" altLang="pt-P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pt-P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32142F1-9977-9CF0-B4A7-A6E9D50FFF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A563E9A-CBF4-0419-E1F9-296285F11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4D696256-D21A-CC79-36A9-003C36F680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B116CF5C-F3A0-BDC1-8DDB-279A64453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7EF4A-48D0-C2D5-453A-50DAC6DC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42B3F-9AAD-C046-9B8A-A4BD0DEB5D99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E8AF8-C614-3804-FD85-9F64AE0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71857-B3A2-8CF0-D439-FC1D232B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B30BD-FB9B-BB42-9052-13AF7BEEC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0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9CAF4-1894-1477-04D0-138E21F3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2A258-DAF9-E549-8053-D616F6BD22AA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0477-582C-48CD-B9B0-2E071507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11E2-6ACC-E997-02EE-7B543B8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2006B-7F9F-C547-9143-A240DA9FD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0F85A-E125-693C-571A-5ED1682B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6472F-AC63-E241-8DEA-AC4946F793F6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0974-74CB-F7DE-0367-B9CD7096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51411-1669-0AA2-750B-F08EE412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1194-14BF-D844-9305-C32C6FDE4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3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2A0099-5737-9F1A-C596-B7100A7A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89D68-D73C-E643-825A-1E8E818A0E70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36A65-8F6F-12B8-75A1-34412B3A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B24838-0F2F-E58A-8BFF-8343D67C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9B0CE-E0CF-D444-ADFC-8607B636A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3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43A8FAD-12F0-1A19-9190-FE22C933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5525F-0A8C-E44B-AC23-4C26B9AA489F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D13E16-894C-7732-B4B3-F5E612F0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01E8FE-F90D-7DF8-642F-58BD2469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27981-FBEC-BC40-B31B-8B1D35E18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8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8EA464-F638-B1A5-79FC-AFE2ACA2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937E-5315-C040-8984-85426F9B4C64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E58002-BA50-E37A-252B-273DA4A2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C69524-0959-4535-D911-63373885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940D-F426-E342-A0B2-482CE2AD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8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0A0646-9B99-B476-D85D-5142B6BA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F7926-2971-2E47-AB95-FF206A9CCA39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DEF64F0-48A1-8A32-75F0-48774D8E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8A7E66-75E9-DCB5-CF19-47B2E1BF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CB1CF-F1EB-CA4D-82E2-F8F031092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EEC2EA-AB4C-B39A-8E0E-3078089A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BC243-0E2A-CA42-8584-85190CF3F485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32A4BC-E8B6-522B-145B-A7739A39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6825F-CDD6-972D-78F5-09C6B6FA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A380-02B5-AD4C-B741-6A9AC17A0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4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5468AD-6E3B-4813-A2E4-4A2AC69B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ED5B0-CFB0-5944-B32A-CFD11C7122B2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18C52F-E658-EC6E-1EB2-C7E27730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A53161-6483-D7F2-B2BC-51EF20B9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FE6FC-F4A5-4449-B24E-DAAD56A53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2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E11C8-B7DC-E06F-6206-64CEDFC2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40AAF-22DA-1041-899F-598001E220EE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1894F-A730-F2FF-69FD-29BA3A25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96FC4-5E80-0E4B-95C2-A712C565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94C42-B85F-F047-A1F8-E8C414996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5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99A0A-C2E3-FE6D-E3F7-4AB5DF4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6752C-05DE-1046-A122-6023567CA403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05109-9AA0-8990-4B6E-EA9DFEE3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EC4B6-299D-3621-5B93-C1571A20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12AA5-6FAD-9841-A5B6-8C2EF5E0B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CC434CE-B86B-115C-9398-80CD1184E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 estilo de título do Modelo Global</a:t>
            </a:r>
            <a:endParaRPr lang="en-US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D2A0FF6-1C81-86CC-0B90-6D9EF175B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os estilos do texto de Modelo Global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  <a:endParaRPr lang="en-US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B6FCB-B737-8E61-A6A7-9B458F831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34AEF-9DF5-5946-A1A2-245FFE729E5E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D7EA8-7534-8C62-6D48-D47AD5298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0E974-06AC-A8D8-F326-6EDB472CB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1CB7E4-5989-7049-A982-1D86B667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4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media" Target="../media/media3.mp4"/><Relationship Id="rId11" Type="http://schemas.openxmlformats.org/officeDocument/2006/relationships/image" Target="../media/image15.png"/><Relationship Id="rId5" Type="http://schemas.openxmlformats.org/officeDocument/2006/relationships/video" Target="NULL" TargetMode="External"/><Relationship Id="rId10" Type="http://schemas.openxmlformats.org/officeDocument/2006/relationships/image" Target="../media/image14.png"/><Relationship Id="rId4" Type="http://schemas.openxmlformats.org/officeDocument/2006/relationships/video" Target="../media/media2.mp4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hyperlink" Target="http://www-gap.dcs.st-and.ac.uk/~history/PictDisplay/Taylor_Geoffrey.html" TargetMode="External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3.png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2.emf"/><Relationship Id="rId5" Type="http://schemas.openxmlformats.org/officeDocument/2006/relationships/image" Target="../media/image29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ffalmada@ciencias.ulisboa.pt" TargetMode="External"/><Relationship Id="rId2" Type="http://schemas.openxmlformats.org/officeDocument/2006/relationships/hyperlink" Target="mailto:depinto@ciencias.ulisboa.p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ítulo 1">
            <a:extLst>
              <a:ext uri="{FF2B5EF4-FFF2-40B4-BE49-F238E27FC236}">
                <a16:creationId xmlns:a16="http://schemas.microsoft.com/office/drawing/2014/main" id="{1B661AFA-04A2-AE71-A8C5-814D6F74619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14425"/>
            <a:ext cx="7772400" cy="2387600"/>
          </a:xfrm>
        </p:spPr>
        <p:txBody>
          <a:bodyPr anchor="ctr"/>
          <a:lstStyle/>
          <a:p>
            <a:pPr eaLnBrk="1" hangingPunct="1"/>
            <a:r>
              <a:rPr lang="pt-PT" altLang="pt-PT" sz="4400" b="1" i="1" dirty="0">
                <a:solidFill>
                  <a:srgbClr val="C00000"/>
                </a:solidFill>
              </a:rPr>
              <a:t>Física dos Meios Contínuos</a:t>
            </a:r>
          </a:p>
        </p:txBody>
      </p:sp>
      <p:sp>
        <p:nvSpPr>
          <p:cNvPr id="15362" name="Subtítulo 2">
            <a:extLst>
              <a:ext uri="{FF2B5EF4-FFF2-40B4-BE49-F238E27FC236}">
                <a16:creationId xmlns:a16="http://schemas.microsoft.com/office/drawing/2014/main" id="{2261A3DC-3C46-EF2A-BD84-A94C758D41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86125"/>
            <a:ext cx="6858000" cy="1655763"/>
          </a:xfrm>
        </p:spPr>
        <p:txBody>
          <a:bodyPr/>
          <a:lstStyle/>
          <a:p>
            <a:pPr eaLnBrk="1" hangingPunct="1"/>
            <a:r>
              <a:rPr lang="pt-PT" altLang="pt-PT" dirty="0"/>
              <a:t>Diogo Pinto</a:t>
            </a:r>
          </a:p>
          <a:p>
            <a:pPr eaLnBrk="1" hangingPunct="1"/>
            <a:r>
              <a:rPr lang="pt-PT" altLang="pt-PT" dirty="0"/>
              <a:t>Rafael Almada</a:t>
            </a:r>
          </a:p>
        </p:txBody>
      </p:sp>
      <p:pic>
        <p:nvPicPr>
          <p:cNvPr id="15363" name="Imagem 1">
            <a:extLst>
              <a:ext uri="{FF2B5EF4-FFF2-40B4-BE49-F238E27FC236}">
                <a16:creationId xmlns:a16="http://schemas.microsoft.com/office/drawing/2014/main" id="{7A12A3AF-DB1D-479C-2A29-4770DC8BE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25923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3">
            <a:extLst>
              <a:ext uri="{FF2B5EF4-FFF2-40B4-BE49-F238E27FC236}">
                <a16:creationId xmlns:a16="http://schemas.microsoft.com/office/drawing/2014/main" id="{1DAF0EDD-6841-A58D-1D57-F0DF77C68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 r="2065"/>
          <a:stretch>
            <a:fillRect/>
          </a:stretch>
        </p:blipFill>
        <p:spPr bwMode="auto">
          <a:xfrm>
            <a:off x="0" y="5000625"/>
            <a:ext cx="9144000" cy="1873250"/>
          </a:xfrm>
          <a:prstGeom prst="rect">
            <a:avLst/>
          </a:prstGeom>
          <a:solidFill>
            <a:srgbClr val="A2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3800926-3297-BB91-EA3A-E8C6DD927F17}"/>
              </a:ext>
            </a:extLst>
          </p:cNvPr>
          <p:cNvSpPr txBox="1"/>
          <p:nvPr/>
        </p:nvSpPr>
        <p:spPr>
          <a:xfrm>
            <a:off x="7432675" y="4189413"/>
            <a:ext cx="15843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5E3E-6D50-356C-1691-6A978B11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A03D98B-F447-1933-0D0A-A913D69F2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E24C-9653-A02D-0B07-5BE01222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PT" sz="1400" dirty="0"/>
              <a:t>1. </a:t>
            </a:r>
            <a:r>
              <a:rPr lang="pt-PT" sz="1400" b="1" dirty="0"/>
              <a:t>Introdução</a:t>
            </a:r>
            <a:r>
              <a:rPr lang="pt-PT" sz="1400" dirty="0"/>
              <a:t> e visão geral da unidade curricular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2. </a:t>
            </a:r>
            <a:r>
              <a:rPr lang="pt-PT" sz="1400" b="1" dirty="0"/>
              <a:t>Dinâmica de fluidos</a:t>
            </a:r>
            <a:r>
              <a:rPr lang="pt-PT" sz="1400" dirty="0"/>
              <a:t>. </a:t>
            </a:r>
            <a:r>
              <a:rPr lang="pt-BR" sz="1400" dirty="0"/>
              <a:t>Conservação da massa e equação da continuidade. </a:t>
            </a:r>
            <a:r>
              <a:rPr lang="pt-PT" sz="1400" dirty="0"/>
              <a:t>Equação de Navier-Stokes. Operador derivada material. Pressões e viscosidade. O tensor de tensões. Equações de fronteira. Aplicação: Escoamento de  Poiseuille. Equação de Navier-Stokes adimensional e semelhança dinâmica. </a:t>
            </a:r>
            <a:endParaRPr lang="pt-BR" sz="1400" dirty="0"/>
          </a:p>
          <a:p>
            <a:pPr>
              <a:defRPr/>
            </a:pPr>
            <a:r>
              <a:rPr lang="pt-BR" sz="1400" dirty="0"/>
              <a:t>3. </a:t>
            </a:r>
            <a:r>
              <a:rPr lang="pt-BR" sz="1400" b="1" dirty="0"/>
              <a:t>Fluido ideal</a:t>
            </a:r>
            <a:r>
              <a:rPr lang="pt-BR" sz="1400" dirty="0"/>
              <a:t>. Fluido ideal e equação de Euler. Aplicações: Equilíbrio hidrostático e o vórtice do ralo. O teorema e a equação de Bernoulli. Aparelhos para medir a velocidade e a taxa de escoamento.</a:t>
            </a:r>
            <a:endParaRPr lang="pt-PT" sz="1400" dirty="0"/>
          </a:p>
          <a:p>
            <a:pPr>
              <a:defRPr/>
            </a:pPr>
            <a:r>
              <a:rPr lang="pt-PT" sz="1400" dirty="0"/>
              <a:t>4. </a:t>
            </a:r>
            <a:r>
              <a:rPr lang="pt-PT" sz="1400" b="1" dirty="0"/>
              <a:t>Escoamento potencial</a:t>
            </a:r>
            <a:r>
              <a:rPr lang="pt-PT" sz="1400" dirty="0"/>
              <a:t>. O teorema da circulação de Kelvin. Sobreposição. Fontes e sumidouros. Soluções da equação de Laplace em 2d e em 3d. Aplicações: Escoamento potencial à volta de uma esfera. Efeito de Magnus. Forças de elevação e de arrasto. 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5. </a:t>
            </a:r>
            <a:r>
              <a:rPr lang="pt-PT" sz="1400" b="1" dirty="0"/>
              <a:t>Escoamento laminar</a:t>
            </a:r>
            <a:r>
              <a:rPr lang="pt-PT" sz="1400" dirty="0"/>
              <a:t>. Escoamento laminar plano. Escoamento laminar cilíndrico. Equação de Stokes. Escoamento à volta de uma esfera e lei de Stokes. 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6. </a:t>
            </a:r>
            <a:r>
              <a:rPr lang="pt-PT" sz="1400" b="1" dirty="0"/>
              <a:t>Vorticidade e camadas limite</a:t>
            </a:r>
            <a:r>
              <a:rPr lang="pt-PT" sz="1400" dirty="0"/>
              <a:t>. Linhas de vorticidade. Camadas limite. Separação das camadas limite e formação de turbilhões. Turbilhões estacionários na esteira de esferas e cilindros. Equações da camada limite. Aplicações</a:t>
            </a:r>
            <a:endParaRPr lang="en-PT" sz="1400" dirty="0"/>
          </a:p>
          <a:p>
            <a:pPr>
              <a:defRPr/>
            </a:pPr>
            <a:r>
              <a:rPr lang="pt-PT" sz="1400" dirty="0">
                <a:solidFill>
                  <a:srgbClr val="C00000"/>
                </a:solidFill>
              </a:rPr>
              <a:t>7. </a:t>
            </a:r>
            <a:r>
              <a:rPr lang="pt-PT" sz="1400" b="1" dirty="0">
                <a:solidFill>
                  <a:srgbClr val="C00000"/>
                </a:solidFill>
              </a:rPr>
              <a:t>Tópicos extra </a:t>
            </a:r>
            <a:r>
              <a:rPr lang="pt-PT" sz="1400" dirty="0">
                <a:solidFill>
                  <a:srgbClr val="C00000"/>
                </a:solidFill>
              </a:rPr>
              <a:t>(</a:t>
            </a:r>
            <a:r>
              <a:rPr lang="pt-PT" sz="1400" b="1" u="sng" dirty="0">
                <a:solidFill>
                  <a:srgbClr val="C00000"/>
                </a:solidFill>
              </a:rPr>
              <a:t>Projectos</a:t>
            </a:r>
            <a:r>
              <a:rPr lang="pt-PT" sz="1400" dirty="0">
                <a:solidFill>
                  <a:srgbClr val="C00000"/>
                </a:solidFill>
              </a:rPr>
              <a:t>): Instabilidades e Turbulência. Fluidos não-Newtonianos e Reologia. Métodos computacionais de dinâmica de fluídos. Teoria contínua de elasticidade em cristais.</a:t>
            </a:r>
            <a:endParaRPr lang="en-PT" sz="1400" dirty="0"/>
          </a:p>
        </p:txBody>
      </p:sp>
    </p:spTree>
    <p:extLst>
      <p:ext uri="{BB962C8B-B14F-4D97-AF65-F5344CB8AC3E}">
        <p14:creationId xmlns:p14="http://schemas.microsoft.com/office/powerpoint/2010/main" val="164656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EE21-5959-52AA-5AF8-9165DFBD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i="1" dirty="0"/>
              <a:t>Bibliografia</a:t>
            </a:r>
            <a:endParaRPr lang="en-GB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836CD-0310-347A-5A6A-57F6156DB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27711"/>
          </a:xfrm>
        </p:spPr>
        <p:txBody>
          <a:bodyPr/>
          <a:lstStyle/>
          <a:p>
            <a:pPr>
              <a:defRPr/>
            </a:pPr>
            <a:r>
              <a:rPr lang="pt-PT" sz="32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Biomedic Fluid Dynamics: Flow and Form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pt-PT" sz="3200" dirty="0">
                <a:ea typeface="Calibri" panose="020F0502020204030204" pitchFamily="34" charset="0"/>
                <a:cs typeface="Calibri" panose="020F0502020204030204" pitchFamily="34" charset="0"/>
              </a:rPr>
              <a:t>Troy</a:t>
            </a:r>
            <a:r>
              <a:rPr lang="pt-PT" sz="32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Shinbrot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Oxford University Press;</a:t>
            </a:r>
            <a:endParaRPr lang="pt-PT" sz="3200" b="1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pt-PT" sz="32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Elementary Fluid Dynamics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by D J </a:t>
            </a:r>
            <a:r>
              <a:rPr lang="pt-PT" sz="3200" dirty="0">
                <a:solidFill>
                  <a:srgbClr val="C00000"/>
                </a:solidFill>
                <a:ea typeface="Calibri" panose="020F0502020204030204" pitchFamily="34" charset="0"/>
              </a:rPr>
              <a:t>Acheson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, Oxford University Press;</a:t>
            </a:r>
          </a:p>
          <a:p>
            <a:pPr>
              <a:defRPr/>
            </a:pPr>
            <a:r>
              <a:rPr lang="en-US" altLang="en-US" sz="3200" b="1" dirty="0">
                <a:cs typeface="Calibri" panose="020F0502020204030204" pitchFamily="34" charset="0"/>
              </a:rPr>
              <a:t>Fluid Mechanics: Fundamentals and Applications</a:t>
            </a:r>
            <a:r>
              <a:rPr lang="en-US" altLang="en-US" sz="3200" dirty="0">
                <a:cs typeface="Calibri" panose="020F0502020204030204" pitchFamily="34" charset="0"/>
              </a:rPr>
              <a:t> by </a:t>
            </a:r>
            <a:r>
              <a:rPr lang="en-US" altLang="en-US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Çengel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 &amp; </a:t>
            </a:r>
            <a:r>
              <a:rPr lang="en-US" altLang="en-US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Cimbala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,</a:t>
            </a:r>
            <a:r>
              <a:rPr lang="en-US" altLang="en-US" sz="3200" dirty="0">
                <a:cs typeface="Calibri" panose="020F0502020204030204" pitchFamily="34" charset="0"/>
              </a:rPr>
              <a:t> McGraw-Hill series in mechanical engineering;</a:t>
            </a:r>
          </a:p>
          <a:p>
            <a:pPr>
              <a:defRPr/>
            </a:pPr>
            <a:r>
              <a:rPr lang="en-US" altLang="en-US" sz="3200" b="1" dirty="0">
                <a:cs typeface="Calibri" panose="020F0502020204030204" pitchFamily="34" charset="0"/>
              </a:rPr>
              <a:t>Fluid Dynamics for Physicists</a:t>
            </a:r>
            <a:r>
              <a:rPr lang="en-US" altLang="en-US" sz="3200" dirty="0">
                <a:cs typeface="Calibri" panose="020F0502020204030204" pitchFamily="34" charset="0"/>
              </a:rPr>
              <a:t> by T E 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Faber</a:t>
            </a:r>
            <a:r>
              <a:rPr lang="en-US" altLang="en-US" sz="3200" dirty="0">
                <a:cs typeface="Calibri" panose="020F0502020204030204" pitchFamily="34" charset="0"/>
              </a:rPr>
              <a:t>, Cambridge University Press.</a:t>
            </a:r>
          </a:p>
          <a:p>
            <a:pPr lvl="1">
              <a:defRPr/>
            </a:pPr>
            <a:endParaRPr lang="en-US" altLang="en-US" sz="2800" dirty="0"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90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255718" cy="1325563"/>
          </a:xfrm>
        </p:spPr>
        <p:txBody>
          <a:bodyPr/>
          <a:lstStyle/>
          <a:p>
            <a:r>
              <a:rPr lang="pt-BR" altLang="en-US" i="1" dirty="0"/>
              <a:t>Avaliação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12776"/>
            <a:ext cx="7886700" cy="544522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pt-BR" sz="1800" dirty="0"/>
              <a:t>Contínua (avaliação adaptativa):</a:t>
            </a:r>
          </a:p>
          <a:p>
            <a:pPr>
              <a:defRPr/>
            </a:pPr>
            <a:r>
              <a:rPr lang="pt-BR" sz="1800" dirty="0"/>
              <a:t>Projecto final (máximo 8 valores):</a:t>
            </a:r>
          </a:p>
          <a:p>
            <a:pPr lvl="1">
              <a:defRPr/>
            </a:pPr>
            <a:r>
              <a:rPr lang="pt-BR" sz="1600" dirty="0"/>
              <a:t>Relatório + Apresentação + Demonstração</a:t>
            </a:r>
          </a:p>
          <a:p>
            <a:pPr lvl="1">
              <a:defRPr/>
            </a:pPr>
            <a:r>
              <a:rPr lang="pt-BR" sz="1600" dirty="0"/>
              <a:t>Apresentações na última semana de aulas;</a:t>
            </a:r>
          </a:p>
          <a:p>
            <a:pPr lvl="1">
              <a:defRPr/>
            </a:pPr>
            <a:r>
              <a:rPr lang="pt-BR" sz="1600" dirty="0"/>
              <a:t>Relatório escrito (até 10 páginas) entregue até 1 semana antes;</a:t>
            </a:r>
          </a:p>
          <a:p>
            <a:pPr lvl="1">
              <a:defRPr/>
            </a:pPr>
            <a:r>
              <a:rPr lang="pt-BR" sz="1600" dirty="0"/>
              <a:t>Grupos de 4 – 5 alunos.</a:t>
            </a:r>
          </a:p>
          <a:p>
            <a:pPr>
              <a:defRPr/>
            </a:pPr>
            <a:r>
              <a:rPr lang="pt-BR" sz="1800" dirty="0"/>
              <a:t>Exame final (máximo 12 valores, mínimo 4 valores, depende das TPs):</a:t>
            </a:r>
          </a:p>
          <a:p>
            <a:pPr lvl="1">
              <a:defRPr/>
            </a:pPr>
            <a:r>
              <a:rPr lang="pt-BR" sz="1600" dirty="0"/>
              <a:t>A avaliação contínua será usada no 1º exame inscrito. </a:t>
            </a:r>
          </a:p>
          <a:p>
            <a:pPr lvl="1">
              <a:defRPr/>
            </a:pPr>
            <a:r>
              <a:rPr lang="pt-BR" sz="1600" dirty="0"/>
              <a:t>O segundo exame vale 100% da nota.</a:t>
            </a:r>
          </a:p>
          <a:p>
            <a:pPr>
              <a:defRPr/>
            </a:pPr>
            <a:r>
              <a:rPr lang="pt-BR" sz="1800" dirty="0"/>
              <a:t>Exercícios resolvidos durante a TP (máximo 8 valores):</a:t>
            </a:r>
          </a:p>
          <a:p>
            <a:pPr lvl="1">
              <a:defRPr/>
            </a:pPr>
            <a:r>
              <a:rPr lang="pt-BR" sz="1600" dirty="0"/>
              <a:t>3 a 4 Exercícios propostos por aula TP;</a:t>
            </a:r>
          </a:p>
          <a:p>
            <a:pPr lvl="1">
              <a:defRPr/>
            </a:pPr>
            <a:r>
              <a:rPr lang="pt-BR" sz="1600" dirty="0"/>
              <a:t>Discussão em grupo/individual durante a aula;</a:t>
            </a:r>
          </a:p>
          <a:p>
            <a:pPr lvl="1">
              <a:defRPr/>
            </a:pPr>
            <a:r>
              <a:rPr lang="pt-BR" sz="1600" dirty="0"/>
              <a:t>Resolução no quadro dos exercícios pelos alunos;</a:t>
            </a:r>
          </a:p>
          <a:p>
            <a:pPr lvl="1">
              <a:defRPr/>
            </a:pPr>
            <a:r>
              <a:rPr lang="pt-BR" sz="1600" dirty="0"/>
              <a:t>Presença obrigatória a 2/3 das TPs para usufruir desta componente.</a:t>
            </a:r>
          </a:p>
          <a:p>
            <a:pPr lvl="1">
              <a:defRPr/>
            </a:pPr>
            <a:r>
              <a:rPr lang="pt-BR" sz="1600" dirty="0"/>
              <a:t>1 valor para resolução e 1 valor para perguntas adicionais;</a:t>
            </a:r>
          </a:p>
          <a:p>
            <a:pPr lvl="1">
              <a:defRPr/>
            </a:pPr>
            <a:r>
              <a:rPr lang="pt-BR" sz="1600" dirty="0"/>
              <a:t>Prioridade a quem não tenha sido avaliado. Máximo 2 valores por série/aluno.</a:t>
            </a:r>
          </a:p>
          <a:p>
            <a:pPr marL="0" indent="0">
              <a:buNone/>
              <a:defRPr/>
            </a:pPr>
            <a:r>
              <a:rPr lang="pt-BR" sz="1800" dirty="0"/>
              <a:t>Opção alternativa: Exame final (100%)</a:t>
            </a:r>
          </a:p>
        </p:txBody>
      </p:sp>
    </p:spTree>
    <p:extLst>
      <p:ext uri="{BB962C8B-B14F-4D97-AF65-F5344CB8AC3E}">
        <p14:creationId xmlns:p14="http://schemas.microsoft.com/office/powerpoint/2010/main" val="346618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255718" cy="1325563"/>
          </a:xfrm>
        </p:spPr>
        <p:txBody>
          <a:bodyPr/>
          <a:lstStyle/>
          <a:p>
            <a:r>
              <a:rPr lang="pt-BR" altLang="en-US" i="1" dirty="0"/>
              <a:t>Projecto final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12776"/>
            <a:ext cx="7886700" cy="1728192"/>
          </a:xfrm>
        </p:spPr>
        <p:txBody>
          <a:bodyPr/>
          <a:lstStyle/>
          <a:p>
            <a:pPr>
              <a:defRPr/>
            </a:pPr>
            <a:r>
              <a:rPr lang="pt-BR" sz="1800" dirty="0"/>
              <a:t>Demonstração tem que ser feita em aula;</a:t>
            </a:r>
          </a:p>
          <a:p>
            <a:pPr>
              <a:defRPr/>
            </a:pPr>
            <a:r>
              <a:rPr lang="pt-BR" sz="1800" dirty="0"/>
              <a:t>Tópicos devem incidir em temas para lá daqueles abordados durante o curso;</a:t>
            </a:r>
          </a:p>
          <a:p>
            <a:pPr>
              <a:defRPr/>
            </a:pPr>
            <a:r>
              <a:rPr lang="pt-BR" sz="1800" dirty="0"/>
              <a:t>Cada componente (Relatório/Demonstração/Apresentação) vale 1/3 da nota total do projeto</a:t>
            </a:r>
          </a:p>
          <a:p>
            <a:pPr>
              <a:defRPr/>
            </a:pPr>
            <a:r>
              <a:rPr lang="pt-BR" sz="1800" dirty="0"/>
              <a:t>Exemplos: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029628-23E9-485D-AA6F-1379B07B1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188" y="3728065"/>
            <a:ext cx="2252103" cy="2232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2D86D9-CE24-4C6A-B2AB-C6F23EBBED21}"/>
              </a:ext>
            </a:extLst>
          </p:cNvPr>
          <p:cNvSpPr txBox="1"/>
          <p:nvPr/>
        </p:nvSpPr>
        <p:spPr>
          <a:xfrm>
            <a:off x="1072188" y="6032321"/>
            <a:ext cx="2252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/>
              <a:t>Instabilidade</a:t>
            </a:r>
            <a:r>
              <a:rPr lang="en-GB" sz="1200" dirty="0"/>
              <a:t> de Rayleigh-Taylor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965B60-A788-4CAF-AF96-178A295BF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624" y="3728065"/>
            <a:ext cx="1780580" cy="2232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671F53-208A-464D-9E35-D408A4077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7591" y="3728065"/>
            <a:ext cx="2018013" cy="22322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CB7E62-F9BB-4A6F-A2AA-5E51160C9EB9}"/>
              </a:ext>
            </a:extLst>
          </p:cNvPr>
          <p:cNvSpPr txBox="1"/>
          <p:nvPr/>
        </p:nvSpPr>
        <p:spPr>
          <a:xfrm>
            <a:off x="4721539" y="6032321"/>
            <a:ext cx="2252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/>
              <a:t>Colunas</a:t>
            </a:r>
            <a:r>
              <a:rPr lang="en-GB" sz="1200" dirty="0"/>
              <a:t> de Taylor</a:t>
            </a:r>
          </a:p>
        </p:txBody>
      </p:sp>
    </p:spTree>
    <p:extLst>
      <p:ext uri="{BB962C8B-B14F-4D97-AF65-F5344CB8AC3E}">
        <p14:creationId xmlns:p14="http://schemas.microsoft.com/office/powerpoint/2010/main" val="289664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60648"/>
            <a:ext cx="7975798" cy="1325563"/>
          </a:xfrm>
        </p:spPr>
        <p:txBody>
          <a:bodyPr/>
          <a:lstStyle/>
          <a:p>
            <a:r>
              <a:rPr lang="pt-BR" altLang="en-US" i="1" dirty="0"/>
              <a:t>Funcionamento TPs: </a:t>
            </a:r>
            <a:r>
              <a:rPr lang="pt-BR" sz="4400" i="1" dirty="0"/>
              <a:t>Continuum Mechanics “The Gameshow”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90688"/>
            <a:ext cx="7886700" cy="4834656"/>
          </a:xfrm>
        </p:spPr>
        <p:txBody>
          <a:bodyPr/>
          <a:lstStyle/>
          <a:p>
            <a:pPr>
              <a:defRPr/>
            </a:pPr>
            <a:r>
              <a:rPr lang="pt-BR" sz="1600" dirty="0"/>
              <a:t>3 a 4 Exercícios propostos por aula TP;</a:t>
            </a:r>
          </a:p>
          <a:p>
            <a:pPr>
              <a:defRPr/>
            </a:pPr>
            <a:r>
              <a:rPr lang="pt-BR" sz="1600" dirty="0"/>
              <a:t>Alunos podem usar qualquer recurso para resolver exercícios (incluindo discussões com o Professor);</a:t>
            </a:r>
          </a:p>
          <a:p>
            <a:pPr>
              <a:defRPr/>
            </a:pPr>
            <a:r>
              <a:rPr lang="pt-BR" sz="1600" dirty="0"/>
              <a:t>Quando resolvido, alunos chamam Professor para avaliar. Se positivo, eles devem fazer uma resolução resumida (max 5 mins) no quadro/projetor. Perguntas adicionais vão ser feitas pelo Professor (relacionadas com o exercício);</a:t>
            </a:r>
          </a:p>
          <a:p>
            <a:pPr>
              <a:defRPr/>
            </a:pPr>
            <a:r>
              <a:rPr lang="pt-BR" sz="1600" dirty="0"/>
              <a:t>Exercícios não resolvidos são descontinuados;</a:t>
            </a:r>
          </a:p>
          <a:p>
            <a:pPr>
              <a:defRPr/>
            </a:pPr>
            <a:r>
              <a:rPr lang="pt-BR" sz="1600" dirty="0"/>
              <a:t>Cada exercício vale 2 valores. Alunos podem fazer em grupo e serão atribuidos 2/N valores cada.</a:t>
            </a:r>
          </a:p>
          <a:p>
            <a:pPr>
              <a:defRPr/>
            </a:pPr>
            <a:endParaRPr lang="pt-BR" sz="1600" dirty="0"/>
          </a:p>
          <a:p>
            <a:pPr marL="0" indent="0">
              <a:buNone/>
              <a:defRPr/>
            </a:pPr>
            <a:r>
              <a:rPr lang="pt-BR" sz="1600" dirty="0"/>
              <a:t>Ajudas adicionais:</a:t>
            </a:r>
          </a:p>
          <a:p>
            <a:pPr>
              <a:defRPr/>
            </a:pPr>
            <a:r>
              <a:rPr lang="pt-BR" sz="1600" i="1" dirty="0"/>
              <a:t>Ajuda do público</a:t>
            </a:r>
            <a:r>
              <a:rPr lang="pt-BR" sz="1600" dirty="0"/>
              <a:t>: Resoluções no quadro podem ser auxiliadas por outros alunos. Avaliação final é distribuida pelos alunos envolvidos;</a:t>
            </a:r>
          </a:p>
          <a:p>
            <a:pPr>
              <a:defRPr/>
            </a:pPr>
            <a:r>
              <a:rPr lang="pt-BR" sz="1600" i="1" dirty="0"/>
              <a:t>Solução final</a:t>
            </a:r>
            <a:r>
              <a:rPr lang="pt-BR" sz="1600" dirty="0"/>
              <a:t>: Professor mostra a solução final com penalização de 15%;</a:t>
            </a:r>
            <a:endParaRPr lang="pt-BR" sz="1600" i="1" dirty="0"/>
          </a:p>
          <a:p>
            <a:pPr>
              <a:defRPr/>
            </a:pPr>
            <a:r>
              <a:rPr lang="pt-BR" sz="1600" i="1" dirty="0"/>
              <a:t>Ajuda do Professor</a:t>
            </a:r>
            <a:r>
              <a:rPr lang="pt-BR" sz="1600" dirty="0"/>
              <a:t>: Professor pode explicar a resposta com penalização de 30%.</a:t>
            </a:r>
          </a:p>
          <a:p>
            <a:pPr>
              <a:defRPr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913627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1CD86AF-D0FF-C3E4-8FEC-D7F9825CD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PT" i="1" dirty="0"/>
              <a:t>Continuous mechanics</a:t>
            </a:r>
          </a:p>
        </p:txBody>
      </p:sp>
      <p:pic>
        <p:nvPicPr>
          <p:cNvPr id="20482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4A0DEDE-BDA1-3534-3259-CB3D35C924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1050" y="1219200"/>
            <a:ext cx="7488238" cy="3201988"/>
          </a:xfrm>
        </p:spPr>
      </p:pic>
      <p:sp>
        <p:nvSpPr>
          <p:cNvPr id="20483" name="TextBox 6">
            <a:extLst>
              <a:ext uri="{FF2B5EF4-FFF2-40B4-BE49-F238E27FC236}">
                <a16:creationId xmlns:a16="http://schemas.microsoft.com/office/drawing/2014/main" id="{DE1B85A3-CEA1-A4D7-D376-E637148A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492875"/>
            <a:ext cx="6824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PT"/>
              <a:t>en.wikipedia.org/wiki/Continuum_mechanics</a:t>
            </a:r>
          </a:p>
        </p:txBody>
      </p:sp>
      <p:pic>
        <p:nvPicPr>
          <p:cNvPr id="20484" name="Picture 4" descr="Physicists reveal water's secrets in journal 'Science'">
            <a:extLst>
              <a:ext uri="{FF2B5EF4-FFF2-40B4-BE49-F238E27FC236}">
                <a16:creationId xmlns:a16="http://schemas.microsoft.com/office/drawing/2014/main" id="{832036D7-D108-547E-BD53-874546903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4410075"/>
            <a:ext cx="208756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 descr="Globular Clusters: Dense Groups of Stars | Space">
            <a:extLst>
              <a:ext uri="{FF2B5EF4-FFF2-40B4-BE49-F238E27FC236}">
                <a16:creationId xmlns:a16="http://schemas.microsoft.com/office/drawing/2014/main" id="{5D86272B-356B-C251-14B4-05E79E6DE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3" y="4416425"/>
            <a:ext cx="2033587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7">
            <a:extLst>
              <a:ext uri="{FF2B5EF4-FFF2-40B4-BE49-F238E27FC236}">
                <a16:creationId xmlns:a16="http://schemas.microsoft.com/office/drawing/2014/main" id="{898BA5C5-BA9B-930B-AE55-DFCC49658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3" y="5270500"/>
            <a:ext cx="2359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PT" dirty="0"/>
              <a:t>Discrete X continuous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5C4-39EB-E8AF-5E4C-E5D9C608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PT" i="1" dirty="0"/>
              <a:t>Continuous limit</a:t>
            </a:r>
            <a:endParaRPr lang="en-GB" i="1" dirty="0"/>
          </a:p>
        </p:txBody>
      </p:sp>
      <p:pic>
        <p:nvPicPr>
          <p:cNvPr id="66562" name="Picture 2" descr="Enhanced bacterial swimming speeds in macromolecular polymer solutions |  Nature Physics">
            <a:extLst>
              <a:ext uri="{FF2B5EF4-FFF2-40B4-BE49-F238E27FC236}">
                <a16:creationId xmlns:a16="http://schemas.microsoft.com/office/drawing/2014/main" id="{69E0ADBC-5EC4-39FA-0596-4F051C804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66010" r="44953" b="4608"/>
          <a:stretch/>
        </p:blipFill>
        <p:spPr bwMode="auto">
          <a:xfrm>
            <a:off x="467544" y="2469120"/>
            <a:ext cx="4000535" cy="191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ow Do Bacteria Swim? Brown Physicists Explain | News from Brown">
            <a:extLst>
              <a:ext uri="{FF2B5EF4-FFF2-40B4-BE49-F238E27FC236}">
                <a16:creationId xmlns:a16="http://schemas.microsoft.com/office/drawing/2014/main" id="{BA9D2E19-3DB8-C4F2-9E36-3572FF4AF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81128"/>
            <a:ext cx="2423518" cy="21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80419D-075A-A185-759C-B503E58EB305}"/>
              </a:ext>
            </a:extLst>
          </p:cNvPr>
          <p:cNvSpPr txBox="1"/>
          <p:nvPr/>
        </p:nvSpPr>
        <p:spPr>
          <a:xfrm>
            <a:off x="4947144" y="1341240"/>
            <a:ext cx="41338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Large number of particles;</a:t>
            </a:r>
          </a:p>
          <a:p>
            <a:pPr marL="285750" indent="-285750">
              <a:buFontTx/>
              <a:buChar char="-"/>
            </a:pPr>
            <a:r>
              <a:rPr lang="en-GB" dirty="0"/>
              <a:t>The typical distance between them is much smaller than that of the system size. </a:t>
            </a:r>
          </a:p>
          <a:p>
            <a:pPr marL="285750" indent="-285750">
              <a:buFontTx/>
              <a:buChar char="-"/>
            </a:pPr>
            <a:r>
              <a:rPr lang="en-GB" dirty="0"/>
              <a:t>Water molecule ~ 0.3 nm</a:t>
            </a:r>
          </a:p>
        </p:txBody>
      </p:sp>
      <p:pic>
        <p:nvPicPr>
          <p:cNvPr id="1026" name="Picture 2" descr="G1 - 'Piscina gigante' com 600 mil bolinhas é atração em shopping de São  José - notícias em Vale do Paraíba e Região">
            <a:extLst>
              <a:ext uri="{FF2B5EF4-FFF2-40B4-BE49-F238E27FC236}">
                <a16:creationId xmlns:a16="http://schemas.microsoft.com/office/drawing/2014/main" id="{F3A983C4-0EB7-35DD-BB07-0854678E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202" y="3140968"/>
            <a:ext cx="4021781" cy="211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44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136D26E-82D5-06CB-0B2B-C87353971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859" y="2489250"/>
            <a:ext cx="1757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Swimming E. coli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8BB2BF7-15DE-F7A3-E732-C92ADDBED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308" y="198933"/>
            <a:ext cx="1757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Swarming E. coli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840AA17-2FAF-7A4D-0248-A69DD0B56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208" y="3551733"/>
            <a:ext cx="2087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/>
              <a:t>Collective motion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D619EBD8-0223-7ABB-F814-9C020391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811" y="5139983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/>
              <a:t>Individual motion</a:t>
            </a:r>
          </a:p>
        </p:txBody>
      </p:sp>
      <p:pic>
        <p:nvPicPr>
          <p:cNvPr id="10" name="E. coli Swimming">
            <a:hlinkClick r:id="" action="ppaction://media"/>
            <a:extLst>
              <a:ext uri="{FF2B5EF4-FFF2-40B4-BE49-F238E27FC236}">
                <a16:creationId xmlns:a16="http://schemas.microsoft.com/office/drawing/2014/main" id="{A9DCC268-1DEC-AC74-477B-ACB4E20BB8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59632" y="2922730"/>
            <a:ext cx="2911508" cy="2174531"/>
          </a:xfrm>
          <a:prstGeom prst="rect">
            <a:avLst/>
          </a:prstGeom>
        </p:spPr>
      </p:pic>
      <p:pic>
        <p:nvPicPr>
          <p:cNvPr id="11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CFD95D06-3D23-D4E5-3014-0AA7268C259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23485" y="692296"/>
            <a:ext cx="2736704" cy="2736704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DF0E1AAF-6CD5-0CC5-466A-C27A2DB61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Hydrodynamic limit</a:t>
            </a:r>
          </a:p>
        </p:txBody>
      </p:sp>
      <p:pic>
        <p:nvPicPr>
          <p:cNvPr id="12" name="Multimédia Online 4" descr="41467_2018_7781_MOESM7_ESM">
            <a:hlinkClick r:id="" action="ppaction://media"/>
            <a:extLst>
              <a:ext uri="{FF2B5EF4-FFF2-40B4-BE49-F238E27FC236}">
                <a16:creationId xmlns:a16="http://schemas.microsoft.com/office/drawing/2014/main" id="{4710DE87-7D73-1F37-4643-068008261B86}"/>
              </a:ext>
            </a:extLst>
          </p:cNvPr>
          <p:cNvPicPr>
            <a:picLocks noGrp="1" noChangeAspect="1"/>
          </p:cNvPicPr>
          <p:nvPr>
            <p:ph idx="4294967295"/>
            <a:videoFile r:link="rId5"/>
            <p:extLst>
              <p:ext uri="{DAA4B4D4-6D71-4841-9C94-3DE7FCFB9230}">
                <p14:media xmlns:p14="http://schemas.microsoft.com/office/powerpoint/2010/main" r:embed="rId6">
                  <p14:trim end="71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87644" y="4346377"/>
            <a:ext cx="3287712" cy="2305050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866DF4-EBB8-D427-C3EB-CB0E0C670322}"/>
              </a:ext>
            </a:extLst>
          </p:cNvPr>
          <p:cNvSpPr txBox="1"/>
          <p:nvPr/>
        </p:nvSpPr>
        <p:spPr>
          <a:xfrm>
            <a:off x="251520" y="1556792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Many collisions among particles;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mean free path between collisions is much smaller than the system’s dimensions.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F725C8-35FB-107B-0239-C46904A08E64}"/>
              </a:ext>
            </a:extLst>
          </p:cNvPr>
          <p:cNvSpPr txBox="1"/>
          <p:nvPr/>
        </p:nvSpPr>
        <p:spPr>
          <a:xfrm>
            <a:off x="397148" y="5463414"/>
            <a:ext cx="3439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Knudsen number</a:t>
            </a:r>
          </a:p>
        </p:txBody>
      </p:sp>
      <p:pic>
        <p:nvPicPr>
          <p:cNvPr id="3" name="Picture 2" descr="A black and white math equation&#10;&#10;Description automatically generated">
            <a:extLst>
              <a:ext uri="{FF2B5EF4-FFF2-40B4-BE49-F238E27FC236}">
                <a16:creationId xmlns:a16="http://schemas.microsoft.com/office/drawing/2014/main" id="{61FCFD8A-6297-6EB6-8A07-269620287C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148" y="5726580"/>
            <a:ext cx="1681840" cy="11314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225EC6-D08D-C25C-7CD9-3A4D7CBA76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2190" y="6040573"/>
            <a:ext cx="8890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4295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12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22A17BBB-5F3B-B35D-573C-01B74C01A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7275" y="0"/>
            <a:ext cx="7400925" cy="11430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History</a:t>
            </a:r>
          </a:p>
        </p:txBody>
      </p:sp>
      <p:pic>
        <p:nvPicPr>
          <p:cNvPr id="19458" name="Picture 4" descr="archimedes">
            <a:extLst>
              <a:ext uri="{FF2B5EF4-FFF2-40B4-BE49-F238E27FC236}">
                <a16:creationId xmlns:a16="http://schemas.microsoft.com/office/drawing/2014/main" id="{77B4046B-B971-01B6-1BE5-CEAD3B0C0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2057400"/>
            <a:ext cx="10890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6" descr="Newton">
            <a:extLst>
              <a:ext uri="{FF2B5EF4-FFF2-40B4-BE49-F238E27FC236}">
                <a16:creationId xmlns:a16="http://schemas.microsoft.com/office/drawing/2014/main" id="{375138B4-D407-E274-3CF1-6D774EF70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7400"/>
            <a:ext cx="11445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7" descr="leibniz">
            <a:extLst>
              <a:ext uri="{FF2B5EF4-FFF2-40B4-BE49-F238E27FC236}">
                <a16:creationId xmlns:a16="http://schemas.microsoft.com/office/drawing/2014/main" id="{01A1A6FB-D797-F9AF-318B-343C77A05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1143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8" descr="euler">
            <a:extLst>
              <a:ext uri="{FF2B5EF4-FFF2-40B4-BE49-F238E27FC236}">
                <a16:creationId xmlns:a16="http://schemas.microsoft.com/office/drawing/2014/main" id="{E8D2BC95-A41F-A2A1-CFB9-7A212A8E0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057400"/>
            <a:ext cx="990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9" descr="bernoulli">
            <a:extLst>
              <a:ext uri="{FF2B5EF4-FFF2-40B4-BE49-F238E27FC236}">
                <a16:creationId xmlns:a16="http://schemas.microsoft.com/office/drawing/2014/main" id="{DEF5D3BB-2348-6892-0FCE-C673D6764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57400"/>
            <a:ext cx="11890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0" descr="Navier">
            <a:extLst>
              <a:ext uri="{FF2B5EF4-FFF2-40B4-BE49-F238E27FC236}">
                <a16:creationId xmlns:a16="http://schemas.microsoft.com/office/drawing/2014/main" id="{D22FC996-65F2-7C9E-C3BB-32ED4B25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67200"/>
            <a:ext cx="11890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1" descr="Stokes">
            <a:extLst>
              <a:ext uri="{FF2B5EF4-FFF2-40B4-BE49-F238E27FC236}">
                <a16:creationId xmlns:a16="http://schemas.microsoft.com/office/drawing/2014/main" id="{A80A3179-0FE6-C9A9-672E-5F25B9223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67200"/>
            <a:ext cx="12319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2" descr="reynolds">
            <a:extLst>
              <a:ext uri="{FF2B5EF4-FFF2-40B4-BE49-F238E27FC236}">
                <a16:creationId xmlns:a16="http://schemas.microsoft.com/office/drawing/2014/main" id="{8443C077-909D-E7E5-21CF-D375AD803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4267200"/>
            <a:ext cx="1193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3" descr="Prandtl">
            <a:extLst>
              <a:ext uri="{FF2B5EF4-FFF2-40B4-BE49-F238E27FC236}">
                <a16:creationId xmlns:a16="http://schemas.microsoft.com/office/drawing/2014/main" id="{8AE3DF97-A464-388A-7148-49ADDA3AC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4267200"/>
            <a:ext cx="11049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Text Box 14">
            <a:extLst>
              <a:ext uri="{FF2B5EF4-FFF2-40B4-BE49-F238E27FC236}">
                <a16:creationId xmlns:a16="http://schemas.microsoft.com/office/drawing/2014/main" id="{A749B68A-6D2C-67C2-0CEF-B4AC619C1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19200"/>
            <a:ext cx="485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Faces of Fluid Mechanics</a:t>
            </a:r>
          </a:p>
        </p:txBody>
      </p:sp>
      <p:sp>
        <p:nvSpPr>
          <p:cNvPr id="19468" name="Text Box 15">
            <a:extLst>
              <a:ext uri="{FF2B5EF4-FFF2-40B4-BE49-F238E27FC236}">
                <a16:creationId xmlns:a16="http://schemas.microsoft.com/office/drawing/2014/main" id="{E67898CA-755E-99F2-1EDC-EF7D1F3DD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3843338"/>
            <a:ext cx="1311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ahoma" panose="020B0604030504040204" pitchFamily="34" charset="0"/>
            </a:endParaRPr>
          </a:p>
        </p:txBody>
      </p:sp>
      <p:sp>
        <p:nvSpPr>
          <p:cNvPr id="19469" name="Text Box 16">
            <a:extLst>
              <a:ext uri="{FF2B5EF4-FFF2-40B4-BE49-F238E27FC236}">
                <a16:creationId xmlns:a16="http://schemas.microsoft.com/office/drawing/2014/main" id="{B90FC12F-2E05-A0AD-7186-B80BFBE6E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65525"/>
            <a:ext cx="1692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Archimedes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(C. 287-212 BC)</a:t>
            </a:r>
          </a:p>
        </p:txBody>
      </p:sp>
      <p:sp>
        <p:nvSpPr>
          <p:cNvPr id="19470" name="Text Box 18">
            <a:extLst>
              <a:ext uri="{FF2B5EF4-FFF2-40B4-BE49-F238E27FC236}">
                <a16:creationId xmlns:a16="http://schemas.microsoft.com/office/drawing/2014/main" id="{43CBFE8E-94A1-D035-8E7E-C44F8E483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Newton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(1642-1727)</a:t>
            </a:r>
          </a:p>
        </p:txBody>
      </p:sp>
      <p:sp>
        <p:nvSpPr>
          <p:cNvPr id="19471" name="Text Box 20">
            <a:extLst>
              <a:ext uri="{FF2B5EF4-FFF2-40B4-BE49-F238E27FC236}">
                <a16:creationId xmlns:a16="http://schemas.microsoft.com/office/drawing/2014/main" id="{AC6F4354-E26A-FB71-D48B-1715D6A7C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Leibniz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(1646-1716)</a:t>
            </a:r>
          </a:p>
        </p:txBody>
      </p:sp>
      <p:sp>
        <p:nvSpPr>
          <p:cNvPr id="19472" name="Text Box 21">
            <a:extLst>
              <a:ext uri="{FF2B5EF4-FFF2-40B4-BE49-F238E27FC236}">
                <a16:creationId xmlns:a16="http://schemas.microsoft.com/office/drawing/2014/main" id="{D857CDE0-2FAF-5A41-C0DC-504CB9435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Euler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(1707-1783)</a:t>
            </a:r>
          </a:p>
        </p:txBody>
      </p:sp>
      <p:sp>
        <p:nvSpPr>
          <p:cNvPr id="19473" name="Text Box 24">
            <a:extLst>
              <a:ext uri="{FF2B5EF4-FFF2-40B4-BE49-F238E27FC236}">
                <a16:creationId xmlns:a16="http://schemas.microsoft.com/office/drawing/2014/main" id="{D7E7FD93-D83E-5A0D-040F-98D038B5C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15000"/>
            <a:ext cx="1303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Navier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(1785-1836)</a:t>
            </a:r>
          </a:p>
        </p:txBody>
      </p:sp>
      <p:sp>
        <p:nvSpPr>
          <p:cNvPr id="19474" name="Text Box 25">
            <a:extLst>
              <a:ext uri="{FF2B5EF4-FFF2-40B4-BE49-F238E27FC236}">
                <a16:creationId xmlns:a16="http://schemas.microsoft.com/office/drawing/2014/main" id="{2FB83BE6-D6A8-ED7E-2923-A54C4B968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063" y="5759450"/>
            <a:ext cx="1303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Stokes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(1819-1903)</a:t>
            </a:r>
          </a:p>
        </p:txBody>
      </p:sp>
      <p:sp>
        <p:nvSpPr>
          <p:cNvPr id="19475" name="Text Box 26">
            <a:extLst>
              <a:ext uri="{FF2B5EF4-FFF2-40B4-BE49-F238E27FC236}">
                <a16:creationId xmlns:a16="http://schemas.microsoft.com/office/drawing/2014/main" id="{DC8FE8D2-3922-48B6-4793-B8F25FE16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791200"/>
            <a:ext cx="1303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Reynolds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(1842-1912)</a:t>
            </a:r>
          </a:p>
        </p:txBody>
      </p:sp>
      <p:sp>
        <p:nvSpPr>
          <p:cNvPr id="19476" name="Text Box 27">
            <a:extLst>
              <a:ext uri="{FF2B5EF4-FFF2-40B4-BE49-F238E27FC236}">
                <a16:creationId xmlns:a16="http://schemas.microsoft.com/office/drawing/2014/main" id="{B2FDABAA-2E1F-292E-4450-A08EF509B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7063" y="5759450"/>
            <a:ext cx="1303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 dirty="0">
                <a:latin typeface="Tahoma" panose="020B0604030504040204" pitchFamily="34" charset="0"/>
              </a:rPr>
              <a:t>Prandtl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 dirty="0">
                <a:latin typeface="Tahoma" panose="020B0604030504040204" pitchFamily="34" charset="0"/>
              </a:rPr>
              <a:t>(1875-1953)</a:t>
            </a:r>
          </a:p>
        </p:txBody>
      </p:sp>
      <p:sp>
        <p:nvSpPr>
          <p:cNvPr id="19477" name="Text Box 28">
            <a:extLst>
              <a:ext uri="{FF2B5EF4-FFF2-40B4-BE49-F238E27FC236}">
                <a16:creationId xmlns:a16="http://schemas.microsoft.com/office/drawing/2014/main" id="{39C085BD-8853-9E2E-008E-9ACF3B636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5814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Bernoulli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(1667-1748)</a:t>
            </a:r>
          </a:p>
        </p:txBody>
      </p:sp>
      <p:pic>
        <p:nvPicPr>
          <p:cNvPr id="19478" name="Picture 30" descr="Taylor_Geoffrey">
            <a:hlinkClick r:id="rId11"/>
            <a:extLst>
              <a:ext uri="{FF2B5EF4-FFF2-40B4-BE49-F238E27FC236}">
                <a16:creationId xmlns:a16="http://schemas.microsoft.com/office/drawing/2014/main" id="{0A476C5D-5DBF-9637-BFB2-C64EB02CE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240213"/>
            <a:ext cx="1217613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9" name="Text Box 31">
            <a:extLst>
              <a:ext uri="{FF2B5EF4-FFF2-40B4-BE49-F238E27FC236}">
                <a16:creationId xmlns:a16="http://schemas.microsoft.com/office/drawing/2014/main" id="{7CD45BE3-B2DE-A5E5-7806-C9BD975AC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663" y="5835650"/>
            <a:ext cx="1303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Taylor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(1886-1975)</a:t>
            </a:r>
          </a:p>
        </p:txBody>
      </p:sp>
    </p:spTree>
    <p:extLst>
      <p:ext uri="{BB962C8B-B14F-4D97-AF65-F5344CB8AC3E}">
        <p14:creationId xmlns:p14="http://schemas.microsoft.com/office/powerpoint/2010/main" val="2910470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1">
            <a:extLst>
              <a:ext uri="{FF2B5EF4-FFF2-40B4-BE49-F238E27FC236}">
                <a16:creationId xmlns:a16="http://schemas.microsoft.com/office/drawing/2014/main" id="{92BE7686-196C-B5D4-A22E-F431FD6D2A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93038" cy="762000"/>
          </a:xfrm>
          <a:noFill/>
        </p:spPr>
        <p:txBody>
          <a:bodyPr/>
          <a:lstStyle/>
          <a:p>
            <a:pPr eaLnBrk="1" hangingPunct="1"/>
            <a:r>
              <a:rPr lang="en-US" altLang="pt-PT" i="1" dirty="0"/>
              <a:t>Analytical Fluid Dynamics</a:t>
            </a:r>
          </a:p>
        </p:txBody>
      </p:sp>
      <p:sp>
        <p:nvSpPr>
          <p:cNvPr id="29698" name="Rectangle 12">
            <a:extLst>
              <a:ext uri="{FF2B5EF4-FFF2-40B4-BE49-F238E27FC236}">
                <a16:creationId xmlns:a16="http://schemas.microsoft.com/office/drawing/2014/main" id="{024ABFFD-45B7-447E-7D06-DB5AEEE09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229600" cy="4495800"/>
          </a:xfrm>
          <a:noFill/>
        </p:spPr>
        <p:txBody>
          <a:bodyPr/>
          <a:lstStyle/>
          <a:p>
            <a:pPr marL="533400" indent="-533400" eaLnBrk="1" hangingPunct="1"/>
            <a:r>
              <a:rPr lang="en-US" altLang="pt-PT" dirty="0"/>
              <a:t>The theory of mathematical physics problem formulation</a:t>
            </a:r>
          </a:p>
          <a:p>
            <a:pPr marL="533400" indent="-533400" eaLnBrk="1" hangingPunct="1"/>
            <a:r>
              <a:rPr lang="en-US" altLang="pt-PT" dirty="0"/>
              <a:t>Control volume &amp; differential analysis (RTT)</a:t>
            </a:r>
          </a:p>
          <a:p>
            <a:pPr marL="533400" indent="-533400" eaLnBrk="1" hangingPunct="1"/>
            <a:r>
              <a:rPr lang="en-US" altLang="pt-PT" dirty="0"/>
              <a:t>Exact solutions only exist for simple geometry and conditions</a:t>
            </a:r>
          </a:p>
          <a:p>
            <a:pPr marL="533400" indent="-533400" eaLnBrk="1" hangingPunct="1"/>
            <a:r>
              <a:rPr lang="en-US" altLang="pt-PT" dirty="0"/>
              <a:t>Approximate solutions for practical applications</a:t>
            </a:r>
          </a:p>
          <a:p>
            <a:pPr marL="914400" lvl="1" indent="-457200" eaLnBrk="1" hangingPunct="1"/>
            <a:r>
              <a:rPr lang="en-US" altLang="pt-PT" dirty="0"/>
              <a:t>Linear</a:t>
            </a:r>
          </a:p>
          <a:p>
            <a:pPr marL="914400" lvl="1" indent="-457200" eaLnBrk="1" hangingPunct="1"/>
            <a:r>
              <a:rPr lang="en-US" altLang="pt-PT" dirty="0"/>
              <a:t>Empirical relations using EFD data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CDA1277B-F176-CC4D-D09F-347B559E5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Computational Fluid Dynamics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E3774169-0EBB-6709-35ED-149BB6BBD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8513" y="1454150"/>
            <a:ext cx="7888287" cy="4495800"/>
          </a:xfrm>
        </p:spPr>
        <p:txBody>
          <a:bodyPr/>
          <a:lstStyle/>
          <a:p>
            <a:pPr eaLnBrk="1" hangingPunct="1"/>
            <a:r>
              <a:rPr lang="en-US" altLang="pt-PT" dirty="0"/>
              <a:t>CFD is use of computational methods for solving fluid engineering systems, including modeling (mathematical &amp; Physics) and numerical methods (solvers, finite differences, and grid generations, etc.).</a:t>
            </a:r>
          </a:p>
          <a:p>
            <a:pPr eaLnBrk="1" hangingPunct="1"/>
            <a:r>
              <a:rPr lang="en-US" altLang="pt-PT" dirty="0"/>
              <a:t>Rapid growth in CFD technology since advent of computer</a:t>
            </a:r>
          </a:p>
          <a:p>
            <a:pPr eaLnBrk="1" hangingPunct="1">
              <a:buFontTx/>
              <a:buNone/>
            </a:pPr>
            <a:endParaRPr lang="en-US" altLang="pt-PT" dirty="0"/>
          </a:p>
          <a:p>
            <a:pPr eaLnBrk="1" hangingPunct="1"/>
            <a:endParaRPr lang="en-US" altLang="pt-PT" sz="2000" dirty="0"/>
          </a:p>
          <a:p>
            <a:pPr eaLnBrk="1" hangingPunct="1"/>
            <a:endParaRPr lang="en-US" altLang="pt-PT" sz="2000" dirty="0"/>
          </a:p>
          <a:p>
            <a:pPr eaLnBrk="1" hangingPunct="1"/>
            <a:endParaRPr lang="en-US" altLang="pt-PT" sz="2000" dirty="0"/>
          </a:p>
        </p:txBody>
      </p:sp>
      <p:pic>
        <p:nvPicPr>
          <p:cNvPr id="31747" name="Picture 4" descr="ENIAC 1, 1946">
            <a:extLst>
              <a:ext uri="{FF2B5EF4-FFF2-40B4-BE49-F238E27FC236}">
                <a16:creationId xmlns:a16="http://schemas.microsoft.com/office/drawing/2014/main" id="{DC6E72AE-AE73-53A6-3175-711B1F3B3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387850"/>
            <a:ext cx="144780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6" descr="IBM WorkStation">
            <a:extLst>
              <a:ext uri="{FF2B5EF4-FFF2-40B4-BE49-F238E27FC236}">
                <a16:creationId xmlns:a16="http://schemas.microsoft.com/office/drawing/2014/main" id="{6A3B61B5-2A61-ACE5-C82E-5788FBEED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387850"/>
            <a:ext cx="167640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 Box 7">
            <a:extLst>
              <a:ext uri="{FF2B5EF4-FFF2-40B4-BE49-F238E27FC236}">
                <a16:creationId xmlns:a16="http://schemas.microsoft.com/office/drawing/2014/main" id="{F9F880A2-C0EE-6BD6-5C0D-12CB9F872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00" y="5454650"/>
            <a:ext cx="149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ENIAC 1, 1946</a:t>
            </a:r>
          </a:p>
        </p:txBody>
      </p:sp>
      <p:sp>
        <p:nvSpPr>
          <p:cNvPr id="31750" name="Text Box 8">
            <a:extLst>
              <a:ext uri="{FF2B5EF4-FFF2-40B4-BE49-F238E27FC236}">
                <a16:creationId xmlns:a16="http://schemas.microsoft.com/office/drawing/2014/main" id="{C7CBD0E7-99A6-2EC8-7288-DD70A37EC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454650"/>
            <a:ext cx="1693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600">
                <a:latin typeface="Tahoma" panose="020B0604030504040204" pitchFamily="34" charset="0"/>
              </a:rPr>
              <a:t>IBM WorkStation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26">
            <a:extLst>
              <a:ext uri="{FF2B5EF4-FFF2-40B4-BE49-F238E27FC236}">
                <a16:creationId xmlns:a16="http://schemas.microsoft.com/office/drawing/2014/main" id="{5779CF37-A903-C8BB-D0A6-9C7556FB0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pt-PT"/>
              <a:t>Numerical methods</a:t>
            </a:r>
          </a:p>
        </p:txBody>
      </p:sp>
      <p:sp>
        <p:nvSpPr>
          <p:cNvPr id="35842" name="Rectangle 1027">
            <a:extLst>
              <a:ext uri="{FF2B5EF4-FFF2-40B4-BE49-F238E27FC236}">
                <a16:creationId xmlns:a16="http://schemas.microsoft.com/office/drawing/2014/main" id="{BEAC060C-FB4C-5FCC-AE7C-BC53992853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4495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Finite difference methods</a:t>
            </a:r>
            <a:r>
              <a:rPr lang="en-US" altLang="pt-PT" sz="2000"/>
              <a:t>: using numerical scheme to approximate the exact derivatives in the PDEs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pt-PT" sz="2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pt-PT" sz="24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pt-PT" sz="2400"/>
          </a:p>
          <a:p>
            <a:pPr eaLnBrk="1" hangingPunct="1">
              <a:lnSpc>
                <a:spcPct val="80000"/>
              </a:lnSpc>
            </a:pPr>
            <a:endParaRPr lang="en-US" altLang="pt-PT" sz="2000" b="1"/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Finite volume methods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Grid generation:</a:t>
            </a:r>
            <a:r>
              <a:rPr lang="en-US" altLang="pt-PT" sz="2000"/>
              <a:t> conformal mapping, algebraic methods and differential equation methods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Grid types</a:t>
            </a:r>
            <a:r>
              <a:rPr lang="en-US" altLang="pt-PT" sz="2000"/>
              <a:t>: structured, unstructured</a:t>
            </a:r>
          </a:p>
          <a:p>
            <a:pPr eaLnBrk="1" hangingPunct="1">
              <a:lnSpc>
                <a:spcPct val="80000"/>
              </a:lnSpc>
            </a:pPr>
            <a:r>
              <a:rPr lang="en-US" altLang="pt-PT" sz="2000" b="1"/>
              <a:t>Solvers</a:t>
            </a:r>
            <a:r>
              <a:rPr lang="en-US" altLang="pt-PT" sz="2000"/>
              <a:t>: </a:t>
            </a:r>
            <a:r>
              <a:rPr lang="en-US" altLang="pt-PT" sz="2000">
                <a:solidFill>
                  <a:srgbClr val="FF3300"/>
                </a:solidFill>
              </a:rPr>
              <a:t>direct methods</a:t>
            </a:r>
            <a:r>
              <a:rPr lang="en-US" altLang="pt-PT" sz="2000"/>
              <a:t> (Cramer’s rule, Gauss elimination, LU decomposition) and </a:t>
            </a:r>
            <a:r>
              <a:rPr lang="en-US" altLang="pt-PT" sz="2000">
                <a:solidFill>
                  <a:srgbClr val="FF3300"/>
                </a:solidFill>
              </a:rPr>
              <a:t>iterative methods</a:t>
            </a:r>
            <a:r>
              <a:rPr lang="en-US" altLang="pt-PT" sz="2000"/>
              <a:t> (Jacobi, Gauss-Seidel, SOR) </a:t>
            </a:r>
          </a:p>
        </p:txBody>
      </p:sp>
      <p:pic>
        <p:nvPicPr>
          <p:cNvPr id="35843" name="Picture 1028" descr="p3">
            <a:extLst>
              <a:ext uri="{FF2B5EF4-FFF2-40B4-BE49-F238E27FC236}">
                <a16:creationId xmlns:a16="http://schemas.microsoft.com/office/drawing/2014/main" id="{246147F3-8509-0A81-3A10-4042EE241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05200"/>
            <a:ext cx="28194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1029">
            <a:extLst>
              <a:ext uri="{FF2B5EF4-FFF2-40B4-BE49-F238E27FC236}">
                <a16:creationId xmlns:a16="http://schemas.microsoft.com/office/drawing/2014/main" id="{A82581CA-CA7D-BF09-4D0A-1F6C3EEE6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6172200"/>
            <a:ext cx="3216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1400" b="1">
                <a:latin typeface="Times New Roman" panose="02020603050405020304" pitchFamily="18" charset="0"/>
              </a:rPr>
              <a:t>Slice of 3D mesh of a fighter aircraft</a:t>
            </a:r>
          </a:p>
        </p:txBody>
      </p:sp>
      <p:sp>
        <p:nvSpPr>
          <p:cNvPr id="35845" name="Line 1030">
            <a:extLst>
              <a:ext uri="{FF2B5EF4-FFF2-40B4-BE49-F238E27FC236}">
                <a16:creationId xmlns:a16="http://schemas.microsoft.com/office/drawing/2014/main" id="{B0B45922-3847-C03C-435D-8013F7FA1E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06725"/>
            <a:ext cx="3124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6" name="Line 1031">
            <a:extLst>
              <a:ext uri="{FF2B5EF4-FFF2-40B4-BE49-F238E27FC236}">
                <a16:creationId xmlns:a16="http://schemas.microsoft.com/office/drawing/2014/main" id="{14B110D9-68B8-EC2E-3058-D763C76A72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4065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7" name="Line 1032">
            <a:extLst>
              <a:ext uri="{FF2B5EF4-FFF2-40B4-BE49-F238E27FC236}">
                <a16:creationId xmlns:a16="http://schemas.microsoft.com/office/drawing/2014/main" id="{BDCE25D1-F8C5-F193-E9D4-844C17868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0923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8" name="Line 1033">
            <a:extLst>
              <a:ext uri="{FF2B5EF4-FFF2-40B4-BE49-F238E27FC236}">
                <a16:creationId xmlns:a16="http://schemas.microsoft.com/office/drawing/2014/main" id="{BC94F4B7-3C0E-469E-14B5-BBE9D65A4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3971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9" name="Line 1034">
            <a:extLst>
              <a:ext uri="{FF2B5EF4-FFF2-40B4-BE49-F238E27FC236}">
                <a16:creationId xmlns:a16="http://schemas.microsoft.com/office/drawing/2014/main" id="{ED79F93B-4AA0-3A4C-707B-7347922949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7019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0" name="Line 1035">
            <a:extLst>
              <a:ext uri="{FF2B5EF4-FFF2-40B4-BE49-F238E27FC236}">
                <a16:creationId xmlns:a16="http://schemas.microsoft.com/office/drawing/2014/main" id="{C953531A-3431-E303-2587-04E11594D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787525"/>
            <a:ext cx="2667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1" name="Line 1036">
            <a:extLst>
              <a:ext uri="{FF2B5EF4-FFF2-40B4-BE49-F238E27FC236}">
                <a16:creationId xmlns:a16="http://schemas.microsoft.com/office/drawing/2014/main" id="{DECFD8C1-174B-220D-D91B-D9B0BEB329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2" name="Line 1037">
            <a:extLst>
              <a:ext uri="{FF2B5EF4-FFF2-40B4-BE49-F238E27FC236}">
                <a16:creationId xmlns:a16="http://schemas.microsoft.com/office/drawing/2014/main" id="{C534F516-AD5B-4DF2-65BC-4E67D97EF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3" name="Line 1038">
            <a:extLst>
              <a:ext uri="{FF2B5EF4-FFF2-40B4-BE49-F238E27FC236}">
                <a16:creationId xmlns:a16="http://schemas.microsoft.com/office/drawing/2014/main" id="{29FFAD1A-6EA9-208E-B3A5-4B1F2FBE4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4" name="Line 1039">
            <a:extLst>
              <a:ext uri="{FF2B5EF4-FFF2-40B4-BE49-F238E27FC236}">
                <a16:creationId xmlns:a16="http://schemas.microsoft.com/office/drawing/2014/main" id="{4778D381-C45B-CF4A-9275-25BF66A9E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5" name="Line 1040">
            <a:extLst>
              <a:ext uri="{FF2B5EF4-FFF2-40B4-BE49-F238E27FC236}">
                <a16:creationId xmlns:a16="http://schemas.microsoft.com/office/drawing/2014/main" id="{35265F83-94B2-8F74-8924-3300511AB2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6" name="Line 1041">
            <a:extLst>
              <a:ext uri="{FF2B5EF4-FFF2-40B4-BE49-F238E27FC236}">
                <a16:creationId xmlns:a16="http://schemas.microsoft.com/office/drawing/2014/main" id="{EBD7B24C-0F92-D573-F007-65F88FF13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406525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7" name="Text Box 1042">
            <a:extLst>
              <a:ext uri="{FF2B5EF4-FFF2-40B4-BE49-F238E27FC236}">
                <a16:creationId xmlns:a16="http://schemas.microsoft.com/office/drawing/2014/main" id="{11EBD752-D870-E4CA-A039-0E939F41E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7450" y="285432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35858" name="Text Box 1043">
            <a:extLst>
              <a:ext uri="{FF2B5EF4-FFF2-40B4-BE49-F238E27FC236}">
                <a16:creationId xmlns:a16="http://schemas.microsoft.com/office/drawing/2014/main" id="{15229272-4372-BB1E-E0FF-BCE0B3A8C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9925" y="29718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9" name="Text Box 1044">
            <a:extLst>
              <a:ext uri="{FF2B5EF4-FFF2-40B4-BE49-F238E27FC236}">
                <a16:creationId xmlns:a16="http://schemas.microsoft.com/office/drawing/2014/main" id="{AB0A111D-A3D4-B1BE-E466-52A7DFFD6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7620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35860" name="Oval 1045">
            <a:extLst>
              <a:ext uri="{FF2B5EF4-FFF2-40B4-BE49-F238E27FC236}">
                <a16:creationId xmlns:a16="http://schemas.microsoft.com/office/drawing/2014/main" id="{F18261B6-4E38-242E-E1BB-49FFC9CF2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0161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1" name="Oval 1046">
            <a:extLst>
              <a:ext uri="{FF2B5EF4-FFF2-40B4-BE49-F238E27FC236}">
                <a16:creationId xmlns:a16="http://schemas.microsoft.com/office/drawing/2014/main" id="{F9737DB9-07C2-90BF-1EE2-9A4E3306A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0161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2" name="Oval 1047">
            <a:extLst>
              <a:ext uri="{FF2B5EF4-FFF2-40B4-BE49-F238E27FC236}">
                <a16:creationId xmlns:a16="http://schemas.microsoft.com/office/drawing/2014/main" id="{5871A682-96BA-325E-C686-C90EAD679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3209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3" name="Oval 1048">
            <a:extLst>
              <a:ext uri="{FF2B5EF4-FFF2-40B4-BE49-F238E27FC236}">
                <a16:creationId xmlns:a16="http://schemas.microsoft.com/office/drawing/2014/main" id="{8F45A691-1E9D-BF5A-EBBE-5CC94B595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0161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4" name="Oval 1049">
            <a:extLst>
              <a:ext uri="{FF2B5EF4-FFF2-40B4-BE49-F238E27FC236}">
                <a16:creationId xmlns:a16="http://schemas.microsoft.com/office/drawing/2014/main" id="{A94F156F-8B25-AF85-AE67-89352C0ED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711325"/>
            <a:ext cx="152400" cy="152400"/>
          </a:xfrm>
          <a:prstGeom prst="ellipse">
            <a:avLst/>
          </a:prstGeom>
          <a:solidFill>
            <a:schemeClr val="tx2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PT" altLang="pt-PT" sz="2400">
              <a:latin typeface="Times New Roman" panose="02020603050405020304" pitchFamily="18" charset="0"/>
            </a:endParaRPr>
          </a:p>
        </p:txBody>
      </p:sp>
      <p:sp>
        <p:nvSpPr>
          <p:cNvPr id="35865" name="Text Box 1050">
            <a:extLst>
              <a:ext uri="{FF2B5EF4-FFF2-40B4-BE49-F238E27FC236}">
                <a16:creationId xmlns:a16="http://schemas.microsoft.com/office/drawing/2014/main" id="{4F3F0810-E635-5F69-F508-DAF11E11D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913" y="2979738"/>
            <a:ext cx="25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35866" name="Text Box 1051">
            <a:extLst>
              <a:ext uri="{FF2B5EF4-FFF2-40B4-BE49-F238E27FC236}">
                <a16:creationId xmlns:a16="http://schemas.microsoft.com/office/drawing/2014/main" id="{BA497947-9B64-55A5-967D-FF5B1753B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979738"/>
            <a:ext cx="52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i+1</a:t>
            </a:r>
          </a:p>
        </p:txBody>
      </p:sp>
      <p:sp>
        <p:nvSpPr>
          <p:cNvPr id="35867" name="Text Box 1052">
            <a:extLst>
              <a:ext uri="{FF2B5EF4-FFF2-40B4-BE49-F238E27FC236}">
                <a16:creationId xmlns:a16="http://schemas.microsoft.com/office/drawing/2014/main" id="{2FFA5A75-20AE-5CC6-E9E6-B1A3FF86C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990850"/>
            <a:ext cx="46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i-1</a:t>
            </a:r>
          </a:p>
        </p:txBody>
      </p:sp>
      <p:sp>
        <p:nvSpPr>
          <p:cNvPr id="35868" name="Text Box 1053">
            <a:extLst>
              <a:ext uri="{FF2B5EF4-FFF2-40B4-BE49-F238E27FC236}">
                <a16:creationId xmlns:a16="http://schemas.microsoft.com/office/drawing/2014/main" id="{26D8C529-61EA-AB76-B93A-4E1E1D30C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558925"/>
            <a:ext cx="52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j+1</a:t>
            </a:r>
          </a:p>
        </p:txBody>
      </p:sp>
      <p:sp>
        <p:nvSpPr>
          <p:cNvPr id="35869" name="Text Box 1054">
            <a:extLst>
              <a:ext uri="{FF2B5EF4-FFF2-40B4-BE49-F238E27FC236}">
                <a16:creationId xmlns:a16="http://schemas.microsoft.com/office/drawing/2014/main" id="{8C551FF8-49CF-229F-F697-2FAC37DEB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1863725"/>
            <a:ext cx="25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</a:t>
            </a:r>
          </a:p>
        </p:txBody>
      </p:sp>
      <p:sp>
        <p:nvSpPr>
          <p:cNvPr id="35870" name="Text Box 1055">
            <a:extLst>
              <a:ext uri="{FF2B5EF4-FFF2-40B4-BE49-F238E27FC236}">
                <a16:creationId xmlns:a16="http://schemas.microsoft.com/office/drawing/2014/main" id="{F72E3746-918C-03D6-7F20-217E86776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168525"/>
            <a:ext cx="465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j-1</a:t>
            </a:r>
          </a:p>
        </p:txBody>
      </p:sp>
      <p:sp>
        <p:nvSpPr>
          <p:cNvPr id="35871" name="Text Box 1056">
            <a:extLst>
              <a:ext uri="{FF2B5EF4-FFF2-40B4-BE49-F238E27FC236}">
                <a16:creationId xmlns:a16="http://schemas.microsoft.com/office/drawing/2014/main" id="{E0FCA234-68A9-38CE-E8B3-94E54E5A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2990850"/>
            <a:ext cx="690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imax</a:t>
            </a:r>
          </a:p>
        </p:txBody>
      </p:sp>
      <p:sp>
        <p:nvSpPr>
          <p:cNvPr id="35872" name="Text Box 1057">
            <a:extLst>
              <a:ext uri="{FF2B5EF4-FFF2-40B4-BE49-F238E27FC236}">
                <a16:creationId xmlns:a16="http://schemas.microsoft.com/office/drawing/2014/main" id="{82463AC6-23E4-6469-1112-07556288C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177925"/>
            <a:ext cx="690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imes New Roman" panose="02020603050405020304" pitchFamily="18" charset="0"/>
              </a:rPr>
              <a:t>jmax</a:t>
            </a:r>
          </a:p>
        </p:txBody>
      </p:sp>
      <p:graphicFrame>
        <p:nvGraphicFramePr>
          <p:cNvPr id="35873" name="Object 1058">
            <a:extLst>
              <a:ext uri="{FF2B5EF4-FFF2-40B4-BE49-F238E27FC236}">
                <a16:creationId xmlns:a16="http://schemas.microsoft.com/office/drawing/2014/main" id="{8CB4A32C-FD09-CF34-FD6F-064CFDA05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1104900"/>
          <a:ext cx="30480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" name="Equation" r:id="rId4" imgW="4978400" imgH="4102100" progId="Equation.DSMT4">
                  <p:embed/>
                </p:oleObj>
              </mc:Choice>
              <mc:Fallback>
                <p:oleObj name="Equation" r:id="rId4" imgW="4978400" imgH="4102100" progId="Equation.DSMT4">
                  <p:embed/>
                  <p:pic>
                    <p:nvPicPr>
                      <p:cNvPr id="35873" name="Object 1058">
                        <a:extLst>
                          <a:ext uri="{FF2B5EF4-FFF2-40B4-BE49-F238E27FC236}">
                            <a16:creationId xmlns:a16="http://schemas.microsoft.com/office/drawing/2014/main" id="{8CB4A32C-FD09-CF34-FD6F-064CFDA05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104900"/>
                        <a:ext cx="304800" cy="250825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4" name="Object 1059">
            <a:extLst>
              <a:ext uri="{FF2B5EF4-FFF2-40B4-BE49-F238E27FC236}">
                <a16:creationId xmlns:a16="http://schemas.microsoft.com/office/drawing/2014/main" id="{8C153913-1380-45B6-A06A-E8887EDDA2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01000" y="2128838"/>
          <a:ext cx="3048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name="Equation" r:id="rId6" imgW="4978400" imgH="4686300" progId="Equation.DSMT4">
                  <p:embed/>
                </p:oleObj>
              </mc:Choice>
              <mc:Fallback>
                <p:oleObj name="Equation" r:id="rId6" imgW="4978400" imgH="4686300" progId="Equation.DSMT4">
                  <p:embed/>
                  <p:pic>
                    <p:nvPicPr>
                      <p:cNvPr id="35874" name="Object 1059">
                        <a:extLst>
                          <a:ext uri="{FF2B5EF4-FFF2-40B4-BE49-F238E27FC236}">
                            <a16:creationId xmlns:a16="http://schemas.microsoft.com/office/drawing/2014/main" id="{8C153913-1380-45B6-A06A-E8887EDDA2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2128838"/>
                        <a:ext cx="304800" cy="287337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5" name="Line 1060">
            <a:extLst>
              <a:ext uri="{FF2B5EF4-FFF2-40B4-BE49-F238E27FC236}">
                <a16:creationId xmlns:a16="http://schemas.microsoft.com/office/drawing/2014/main" id="{1133E4FB-4A9E-A298-8E66-1734D8ADA9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914400"/>
            <a:ext cx="0" cy="2057400"/>
          </a:xfrm>
          <a:prstGeom prst="line">
            <a:avLst/>
          </a:prstGeom>
          <a:noFill/>
          <a:ln w="19050" cap="sq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76" name="Line 1061">
            <a:extLst>
              <a:ext uri="{FF2B5EF4-FFF2-40B4-BE49-F238E27FC236}">
                <a16:creationId xmlns:a16="http://schemas.microsoft.com/office/drawing/2014/main" id="{BF841524-62A0-7B6E-D984-87F6F1CDF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1371600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aphicFrame>
        <p:nvGraphicFramePr>
          <p:cNvPr id="35877" name="Object 1062">
            <a:extLst>
              <a:ext uri="{FF2B5EF4-FFF2-40B4-BE49-F238E27FC236}">
                <a16:creationId xmlns:a16="http://schemas.microsoft.com/office/drawing/2014/main" id="{5B0BDE2F-8636-0C5C-9B9A-BF61998E6E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133600"/>
          <a:ext cx="228600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" name="Equation" r:id="rId8" imgW="31013400" imgH="9652000" progId="Equation.DSMT4">
                  <p:embed/>
                </p:oleObj>
              </mc:Choice>
              <mc:Fallback>
                <p:oleObj name="Equation" r:id="rId8" imgW="31013400" imgH="9652000" progId="Equation.DSMT4">
                  <p:embed/>
                  <p:pic>
                    <p:nvPicPr>
                      <p:cNvPr id="35877" name="Object 1062">
                        <a:extLst>
                          <a:ext uri="{FF2B5EF4-FFF2-40B4-BE49-F238E27FC236}">
                            <a16:creationId xmlns:a16="http://schemas.microsoft.com/office/drawing/2014/main" id="{5B0BDE2F-8636-0C5C-9B9A-BF61998E6E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3600"/>
                        <a:ext cx="2286000" cy="588963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78" name="Object 1063">
            <a:extLst>
              <a:ext uri="{FF2B5EF4-FFF2-40B4-BE49-F238E27FC236}">
                <a16:creationId xmlns:a16="http://schemas.microsoft.com/office/drawing/2014/main" id="{17799258-639D-FEC2-BDC3-1394F4CF18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781300"/>
          <a:ext cx="22860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1" name="Equation" r:id="rId10" imgW="32473900" imgH="10236200" progId="Equation.DSMT4">
                  <p:embed/>
                </p:oleObj>
              </mc:Choice>
              <mc:Fallback>
                <p:oleObj name="Equation" r:id="rId10" imgW="32473900" imgH="10236200" progId="Equation.DSMT4">
                  <p:embed/>
                  <p:pic>
                    <p:nvPicPr>
                      <p:cNvPr id="35878" name="Object 1063">
                        <a:extLst>
                          <a:ext uri="{FF2B5EF4-FFF2-40B4-BE49-F238E27FC236}">
                            <a16:creationId xmlns:a16="http://schemas.microsoft.com/office/drawing/2014/main" id="{17799258-639D-FEC2-BDC3-1394F4CF18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781300"/>
                        <a:ext cx="2286000" cy="561975"/>
                      </a:xfrm>
                      <a:prstGeom prst="rect">
                        <a:avLst/>
                      </a:prstGeom>
                      <a:solidFill>
                        <a:srgbClr val="FD9E97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DE9BC6EB-11CA-2E2F-A9AA-92D59924A8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3475" y="228600"/>
            <a:ext cx="7324725" cy="8382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Significance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939210ED-5C52-2EBD-003C-C851E1CE0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pt-PT" dirty="0"/>
              <a:t>Fluids everywhere</a:t>
            </a:r>
          </a:p>
          <a:p>
            <a:pPr eaLnBrk="1" hangingPunct="1"/>
            <a:endParaRPr lang="en-US" altLang="pt-PT" dirty="0"/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Weather &amp; climate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Vehicles: automobiles, trains, ships, and planes, etc.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Environment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Physiology and medicine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Sports &amp; recreation</a:t>
            </a:r>
          </a:p>
          <a:p>
            <a:pPr marL="914400" lvl="1" indent="-457200" eaLnBrk="1" hangingPunct="1">
              <a:buClr>
                <a:schemeClr val="tx2"/>
              </a:buClr>
              <a:buFont typeface="+mj-lt"/>
              <a:buAutoNum type="arabicPeriod"/>
            </a:pPr>
            <a:r>
              <a:rPr lang="en-US" altLang="pt-PT" dirty="0"/>
              <a:t>Many other examples!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A9CC9E71-C79B-CA9A-5827-B1F8989C10C5}"/>
                  </a:ext>
                </a:extLst>
              </p14:cNvPr>
              <p14:cNvContentPartPr/>
              <p14:nvPr/>
            </p14:nvContentPartPr>
            <p14:xfrm>
              <a:off x="364320" y="3543480"/>
              <a:ext cx="14040" cy="2880"/>
            </p14:xfrm>
          </p:contentPart>
        </mc:Choice>
        <mc:Fallback xmlns=""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A9CC9E71-C79B-CA9A-5827-B1F8989C10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960" y="3534120"/>
                <a:ext cx="32760" cy="2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7CC4DBE5-E7FB-E7AF-D899-2FC52E7489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381000"/>
            <a:ext cx="7551737" cy="692150"/>
          </a:xfrm>
        </p:spPr>
        <p:txBody>
          <a:bodyPr/>
          <a:lstStyle/>
          <a:p>
            <a:pPr eaLnBrk="1" hangingPunct="1"/>
            <a:r>
              <a:rPr lang="en-US" altLang="pt-PT" i="1" dirty="0"/>
              <a:t>Weather &amp; Climate</a:t>
            </a:r>
          </a:p>
        </p:txBody>
      </p:sp>
      <p:sp>
        <p:nvSpPr>
          <p:cNvPr id="22530" name="Text Box 7">
            <a:extLst>
              <a:ext uri="{FF2B5EF4-FFF2-40B4-BE49-F238E27FC236}">
                <a16:creationId xmlns:a16="http://schemas.microsoft.com/office/drawing/2014/main" id="{4861492F-8F17-439D-57FA-8CBB0AA0C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713" y="1371600"/>
            <a:ext cx="13604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Tornadoes</a:t>
            </a:r>
          </a:p>
        </p:txBody>
      </p:sp>
      <p:sp>
        <p:nvSpPr>
          <p:cNvPr id="22531" name="Text Box 8">
            <a:extLst>
              <a:ext uri="{FF2B5EF4-FFF2-40B4-BE49-F238E27FC236}">
                <a16:creationId xmlns:a16="http://schemas.microsoft.com/office/drawing/2014/main" id="{CEE9F5D4-3542-4B36-0977-9C27A63EF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5052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Hurricanes</a:t>
            </a:r>
          </a:p>
        </p:txBody>
      </p:sp>
      <p:sp>
        <p:nvSpPr>
          <p:cNvPr id="22532" name="Text Box 9">
            <a:extLst>
              <a:ext uri="{FF2B5EF4-FFF2-40B4-BE49-F238E27FC236}">
                <a16:creationId xmlns:a16="http://schemas.microsoft.com/office/drawing/2014/main" id="{69882098-E9BE-551D-EAD1-00F05221B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505200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Global Climate</a:t>
            </a:r>
            <a:endParaRPr lang="en-US" altLang="pt-PT" sz="2400">
              <a:latin typeface="Tahoma" panose="020B0604030504040204" pitchFamily="34" charset="0"/>
            </a:endParaRPr>
          </a:p>
        </p:txBody>
      </p:sp>
      <p:sp>
        <p:nvSpPr>
          <p:cNvPr id="22533" name="Text Box 10">
            <a:extLst>
              <a:ext uri="{FF2B5EF4-FFF2-40B4-BE49-F238E27FC236}">
                <a16:creationId xmlns:a16="http://schemas.microsoft.com/office/drawing/2014/main" id="{5559DF34-E8B9-9E50-2B8E-FBAF306D1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1371600"/>
            <a:ext cx="19002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Ocean currents</a:t>
            </a:r>
          </a:p>
        </p:txBody>
      </p:sp>
      <p:pic>
        <p:nvPicPr>
          <p:cNvPr id="22534" name="Picture 11" descr="Tornadoes">
            <a:extLst>
              <a:ext uri="{FF2B5EF4-FFF2-40B4-BE49-F238E27FC236}">
                <a16:creationId xmlns:a16="http://schemas.microsoft.com/office/drawing/2014/main" id="{9FBC9BC5-7904-82B9-E0A9-230E5D7EE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25146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3" descr="el-nino-la-nina">
            <a:extLst>
              <a:ext uri="{FF2B5EF4-FFF2-40B4-BE49-F238E27FC236}">
                <a16:creationId xmlns:a16="http://schemas.microsoft.com/office/drawing/2014/main" id="{73CE5307-BB16-1D0E-A05A-B17142A49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3886200"/>
            <a:ext cx="2359025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4" descr="hurricanes_pic">
            <a:extLst>
              <a:ext uri="{FF2B5EF4-FFF2-40B4-BE49-F238E27FC236}">
                <a16:creationId xmlns:a16="http://schemas.microsoft.com/office/drawing/2014/main" id="{4DEE0BFA-B09E-1FC2-D0CE-9E3DB1A41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88" y="3886200"/>
            <a:ext cx="263525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2" descr="Warming could disrupt Atlantic Ocean current">
            <a:extLst>
              <a:ext uri="{FF2B5EF4-FFF2-40B4-BE49-F238E27FC236}">
                <a16:creationId xmlns:a16="http://schemas.microsoft.com/office/drawing/2014/main" id="{11DC4E12-50FA-4261-1D4A-BDF17CC1D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538" y="1708150"/>
            <a:ext cx="2976562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8AAB92C4-1563-9CF5-30D1-78D762B31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381000"/>
            <a:ext cx="7551737" cy="692150"/>
          </a:xfrm>
        </p:spPr>
        <p:txBody>
          <a:bodyPr/>
          <a:lstStyle/>
          <a:p>
            <a:pPr eaLnBrk="1" hangingPunct="1"/>
            <a:r>
              <a:rPr lang="en-US" altLang="pt-PT" i="1" dirty="0"/>
              <a:t>Vehicles</a:t>
            </a:r>
          </a:p>
        </p:txBody>
      </p:sp>
      <p:pic>
        <p:nvPicPr>
          <p:cNvPr id="23554" name="Picture 4" descr="Aircraft">
            <a:extLst>
              <a:ext uri="{FF2B5EF4-FFF2-40B4-BE49-F238E27FC236}">
                <a16:creationId xmlns:a16="http://schemas.microsoft.com/office/drawing/2014/main" id="{E8909E61-F6D0-0286-D0CB-A7FC4627C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25908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 descr="submarines">
            <a:extLst>
              <a:ext uri="{FF2B5EF4-FFF2-40B4-BE49-F238E27FC236}">
                <a16:creationId xmlns:a16="http://schemas.microsoft.com/office/drawing/2014/main" id="{1503E3CC-852C-CF41-AE63-568781605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038600"/>
            <a:ext cx="1397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High-speed rail">
            <a:extLst>
              <a:ext uri="{FF2B5EF4-FFF2-40B4-BE49-F238E27FC236}">
                <a16:creationId xmlns:a16="http://schemas.microsoft.com/office/drawing/2014/main" id="{6CDF4036-A878-0023-511C-971EA3146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600"/>
            <a:ext cx="28956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7" descr="Surface ships">
            <a:extLst>
              <a:ext uri="{FF2B5EF4-FFF2-40B4-BE49-F238E27FC236}">
                <a16:creationId xmlns:a16="http://schemas.microsoft.com/office/drawing/2014/main" id="{835EF0E7-400D-596A-93A2-073A87896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752600"/>
            <a:ext cx="2133600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8">
            <a:extLst>
              <a:ext uri="{FF2B5EF4-FFF2-40B4-BE49-F238E27FC236}">
                <a16:creationId xmlns:a16="http://schemas.microsoft.com/office/drawing/2014/main" id="{4E465D5A-BFD6-3137-C489-7083517F3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0" y="1328738"/>
            <a:ext cx="1155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Aircraft</a:t>
            </a:r>
          </a:p>
        </p:txBody>
      </p:sp>
      <p:sp>
        <p:nvSpPr>
          <p:cNvPr id="23559" name="Text Box 9">
            <a:extLst>
              <a:ext uri="{FF2B5EF4-FFF2-40B4-BE49-F238E27FC236}">
                <a16:creationId xmlns:a16="http://schemas.microsoft.com/office/drawing/2014/main" id="{D8AEEBFD-A419-C274-0B66-3C58C786D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505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Submarines</a:t>
            </a:r>
          </a:p>
        </p:txBody>
      </p:sp>
      <p:sp>
        <p:nvSpPr>
          <p:cNvPr id="23560" name="Text Box 10">
            <a:extLst>
              <a:ext uri="{FF2B5EF4-FFF2-40B4-BE49-F238E27FC236}">
                <a16:creationId xmlns:a16="http://schemas.microsoft.com/office/drawing/2014/main" id="{90BEB1EF-3CFC-658D-CDBB-D608C4E80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3538538"/>
            <a:ext cx="2208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High-speed rail</a:t>
            </a:r>
          </a:p>
        </p:txBody>
      </p:sp>
      <p:sp>
        <p:nvSpPr>
          <p:cNvPr id="23561" name="Text Box 11">
            <a:extLst>
              <a:ext uri="{FF2B5EF4-FFF2-40B4-BE49-F238E27FC236}">
                <a16:creationId xmlns:a16="http://schemas.microsoft.com/office/drawing/2014/main" id="{EF955728-8AFA-677A-9939-A09212EAE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2900" y="1295400"/>
            <a:ext cx="196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Surface ships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4D3C5F38-0DB2-7DA0-3CCC-D8B422899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7275" y="381000"/>
            <a:ext cx="7400925" cy="6858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Environment</a:t>
            </a:r>
          </a:p>
        </p:txBody>
      </p:sp>
      <p:pic>
        <p:nvPicPr>
          <p:cNvPr id="24578" name="Picture 4" descr="Air Pollution">
            <a:extLst>
              <a:ext uri="{FF2B5EF4-FFF2-40B4-BE49-F238E27FC236}">
                <a16:creationId xmlns:a16="http://schemas.microsoft.com/office/drawing/2014/main" id="{3D055024-9311-002B-4507-E0C286E45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59013"/>
            <a:ext cx="45720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River Hydraulics">
            <a:extLst>
              <a:ext uri="{FF2B5EF4-FFF2-40B4-BE49-F238E27FC236}">
                <a16:creationId xmlns:a16="http://schemas.microsoft.com/office/drawing/2014/main" id="{6BD6E40F-9877-8EC7-AAA5-6E8535E7E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59013"/>
            <a:ext cx="24511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6">
            <a:extLst>
              <a:ext uri="{FF2B5EF4-FFF2-40B4-BE49-F238E27FC236}">
                <a16:creationId xmlns:a16="http://schemas.microsoft.com/office/drawing/2014/main" id="{228B7E1E-D244-6613-079E-6F8BD8A9E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00" y="1606550"/>
            <a:ext cx="179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Air pollution</a:t>
            </a:r>
          </a:p>
        </p:txBody>
      </p:sp>
      <p:sp>
        <p:nvSpPr>
          <p:cNvPr id="24581" name="Text Box 7">
            <a:extLst>
              <a:ext uri="{FF2B5EF4-FFF2-40B4-BE49-F238E27FC236}">
                <a16:creationId xmlns:a16="http://schemas.microsoft.com/office/drawing/2014/main" id="{64E4EE61-3861-CD4A-1D52-DC8C699C7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573213"/>
            <a:ext cx="2308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River hydraulics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775A2436-CD54-F06B-43E2-E0E5CF33E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7275" y="304800"/>
            <a:ext cx="7400925" cy="7620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Physiology and Medicine</a:t>
            </a:r>
          </a:p>
        </p:txBody>
      </p:sp>
      <p:sp>
        <p:nvSpPr>
          <p:cNvPr id="27650" name="Text Box 5">
            <a:extLst>
              <a:ext uri="{FF2B5EF4-FFF2-40B4-BE49-F238E27FC236}">
                <a16:creationId xmlns:a16="http://schemas.microsoft.com/office/drawing/2014/main" id="{ABB1985B-A48D-3EE5-E2F3-627325F4E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288" y="1524000"/>
            <a:ext cx="1789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Blood pump</a:t>
            </a:r>
          </a:p>
        </p:txBody>
      </p:sp>
      <p:sp>
        <p:nvSpPr>
          <p:cNvPr id="27651" name="Text Box 6">
            <a:extLst>
              <a:ext uri="{FF2B5EF4-FFF2-40B4-BE49-F238E27FC236}">
                <a16:creationId xmlns:a16="http://schemas.microsoft.com/office/drawing/2014/main" id="{B65F5A77-0E04-6D08-06EC-F9702C91C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475" y="1524000"/>
            <a:ext cx="341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400">
                <a:latin typeface="Tahoma" panose="020B0604030504040204" pitchFamily="34" charset="0"/>
              </a:rPr>
              <a:t>Ventricular assist device</a:t>
            </a:r>
          </a:p>
        </p:txBody>
      </p:sp>
      <p:pic>
        <p:nvPicPr>
          <p:cNvPr id="27652" name="Picture 7" descr="Blood pump">
            <a:extLst>
              <a:ext uri="{FF2B5EF4-FFF2-40B4-BE49-F238E27FC236}">
                <a16:creationId xmlns:a16="http://schemas.microsoft.com/office/drawing/2014/main" id="{1F579096-8D33-36B1-4D17-5FADB70DD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0"/>
            <a:ext cx="22574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8" descr="Ventricular assist device">
            <a:extLst>
              <a:ext uri="{FF2B5EF4-FFF2-40B4-BE49-F238E27FC236}">
                <a16:creationId xmlns:a16="http://schemas.microsoft.com/office/drawing/2014/main" id="{E20AAE76-A12E-87F9-CA84-B63B4D483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86000"/>
            <a:ext cx="44196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A791D252-5B53-07F5-8309-96615F2CE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228600"/>
            <a:ext cx="7551737" cy="838200"/>
          </a:xfrm>
        </p:spPr>
        <p:txBody>
          <a:bodyPr/>
          <a:lstStyle/>
          <a:p>
            <a:pPr eaLnBrk="1" hangingPunct="1"/>
            <a:r>
              <a:rPr lang="en-US" altLang="pt-PT" i="1" dirty="0"/>
              <a:t>Sports &amp; Recreation</a:t>
            </a:r>
          </a:p>
        </p:txBody>
      </p:sp>
      <p:sp>
        <p:nvSpPr>
          <p:cNvPr id="28674" name="Text Box 7">
            <a:extLst>
              <a:ext uri="{FF2B5EF4-FFF2-40B4-BE49-F238E27FC236}">
                <a16:creationId xmlns:a16="http://schemas.microsoft.com/office/drawing/2014/main" id="{A5E7FA56-FED2-135E-35ED-D9B7FCFB1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14488"/>
            <a:ext cx="16176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Water sports</a:t>
            </a:r>
          </a:p>
        </p:txBody>
      </p:sp>
      <p:sp>
        <p:nvSpPr>
          <p:cNvPr id="28675" name="Text Box 8">
            <a:extLst>
              <a:ext uri="{FF2B5EF4-FFF2-40B4-BE49-F238E27FC236}">
                <a16:creationId xmlns:a16="http://schemas.microsoft.com/office/drawing/2014/main" id="{626ED892-9E12-E82C-A6A7-834C7AD6D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900488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Auto racing</a:t>
            </a:r>
          </a:p>
        </p:txBody>
      </p:sp>
      <p:sp>
        <p:nvSpPr>
          <p:cNvPr id="28676" name="Text Box 9">
            <a:extLst>
              <a:ext uri="{FF2B5EF4-FFF2-40B4-BE49-F238E27FC236}">
                <a16:creationId xmlns:a16="http://schemas.microsoft.com/office/drawing/2014/main" id="{5A85D0D1-F7DB-9111-F55B-B1238BC40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614488"/>
            <a:ext cx="190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Offshore racing</a:t>
            </a:r>
          </a:p>
        </p:txBody>
      </p:sp>
      <p:sp>
        <p:nvSpPr>
          <p:cNvPr id="28677" name="Text Box 10">
            <a:extLst>
              <a:ext uri="{FF2B5EF4-FFF2-40B4-BE49-F238E27FC236}">
                <a16:creationId xmlns:a16="http://schemas.microsoft.com/office/drawing/2014/main" id="{05225F80-37EB-E22A-A36A-1145DD550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614488"/>
            <a:ext cx="979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Cycling</a:t>
            </a:r>
          </a:p>
        </p:txBody>
      </p:sp>
      <p:pic>
        <p:nvPicPr>
          <p:cNvPr id="28678" name="Picture 11" descr="Watersports">
            <a:extLst>
              <a:ext uri="{FF2B5EF4-FFF2-40B4-BE49-F238E27FC236}">
                <a16:creationId xmlns:a16="http://schemas.microsoft.com/office/drawing/2014/main" id="{8EBC55C0-850B-9B8B-CC06-ED620C353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95488"/>
            <a:ext cx="22098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12" descr="Cycling">
            <a:extLst>
              <a:ext uri="{FF2B5EF4-FFF2-40B4-BE49-F238E27FC236}">
                <a16:creationId xmlns:a16="http://schemas.microsoft.com/office/drawing/2014/main" id="{09876174-B83F-4D5D-9A4A-9F54EAE1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995488"/>
            <a:ext cx="213360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3" descr="Offshore racing">
            <a:extLst>
              <a:ext uri="{FF2B5EF4-FFF2-40B4-BE49-F238E27FC236}">
                <a16:creationId xmlns:a16="http://schemas.microsoft.com/office/drawing/2014/main" id="{03D435BC-26ED-0E1D-E94B-1923500CC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995488"/>
            <a:ext cx="12620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14" descr="Auto racing">
            <a:extLst>
              <a:ext uri="{FF2B5EF4-FFF2-40B4-BE49-F238E27FC236}">
                <a16:creationId xmlns:a16="http://schemas.microsoft.com/office/drawing/2014/main" id="{18ADC3DA-B10E-B936-BE9E-E38309846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281488"/>
            <a:ext cx="22098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5" descr="Surfing">
            <a:extLst>
              <a:ext uri="{FF2B5EF4-FFF2-40B4-BE49-F238E27FC236}">
                <a16:creationId xmlns:a16="http://schemas.microsoft.com/office/drawing/2014/main" id="{76B17285-8E86-80C3-63C8-A2EAFDE96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281488"/>
            <a:ext cx="22098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3" name="Text Box 16">
            <a:extLst>
              <a:ext uri="{FF2B5EF4-FFF2-40B4-BE49-F238E27FC236}">
                <a16:creationId xmlns:a16="http://schemas.microsoft.com/office/drawing/2014/main" id="{369ED912-74C8-D7EB-B7F9-D635B7BD1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900488"/>
            <a:ext cx="979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pt-PT" sz="2000">
                <a:latin typeface="Tahoma" panose="020B0604030504040204" pitchFamily="34" charset="0"/>
              </a:rPr>
              <a:t>Surfing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08CF57D0-F7D2-4967-6CC5-E41DACDB0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Astrophysics </a:t>
            </a:r>
            <a:r>
              <a:rPr lang="en-US" altLang="pt-PT" i="1" dirty="0"/>
              <a:t>&amp; Plasma</a:t>
            </a:r>
            <a:endParaRPr lang="en-GB" altLang="en-US" i="1" dirty="0"/>
          </a:p>
        </p:txBody>
      </p:sp>
      <p:pic>
        <p:nvPicPr>
          <p:cNvPr id="54274" name="Content Placeholder 4">
            <a:extLst>
              <a:ext uri="{FF2B5EF4-FFF2-40B4-BE49-F238E27FC236}">
                <a16:creationId xmlns:a16="http://schemas.microsoft.com/office/drawing/2014/main" id="{108F4458-1768-D8DC-B1C4-C558FF9E5F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651000"/>
            <a:ext cx="2182812" cy="4841875"/>
          </a:xfrm>
        </p:spPr>
      </p:pic>
      <p:sp>
        <p:nvSpPr>
          <p:cNvPr id="54276" name="TextBox 7">
            <a:extLst>
              <a:ext uri="{FF2B5EF4-FFF2-40B4-BE49-F238E27FC236}">
                <a16:creationId xmlns:a16="http://schemas.microsoft.com/office/drawing/2014/main" id="{80F2974A-3C74-4B3C-8E22-69C8F1F65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473825"/>
            <a:ext cx="2519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800"/>
              <a:t>Space probe Juno</a:t>
            </a:r>
            <a:endParaRPr lang="en-GB" alt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D2215B-88EB-4DD6-B17A-E4A318E8C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651000"/>
            <a:ext cx="4841874" cy="484187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A086BA80-2DC7-0393-DE38-03F80FEB5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i="1" dirty="0"/>
              <a:t>Contactos</a:t>
            </a:r>
            <a:endParaRPr lang="en-US" altLang="en-US" i="1" dirty="0"/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E16236E5-D0EF-2B0C-791B-1D1E18D53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720000"/>
            <a:ext cx="4015358" cy="4805343"/>
          </a:xfrm>
        </p:spPr>
        <p:txBody>
          <a:bodyPr/>
          <a:lstStyle/>
          <a:p>
            <a:pPr>
              <a:defRPr/>
            </a:pPr>
            <a:r>
              <a:rPr lang="pt-BR" sz="2400" dirty="0"/>
              <a:t>Diogo Pinto:</a:t>
            </a:r>
          </a:p>
          <a:p>
            <a:pPr lvl="1">
              <a:defRPr/>
            </a:pPr>
            <a:r>
              <a:rPr lang="pt-BR" sz="2000" dirty="0">
                <a:hlinkClick r:id="rId2"/>
              </a:rPr>
              <a:t>depinto@ciencias.ulisboa.pt</a:t>
            </a:r>
            <a:endParaRPr lang="pt-BR" sz="2000" dirty="0"/>
          </a:p>
          <a:p>
            <a:pPr lvl="1">
              <a:defRPr/>
            </a:pPr>
            <a:r>
              <a:rPr lang="pt-BR" sz="2000" dirty="0"/>
              <a:t>Gabinete 8.6.17</a:t>
            </a:r>
          </a:p>
          <a:p>
            <a:pPr lvl="1">
              <a:defRPr/>
            </a:pPr>
            <a:r>
              <a:rPr lang="pt-BR" sz="2000" dirty="0"/>
              <a:t>Responsável por T e TP12</a:t>
            </a:r>
          </a:p>
          <a:p>
            <a:pPr lvl="1">
              <a:defRPr/>
            </a:pPr>
            <a:endParaRPr lang="pt-BR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FF64A4-B89D-48D0-8592-6E4873A42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1717994"/>
            <a:ext cx="4464496" cy="480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pt-BR" sz="2400" dirty="0"/>
              <a:t>Rafael Almada:</a:t>
            </a:r>
          </a:p>
          <a:p>
            <a:pPr lvl="1" defTabSz="914400">
              <a:defRPr/>
            </a:pPr>
            <a:r>
              <a:rPr lang="pt-BR" sz="2000" dirty="0">
                <a:hlinkClick r:id="rId3"/>
              </a:rPr>
              <a:t>rffalmada@ciencias.ulisboa.pt</a:t>
            </a:r>
            <a:endParaRPr lang="pt-BR" sz="2000" dirty="0"/>
          </a:p>
          <a:p>
            <a:pPr lvl="1" defTabSz="914400">
              <a:defRPr/>
            </a:pPr>
            <a:r>
              <a:rPr lang="pt-BR" sz="2000" dirty="0"/>
              <a:t>Gabinete 8.6.12</a:t>
            </a:r>
          </a:p>
          <a:p>
            <a:pPr lvl="1" defTabSz="914400">
              <a:defRPr/>
            </a:pPr>
            <a:r>
              <a:rPr lang="pt-BR" sz="2000" dirty="0"/>
              <a:t>Responsável por TP11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325332-442A-437D-AB4F-B4A910C2B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359098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pt-BR" altLang="en-US" i="1" dirty="0"/>
              <a:t>Contactos</a:t>
            </a:r>
            <a:endParaRPr lang="en-US" altLang="en-US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EE4AD7-F78B-21CB-A2DF-840DC2784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3387818"/>
            <a:ext cx="5472608" cy="345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385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5112</TotalTime>
  <Words>1085</Words>
  <Application>Microsoft Office PowerPoint</Application>
  <PresentationFormat>On-screen Show (4:3)</PresentationFormat>
  <Paragraphs>170</Paragraphs>
  <Slides>21</Slides>
  <Notes>2</Notes>
  <HiddenSlides>0</HiddenSlides>
  <MMClips>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Calibri Light</vt:lpstr>
      <vt:lpstr>Tahoma</vt:lpstr>
      <vt:lpstr>Times New Roman</vt:lpstr>
      <vt:lpstr>Calibri</vt:lpstr>
      <vt:lpstr>Arial</vt:lpstr>
      <vt:lpstr>Tema do Office</vt:lpstr>
      <vt:lpstr>Equation</vt:lpstr>
      <vt:lpstr>Física dos Meios Contínuos</vt:lpstr>
      <vt:lpstr>Programa</vt:lpstr>
      <vt:lpstr>Bibliografia</vt:lpstr>
      <vt:lpstr>Avaliação</vt:lpstr>
      <vt:lpstr>Projecto final</vt:lpstr>
      <vt:lpstr>Funcionamento TPs: Continuum Mechanics “The Gameshow”</vt:lpstr>
      <vt:lpstr>Continuous mechanics</vt:lpstr>
      <vt:lpstr>Continuous limit</vt:lpstr>
      <vt:lpstr>Hydrodynamic limit</vt:lpstr>
      <vt:lpstr>History</vt:lpstr>
      <vt:lpstr>Analytical Fluid Dynamics</vt:lpstr>
      <vt:lpstr>Computational Fluid Dynamics</vt:lpstr>
      <vt:lpstr>Numerical methods</vt:lpstr>
      <vt:lpstr>Significance</vt:lpstr>
      <vt:lpstr>Weather &amp; Climate</vt:lpstr>
      <vt:lpstr>Vehicles</vt:lpstr>
      <vt:lpstr>Environment</vt:lpstr>
      <vt:lpstr>Physiology and Medicine</vt:lpstr>
      <vt:lpstr>Sports &amp; Recreation</vt:lpstr>
      <vt:lpstr>Astrophysics &amp; Plasma</vt:lpstr>
      <vt:lpstr>Contactos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   Caption</dc:title>
  <dc:creator>Bill Montgomery</dc:creator>
  <cp:lastModifiedBy>Diogo Pinto</cp:lastModifiedBy>
  <cp:revision>184</cp:revision>
  <dcterms:created xsi:type="dcterms:W3CDTF">2008-12-16T18:34:32Z</dcterms:created>
  <dcterms:modified xsi:type="dcterms:W3CDTF">2026-09-15T07:54:32Z</dcterms:modified>
</cp:coreProperties>
</file>