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90" r:id="rId2"/>
    <p:sldId id="350" r:id="rId3"/>
    <p:sldId id="351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31" r:id="rId14"/>
    <p:sldId id="280" r:id="rId15"/>
    <p:sldId id="326" r:id="rId16"/>
    <p:sldId id="281" r:id="rId17"/>
    <p:sldId id="28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Cambria Math" panose="02040503050406030204" pitchFamily="18" charset="0"/>
      <p:regular r:id="rId27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Carlos Viana Coelho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0A30B-5FF4-5949-87A0-A9116DE66C7D}" v="45" dt="2024-09-17T11:47:21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95" autoAdjust="0"/>
    <p:restoredTop sz="94720" autoAdjust="0"/>
  </p:normalViewPr>
  <p:slideViewPr>
    <p:cSldViewPr>
      <p:cViewPr varScale="1">
        <p:scale>
          <a:sx n="72" d="100"/>
          <a:sy n="72" d="100"/>
        </p:scale>
        <p:origin x="9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drigo Carlos Viana Coelho" userId="d7c3d206-f1fe-4582-a2ae-a49effc5e559" providerId="ADAL" clId="{3310A30B-5FF4-5949-87A0-A9116DE66C7D}"/>
    <pc:docChg chg="undo custSel addSld delSld modSld sldOrd">
      <pc:chgData name="Rodrigo Carlos Viana Coelho" userId="d7c3d206-f1fe-4582-a2ae-a49effc5e559" providerId="ADAL" clId="{3310A30B-5FF4-5949-87A0-A9116DE66C7D}" dt="2024-09-19T08:56:41.103" v="757" actId="113"/>
      <pc:docMkLst>
        <pc:docMk/>
      </pc:docMkLst>
      <pc:sldChg chg="add">
        <pc:chgData name="Rodrigo Carlos Viana Coelho" userId="d7c3d206-f1fe-4582-a2ae-a49effc5e559" providerId="ADAL" clId="{3310A30B-5FF4-5949-87A0-A9116DE66C7D}" dt="2024-09-17T08:07:26.077" v="711"/>
        <pc:sldMkLst>
          <pc:docMk/>
          <pc:sldMk cId="2910470097" sldId="257"/>
        </pc:sldMkLst>
      </pc:sldChg>
      <pc:sldChg chg="modSp mod">
        <pc:chgData name="Rodrigo Carlos Viana Coelho" userId="d7c3d206-f1fe-4582-a2ae-a49effc5e559" providerId="ADAL" clId="{3310A30B-5FF4-5949-87A0-A9116DE66C7D}" dt="2024-09-16T08:17:07.777" v="3" actId="20577"/>
        <pc:sldMkLst>
          <pc:docMk/>
          <pc:sldMk cId="0" sldId="290"/>
        </pc:sldMkLst>
        <pc:spChg chg="mod">
          <ac:chgData name="Rodrigo Carlos Viana Coelho" userId="d7c3d206-f1fe-4582-a2ae-a49effc5e559" providerId="ADAL" clId="{3310A30B-5FF4-5949-87A0-A9116DE66C7D}" dt="2024-09-16T08:17:07.777" v="3" actId="20577"/>
          <ac:spMkLst>
            <pc:docMk/>
            <pc:sldMk cId="0" sldId="290"/>
            <ac:spMk id="9" creationId="{63800926-3297-BB91-EA3A-E8C6DD927F17}"/>
          </ac:spMkLst>
        </pc:spChg>
      </pc:sldChg>
      <pc:sldChg chg="modSp mod">
        <pc:chgData name="Rodrigo Carlos Viana Coelho" userId="d7c3d206-f1fe-4582-a2ae-a49effc5e559" providerId="ADAL" clId="{3310A30B-5FF4-5949-87A0-A9116DE66C7D}" dt="2024-09-16T08:28:30.464" v="582" actId="1076"/>
        <pc:sldMkLst>
          <pc:docMk/>
          <pc:sldMk cId="0" sldId="324"/>
        </pc:sldMkLst>
        <pc:spChg chg="mod">
          <ac:chgData name="Rodrigo Carlos Viana Coelho" userId="d7c3d206-f1fe-4582-a2ae-a49effc5e559" providerId="ADAL" clId="{3310A30B-5FF4-5949-87A0-A9116DE66C7D}" dt="2024-09-16T08:28:30.464" v="582" actId="1076"/>
          <ac:spMkLst>
            <pc:docMk/>
            <pc:sldMk cId="0" sldId="324"/>
            <ac:spMk id="7171" creationId="{E16236E5-D0EF-2B0C-791B-1D1E18D537B1}"/>
          </ac:spMkLst>
        </pc:spChg>
      </pc:sldChg>
      <pc:sldChg chg="addSp modSp mod">
        <pc:chgData name="Rodrigo Carlos Viana Coelho" userId="d7c3d206-f1fe-4582-a2ae-a49effc5e559" providerId="ADAL" clId="{3310A30B-5FF4-5949-87A0-A9116DE66C7D}" dt="2024-09-16T09:00:40.434" v="624" actId="207"/>
        <pc:sldMkLst>
          <pc:docMk/>
          <pc:sldMk cId="0" sldId="330"/>
        </pc:sldMkLst>
        <pc:spChg chg="add mod">
          <ac:chgData name="Rodrigo Carlos Viana Coelho" userId="d7c3d206-f1fe-4582-a2ae-a49effc5e559" providerId="ADAL" clId="{3310A30B-5FF4-5949-87A0-A9116DE66C7D}" dt="2024-09-16T09:00:40.434" v="624" actId="207"/>
          <ac:spMkLst>
            <pc:docMk/>
            <pc:sldMk cId="0" sldId="330"/>
            <ac:spMk id="2" creationId="{CA864381-3D12-2B24-9375-FE1FC08D55C5}"/>
          </ac:spMkLst>
        </pc:spChg>
        <pc:spChg chg="mod">
          <ac:chgData name="Rodrigo Carlos Viana Coelho" userId="d7c3d206-f1fe-4582-a2ae-a49effc5e559" providerId="ADAL" clId="{3310A30B-5FF4-5949-87A0-A9116DE66C7D}" dt="2024-09-16T08:34:25.272" v="591" actId="113"/>
          <ac:spMkLst>
            <pc:docMk/>
            <pc:sldMk cId="0" sldId="330"/>
            <ac:spMk id="3" creationId="{CE8EA6E2-FF67-3EC5-F35D-218A402EFAA5}"/>
          </ac:spMkLst>
        </pc:spChg>
      </pc:sldChg>
      <pc:sldChg chg="addSp delSp modSp mod">
        <pc:chgData name="Rodrigo Carlos Viana Coelho" userId="d7c3d206-f1fe-4582-a2ae-a49effc5e559" providerId="ADAL" clId="{3310A30B-5FF4-5949-87A0-A9116DE66C7D}" dt="2024-09-16T10:17:31.814" v="693" actId="21"/>
        <pc:sldMkLst>
          <pc:docMk/>
          <pc:sldMk cId="0" sldId="332"/>
        </pc:sldMkLst>
        <pc:picChg chg="add del mod">
          <ac:chgData name="Rodrigo Carlos Viana Coelho" userId="d7c3d206-f1fe-4582-a2ae-a49effc5e559" providerId="ADAL" clId="{3310A30B-5FF4-5949-87A0-A9116DE66C7D}" dt="2024-09-16T10:17:31.814" v="693" actId="21"/>
          <ac:picMkLst>
            <pc:docMk/>
            <pc:sldMk cId="0" sldId="332"/>
            <ac:picMk id="3" creationId="{37D28AC7-9B52-EF3C-4AB6-CF16567FEF8E}"/>
          </ac:picMkLst>
        </pc:picChg>
      </pc:sldChg>
      <pc:sldChg chg="addSp delSp modSp mod modAnim">
        <pc:chgData name="Rodrigo Carlos Viana Coelho" userId="d7c3d206-f1fe-4582-a2ae-a49effc5e559" providerId="ADAL" clId="{3310A30B-5FF4-5949-87A0-A9116DE66C7D}" dt="2024-09-17T08:10:31.876" v="735" actId="1076"/>
        <pc:sldMkLst>
          <pc:docMk/>
          <pc:sldMk cId="3686449635" sldId="337"/>
        </pc:sldMkLst>
        <pc:spChg chg="add del mod">
          <ac:chgData name="Rodrigo Carlos Viana Coelho" userId="d7c3d206-f1fe-4582-a2ae-a49effc5e559" providerId="ADAL" clId="{3310A30B-5FF4-5949-87A0-A9116DE66C7D}" dt="2024-09-17T08:09:31.827" v="712" actId="21"/>
          <ac:spMkLst>
            <pc:docMk/>
            <pc:sldMk cId="3686449635" sldId="337"/>
            <ac:spMk id="3" creationId="{8E9CD313-36F5-F7FB-A454-E66B5ABDFC0D}"/>
          </ac:spMkLst>
        </pc:spChg>
        <pc:spChg chg="mod">
          <ac:chgData name="Rodrigo Carlos Viana Coelho" userId="d7c3d206-f1fe-4582-a2ae-a49effc5e559" providerId="ADAL" clId="{3310A30B-5FF4-5949-87A0-A9116DE66C7D}" dt="2024-09-17T08:10:31.876" v="735" actId="1076"/>
          <ac:spMkLst>
            <pc:docMk/>
            <pc:sldMk cId="3686449635" sldId="337"/>
            <ac:spMk id="8" creationId="{AB80419D-075A-A185-759C-B503E58EB305}"/>
          </ac:spMkLst>
        </pc:spChg>
        <pc:picChg chg="add del mod">
          <ac:chgData name="Rodrigo Carlos Viana Coelho" userId="d7c3d206-f1fe-4582-a2ae-a49effc5e559" providerId="ADAL" clId="{3310A30B-5FF4-5949-87A0-A9116DE66C7D}" dt="2024-09-17T08:09:31.827" v="712" actId="21"/>
          <ac:picMkLst>
            <pc:docMk/>
            <pc:sldMk cId="3686449635" sldId="337"/>
            <ac:picMk id="5" creationId="{4BB96225-C0F5-9FF6-32DC-90DB0A292726}"/>
          </ac:picMkLst>
        </pc:picChg>
        <pc:picChg chg="add del mod">
          <ac:chgData name="Rodrigo Carlos Viana Coelho" userId="d7c3d206-f1fe-4582-a2ae-a49effc5e559" providerId="ADAL" clId="{3310A30B-5FF4-5949-87A0-A9116DE66C7D}" dt="2024-09-17T08:10:13.111" v="721" actId="21"/>
          <ac:picMkLst>
            <pc:docMk/>
            <pc:sldMk cId="3686449635" sldId="337"/>
            <ac:picMk id="7" creationId="{27C6D312-2BB1-BE9C-A010-863E0CF43175}"/>
          </ac:picMkLst>
        </pc:picChg>
        <pc:picChg chg="add mod">
          <ac:chgData name="Rodrigo Carlos Viana Coelho" userId="d7c3d206-f1fe-4582-a2ae-a49effc5e559" providerId="ADAL" clId="{3310A30B-5FF4-5949-87A0-A9116DE66C7D}" dt="2024-09-17T08:10:29.440" v="734" actId="1076"/>
          <ac:picMkLst>
            <pc:docMk/>
            <pc:sldMk cId="3686449635" sldId="337"/>
            <ac:picMk id="1026" creationId="{F3A983C4-0EB7-35DD-BB07-0854678E0B28}"/>
          </ac:picMkLst>
        </pc:picChg>
      </pc:sldChg>
      <pc:sldChg chg="addSp modSp mod">
        <pc:chgData name="Rodrigo Carlos Viana Coelho" userId="d7c3d206-f1fe-4582-a2ae-a49effc5e559" providerId="ADAL" clId="{3310A30B-5FF4-5949-87A0-A9116DE66C7D}" dt="2024-09-17T08:10:25.597" v="733" actId="1037"/>
        <pc:sldMkLst>
          <pc:docMk/>
          <pc:sldMk cId="4229869773" sldId="338"/>
        </pc:sldMkLst>
        <pc:spChg chg="add mod">
          <ac:chgData name="Rodrigo Carlos Viana Coelho" userId="d7c3d206-f1fe-4582-a2ae-a49effc5e559" providerId="ADAL" clId="{3310A30B-5FF4-5949-87A0-A9116DE66C7D}" dt="2024-09-17T08:10:09.675" v="720" actId="1076"/>
          <ac:spMkLst>
            <pc:docMk/>
            <pc:sldMk cId="4229869773" sldId="338"/>
            <ac:spMk id="2" creationId="{91F725C8-35FB-107B-0239-C46904A08E64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5" creationId="{7136D26E-82D5-06CB-0B2B-C8735397100D}"/>
          </ac:spMkLst>
        </pc:spChg>
        <pc:spChg chg="mod">
          <ac:chgData name="Rodrigo Carlos Viana Coelho" userId="d7c3d206-f1fe-4582-a2ae-a49effc5e559" providerId="ADAL" clId="{3310A30B-5FF4-5949-87A0-A9116DE66C7D}" dt="2024-09-17T08:10:25.597" v="733" actId="1037"/>
          <ac:spMkLst>
            <pc:docMk/>
            <pc:sldMk cId="4229869773" sldId="338"/>
            <ac:spMk id="9" creationId="{D619EBD8-0223-7ABB-F814-9C0203912667}"/>
          </ac:spMkLst>
        </pc:spChg>
        <pc:picChg chg="add mod">
          <ac:chgData name="Rodrigo Carlos Viana Coelho" userId="d7c3d206-f1fe-4582-a2ae-a49effc5e559" providerId="ADAL" clId="{3310A30B-5FF4-5949-87A0-A9116DE66C7D}" dt="2024-09-17T08:09:57.792" v="718" actId="1076"/>
          <ac:picMkLst>
            <pc:docMk/>
            <pc:sldMk cId="4229869773" sldId="338"/>
            <ac:picMk id="3" creationId="{61FCFD8A-6297-6EB6-8A07-269620287CC1}"/>
          </ac:picMkLst>
        </pc:picChg>
        <pc:picChg chg="add mod">
          <ac:chgData name="Rodrigo Carlos Viana Coelho" userId="d7c3d206-f1fe-4582-a2ae-a49effc5e559" providerId="ADAL" clId="{3310A30B-5FF4-5949-87A0-A9116DE66C7D}" dt="2024-09-17T08:10:19.245" v="723" actId="1076"/>
          <ac:picMkLst>
            <pc:docMk/>
            <pc:sldMk cId="4229869773" sldId="338"/>
            <ac:picMk id="4" creationId="{ED225EC6-D08D-C25C-7CD9-3A4D7CBA7675}"/>
          </ac:picMkLst>
        </pc:picChg>
        <pc:picChg chg="mod">
          <ac:chgData name="Rodrigo Carlos Viana Coelho" userId="d7c3d206-f1fe-4582-a2ae-a49effc5e559" providerId="ADAL" clId="{3310A30B-5FF4-5949-87A0-A9116DE66C7D}" dt="2024-09-17T08:10:25.597" v="733" actId="1037"/>
          <ac:picMkLst>
            <pc:docMk/>
            <pc:sldMk cId="4229869773" sldId="338"/>
            <ac:picMk id="10" creationId="{A9DCC268-1DEC-AC74-477B-ACB4E20BB8EA}"/>
          </ac:picMkLst>
        </pc:picChg>
      </pc:sldChg>
      <pc:sldChg chg="modSp new mod">
        <pc:chgData name="Rodrigo Carlos Viana Coelho" userId="d7c3d206-f1fe-4582-a2ae-a49effc5e559" providerId="ADAL" clId="{3310A30B-5FF4-5949-87A0-A9116DE66C7D}" dt="2024-09-16T08:29:38.993" v="590" actId="255"/>
        <pc:sldMkLst>
          <pc:docMk/>
          <pc:sldMk cId="1466902245" sldId="339"/>
        </pc:sldMkLst>
        <pc:spChg chg="mod">
          <ac:chgData name="Rodrigo Carlos Viana Coelho" userId="d7c3d206-f1fe-4582-a2ae-a49effc5e559" providerId="ADAL" clId="{3310A30B-5FF4-5949-87A0-A9116DE66C7D}" dt="2024-09-16T08:29:24.296" v="588"/>
          <ac:spMkLst>
            <pc:docMk/>
            <pc:sldMk cId="1466902245" sldId="339"/>
            <ac:spMk id="2" creationId="{2A36EE21-5959-52AA-5AF8-9165DFBD2505}"/>
          </ac:spMkLst>
        </pc:spChg>
        <pc:spChg chg="mod">
          <ac:chgData name="Rodrigo Carlos Viana Coelho" userId="d7c3d206-f1fe-4582-a2ae-a49effc5e559" providerId="ADAL" clId="{3310A30B-5FF4-5949-87A0-A9116DE66C7D}" dt="2024-09-16T08:29:38.993" v="590" actId="255"/>
          <ac:spMkLst>
            <pc:docMk/>
            <pc:sldMk cId="1466902245" sldId="339"/>
            <ac:spMk id="3" creationId="{896836CD-0310-347A-5A6A-57F6156DB40A}"/>
          </ac:spMkLst>
        </pc:spChg>
      </pc:sldChg>
      <pc:sldChg chg="new del">
        <pc:chgData name="Rodrigo Carlos Viana Coelho" userId="d7c3d206-f1fe-4582-a2ae-a49effc5e559" providerId="ADAL" clId="{3310A30B-5FF4-5949-87A0-A9116DE66C7D}" dt="2024-09-16T09:08:52.470" v="659" actId="2696"/>
        <pc:sldMkLst>
          <pc:docMk/>
          <pc:sldMk cId="301978486" sldId="340"/>
        </pc:sldMkLst>
      </pc:sldChg>
      <pc:sldChg chg="new del">
        <pc:chgData name="Rodrigo Carlos Viana Coelho" userId="d7c3d206-f1fe-4582-a2ae-a49effc5e559" providerId="ADAL" clId="{3310A30B-5FF4-5949-87A0-A9116DE66C7D}" dt="2024-09-16T08:59:57.734" v="594" actId="2696"/>
        <pc:sldMkLst>
          <pc:docMk/>
          <pc:sldMk cId="1090253663" sldId="340"/>
        </pc:sldMkLst>
      </pc:sldChg>
      <pc:sldChg chg="addSp delSp modSp new mod">
        <pc:chgData name="Rodrigo Carlos Viana Coelho" userId="d7c3d206-f1fe-4582-a2ae-a49effc5e559" providerId="ADAL" clId="{3310A30B-5FF4-5949-87A0-A9116DE66C7D}" dt="2024-09-16T10:22:49.785" v="709" actId="1076"/>
        <pc:sldMkLst>
          <pc:docMk/>
          <pc:sldMk cId="3897474354" sldId="340"/>
        </pc:sldMkLst>
        <pc:spChg chg="del">
          <ac:chgData name="Rodrigo Carlos Viana Coelho" userId="d7c3d206-f1fe-4582-a2ae-a49effc5e559" providerId="ADAL" clId="{3310A30B-5FF4-5949-87A0-A9116DE66C7D}" dt="2024-09-16T10:18:04.702" v="696" actId="478"/>
          <ac:spMkLst>
            <pc:docMk/>
            <pc:sldMk cId="3897474354" sldId="340"/>
            <ac:spMk id="2" creationId="{A76E2186-8FE0-AD34-4FE6-434882E02896}"/>
          </ac:spMkLst>
        </pc:spChg>
        <pc:picChg chg="add mod">
          <ac:chgData name="Rodrigo Carlos Viana Coelho" userId="d7c3d206-f1fe-4582-a2ae-a49effc5e559" providerId="ADAL" clId="{3310A30B-5FF4-5949-87A0-A9116DE66C7D}" dt="2024-09-16T10:22:49.785" v="709" actId="1076"/>
          <ac:picMkLst>
            <pc:docMk/>
            <pc:sldMk cId="3897474354" sldId="340"/>
            <ac:picMk id="3" creationId="{5A380F9E-E8B5-E20E-BE66-5F5A84AE06D2}"/>
          </ac:picMkLst>
        </pc:picChg>
        <pc:picChg chg="add mod">
          <ac:chgData name="Rodrigo Carlos Viana Coelho" userId="d7c3d206-f1fe-4582-a2ae-a49effc5e559" providerId="ADAL" clId="{3310A30B-5FF4-5949-87A0-A9116DE66C7D}" dt="2024-09-16T10:20:38.690" v="708" actId="1076"/>
          <ac:picMkLst>
            <pc:docMk/>
            <pc:sldMk cId="3897474354" sldId="340"/>
            <ac:picMk id="5" creationId="{68BEE3EA-73B1-ABA0-E495-91BB92CFB4E2}"/>
          </ac:picMkLst>
        </pc:picChg>
        <pc:picChg chg="add mod">
          <ac:chgData name="Rodrigo Carlos Viana Coelho" userId="d7c3d206-f1fe-4582-a2ae-a49effc5e559" providerId="ADAL" clId="{3310A30B-5FF4-5949-87A0-A9116DE66C7D}" dt="2024-09-16T10:20:30.190" v="707" actId="1076"/>
          <ac:picMkLst>
            <pc:docMk/>
            <pc:sldMk cId="3897474354" sldId="340"/>
            <ac:picMk id="7" creationId="{8929F417-B0AB-54D0-74F9-BF68D73C2C40}"/>
          </ac:picMkLst>
        </pc:picChg>
      </pc:sldChg>
      <pc:sldChg chg="addSp delSp modSp new mod">
        <pc:chgData name="Rodrigo Carlos Viana Coelho" userId="d7c3d206-f1fe-4582-a2ae-a49effc5e559" providerId="ADAL" clId="{3310A30B-5FF4-5949-87A0-A9116DE66C7D}" dt="2024-09-19T08:56:41.103" v="757" actId="113"/>
        <pc:sldMkLst>
          <pc:docMk/>
          <pc:sldMk cId="1839720132" sldId="341"/>
        </pc:sldMkLst>
        <pc:spChg chg="del">
          <ac:chgData name="Rodrigo Carlos Viana Coelho" userId="d7c3d206-f1fe-4582-a2ae-a49effc5e559" providerId="ADAL" clId="{3310A30B-5FF4-5949-87A0-A9116DE66C7D}" dt="2024-09-17T11:46:30.818" v="738" actId="478"/>
          <ac:spMkLst>
            <pc:docMk/>
            <pc:sldMk cId="1839720132" sldId="341"/>
            <ac:spMk id="2" creationId="{2EA99995-0491-908A-F377-F2B1EBB2B661}"/>
          </ac:spMkLst>
        </pc:spChg>
        <pc:spChg chg="del">
          <ac:chgData name="Rodrigo Carlos Viana Coelho" userId="d7c3d206-f1fe-4582-a2ae-a49effc5e559" providerId="ADAL" clId="{3310A30B-5FF4-5949-87A0-A9116DE66C7D}" dt="2024-09-17T11:46:28.236" v="737" actId="478"/>
          <ac:spMkLst>
            <pc:docMk/>
            <pc:sldMk cId="1839720132" sldId="341"/>
            <ac:spMk id="3" creationId="{E4DA6DCC-DFB9-B09D-28AE-851C589D979F}"/>
          </ac:spMkLst>
        </pc:spChg>
        <pc:spChg chg="add mod">
          <ac:chgData name="Rodrigo Carlos Viana Coelho" userId="d7c3d206-f1fe-4582-a2ae-a49effc5e559" providerId="ADAL" clId="{3310A30B-5FF4-5949-87A0-A9116DE66C7D}" dt="2024-09-17T11:48:42.616" v="746" actId="1076"/>
          <ac:spMkLst>
            <pc:docMk/>
            <pc:sldMk cId="1839720132" sldId="341"/>
            <ac:spMk id="5" creationId="{D05D0AF0-21BB-9F3A-6F2C-ABC98381739B}"/>
          </ac:spMkLst>
        </pc:spChg>
        <pc:spChg chg="add mod">
          <ac:chgData name="Rodrigo Carlos Viana Coelho" userId="d7c3d206-f1fe-4582-a2ae-a49effc5e559" providerId="ADAL" clId="{3310A30B-5FF4-5949-87A0-A9116DE66C7D}" dt="2024-09-19T08:56:41.103" v="757" actId="113"/>
          <ac:spMkLst>
            <pc:docMk/>
            <pc:sldMk cId="1839720132" sldId="341"/>
            <ac:spMk id="9" creationId="{5970F65F-A788-EC54-077C-0A22C83292DC}"/>
          </ac:spMkLst>
        </pc:spChg>
        <pc:picChg chg="add mod">
          <ac:chgData name="Rodrigo Carlos Viana Coelho" userId="d7c3d206-f1fe-4582-a2ae-a49effc5e559" providerId="ADAL" clId="{3310A30B-5FF4-5949-87A0-A9116DE66C7D}" dt="2024-09-17T11:50:12.649" v="755" actId="1076"/>
          <ac:picMkLst>
            <pc:docMk/>
            <pc:sldMk cId="1839720132" sldId="341"/>
            <ac:picMk id="7" creationId="{7BA4B5A5-54DC-BB0A-0D67-AC7623FBD54B}"/>
          </ac:picMkLst>
        </pc:picChg>
      </pc:sldChg>
    </pc:docChg>
  </pc:docChgLst>
  <pc:docChgLst>
    <pc:chgData name="Rodrigo Carlos Viana Coelho" userId="d7c3d206-f1fe-4582-a2ae-a49effc5e559" providerId="ADAL" clId="{14C107F1-C834-0842-9303-E654157B21A9}"/>
    <pc:docChg chg="custSel delSld modSld">
      <pc:chgData name="Rodrigo Carlos Viana Coelho" userId="d7c3d206-f1fe-4582-a2ae-a49effc5e559" providerId="ADAL" clId="{14C107F1-C834-0842-9303-E654157B21A9}" dt="2023-09-19T15:54:47.398" v="97" actId="478"/>
      <pc:docMkLst>
        <pc:docMk/>
      </pc:docMkLst>
      <pc:sldChg chg="addSp modSp mod">
        <pc:chgData name="Rodrigo Carlos Viana Coelho" userId="d7c3d206-f1fe-4582-a2ae-a49effc5e559" providerId="ADAL" clId="{14C107F1-C834-0842-9303-E654157B21A9}" dt="2023-09-19T08:13:42.468" v="75" actId="207"/>
        <pc:sldMkLst>
          <pc:docMk/>
          <pc:sldMk cId="0" sldId="294"/>
        </pc:sldMkLst>
        <pc:spChg chg="add mod">
          <ac:chgData name="Rodrigo Carlos Viana Coelho" userId="d7c3d206-f1fe-4582-a2ae-a49effc5e559" providerId="ADAL" clId="{14C107F1-C834-0842-9303-E654157B21A9}" dt="2023-09-19T08:13:42.468" v="75" actId="207"/>
          <ac:spMkLst>
            <pc:docMk/>
            <pc:sldMk cId="0" sldId="294"/>
            <ac:spMk id="2" creationId="{DB0A73C7-383D-BD8F-E1D6-FD11CE4D225A}"/>
          </ac:spMkLst>
        </pc:spChg>
      </pc:sldChg>
      <pc:sldChg chg="del">
        <pc:chgData name="Rodrigo Carlos Viana Coelho" userId="d7c3d206-f1fe-4582-a2ae-a49effc5e559" providerId="ADAL" clId="{14C107F1-C834-0842-9303-E654157B21A9}" dt="2023-09-19T08:18:35.769" v="96" actId="2696"/>
        <pc:sldMkLst>
          <pc:docMk/>
          <pc:sldMk cId="0" sldId="328"/>
        </pc:sldMkLst>
      </pc:sldChg>
      <pc:sldChg chg="modSp mod">
        <pc:chgData name="Rodrigo Carlos Viana Coelho" userId="d7c3d206-f1fe-4582-a2ae-a49effc5e559" providerId="ADAL" clId="{14C107F1-C834-0842-9303-E654157B21A9}" dt="2023-09-19T08:18:16.130" v="95" actId="20577"/>
        <pc:sldMkLst>
          <pc:docMk/>
          <pc:sldMk cId="0" sldId="333"/>
        </pc:sldMkLst>
        <pc:spChg chg="mod">
          <ac:chgData name="Rodrigo Carlos Viana Coelho" userId="d7c3d206-f1fe-4582-a2ae-a49effc5e559" providerId="ADAL" clId="{14C107F1-C834-0842-9303-E654157B21A9}" dt="2023-09-19T08:18:16.130" v="95" actId="20577"/>
          <ac:spMkLst>
            <pc:docMk/>
            <pc:sldMk cId="0" sldId="333"/>
            <ac:spMk id="50177" creationId="{C22FABBC-691F-CF34-F40B-90FEA275C340}"/>
          </ac:spMkLst>
        </pc:spChg>
      </pc:sldChg>
      <pc:sldChg chg="modSp mod">
        <pc:chgData name="Rodrigo Carlos Viana Coelho" userId="d7c3d206-f1fe-4582-a2ae-a49effc5e559" providerId="ADAL" clId="{14C107F1-C834-0842-9303-E654157B21A9}" dt="2023-09-19T07:58:36.968" v="8" actId="20577"/>
        <pc:sldMkLst>
          <pc:docMk/>
          <pc:sldMk cId="0" sldId="336"/>
        </pc:sldMkLst>
        <pc:spChg chg="mod">
          <ac:chgData name="Rodrigo Carlos Viana Coelho" userId="d7c3d206-f1fe-4582-a2ae-a49effc5e559" providerId="ADAL" clId="{14C107F1-C834-0842-9303-E654157B21A9}" dt="2023-09-19T07:58:36.968" v="8" actId="20577"/>
          <ac:spMkLst>
            <pc:docMk/>
            <pc:sldMk cId="0" sldId="336"/>
            <ac:spMk id="20481" creationId="{F1CD86AF-D0FF-C3E4-8FEC-D7F9825CD237}"/>
          </ac:spMkLst>
        </pc:spChg>
      </pc:sldChg>
      <pc:sldChg chg="delSp mod delAnim">
        <pc:chgData name="Rodrigo Carlos Viana Coelho" userId="d7c3d206-f1fe-4582-a2ae-a49effc5e559" providerId="ADAL" clId="{14C107F1-C834-0842-9303-E654157B21A9}" dt="2023-09-19T15:54:47.398" v="97" actId="478"/>
        <pc:sldMkLst>
          <pc:docMk/>
          <pc:sldMk cId="3686449635" sldId="337"/>
        </pc:sldMkLst>
        <pc:picChg chg="del">
          <ac:chgData name="Rodrigo Carlos Viana Coelho" userId="d7c3d206-f1fe-4582-a2ae-a49effc5e559" providerId="ADAL" clId="{14C107F1-C834-0842-9303-E654157B21A9}" dt="2023-09-19T15:54:47.398" v="97" actId="478"/>
          <ac:picMkLst>
            <pc:docMk/>
            <pc:sldMk cId="3686449635" sldId="337"/>
            <ac:picMk id="5" creationId="{8A832F3B-86AB-C7B7-0FE9-08983124675B}"/>
          </ac:picMkLst>
        </pc:picChg>
      </pc:sldChg>
      <pc:sldChg chg="modSp mod">
        <pc:chgData name="Rodrigo Carlos Viana Coelho" userId="d7c3d206-f1fe-4582-a2ae-a49effc5e559" providerId="ADAL" clId="{14C107F1-C834-0842-9303-E654157B21A9}" dt="2023-09-19T08:07:15.351" v="58" actId="20577"/>
        <pc:sldMkLst>
          <pc:docMk/>
          <pc:sldMk cId="4229869773" sldId="338"/>
        </pc:sldMkLst>
        <pc:spChg chg="mod">
          <ac:chgData name="Rodrigo Carlos Viana Coelho" userId="d7c3d206-f1fe-4582-a2ae-a49effc5e559" providerId="ADAL" clId="{14C107F1-C834-0842-9303-E654157B21A9}" dt="2023-09-19T08:07:15.351" v="58" actId="20577"/>
          <ac:spMkLst>
            <pc:docMk/>
            <pc:sldMk cId="4229869773" sldId="338"/>
            <ac:spMk id="15" creationId="{2D866DF4-EBB8-D427-C3EB-CB0E0C67032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19B997E-AB7C-A925-3173-75185EFAD0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1C60D2C-9640-82FB-47B4-5DEDF0007A6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9EB3D99-CFBB-079C-55F0-47B2EC3DC6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78048D42-8676-5916-C04E-B2E1523E5CD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910E56-1430-E644-BBBF-E80114C58BC5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8314485-91BD-CA44-F329-2562B84D20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0DDB6E4-0A30-9C34-3F51-D201192960F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95E71F6-FA05-EF1D-C0C7-A3F9AC52178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0765F6B3-A380-BB54-0E92-1558122E17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PT" noProof="0"/>
              <a:t>Click to edit Master text styles</a:t>
            </a:r>
          </a:p>
          <a:p>
            <a:pPr lvl="1"/>
            <a:r>
              <a:rPr lang="en-US" altLang="pt-PT" noProof="0"/>
              <a:t>Second level</a:t>
            </a:r>
          </a:p>
          <a:p>
            <a:pPr lvl="2"/>
            <a:r>
              <a:rPr lang="en-US" altLang="pt-PT" noProof="0"/>
              <a:t>Third level</a:t>
            </a:r>
          </a:p>
          <a:p>
            <a:pPr lvl="3"/>
            <a:r>
              <a:rPr lang="en-US" altLang="pt-PT" noProof="0"/>
              <a:t>Fourth level</a:t>
            </a:r>
          </a:p>
          <a:p>
            <a:pPr lvl="4"/>
            <a:r>
              <a:rPr lang="en-US" altLang="pt-PT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A1A6061-DC93-8215-FC83-EE528E3F3C8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pt-PT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3B263DF8-0A41-7612-CBEB-0076DE133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BE4F1D-D754-9348-977E-D86274F5491B}" type="slidenum">
              <a:rPr lang="en-US" altLang="pt-PT"/>
              <a:pPr>
                <a:defRPr/>
              </a:pPr>
              <a:t>‹#›</a:t>
            </a:fld>
            <a:endParaRPr lang="en-US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52132FEB-8FA6-C756-4403-2D8D3BA25C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F1D92A1-B8AA-D04F-98EC-61CA0D1F7E22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pt-PT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32142F1-9977-9CF0-B4A7-A6E9D50FFF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A563E9A-CBF4-0419-E1F9-296285F11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65CC293C-48D3-FE12-C102-36FAAA088B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40A754-D452-8E4D-B01A-363F1A79D997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pt-PT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8BE75AF-7FD6-DD64-6106-716AB0329C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B163E92-1ED9-A876-AFA5-BDB4AA009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61D59DFD-E118-98F0-D0DF-2754AAD6C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47CA0C-32B2-FE41-913E-8199E6B19190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pt-PT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94B4272D-DB16-3786-4F37-9D6C33B88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D13CD30-13F8-CEAB-50E2-A12E53464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F22A7400-874C-C824-4462-03C103215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5942C4-BAB8-2F40-8461-0C6E5771DB0A}" type="slidenum">
              <a:rPr lang="en-US" altLang="pt-PT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pt-PT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B3634A49-BFE3-377C-579C-CAE9BD51ED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5BC13F2-6E57-26FA-4646-8D0FC9C62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7EF4A-48D0-C2D5-453A-50DAC6DC5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42B3F-9AAD-C046-9B8A-A4BD0DEB5D99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E8AF8-C614-3804-FD85-9F64AE06D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71857-B3A2-8CF0-D439-FC1D232B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B30BD-FB9B-BB42-9052-13AF7BEEC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9CAF4-1894-1477-04D0-138E21F3E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2A258-DAF9-E549-8053-D616F6BD22AA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C0477-582C-48CD-B9B0-2E071507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B11E2-6ACC-E997-02EE-7B543B8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2006B-7F9F-C547-9143-A240DA9FD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0F85A-E125-693C-571A-5ED1682BA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6472F-AC63-E241-8DEA-AC4946F793F6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0974-74CB-F7DE-0367-B9CD7096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51411-1669-0AA2-750B-F08EE412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C1194-14BF-D844-9305-C32C6FDE49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3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2A0099-5737-9F1A-C596-B7100A7A0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89D68-D73C-E643-825A-1E8E818A0E70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36A65-8F6F-12B8-75A1-34412B3A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B24838-0F2F-E58A-8BFF-8343D67C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9B0CE-E0CF-D444-ADFC-8607B636A9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43A8FAD-12F0-1A19-9190-FE22C9336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5525F-0A8C-E44B-AC23-4C26B9AA489F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D13E16-894C-7732-B4B3-F5E612F0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01E8FE-F90D-7DF8-642F-58BD2469C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27981-FBEC-BC40-B31B-8B1D35E18F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8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8EA464-F638-B1A5-79FC-AFE2ACA2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937E-5315-C040-8984-85426F9B4C64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8E58002-BA50-E37A-252B-273DA4A2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5C69524-0959-4535-D911-63373885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940D-F426-E342-A0B2-482CE2AD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8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B0A0646-9B99-B476-D85D-5142B6BA1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F7926-2971-2E47-AB95-FF206A9CCA39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DEF64F0-48A1-8A32-75F0-48774D8E2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B8A7E66-75E9-DCB5-CF19-47B2E1BFF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CB1CF-F1EB-CA4D-82E2-F8F031092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EEC2EA-AB4C-B39A-8E0E-3078089A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BC243-0E2A-CA42-8584-85190CF3F485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32A4BC-E8B6-522B-145B-A7739A397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F6825F-CDD6-972D-78F5-09C6B6FA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0A380-02B5-AD4C-B741-6A9AC17A0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4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PT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5468AD-6E3B-4813-A2E4-4A2AC69B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ED5B0-CFB0-5944-B32A-CFD11C7122B2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18C52F-E658-EC6E-1EB2-C7E277304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2A53161-6483-D7F2-B2BC-51EF20B9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FE6FC-F4A5-4449-B24E-DAAD56A53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2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11C8-B7DC-E06F-6206-64CEDFC2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40AAF-22DA-1041-899F-598001E220EE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1894F-A730-F2FF-69FD-29BA3A25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96FC4-5E80-0E4B-95C2-A712C5654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94C42-B85F-F047-A1F8-E8C414996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3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99A0A-C2E3-FE6D-E3F7-4AB5DF48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6752C-05DE-1046-A122-6023567CA403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05109-9AA0-8990-4B6E-EA9DFEE3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EC4B6-299D-3621-5B93-C1571A20E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12AA5-6FAD-9841-A5B6-8C2EF5E0BE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81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CC434CE-B86B-115C-9398-80CD1184E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 de título do Modelo Global</a:t>
            </a:r>
            <a:endParaRPr lang="en-US" altLang="pt-P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D2A0FF6-1C81-86CC-0B90-6D9EF175B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os estilos do texto de Modelo Global</a:t>
            </a:r>
          </a:p>
          <a:p>
            <a:pPr lvl="1"/>
            <a:r>
              <a:rPr lang="pt-PT" altLang="pt-PT"/>
              <a:t>Segundo nível</a:t>
            </a:r>
          </a:p>
          <a:p>
            <a:pPr lvl="2"/>
            <a:r>
              <a:rPr lang="pt-PT" altLang="pt-PT"/>
              <a:t>Terceiro nível</a:t>
            </a:r>
          </a:p>
          <a:p>
            <a:pPr lvl="3"/>
            <a:r>
              <a:rPr lang="pt-PT" altLang="pt-PT"/>
              <a:t>Quarto nível</a:t>
            </a:r>
          </a:p>
          <a:p>
            <a:pPr lvl="4"/>
            <a:r>
              <a:rPr lang="pt-PT" altLang="pt-PT"/>
              <a:t>Quinto nível</a:t>
            </a:r>
            <a:endParaRPr lang="en-US" alt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B6FCB-B737-8E61-A6A7-9B458F831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DA34AEF-9DF5-5946-A1A2-245FFE729E5E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D7EA8-7534-8C62-6D48-D47AD5298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0E974-06AC-A8D8-F326-6EDB472CB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E1CB7E4-5989-7049-A982-1D86B66718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23.png"/><Relationship Id="rId5" Type="http://schemas.microsoft.com/office/2007/relationships/media" Target="../media/media3.mp4"/><Relationship Id="rId10" Type="http://schemas.openxmlformats.org/officeDocument/2006/relationships/image" Target="../media/image22.png"/><Relationship Id="rId4" Type="http://schemas.openxmlformats.org/officeDocument/2006/relationships/video" Target="../media/media2.mp4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video" Target="NULL" TargetMode="External"/><Relationship Id="rId7" Type="http://schemas.openxmlformats.org/officeDocument/2006/relationships/image" Target="../media/image2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10.png"/><Relationship Id="rId5" Type="http://schemas.openxmlformats.org/officeDocument/2006/relationships/slideLayout" Target="../slideLayouts/slideLayout2.xml"/><Relationship Id="rId4" Type="http://schemas.microsoft.com/office/2007/relationships/media" Target="../media/media5.mp4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gif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28.gif"/><Relationship Id="rId5" Type="http://schemas.openxmlformats.org/officeDocument/2006/relationships/image" Target="../media/image27.png"/><Relationship Id="rId4" Type="http://schemas.openxmlformats.org/officeDocument/2006/relationships/image" Target="../media/image12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ítulo 1">
            <a:extLst>
              <a:ext uri="{FF2B5EF4-FFF2-40B4-BE49-F238E27FC236}">
                <a16:creationId xmlns:a16="http://schemas.microsoft.com/office/drawing/2014/main" id="{1B661AFA-04A2-AE71-A8C5-814D6F74619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14425"/>
            <a:ext cx="7772400" cy="2387600"/>
          </a:xfrm>
        </p:spPr>
        <p:txBody>
          <a:bodyPr anchor="ctr"/>
          <a:lstStyle/>
          <a:p>
            <a:pPr eaLnBrk="1" hangingPunct="1"/>
            <a:r>
              <a:rPr lang="pt-PT" altLang="pt-PT" sz="4400" b="1" i="1" dirty="0">
                <a:solidFill>
                  <a:srgbClr val="C00000"/>
                </a:solidFill>
              </a:rPr>
              <a:t>Física dos Meios Contínuos:</a:t>
            </a:r>
            <a:br>
              <a:rPr lang="pt-PT" altLang="pt-PT" sz="4400" b="1" i="1" dirty="0">
                <a:solidFill>
                  <a:srgbClr val="C00000"/>
                </a:solidFill>
              </a:rPr>
            </a:br>
            <a:r>
              <a:rPr lang="pt-PT" altLang="pt-PT" sz="4400" b="1" i="1" dirty="0">
                <a:solidFill>
                  <a:srgbClr val="C00000"/>
                </a:solidFill>
              </a:rPr>
              <a:t>Overview</a:t>
            </a:r>
          </a:p>
        </p:txBody>
      </p:sp>
      <p:sp>
        <p:nvSpPr>
          <p:cNvPr id="15362" name="Subtítulo 2">
            <a:extLst>
              <a:ext uri="{FF2B5EF4-FFF2-40B4-BE49-F238E27FC236}">
                <a16:creationId xmlns:a16="http://schemas.microsoft.com/office/drawing/2014/main" id="{2261A3DC-3C46-EF2A-BD84-A94C758D4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86125"/>
            <a:ext cx="6858000" cy="1655763"/>
          </a:xfrm>
        </p:spPr>
        <p:txBody>
          <a:bodyPr/>
          <a:lstStyle/>
          <a:p>
            <a:pPr eaLnBrk="1" hangingPunct="1"/>
            <a:r>
              <a:rPr lang="pt-PT" altLang="pt-PT" dirty="0"/>
              <a:t>Diogo Pinto</a:t>
            </a:r>
          </a:p>
          <a:p>
            <a:pPr eaLnBrk="1" hangingPunct="1"/>
            <a:r>
              <a:rPr lang="pt-PT" altLang="pt-PT" dirty="0"/>
              <a:t>Rafael Almada</a:t>
            </a:r>
          </a:p>
        </p:txBody>
      </p:sp>
      <p:pic>
        <p:nvPicPr>
          <p:cNvPr id="15363" name="Imagem 1">
            <a:extLst>
              <a:ext uri="{FF2B5EF4-FFF2-40B4-BE49-F238E27FC236}">
                <a16:creationId xmlns:a16="http://schemas.microsoft.com/office/drawing/2014/main" id="{7A12A3AF-DB1D-479C-2A29-4770DC8BE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25923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3">
            <a:extLst>
              <a:ext uri="{FF2B5EF4-FFF2-40B4-BE49-F238E27FC236}">
                <a16:creationId xmlns:a16="http://schemas.microsoft.com/office/drawing/2014/main" id="{1DAF0EDD-6841-A58D-1D57-F0DF77C68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r="2065"/>
          <a:stretch>
            <a:fillRect/>
          </a:stretch>
        </p:blipFill>
        <p:spPr bwMode="auto">
          <a:xfrm>
            <a:off x="0" y="5000625"/>
            <a:ext cx="9144000" cy="1873250"/>
          </a:xfrm>
          <a:prstGeom prst="rect">
            <a:avLst/>
          </a:prstGeom>
          <a:solidFill>
            <a:srgbClr val="A2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3800926-3297-BB91-EA3A-E8C6DD927F17}"/>
              </a:ext>
            </a:extLst>
          </p:cNvPr>
          <p:cNvSpPr txBox="1"/>
          <p:nvPr/>
        </p:nvSpPr>
        <p:spPr>
          <a:xfrm>
            <a:off x="7432675" y="4189413"/>
            <a:ext cx="15843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PT" b="1" i="1" dirty="0"/>
              <a:t>O que é um fluído?</a:t>
            </a:r>
            <a:endParaRPr lang="en-GB" b="1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C15E99-8B6D-42DC-A089-9E9130CAE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58" y="1325563"/>
            <a:ext cx="7907684" cy="527178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38943A0-EA07-41F5-97D3-2D0F40A2E9F5}"/>
              </a:ext>
            </a:extLst>
          </p:cNvPr>
          <p:cNvSpPr/>
          <p:nvPr/>
        </p:nvSpPr>
        <p:spPr>
          <a:xfrm>
            <a:off x="333877" y="2437820"/>
            <a:ext cx="8496944" cy="2185214"/>
          </a:xfrm>
          <a:prstGeom prst="rect">
            <a:avLst/>
          </a:prstGeom>
          <a:solidFill>
            <a:srgbClr val="002147"/>
          </a:solidFill>
          <a:ln>
            <a:solidFill>
              <a:srgbClr val="00214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DE8355-C7EF-4BC9-9AF8-4A4DF74DE462}"/>
                  </a:ext>
                </a:extLst>
              </p:cNvPr>
              <p:cNvSpPr txBox="1"/>
              <p:nvPr/>
            </p:nvSpPr>
            <p:spPr>
              <a:xfrm>
                <a:off x="334648" y="2437820"/>
                <a:ext cx="8474704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3200" b="1" i="1" dirty="0">
                    <a:solidFill>
                      <a:schemeClr val="bg1"/>
                    </a:solidFill>
                  </a:rPr>
                  <a:t>Movimento é a quantidade importante para descrever um fluído</a:t>
                </a:r>
              </a:p>
              <a:p>
                <a:pPr algn="ctr"/>
                <a:endParaRPr lang="pt-PT" sz="240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pt-PT" sz="2400" dirty="0">
                    <a:solidFill>
                      <a:schemeClr val="bg1"/>
                    </a:solidFill>
                  </a:rPr>
                  <a:t>Para descrever o movimento no espaço e no tempo usamos o campo de velocidades: </a:t>
                </a:r>
                <a14:m>
                  <m:oMath xmlns:m="http://schemas.openxmlformats.org/officeDocument/2006/math">
                    <m:r>
                      <a:rPr lang="pt-PT" sz="24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𝐯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4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PT" sz="2400" dirty="0">
                    <a:solidFill>
                      <a:schemeClr val="bg1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sz="2400" b="1" i="0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𝐮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PT" sz="2400" i="1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PT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8DE8355-C7EF-4BC9-9AF8-4A4DF74D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48" y="2437820"/>
                <a:ext cx="8474704" cy="2185214"/>
              </a:xfrm>
              <a:prstGeom prst="rect">
                <a:avLst/>
              </a:prstGeom>
              <a:blipFill>
                <a:blip r:embed="rId3"/>
                <a:stretch>
                  <a:fillRect t="-3631" b="-5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400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5AFE331-BF49-4FD3-A05E-D0360F26D8EB}"/>
              </a:ext>
            </a:extLst>
          </p:cNvPr>
          <p:cNvSpPr/>
          <p:nvPr/>
        </p:nvSpPr>
        <p:spPr>
          <a:xfrm>
            <a:off x="5646023" y="5517232"/>
            <a:ext cx="3030433" cy="1092607"/>
          </a:xfrm>
          <a:prstGeom prst="rect">
            <a:avLst/>
          </a:prstGeom>
          <a:solidFill>
            <a:srgbClr val="002147"/>
          </a:solidFill>
          <a:ln>
            <a:solidFill>
              <a:srgbClr val="00214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PT" b="1" i="1" dirty="0"/>
              <a:t>Transporte devido ao movimento do fluído</a:t>
            </a:r>
            <a:endParaRPr lang="en-GB"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D31A6-51A5-44DB-85BC-A7919C62D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5713"/>
          <a:stretch/>
        </p:blipFill>
        <p:spPr>
          <a:xfrm>
            <a:off x="246875" y="4149080"/>
            <a:ext cx="4859233" cy="2082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ADCD55-4FE9-4864-B2F0-0D11FE2486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4094"/>
          <a:stretch/>
        </p:blipFill>
        <p:spPr>
          <a:xfrm>
            <a:off x="246875" y="1700808"/>
            <a:ext cx="4859233" cy="18110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1D7286-E161-47D8-A0A1-38EBA29C2269}"/>
                  </a:ext>
                </a:extLst>
              </p:cNvPr>
              <p:cNvSpPr txBox="1"/>
              <p:nvPr/>
            </p:nvSpPr>
            <p:spPr>
              <a:xfrm>
                <a:off x="5580112" y="1681554"/>
                <a:ext cx="31683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dirty="0"/>
                  <a:t>Para uma partícula de corante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≈2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1D7286-E161-47D8-A0A1-38EBA29C2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1681554"/>
                <a:ext cx="3168352" cy="646331"/>
              </a:xfrm>
              <a:prstGeom prst="rect">
                <a:avLst/>
              </a:prstGeom>
              <a:blipFill>
                <a:blip r:embed="rId4"/>
                <a:stretch>
                  <a:fillRect t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6B8219-7531-4C75-9B66-E839309369A8}"/>
                  </a:ext>
                </a:extLst>
              </p:cNvPr>
              <p:cNvSpPr txBox="1"/>
              <p:nvPr/>
            </p:nvSpPr>
            <p:spPr>
              <a:xfrm>
                <a:off x="5580112" y="2770147"/>
                <a:ext cx="3168352" cy="911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dirty="0"/>
                  <a:t>Equação de difusão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P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𝐷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6B8219-7531-4C75-9B66-E83930936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770147"/>
                <a:ext cx="3168352" cy="911788"/>
              </a:xfrm>
              <a:prstGeom prst="rect">
                <a:avLst/>
              </a:prstGeom>
              <a:blipFill>
                <a:blip r:embed="rId5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FBB56B-6612-4494-BC5F-D1D031E64E83}"/>
                  </a:ext>
                </a:extLst>
              </p:cNvPr>
              <p:cNvSpPr txBox="1"/>
              <p:nvPr/>
            </p:nvSpPr>
            <p:spPr>
              <a:xfrm>
                <a:off x="5580112" y="4278556"/>
                <a:ext cx="3168352" cy="911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dirty="0"/>
                  <a:t>Equação de difusão-advecção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pt-P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PT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𝐷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FBB56B-6612-4494-BC5F-D1D031E64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278556"/>
                <a:ext cx="3168352" cy="911788"/>
              </a:xfrm>
              <a:prstGeom prst="rect">
                <a:avLst/>
              </a:prstGeom>
              <a:blipFill>
                <a:blip r:embed="rId6"/>
                <a:stretch>
                  <a:fillRect t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6D5C322B-652E-4C75-AE5F-BE3ABF8E3B73}"/>
              </a:ext>
            </a:extLst>
          </p:cNvPr>
          <p:cNvSpPr txBox="1"/>
          <p:nvPr/>
        </p:nvSpPr>
        <p:spPr>
          <a:xfrm>
            <a:off x="5580112" y="544522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i="1" dirty="0">
                <a:solidFill>
                  <a:schemeClr val="bg1"/>
                </a:solidFill>
              </a:rPr>
              <a:t>Como é transportada uma “quantidade” de movimento?</a:t>
            </a:r>
            <a:endParaRPr lang="en-GB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37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5E3E-6D50-356C-1691-6A978B11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AA03D98B-F447-1933-0D0A-A913D69F2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en-US" i="1" dirty="0"/>
              <a:t>Programa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E24C-9653-A02D-0B07-5BE012226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PT" sz="1400" dirty="0"/>
              <a:t>1. </a:t>
            </a:r>
            <a:r>
              <a:rPr lang="pt-PT" sz="1400" b="1" dirty="0"/>
              <a:t>Introdução</a:t>
            </a:r>
            <a:r>
              <a:rPr lang="pt-PT" sz="1400" dirty="0"/>
              <a:t> e visão geral da unidade curricular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2. </a:t>
            </a:r>
            <a:r>
              <a:rPr lang="pt-PT" sz="1400" b="1" dirty="0"/>
              <a:t>Dinâmica de fluidos</a:t>
            </a:r>
            <a:r>
              <a:rPr lang="pt-PT" sz="1400" dirty="0"/>
              <a:t>. </a:t>
            </a:r>
            <a:r>
              <a:rPr lang="pt-BR" sz="1400" dirty="0"/>
              <a:t>Conservação da massa e equação da continuidade. </a:t>
            </a:r>
            <a:r>
              <a:rPr lang="pt-PT" sz="1400" dirty="0"/>
              <a:t>Equação de Navier-Stokes. Operador derivada material. Pressões e viscosidade. O tensor de tensões. Equações de fronteira. Aplicação: Escoamento de  Poiseuille. Equação de Navier-Stokes adimensional e semelhança dinâmica. </a:t>
            </a:r>
            <a:endParaRPr lang="pt-BR" sz="1400" dirty="0"/>
          </a:p>
          <a:p>
            <a:pPr>
              <a:defRPr/>
            </a:pPr>
            <a:r>
              <a:rPr lang="pt-BR" sz="1400" dirty="0"/>
              <a:t>3. </a:t>
            </a:r>
            <a:r>
              <a:rPr lang="pt-BR" sz="1400" b="1" dirty="0"/>
              <a:t>Hidroestática</a:t>
            </a:r>
            <a:r>
              <a:rPr lang="pt-BR" sz="1400" dirty="0"/>
              <a:t>. Fluido ideal e equação de Euler. Aplicações: Equilíbrio hidrostático e o vórtice do ralo. O teorema e a equação de Bernoulli. Aparelhos para medir a velocidade e a taxa de escoamento.</a:t>
            </a:r>
            <a:endParaRPr lang="pt-PT" sz="1400" dirty="0"/>
          </a:p>
          <a:p>
            <a:pPr>
              <a:defRPr/>
            </a:pPr>
            <a:r>
              <a:rPr lang="pt-PT" sz="1400" dirty="0"/>
              <a:t>4. </a:t>
            </a:r>
            <a:r>
              <a:rPr lang="pt-PT" sz="1400" b="1" dirty="0"/>
              <a:t>Escoamento potencial</a:t>
            </a:r>
            <a:r>
              <a:rPr lang="pt-PT" sz="1400" dirty="0"/>
              <a:t>. O teorema da circulação de Kelvin. Sobreposição. Fontes e sumidouros. Soluções da equação de Laplace em 2d e em 3d. Aplicações: Escoamento potencial à volta de uma esfera. Efeito de Magnus. Forças de elevação e de arrasto.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5. </a:t>
            </a:r>
            <a:r>
              <a:rPr lang="pt-PT" sz="1400" b="1" dirty="0"/>
              <a:t>Escoamento laminar</a:t>
            </a:r>
            <a:r>
              <a:rPr lang="pt-PT" sz="1400" dirty="0"/>
              <a:t>. Escoamento laminar plano. Escoamento laminar cilíndrico. Equação de Stokes. Escoamento à volta de uma esfera e lei de Stokes. </a:t>
            </a:r>
            <a:endParaRPr lang="en-PT" sz="1400" dirty="0"/>
          </a:p>
          <a:p>
            <a:pPr>
              <a:defRPr/>
            </a:pPr>
            <a:r>
              <a:rPr lang="pt-PT" sz="1400" dirty="0"/>
              <a:t>6. </a:t>
            </a:r>
            <a:r>
              <a:rPr lang="pt-PT" sz="1400" b="1" dirty="0"/>
              <a:t>Vorticidade e camadas limite</a:t>
            </a:r>
            <a:r>
              <a:rPr lang="pt-PT" sz="1400" dirty="0"/>
              <a:t>. Linhas de vorticidade. Camadas limite. Separação das camadas limite e formação de turbilhões. Turbilhões estacionários na esteira de esferas e cilindros. Equações da camada limite. Aplicações</a:t>
            </a:r>
          </a:p>
          <a:p>
            <a:pPr>
              <a:defRPr/>
            </a:pPr>
            <a:r>
              <a:rPr lang="pt-PT" sz="1400" dirty="0">
                <a:solidFill>
                  <a:srgbClr val="C00000"/>
                </a:solidFill>
              </a:rPr>
              <a:t>7. </a:t>
            </a:r>
            <a:r>
              <a:rPr lang="pt-PT" sz="1400" b="1" dirty="0">
                <a:solidFill>
                  <a:srgbClr val="C00000"/>
                </a:solidFill>
              </a:rPr>
              <a:t>Tópicos extracurriculares </a:t>
            </a:r>
            <a:r>
              <a:rPr lang="pt-PT" sz="1400" dirty="0">
                <a:solidFill>
                  <a:srgbClr val="C00000"/>
                </a:solidFill>
              </a:rPr>
              <a:t>(</a:t>
            </a:r>
            <a:r>
              <a:rPr lang="pt-PT" sz="1400" b="1" u="sng" dirty="0">
                <a:solidFill>
                  <a:srgbClr val="C00000"/>
                </a:solidFill>
              </a:rPr>
              <a:t>Projectos</a:t>
            </a:r>
            <a:r>
              <a:rPr lang="pt-PT" sz="1400" dirty="0">
                <a:solidFill>
                  <a:srgbClr val="C00000"/>
                </a:solidFill>
              </a:rPr>
              <a:t>): Instabilidades e Turbulência. Fluidos não-Newtonianos e Reologia. Métodos computacionais de dinâmica de fluídos. Teoria contínua de elasticidade em sólidos.</a:t>
            </a:r>
            <a:endParaRPr lang="en-PT" sz="1400" dirty="0"/>
          </a:p>
        </p:txBody>
      </p:sp>
    </p:spTree>
    <p:extLst>
      <p:ext uri="{BB962C8B-B14F-4D97-AF65-F5344CB8AC3E}">
        <p14:creationId xmlns:p14="http://schemas.microsoft.com/office/powerpoint/2010/main" val="164656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PT" b="1" i="1" dirty="0"/>
              <a:t>Dinâmica de Fluídos</a:t>
            </a:r>
            <a:endParaRPr lang="en-GB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 </a:t>
            </a:r>
          </a:p>
          <a:p>
            <a:pPr algn="ctr"/>
            <a:r>
              <a:rPr lang="en-US" sz="2000" i="1" dirty="0" err="1">
                <a:solidFill>
                  <a:srgbClr val="24313A"/>
                </a:solidFill>
              </a:rPr>
              <a:t>Perceber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forças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locais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geram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aceleração</a:t>
            </a:r>
            <a:r>
              <a:rPr lang="en-US" sz="2000" i="1" dirty="0">
                <a:solidFill>
                  <a:srgbClr val="24313A"/>
                </a:solidFill>
              </a:rPr>
              <a:t> e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a </a:t>
            </a:r>
            <a:r>
              <a:rPr lang="en-US" sz="2000" i="1" dirty="0" err="1">
                <a:solidFill>
                  <a:srgbClr val="24313A"/>
                </a:solidFill>
              </a:rPr>
              <a:t>viscosidade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redistribui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momento</a:t>
            </a:r>
            <a:endParaRPr lang="en-GB" sz="20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DE37C9-5573-4815-891D-09DE0502E97B}"/>
                  </a:ext>
                </a:extLst>
              </p:cNvPr>
              <p:cNvSpPr txBox="1"/>
              <p:nvPr/>
            </p:nvSpPr>
            <p:spPr>
              <a:xfrm>
                <a:off x="977843" y="2348880"/>
                <a:ext cx="7194557" cy="1593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3200" dirty="0"/>
                  <a:t>Equação de Navier-Stokes incompressível: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32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32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</m:d>
                      <m:r>
                        <a:rPr lang="pt-PT" sz="32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𝐯</m:t>
                      </m:r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DE37C9-5573-4815-891D-09DE0502E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43" y="2348880"/>
                <a:ext cx="7194557" cy="1593321"/>
              </a:xfrm>
              <a:prstGeom prst="rect">
                <a:avLst/>
              </a:prstGeom>
              <a:blipFill>
                <a:blip r:embed="rId2"/>
                <a:stretch>
                  <a:fillRect l="-1355" t="-4962" r="-1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68C149-A9FA-4225-8FB7-9269AD1CD73E}"/>
              </a:ext>
            </a:extLst>
          </p:cNvPr>
          <p:cNvCxnSpPr/>
          <p:nvPr/>
        </p:nvCxnSpPr>
        <p:spPr>
          <a:xfrm>
            <a:off x="1478778" y="4009637"/>
            <a:ext cx="576064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041825B-913D-4BE2-B04D-FC7244E0F8D1}"/>
              </a:ext>
            </a:extLst>
          </p:cNvPr>
          <p:cNvSpPr txBox="1"/>
          <p:nvPr/>
        </p:nvSpPr>
        <p:spPr>
          <a:xfrm>
            <a:off x="1406770" y="406480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i="1" dirty="0"/>
              <a:t>Time</a:t>
            </a:r>
            <a:endParaRPr lang="en-GB" i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974292-4D4A-4829-8930-C5145CC0C2E4}"/>
              </a:ext>
            </a:extLst>
          </p:cNvPr>
          <p:cNvCxnSpPr>
            <a:cxnSpLocks/>
          </p:cNvCxnSpPr>
          <p:nvPr/>
        </p:nvCxnSpPr>
        <p:spPr>
          <a:xfrm>
            <a:off x="2558898" y="3990709"/>
            <a:ext cx="129614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700FB02-0EFE-4498-8F18-DD59B6137272}"/>
              </a:ext>
            </a:extLst>
          </p:cNvPr>
          <p:cNvSpPr txBox="1"/>
          <p:nvPr/>
        </p:nvSpPr>
        <p:spPr>
          <a:xfrm>
            <a:off x="2774922" y="406480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i="1" dirty="0"/>
              <a:t>Inertia</a:t>
            </a:r>
            <a:endParaRPr lang="en-GB" i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541344-99FC-46E5-ADC1-2CB315D3811A}"/>
              </a:ext>
            </a:extLst>
          </p:cNvPr>
          <p:cNvCxnSpPr>
            <a:cxnSpLocks/>
          </p:cNvCxnSpPr>
          <p:nvPr/>
        </p:nvCxnSpPr>
        <p:spPr>
          <a:xfrm>
            <a:off x="4431106" y="4009637"/>
            <a:ext cx="108012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FC9CBBF-C45B-476A-BBE0-B4221930E1F0}"/>
              </a:ext>
            </a:extLst>
          </p:cNvPr>
          <p:cNvSpPr txBox="1"/>
          <p:nvPr/>
        </p:nvSpPr>
        <p:spPr>
          <a:xfrm>
            <a:off x="4485112" y="4061300"/>
            <a:ext cx="97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i="1" dirty="0"/>
              <a:t>Pressure</a:t>
            </a:r>
            <a:endParaRPr lang="en-GB" i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F480F7-4AFA-4E86-B3D2-F4DD39659B34}"/>
              </a:ext>
            </a:extLst>
          </p:cNvPr>
          <p:cNvSpPr txBox="1"/>
          <p:nvPr/>
        </p:nvSpPr>
        <p:spPr>
          <a:xfrm>
            <a:off x="5871266" y="406130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i="1" dirty="0"/>
              <a:t>Viscosity</a:t>
            </a:r>
            <a:endParaRPr lang="en-GB" i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493CE5-E39F-4E18-8186-9D8ADE68B1B7}"/>
              </a:ext>
            </a:extLst>
          </p:cNvPr>
          <p:cNvCxnSpPr>
            <a:cxnSpLocks/>
          </p:cNvCxnSpPr>
          <p:nvPr/>
        </p:nvCxnSpPr>
        <p:spPr>
          <a:xfrm>
            <a:off x="5871266" y="4009637"/>
            <a:ext cx="1080120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21B75E-CF69-46A0-A3C8-96B15B4D9214}"/>
              </a:ext>
            </a:extLst>
          </p:cNvPr>
          <p:cNvCxnSpPr>
            <a:cxnSpLocks/>
          </p:cNvCxnSpPr>
          <p:nvPr/>
        </p:nvCxnSpPr>
        <p:spPr>
          <a:xfrm>
            <a:off x="7349762" y="4009637"/>
            <a:ext cx="249696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81B9C07-AD22-45F5-9306-146DD926518F}"/>
              </a:ext>
            </a:extLst>
          </p:cNvPr>
          <p:cNvSpPr txBox="1"/>
          <p:nvPr/>
        </p:nvSpPr>
        <p:spPr>
          <a:xfrm>
            <a:off x="6934549" y="4077074"/>
            <a:ext cx="210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i="1" dirty="0"/>
              <a:t>External forces</a:t>
            </a:r>
          </a:p>
          <a:p>
            <a:pPr algn="ctr"/>
            <a:r>
              <a:rPr lang="pt-PT" i="1" dirty="0"/>
              <a:t>(gravity)</a:t>
            </a:r>
            <a:endParaRPr lang="en-GB" i="1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32FC17-8C76-4BB2-807D-FE8CAB629D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5" t="26375" r="53939" b="54725"/>
          <a:stretch/>
        </p:blipFill>
        <p:spPr>
          <a:xfrm>
            <a:off x="1558092" y="4725144"/>
            <a:ext cx="2385258" cy="7200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3029B17-A61D-455F-9780-C4370670D7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27" t="27146" r="4037" b="55293"/>
          <a:stretch/>
        </p:blipFill>
        <p:spPr>
          <a:xfrm>
            <a:off x="3778537" y="5893632"/>
            <a:ext cx="2385258" cy="669065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7E07A78-69DD-4626-BC83-25F1B97AE12F}"/>
              </a:ext>
            </a:extLst>
          </p:cNvPr>
          <p:cNvCxnSpPr>
            <a:stCxn id="15" idx="2"/>
            <a:endCxn id="23" idx="0"/>
          </p:cNvCxnSpPr>
          <p:nvPr/>
        </p:nvCxnSpPr>
        <p:spPr>
          <a:xfrm>
            <a:off x="4971166" y="4430632"/>
            <a:ext cx="0" cy="146300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64EBB9B0-C1C9-4D09-8B7B-9092805B64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01" t="66071" r="57645" b="13678"/>
          <a:stretch/>
        </p:blipFill>
        <p:spPr>
          <a:xfrm>
            <a:off x="5438354" y="4722574"/>
            <a:ext cx="1860471" cy="7715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9ADDA25-7F4A-45DD-A390-F00EBDE1B6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877" t="65649" r="6411" b="14100"/>
          <a:stretch/>
        </p:blipFill>
        <p:spPr>
          <a:xfrm>
            <a:off x="6995494" y="5842385"/>
            <a:ext cx="2040998" cy="771557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F6A874E-9F77-4BBF-A6DB-AF8376A2326D}"/>
              </a:ext>
            </a:extLst>
          </p:cNvPr>
          <p:cNvCxnSpPr>
            <a:cxnSpLocks/>
            <a:stCxn id="20" idx="2"/>
            <a:endCxn id="28" idx="0"/>
          </p:cNvCxnSpPr>
          <p:nvPr/>
        </p:nvCxnSpPr>
        <p:spPr>
          <a:xfrm>
            <a:off x="7985521" y="4723405"/>
            <a:ext cx="30472" cy="111898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06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PT" b="1" i="1" dirty="0"/>
              <a:t>Dinâmica de Fluídos</a:t>
            </a:r>
            <a:endParaRPr lang="en-GB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 </a:t>
            </a:r>
          </a:p>
          <a:p>
            <a:pPr algn="ctr"/>
            <a:r>
              <a:rPr lang="en-US" sz="2000" i="1" dirty="0" err="1">
                <a:solidFill>
                  <a:srgbClr val="24313A"/>
                </a:solidFill>
              </a:rPr>
              <a:t>Perceber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forças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locais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geram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aceleração</a:t>
            </a:r>
            <a:r>
              <a:rPr lang="en-US" sz="2000" i="1" dirty="0">
                <a:solidFill>
                  <a:srgbClr val="24313A"/>
                </a:solidFill>
              </a:rPr>
              <a:t> e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a </a:t>
            </a:r>
            <a:r>
              <a:rPr lang="en-US" sz="2000" i="1" dirty="0" err="1">
                <a:solidFill>
                  <a:srgbClr val="24313A"/>
                </a:solidFill>
              </a:rPr>
              <a:t>viscosidade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redistribui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momento</a:t>
            </a:r>
            <a:endParaRPr lang="en-GB" sz="2000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DE37C9-5573-4815-891D-09DE0502E97B}"/>
                  </a:ext>
                </a:extLst>
              </p:cNvPr>
              <p:cNvSpPr txBox="1"/>
              <p:nvPr/>
            </p:nvSpPr>
            <p:spPr>
              <a:xfrm>
                <a:off x="977843" y="2348880"/>
                <a:ext cx="7194557" cy="1593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3200" dirty="0"/>
                  <a:t>Equação de Navier-Stokes incompressível: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32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32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</m:d>
                      <m:r>
                        <a:rPr lang="pt-PT" sz="32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𝐯</m:t>
                      </m:r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32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0DE37C9-5573-4815-891D-09DE0502E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43" y="2348880"/>
                <a:ext cx="7194557" cy="1593321"/>
              </a:xfrm>
              <a:prstGeom prst="rect">
                <a:avLst/>
              </a:prstGeom>
              <a:blipFill>
                <a:blip r:embed="rId2"/>
                <a:stretch>
                  <a:fillRect l="-1355" t="-4962" r="-1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FB4C22F-11AD-452A-87A9-2DEA4B2F6EF6}"/>
              </a:ext>
            </a:extLst>
          </p:cNvPr>
          <p:cNvSpPr txBox="1"/>
          <p:nvPr/>
        </p:nvSpPr>
        <p:spPr>
          <a:xfrm>
            <a:off x="643896" y="4409817"/>
            <a:ext cx="2741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Dinâmica de fluidos computacional</a:t>
            </a:r>
            <a:endParaRPr lang="en-GB" sz="1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0A17DC8-28B6-446E-AFBF-E8B943163A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6" y="4717594"/>
            <a:ext cx="2381250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DB75C-09A6-4EB0-921C-75CC055BED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75" t="55906" r="20075" b="8657"/>
          <a:stretch/>
        </p:blipFill>
        <p:spPr>
          <a:xfrm>
            <a:off x="3877392" y="4719501"/>
            <a:ext cx="1911986" cy="159332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6657350-11E4-4270-9198-05E3D71115E5}"/>
              </a:ext>
            </a:extLst>
          </p:cNvPr>
          <p:cNvSpPr txBox="1"/>
          <p:nvPr/>
        </p:nvSpPr>
        <p:spPr>
          <a:xfrm>
            <a:off x="3642760" y="4409817"/>
            <a:ext cx="2381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Efeitos atmosféricos</a:t>
            </a:r>
            <a:endParaRPr lang="en-GB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55D687-23B8-440E-81D2-453D9C48C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4717594"/>
            <a:ext cx="1957397" cy="159332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AD73987-5862-4291-823D-7E67BD602E47}"/>
              </a:ext>
            </a:extLst>
          </p:cNvPr>
          <p:cNvSpPr txBox="1"/>
          <p:nvPr/>
        </p:nvSpPr>
        <p:spPr>
          <a:xfrm>
            <a:off x="6304289" y="4409816"/>
            <a:ext cx="2381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Turbulência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7462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pt-PT" b="1" i="1" dirty="0"/>
              <a:t>Dinâmica de Fluídos</a:t>
            </a:r>
            <a:endParaRPr lang="en-GB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 </a:t>
            </a:r>
          </a:p>
          <a:p>
            <a:pPr algn="ctr"/>
            <a:r>
              <a:rPr lang="en-US" sz="2000" i="1" dirty="0" err="1">
                <a:solidFill>
                  <a:srgbClr val="24313A"/>
                </a:solidFill>
              </a:rPr>
              <a:t>Perceber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forças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locais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geram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aceleração</a:t>
            </a:r>
            <a:r>
              <a:rPr lang="en-US" sz="2000" i="1" dirty="0">
                <a:solidFill>
                  <a:srgbClr val="24313A"/>
                </a:solidFill>
              </a:rPr>
              <a:t> e </a:t>
            </a:r>
            <a:r>
              <a:rPr lang="en-US" sz="2000" i="1" dirty="0" err="1">
                <a:solidFill>
                  <a:srgbClr val="24313A"/>
                </a:solidFill>
              </a:rPr>
              <a:t>como</a:t>
            </a:r>
            <a:r>
              <a:rPr lang="en-US" sz="2000" i="1" dirty="0">
                <a:solidFill>
                  <a:srgbClr val="24313A"/>
                </a:solidFill>
              </a:rPr>
              <a:t> a </a:t>
            </a:r>
            <a:r>
              <a:rPr lang="en-US" sz="2000" i="1" dirty="0" err="1">
                <a:solidFill>
                  <a:srgbClr val="24313A"/>
                </a:solidFill>
              </a:rPr>
              <a:t>viscosidade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redistribui</a:t>
            </a:r>
            <a:r>
              <a:rPr lang="en-US" sz="2000" i="1" dirty="0">
                <a:solidFill>
                  <a:srgbClr val="24313A"/>
                </a:solidFill>
              </a:rPr>
              <a:t> </a:t>
            </a:r>
            <a:r>
              <a:rPr lang="en-US" sz="2000" i="1" dirty="0" err="1">
                <a:solidFill>
                  <a:srgbClr val="24313A"/>
                </a:solidFill>
              </a:rPr>
              <a:t>momento</a:t>
            </a:r>
            <a:endParaRPr lang="en-GB" sz="200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DBDD5-AD5D-4EC6-87D7-C2FD0B5D1E57}"/>
              </a:ext>
            </a:extLst>
          </p:cNvPr>
          <p:cNvSpPr txBox="1"/>
          <p:nvPr/>
        </p:nvSpPr>
        <p:spPr>
          <a:xfrm>
            <a:off x="262068" y="2228072"/>
            <a:ext cx="73625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Pontos principais:</a:t>
            </a:r>
          </a:p>
          <a:p>
            <a:r>
              <a:rPr lang="pt-PT" dirty="0"/>
              <a:t>	</a:t>
            </a:r>
            <a:r>
              <a:rPr lang="pt-BR" dirty="0"/>
              <a:t>• Derivada material: seguir uma parcela de fluido</a:t>
            </a:r>
          </a:p>
          <a:p>
            <a:pPr lvl="1"/>
            <a:r>
              <a:rPr lang="pt-BR" dirty="0"/>
              <a:t>• Continuidade: a massa não desaparece</a:t>
            </a:r>
          </a:p>
          <a:p>
            <a:pPr lvl="1"/>
            <a:r>
              <a:rPr lang="pt-BR" dirty="0"/>
              <a:t>• Tensor de tensões: pressão + tensões viscosas</a:t>
            </a:r>
          </a:p>
          <a:p>
            <a:pPr lvl="1"/>
            <a:r>
              <a:rPr lang="pt-BR" dirty="0"/>
              <a:t>• Navier–Stokes: dinâmica local do escoamento</a:t>
            </a:r>
          </a:p>
          <a:p>
            <a:pPr lvl="1"/>
            <a:r>
              <a:rPr lang="pt-BR" dirty="0"/>
              <a:t>• Condições de fronteira: a interface também é física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EC5ECE-AC28-4DB7-8DFD-DE389F8DB5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8" t="15495" r="68900" b="54725"/>
          <a:stretch/>
        </p:blipFill>
        <p:spPr>
          <a:xfrm>
            <a:off x="3707904" y="4909392"/>
            <a:ext cx="2808312" cy="18154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5939DD-BBAE-4BA0-B939-26B1A32A8B19}"/>
              </a:ext>
            </a:extLst>
          </p:cNvPr>
          <p:cNvSpPr txBox="1"/>
          <p:nvPr/>
        </p:nvSpPr>
        <p:spPr>
          <a:xfrm>
            <a:off x="262068" y="4261229"/>
            <a:ext cx="7362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Aplicação: Escoamento parabólico (Escoamento de Poiseuille)</a:t>
            </a:r>
            <a:endParaRPr lang="pt-BR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7B074B-2A8E-4E6E-9BBE-392AF2CC9A19}"/>
                  </a:ext>
                </a:extLst>
              </p:cNvPr>
              <p:cNvSpPr txBox="1"/>
              <p:nvPr/>
            </p:nvSpPr>
            <p:spPr>
              <a:xfrm>
                <a:off x="6149185" y="2653100"/>
                <a:ext cx="2802069" cy="820802"/>
              </a:xfrm>
              <a:prstGeom prst="rect">
                <a:avLst/>
              </a:prstGeom>
              <a:noFill/>
              <a:ln w="571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/>
                  <a:t>Número de Reynolds: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60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pt-PT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pt-PT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1600" b="0" i="1" smtClean="0">
                              <a:latin typeface="Cambria Math" panose="02040503050406030204" pitchFamily="18" charset="0"/>
                            </a:rPr>
                            <m:t>𝑉𝐿</m:t>
                          </m:r>
                        </m:num>
                        <m:den>
                          <m:r>
                            <a:rPr lang="pt-P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07B074B-2A8E-4E6E-9BBE-392AF2CC9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185" y="2653100"/>
                <a:ext cx="2802069" cy="8208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054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pt-PT" sz="3600" b="1" i="1" dirty="0"/>
              <a:t>Hidroestática: Quando as forças se equilibram</a:t>
            </a:r>
            <a:endParaRPr lang="en-GB" sz="36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 </a:t>
            </a:r>
          </a:p>
          <a:p>
            <a:pPr algn="ctr"/>
            <a:r>
              <a:rPr lang="pt-BR" sz="2000" i="1" dirty="0"/>
              <a:t>Distinguir pressão hidrostática de pressão dinâmica e saber quando Bernoulli é aplicável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6DBDD5-AD5D-4EC6-87D7-C2FD0B5D1E57}"/>
                  </a:ext>
                </a:extLst>
              </p:cNvPr>
              <p:cNvSpPr txBox="1"/>
              <p:nvPr/>
            </p:nvSpPr>
            <p:spPr>
              <a:xfrm>
                <a:off x="262068" y="2276872"/>
                <a:ext cx="736256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Pontos principais:</a:t>
                </a:r>
              </a:p>
              <a:p>
                <a:r>
                  <a:rPr lang="pt-PT" dirty="0"/>
                  <a:t>	</a:t>
                </a:r>
                <a:r>
                  <a:rPr lang="pt-BR" dirty="0"/>
                  <a:t>• Fluido ideal e equação de Euler</a:t>
                </a:r>
              </a:p>
              <a:p>
                <a:pPr lvl="1"/>
                <a:r>
                  <a:rPr lang="pt-BR" dirty="0"/>
                  <a:t>• Equilíbrio hidrostático: pressão varia com a altura</a:t>
                </a:r>
              </a:p>
              <a:p>
                <a:pPr lvl="1"/>
                <a:r>
                  <a:rPr lang="pt-BR" dirty="0"/>
                  <a:t>• Bernoulli: pressão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pt-BR" dirty="0"/>
                  <a:t> velocidade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pt-BR" dirty="0"/>
                  <a:t> potencial</a:t>
                </a:r>
              </a:p>
              <a:p>
                <a:pPr lvl="1"/>
                <a:r>
                  <a:rPr lang="pt-BR" dirty="0"/>
                  <a:t>• Instrumentos: Pitot, Venturi e medidores de caudal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6DBDD5-AD5D-4EC6-87D7-C2FD0B5D1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68" y="2276872"/>
                <a:ext cx="7362564" cy="1477328"/>
              </a:xfrm>
              <a:prstGeom prst="rect">
                <a:avLst/>
              </a:prstGeom>
              <a:blipFill>
                <a:blip r:embed="rId2"/>
                <a:stretch>
                  <a:fillRect l="-745" t="-2479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B5939DD-BBAE-4BA0-B939-26B1A32A8B19}"/>
              </a:ext>
            </a:extLst>
          </p:cNvPr>
          <p:cNvSpPr txBox="1"/>
          <p:nvPr/>
        </p:nvSpPr>
        <p:spPr>
          <a:xfrm>
            <a:off x="187656" y="4206239"/>
            <a:ext cx="7362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Aplicação: </a:t>
            </a:r>
            <a:r>
              <a:rPr lang="pt-BR" dirty="0"/>
              <a:t>Instrumentos de medição (Pitot, Venturi e medidores de caudal)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C13F3-369C-4768-A423-D6E10DB9F0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869160"/>
            <a:ext cx="1612472" cy="1526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5099A8-10D2-4D1D-80BB-B63EFEB22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385" y="4869160"/>
            <a:ext cx="3111970" cy="152681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A029737-D030-4CB9-B9D7-C7C29BDA9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628" y="4875652"/>
            <a:ext cx="1149724" cy="153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587CEB-9753-414D-88F8-AD7C32BF9B7F}"/>
                  </a:ext>
                </a:extLst>
              </p:cNvPr>
              <p:cNvSpPr txBox="1"/>
              <p:nvPr/>
            </p:nvSpPr>
            <p:spPr>
              <a:xfrm>
                <a:off x="6149185" y="2653100"/>
                <a:ext cx="2802069" cy="848437"/>
              </a:xfrm>
              <a:prstGeom prst="rect">
                <a:avLst/>
              </a:prstGeom>
              <a:noFill/>
              <a:ln w="571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dirty="0"/>
                  <a:t>Equação de Euler: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16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num>
                        <m:den>
                          <m:r>
                            <a:rPr lang="pt-PT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pt-PT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16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pt-P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pt-P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</m:d>
                      <m:r>
                        <a:rPr lang="pt-PT" sz="1600" b="1" i="0" smtClean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pt-PT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pt-PT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P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pt-PT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16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B587CEB-9753-414D-88F8-AD7C32BF9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185" y="2653100"/>
                <a:ext cx="2802069" cy="84843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702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pt-PT" sz="3600" b="1" i="1" dirty="0"/>
              <a:t>Escoamento potencial: </a:t>
            </a:r>
            <a:r>
              <a:rPr lang="pt-BR" sz="3600" b="1" i="1" dirty="0"/>
              <a:t>E se a rotação local for quase nula?</a:t>
            </a:r>
            <a:endParaRPr lang="en-GB" sz="36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 </a:t>
            </a:r>
          </a:p>
          <a:p>
            <a:pPr algn="ctr"/>
            <a:r>
              <a:rPr lang="pt-BR" sz="2000" i="1" dirty="0"/>
              <a:t>Aprender a trocar uma equação vectorial por uma descrição escalar quando a hipótese de irrotacionalidade é razoável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DBDD5-AD5D-4EC6-87D7-C2FD0B5D1E57}"/>
              </a:ext>
            </a:extLst>
          </p:cNvPr>
          <p:cNvSpPr txBox="1"/>
          <p:nvPr/>
        </p:nvSpPr>
        <p:spPr>
          <a:xfrm>
            <a:off x="262068" y="2276872"/>
            <a:ext cx="73625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Pontos principais:</a:t>
            </a:r>
          </a:p>
          <a:p>
            <a:r>
              <a:rPr lang="pt-PT" dirty="0"/>
              <a:t>	</a:t>
            </a:r>
            <a:r>
              <a:rPr lang="pt-BR" dirty="0"/>
              <a:t>• Circulação de Kelvin e significado de vorticidade</a:t>
            </a:r>
          </a:p>
          <a:p>
            <a:pPr lvl="1"/>
            <a:r>
              <a:rPr lang="pt-BR" dirty="0"/>
              <a:t>• Sobreposição de soluções</a:t>
            </a:r>
          </a:p>
          <a:p>
            <a:pPr lvl="1"/>
            <a:r>
              <a:rPr lang="pt-BR" dirty="0"/>
              <a:t>• Fontes e sumidouros como blocos de construção</a:t>
            </a:r>
          </a:p>
          <a:p>
            <a:pPr lvl="1"/>
            <a:r>
              <a:rPr lang="pt-BR" dirty="0"/>
              <a:t>• Laplace em 2D</a:t>
            </a:r>
          </a:p>
          <a:p>
            <a:pPr lvl="1"/>
            <a:r>
              <a:rPr lang="pt-BR" dirty="0"/>
              <a:t>• Forças de elevação e arrasto como resultado do campo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5939DD-BBAE-4BA0-B939-26B1A32A8B19}"/>
              </a:ext>
            </a:extLst>
          </p:cNvPr>
          <p:cNvSpPr txBox="1"/>
          <p:nvPr/>
        </p:nvSpPr>
        <p:spPr>
          <a:xfrm>
            <a:off x="262068" y="4382342"/>
            <a:ext cx="40939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Aplicação:</a:t>
            </a:r>
          </a:p>
          <a:p>
            <a:pPr lvl="1"/>
            <a:r>
              <a:rPr lang="pt-BR" dirty="0"/>
              <a:t>• Escoamento à volta de uma esfera</a:t>
            </a:r>
          </a:p>
          <a:p>
            <a:pPr lvl="1"/>
            <a:r>
              <a:rPr lang="pt-BR" dirty="0"/>
              <a:t>• Efeito de Magnus</a:t>
            </a:r>
          </a:p>
          <a:p>
            <a:pPr lvl="1"/>
            <a:r>
              <a:rPr lang="pt-BR" dirty="0"/>
              <a:t>• Combinação de soluções simples para criar geometrias úteis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C2656A2-6A55-4397-AAFD-1C913D9920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167663"/>
            <a:ext cx="2588095" cy="147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9AB0AC4-CAEF-42A4-856D-42B9E1A4DA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5672235"/>
            <a:ext cx="1291953" cy="97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6B62F73-57E7-4F0F-877B-7F38C0D08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5678459"/>
            <a:ext cx="1190625" cy="97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159160-B922-463B-B71E-43EE69325F96}"/>
                  </a:ext>
                </a:extLst>
              </p:cNvPr>
              <p:cNvSpPr txBox="1"/>
              <p:nvPr/>
            </p:nvSpPr>
            <p:spPr>
              <a:xfrm>
                <a:off x="6593837" y="2879775"/>
                <a:ext cx="2061590" cy="553998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𝐯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=0→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𝐯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pt-PT" b="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159160-B922-463B-B71E-43EE69325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3837" y="2879775"/>
                <a:ext cx="2061590" cy="553998"/>
              </a:xfrm>
              <a:prstGeom prst="rect">
                <a:avLst/>
              </a:prstGeom>
              <a:blipFill>
                <a:blip r:embed="rId5"/>
                <a:stretch>
                  <a:fillRect l="-1453" r="-2326" b="-12371"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17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pt-PT" sz="3600" b="1" i="1" dirty="0"/>
              <a:t>Escoamento laminar: Quando a viscosidade domina</a:t>
            </a:r>
            <a:endParaRPr lang="en-GB" sz="36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</a:t>
            </a:r>
          </a:p>
          <a:p>
            <a:pPr algn="ctr"/>
            <a:r>
              <a:rPr lang="pt-BR" sz="2000" dirty="0"/>
              <a:t>Reconhecer a passagem de “dinâmica” para “balanço quase estático” e identificar a escala que controla o regime.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DBDD5-AD5D-4EC6-87D7-C2FD0B5D1E57}"/>
              </a:ext>
            </a:extLst>
          </p:cNvPr>
          <p:cNvSpPr txBox="1"/>
          <p:nvPr/>
        </p:nvSpPr>
        <p:spPr>
          <a:xfrm>
            <a:off x="262068" y="2228072"/>
            <a:ext cx="73625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Pontos principais:</a:t>
            </a:r>
          </a:p>
          <a:p>
            <a:r>
              <a:rPr lang="pt-PT" dirty="0"/>
              <a:t>	</a:t>
            </a:r>
            <a:r>
              <a:rPr lang="pt-BR" dirty="0"/>
              <a:t>• Escoamento laminar plano e cilíndrico</a:t>
            </a:r>
          </a:p>
          <a:p>
            <a:pPr lvl="1"/>
            <a:r>
              <a:rPr lang="pt-BR" dirty="0"/>
              <a:t>• Equação de Stokes: inércia desprezável</a:t>
            </a:r>
          </a:p>
          <a:p>
            <a:pPr lvl="1"/>
            <a:r>
              <a:rPr lang="pt-BR" dirty="0"/>
              <a:t>• Perfil de velocidade como resposta ao balanço de forças</a:t>
            </a:r>
          </a:p>
          <a:p>
            <a:pPr lvl="1"/>
            <a:r>
              <a:rPr lang="pt-BR" dirty="0"/>
              <a:t>• Esfera em movimento e lei de Stokes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5939DD-BBAE-4BA0-B939-26B1A32A8B19}"/>
              </a:ext>
            </a:extLst>
          </p:cNvPr>
          <p:cNvSpPr txBox="1"/>
          <p:nvPr/>
        </p:nvSpPr>
        <p:spPr>
          <a:xfrm>
            <a:off x="262068" y="4261229"/>
            <a:ext cx="7362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Aplicação: </a:t>
            </a:r>
          </a:p>
          <a:p>
            <a:r>
              <a:rPr lang="pt-BR" dirty="0"/>
              <a:t>• Microfluidica</a:t>
            </a:r>
            <a:endParaRPr lang="en-GB" dirty="0"/>
          </a:p>
          <a:p>
            <a:r>
              <a:rPr lang="pt-BR" dirty="0"/>
              <a:t>• Movimento de microorganismos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740B4E-0561-4DAC-8379-D415B9783599}"/>
                  </a:ext>
                </a:extLst>
              </p:cNvPr>
              <p:cNvSpPr txBox="1"/>
              <p:nvPr/>
            </p:nvSpPr>
            <p:spPr>
              <a:xfrm>
                <a:off x="6372200" y="2686918"/>
                <a:ext cx="2664296" cy="936603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dirty="0"/>
                  <a:t>Equação de Stokes: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sty m:val="p"/>
                        </m:rP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pt-P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pt-P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𝐯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𝐠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740B4E-0561-4DAC-8379-D415B9783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2686918"/>
                <a:ext cx="2664296" cy="936603"/>
              </a:xfrm>
              <a:prstGeom prst="rect">
                <a:avLst/>
              </a:prstGeom>
              <a:blipFill>
                <a:blip r:embed="rId8"/>
                <a:stretch>
                  <a:fillRect t="-1887"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A reversible laminar flow also known as the Stokes flow is demonstrated by putting drops of dye on t">
            <a:hlinkClick r:id="" action="ppaction://media"/>
            <a:extLst>
              <a:ext uri="{FF2B5EF4-FFF2-40B4-BE49-F238E27FC236}">
                <a16:creationId xmlns:a16="http://schemas.microsoft.com/office/drawing/2014/main" id="{5BA826DC-934A-44D6-9ED1-89C067EA80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4170031"/>
            <a:ext cx="1309638" cy="2326331"/>
          </a:xfrm>
          <a:prstGeom prst="rect">
            <a:avLst/>
          </a:prstGeom>
        </p:spPr>
      </p:pic>
      <p:pic>
        <p:nvPicPr>
          <p:cNvPr id="17" name="Fluorescent bundles E.coli">
            <a:hlinkClick r:id="" action="ppaction://media"/>
            <a:extLst>
              <a:ext uri="{FF2B5EF4-FFF2-40B4-BE49-F238E27FC236}">
                <a16:creationId xmlns:a16="http://schemas.microsoft.com/office/drawing/2014/main" id="{617DF3F0-70F6-452B-990A-5B5CE329293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12487" y="4170032"/>
            <a:ext cx="1890930" cy="1418198"/>
          </a:xfrm>
          <a:prstGeom prst="rect">
            <a:avLst/>
          </a:prstGeom>
        </p:spPr>
      </p:pic>
      <p:pic>
        <p:nvPicPr>
          <p:cNvPr id="18" name="HowToSwiminCornSyrup_6x.avi">
            <a:hlinkClick r:id="" action="ppaction://media"/>
            <a:extLst>
              <a:ext uri="{FF2B5EF4-FFF2-40B4-BE49-F238E27FC236}">
                <a16:creationId xmlns:a16="http://schemas.microsoft.com/office/drawing/2014/main" id="{2C6707FD-E92E-4206-8458-E7A8B9C0DF70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l="8101" t="27261" r="13802" b="24594"/>
          <a:stretch/>
        </p:blipFill>
        <p:spPr>
          <a:xfrm>
            <a:off x="5916180" y="5622063"/>
            <a:ext cx="1890930" cy="87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8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9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98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70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 mute="1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 mute="1">
                <p:cTn id="18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pt-PT" sz="3600" b="1" i="1" dirty="0"/>
              <a:t>Vorticidade e camada limite: </a:t>
            </a:r>
            <a:r>
              <a:rPr lang="pt-BR" sz="3600" b="1" i="1" dirty="0"/>
              <a:t>Onde nasce a complexidade do escoamento?</a:t>
            </a:r>
            <a:endParaRPr lang="en-GB" sz="3600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433B86-4433-4083-AEA9-A9842DC6FC5F}"/>
              </a:ext>
            </a:extLst>
          </p:cNvPr>
          <p:cNvSpPr txBox="1"/>
          <p:nvPr/>
        </p:nvSpPr>
        <p:spPr>
          <a:xfrm>
            <a:off x="953852" y="1124744"/>
            <a:ext cx="7236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/>
              <a:t>Objetivo:</a:t>
            </a:r>
          </a:p>
          <a:p>
            <a:pPr algn="ctr"/>
            <a:r>
              <a:rPr lang="pt-BR" sz="2000" i="1" dirty="0"/>
              <a:t>Perceber por que uma pequena região junto à parede pode controlar arrasto, separação e a esteira completa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DBDD5-AD5D-4EC6-87D7-C2FD0B5D1E57}"/>
              </a:ext>
            </a:extLst>
          </p:cNvPr>
          <p:cNvSpPr txBox="1"/>
          <p:nvPr/>
        </p:nvSpPr>
        <p:spPr>
          <a:xfrm>
            <a:off x="256805" y="2211265"/>
            <a:ext cx="73625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Pontos principais:</a:t>
            </a:r>
          </a:p>
          <a:p>
            <a:pPr lvl="1"/>
            <a:r>
              <a:rPr lang="pt-BR" dirty="0"/>
              <a:t>• Linhas de vorticidade e interpretação geométrica</a:t>
            </a:r>
          </a:p>
          <a:p>
            <a:pPr lvl="1"/>
            <a:r>
              <a:rPr lang="pt-BR" dirty="0"/>
              <a:t>• Camada limite: espessura ≪ escala do corpo</a:t>
            </a:r>
          </a:p>
          <a:p>
            <a:pPr lvl="1"/>
            <a:r>
              <a:rPr lang="pt-BR" dirty="0"/>
              <a:t>• Separação e recirculação</a:t>
            </a:r>
          </a:p>
          <a:p>
            <a:pPr lvl="1"/>
            <a:r>
              <a:rPr lang="pt-BR" dirty="0"/>
              <a:t>• Turbilhões estacionários na esteira de cilindros e esferas</a:t>
            </a:r>
          </a:p>
          <a:p>
            <a:pPr lvl="1"/>
            <a:r>
              <a:rPr lang="pt-BR" dirty="0"/>
              <a:t>• Equações da camada limite como aproximação de Navier–Stokes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5939DD-BBAE-4BA0-B939-26B1A32A8B19}"/>
              </a:ext>
            </a:extLst>
          </p:cNvPr>
          <p:cNvSpPr txBox="1"/>
          <p:nvPr/>
        </p:nvSpPr>
        <p:spPr>
          <a:xfrm>
            <a:off x="262068" y="4261229"/>
            <a:ext cx="3733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Aplicação: </a:t>
            </a:r>
          </a:p>
          <a:p>
            <a:r>
              <a:rPr lang="pt-BR" dirty="0"/>
              <a:t>• Sustentação e arrasto em aerodinâmica</a:t>
            </a:r>
          </a:p>
          <a:p>
            <a:r>
              <a:rPr lang="pt-BR" dirty="0"/>
              <a:t>• Escoamento sobre corpos rombos</a:t>
            </a:r>
          </a:p>
          <a:p>
            <a:r>
              <a:rPr lang="pt-BR" dirty="0"/>
              <a:t>• Desenho de superfícies e controlo da separação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740B4E-0561-4DAC-8379-D415B9783599}"/>
                  </a:ext>
                </a:extLst>
              </p:cNvPr>
              <p:cNvSpPr txBox="1"/>
              <p:nvPr/>
            </p:nvSpPr>
            <p:spPr>
              <a:xfrm>
                <a:off x="5778388" y="2400349"/>
                <a:ext cx="3168352" cy="776816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400" dirty="0"/>
                  <a:t>Equação de Prandtl: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pt-PT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1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P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>
                        <m:fPr>
                          <m:ctrlPr>
                            <a:rPr lang="pt-P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pt-PT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PT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pt-PT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pt-PT" sz="1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pt-PT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pt-PT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pt-PT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pt-PT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pt-PT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pt-PT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740B4E-0561-4DAC-8379-D415B9783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8388" y="2400349"/>
                <a:ext cx="3168352" cy="7768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videoplayback (2)">
            <a:hlinkClick r:id="" action="ppaction://media"/>
            <a:extLst>
              <a:ext uri="{FF2B5EF4-FFF2-40B4-BE49-F238E27FC236}">
                <a16:creationId xmlns:a16="http://schemas.microsoft.com/office/drawing/2014/main" id="{C36FDB95-58BA-47C6-890A-D3D9E786F4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6827" y="4225242"/>
            <a:ext cx="1558366" cy="2573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EDEFDA-61CD-4DEF-AECF-A7E9C7842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478" y="4225242"/>
            <a:ext cx="2379978" cy="1001134"/>
          </a:xfrm>
          <a:prstGeom prst="rect">
            <a:avLst/>
          </a:prstGeom>
        </p:spPr>
      </p:pic>
      <p:pic>
        <p:nvPicPr>
          <p:cNvPr id="10" name="videoplayback (1) (1)">
            <a:hlinkClick r:id="" action="ppaction://media"/>
            <a:extLst>
              <a:ext uri="{FF2B5EF4-FFF2-40B4-BE49-F238E27FC236}">
                <a16:creationId xmlns:a16="http://schemas.microsoft.com/office/drawing/2014/main" id="{884787E2-4FAF-47C4-886F-49A164F9BEF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530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293033" y="5228669"/>
            <a:ext cx="2379978" cy="15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57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1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96E9-C1FD-4130-B0AF-BE0801BF4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pt-PT" sz="3600" b="1" i="1" dirty="0"/>
              <a:t>Tópicos extra</a:t>
            </a:r>
            <a:endParaRPr lang="en-GB" sz="3600" b="1" i="1" dirty="0"/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A212FD16-AF80-4DF3-875E-4B3D4501BF33}"/>
              </a:ext>
            </a:extLst>
          </p:cNvPr>
          <p:cNvSpPr/>
          <p:nvPr/>
        </p:nvSpPr>
        <p:spPr>
          <a:xfrm>
            <a:off x="200244" y="1325563"/>
            <a:ext cx="2103120" cy="3566160"/>
          </a:xfrm>
          <a:prstGeom prst="roundRect">
            <a:avLst>
              <a:gd name="adj" fmla="val 2920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6" name="Shape 4">
            <a:extLst>
              <a:ext uri="{FF2B5EF4-FFF2-40B4-BE49-F238E27FC236}">
                <a16:creationId xmlns:a16="http://schemas.microsoft.com/office/drawing/2014/main" id="{3BCBB28E-30B4-43C7-9EBD-03C97B4309B9}"/>
              </a:ext>
            </a:extLst>
          </p:cNvPr>
          <p:cNvSpPr/>
          <p:nvPr/>
        </p:nvSpPr>
        <p:spPr>
          <a:xfrm>
            <a:off x="200244" y="1325563"/>
            <a:ext cx="2103120" cy="100584"/>
          </a:xfrm>
          <a:prstGeom prst="rect">
            <a:avLst/>
          </a:prstGeom>
          <a:solidFill>
            <a:srgbClr val="B85C5C"/>
          </a:solidFill>
          <a:ln w="12700">
            <a:solidFill>
              <a:srgbClr val="B85C5C"/>
            </a:solidFill>
            <a:prstDash val="solid"/>
          </a:ln>
        </p:spPr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CC2D264E-858A-40C4-A379-B00CF0249319}"/>
              </a:ext>
            </a:extLst>
          </p:cNvPr>
          <p:cNvSpPr/>
          <p:nvPr/>
        </p:nvSpPr>
        <p:spPr>
          <a:xfrm>
            <a:off x="274564" y="1645603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Instabilidades &amp;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Turbulência</a:t>
            </a:r>
            <a:endParaRPr lang="en-US" sz="160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2DB0204D-81EF-48C1-95C3-D143F2BBF5A5}"/>
              </a:ext>
            </a:extLst>
          </p:cNvPr>
          <p:cNvSpPr/>
          <p:nvPr/>
        </p:nvSpPr>
        <p:spPr>
          <a:xfrm>
            <a:off x="274564" y="2377123"/>
            <a:ext cx="20848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13A"/>
                </a:solidFill>
              </a:rPr>
              <a:t>Por que pequenos desvios podem crescer?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24313A"/>
                </a:solidFill>
              </a:rPr>
              <a:t>De padrões coerentes a múltiplas escalas.</a:t>
            </a:r>
            <a:endParaRPr lang="en-US" sz="1100" dirty="0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436FE663-7E91-404E-888E-8826D9E8D8F7}"/>
              </a:ext>
            </a:extLst>
          </p:cNvPr>
          <p:cNvSpPr/>
          <p:nvPr/>
        </p:nvSpPr>
        <p:spPr>
          <a:xfrm>
            <a:off x="274564" y="3703003"/>
            <a:ext cx="1965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50" dirty="0">
                <a:solidFill>
                  <a:srgbClr val="63717C"/>
                </a:solidFill>
              </a:rPr>
              <a:t>• transição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caos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cascatas</a:t>
            </a:r>
            <a:endParaRPr lang="en-US" sz="1050" dirty="0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39381935-BB95-44C5-B3F5-45E43A11EF70}"/>
              </a:ext>
            </a:extLst>
          </p:cNvPr>
          <p:cNvSpPr/>
          <p:nvPr/>
        </p:nvSpPr>
        <p:spPr>
          <a:xfrm>
            <a:off x="274564" y="4516819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B85C5C"/>
                </a:solidFill>
              </a:rPr>
              <a:t>PROJECTO</a:t>
            </a:r>
            <a:endParaRPr lang="en-US" sz="900" dirty="0"/>
          </a:p>
        </p:txBody>
      </p:sp>
      <p:sp>
        <p:nvSpPr>
          <p:cNvPr id="41" name="Shape 9">
            <a:extLst>
              <a:ext uri="{FF2B5EF4-FFF2-40B4-BE49-F238E27FC236}">
                <a16:creationId xmlns:a16="http://schemas.microsoft.com/office/drawing/2014/main" id="{2C3CF748-6CA4-43F4-A7C3-AB8B319E7F73}"/>
              </a:ext>
            </a:extLst>
          </p:cNvPr>
          <p:cNvSpPr/>
          <p:nvPr/>
        </p:nvSpPr>
        <p:spPr>
          <a:xfrm>
            <a:off x="2450142" y="1325563"/>
            <a:ext cx="2103120" cy="3566160"/>
          </a:xfrm>
          <a:prstGeom prst="roundRect">
            <a:avLst>
              <a:gd name="adj" fmla="val 2920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2" name="Shape 10">
            <a:extLst>
              <a:ext uri="{FF2B5EF4-FFF2-40B4-BE49-F238E27FC236}">
                <a16:creationId xmlns:a16="http://schemas.microsoft.com/office/drawing/2014/main" id="{607CD2CB-D8FA-4D1F-A78D-38D71C64765C}"/>
              </a:ext>
            </a:extLst>
          </p:cNvPr>
          <p:cNvSpPr/>
          <p:nvPr/>
        </p:nvSpPr>
        <p:spPr>
          <a:xfrm>
            <a:off x="2450142" y="1325563"/>
            <a:ext cx="2103120" cy="100584"/>
          </a:xfrm>
          <a:prstGeom prst="rect">
            <a:avLst/>
          </a:prstGeom>
          <a:solidFill>
            <a:srgbClr val="1F6F78"/>
          </a:solidFill>
          <a:ln w="12700">
            <a:solidFill>
              <a:srgbClr val="1F6F78"/>
            </a:solidFill>
            <a:prstDash val="solid"/>
          </a:ln>
        </p:spPr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E5D9746A-B582-42A2-8115-540B796D433E}"/>
              </a:ext>
            </a:extLst>
          </p:cNvPr>
          <p:cNvSpPr/>
          <p:nvPr/>
        </p:nvSpPr>
        <p:spPr>
          <a:xfrm>
            <a:off x="2513022" y="1645603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Fluidos não-Newtonianos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&amp; Reologia</a:t>
            </a:r>
            <a:endParaRPr lang="en-US" sz="1600" dirty="0"/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DBC3B92D-2F52-4D3A-B635-9631370CF539}"/>
              </a:ext>
            </a:extLst>
          </p:cNvPr>
          <p:cNvSpPr/>
          <p:nvPr/>
        </p:nvSpPr>
        <p:spPr>
          <a:xfrm>
            <a:off x="2513022" y="2377123"/>
            <a:ext cx="20848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13A"/>
                </a:solidFill>
              </a:rPr>
              <a:t>Quando a viscosidade depende da taxa de deformação, da história ou da microestrutura.</a:t>
            </a:r>
            <a:endParaRPr lang="en-US" sz="1100" dirty="0"/>
          </a:p>
        </p:txBody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50727BCB-8757-4085-AA31-90490B8BE475}"/>
              </a:ext>
            </a:extLst>
          </p:cNvPr>
          <p:cNvSpPr/>
          <p:nvPr/>
        </p:nvSpPr>
        <p:spPr>
          <a:xfrm>
            <a:off x="2513022" y="3703003"/>
            <a:ext cx="1965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50" dirty="0">
                <a:solidFill>
                  <a:srgbClr val="63717C"/>
                </a:solidFill>
              </a:rPr>
              <a:t>• polímeros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sangue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suspensões</a:t>
            </a:r>
            <a:endParaRPr lang="en-US" sz="1050" dirty="0"/>
          </a:p>
        </p:txBody>
      </p:sp>
      <p:sp>
        <p:nvSpPr>
          <p:cNvPr id="46" name="Text 14">
            <a:extLst>
              <a:ext uri="{FF2B5EF4-FFF2-40B4-BE49-F238E27FC236}">
                <a16:creationId xmlns:a16="http://schemas.microsoft.com/office/drawing/2014/main" id="{C7F0CA80-9B16-4E17-8A5D-C293E2327313}"/>
              </a:ext>
            </a:extLst>
          </p:cNvPr>
          <p:cNvSpPr/>
          <p:nvPr/>
        </p:nvSpPr>
        <p:spPr>
          <a:xfrm>
            <a:off x="2513022" y="4516819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1F6F78"/>
                </a:solidFill>
              </a:rPr>
              <a:t>PROJECTO</a:t>
            </a:r>
            <a:endParaRPr lang="en-US" sz="900" dirty="0"/>
          </a:p>
        </p:txBody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3EC96249-317A-4D66-92EF-D4E07DE7CC6E}"/>
              </a:ext>
            </a:extLst>
          </p:cNvPr>
          <p:cNvSpPr/>
          <p:nvPr/>
        </p:nvSpPr>
        <p:spPr>
          <a:xfrm>
            <a:off x="4644008" y="1325563"/>
            <a:ext cx="2084832" cy="3566160"/>
          </a:xfrm>
          <a:prstGeom prst="roundRect">
            <a:avLst>
              <a:gd name="adj" fmla="val 2920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9" name="Shape 16">
            <a:extLst>
              <a:ext uri="{FF2B5EF4-FFF2-40B4-BE49-F238E27FC236}">
                <a16:creationId xmlns:a16="http://schemas.microsoft.com/office/drawing/2014/main" id="{96C51BBF-15A5-4301-83E5-E111010AB784}"/>
              </a:ext>
            </a:extLst>
          </p:cNvPr>
          <p:cNvSpPr/>
          <p:nvPr/>
        </p:nvSpPr>
        <p:spPr>
          <a:xfrm>
            <a:off x="4644008" y="1325563"/>
            <a:ext cx="2084832" cy="100584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5D642A62-FCFA-4E1B-9688-7D1E8E5A277D}"/>
              </a:ext>
            </a:extLst>
          </p:cNvPr>
          <p:cNvSpPr/>
          <p:nvPr/>
        </p:nvSpPr>
        <p:spPr>
          <a:xfrm>
            <a:off x="4680560" y="1645603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Métodos computacionais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de dinâmica de fluidos</a:t>
            </a:r>
            <a:endParaRPr lang="en-US" sz="1600" dirty="0"/>
          </a:p>
        </p:txBody>
      </p:sp>
      <p:sp>
        <p:nvSpPr>
          <p:cNvPr id="51" name="Text 18">
            <a:extLst>
              <a:ext uri="{FF2B5EF4-FFF2-40B4-BE49-F238E27FC236}">
                <a16:creationId xmlns:a16="http://schemas.microsoft.com/office/drawing/2014/main" id="{3869EBFD-3226-4CAE-A7F5-C8BF4C2BF560}"/>
              </a:ext>
            </a:extLst>
          </p:cNvPr>
          <p:cNvSpPr/>
          <p:nvPr/>
        </p:nvSpPr>
        <p:spPr>
          <a:xfrm>
            <a:off x="4680560" y="2377123"/>
            <a:ext cx="20848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13A"/>
                </a:solidFill>
              </a:rPr>
              <a:t>Como transformar PDEs em algoritmos e validar uma solução numérica.</a:t>
            </a:r>
            <a:endParaRPr lang="en-US" sz="1100" dirty="0"/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227F493F-0597-44C4-A33E-C26379F5F20F}"/>
              </a:ext>
            </a:extLst>
          </p:cNvPr>
          <p:cNvSpPr/>
          <p:nvPr/>
        </p:nvSpPr>
        <p:spPr>
          <a:xfrm>
            <a:off x="4680560" y="3703003"/>
            <a:ext cx="1965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50" dirty="0">
                <a:solidFill>
                  <a:srgbClr val="63717C"/>
                </a:solidFill>
              </a:rPr>
              <a:t>• CFD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volumes finitos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verificação</a:t>
            </a:r>
            <a:endParaRPr lang="en-US" sz="1050" dirty="0"/>
          </a:p>
        </p:txBody>
      </p:sp>
      <p:sp>
        <p:nvSpPr>
          <p:cNvPr id="53" name="Text 20">
            <a:extLst>
              <a:ext uri="{FF2B5EF4-FFF2-40B4-BE49-F238E27FC236}">
                <a16:creationId xmlns:a16="http://schemas.microsoft.com/office/drawing/2014/main" id="{B6595F95-C589-4E45-84AC-F3B9ECCFD80A}"/>
              </a:ext>
            </a:extLst>
          </p:cNvPr>
          <p:cNvSpPr/>
          <p:nvPr/>
        </p:nvSpPr>
        <p:spPr>
          <a:xfrm>
            <a:off x="4680560" y="4516819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D9A441"/>
                </a:solidFill>
              </a:rPr>
              <a:t>PROJECTO</a:t>
            </a:r>
            <a:endParaRPr lang="en-US" sz="900" dirty="0"/>
          </a:p>
        </p:txBody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37821E4B-8615-4539-A4F9-DB476D03ABA6}"/>
              </a:ext>
            </a:extLst>
          </p:cNvPr>
          <p:cNvSpPr/>
          <p:nvPr/>
        </p:nvSpPr>
        <p:spPr>
          <a:xfrm>
            <a:off x="6809566" y="1325563"/>
            <a:ext cx="2084832" cy="3566160"/>
          </a:xfrm>
          <a:prstGeom prst="roundRect">
            <a:avLst>
              <a:gd name="adj" fmla="val 2920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  <a:effectLst>
            <a:outerShdw blurRad="12700" dist="127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5" name="Shape 22">
            <a:extLst>
              <a:ext uri="{FF2B5EF4-FFF2-40B4-BE49-F238E27FC236}">
                <a16:creationId xmlns:a16="http://schemas.microsoft.com/office/drawing/2014/main" id="{4B3464C7-CB62-4A58-8BEF-0840B5718081}"/>
              </a:ext>
            </a:extLst>
          </p:cNvPr>
          <p:cNvSpPr/>
          <p:nvPr/>
        </p:nvSpPr>
        <p:spPr>
          <a:xfrm>
            <a:off x="6809566" y="1325563"/>
            <a:ext cx="2084832" cy="100584"/>
          </a:xfrm>
          <a:prstGeom prst="rect">
            <a:avLst/>
          </a:prstGeom>
          <a:solidFill>
            <a:srgbClr val="5D8565"/>
          </a:solidFill>
          <a:ln w="12700">
            <a:solidFill>
              <a:srgbClr val="5D8565"/>
            </a:solidFill>
            <a:prstDash val="solid"/>
          </a:ln>
        </p:spPr>
      </p:sp>
      <p:sp>
        <p:nvSpPr>
          <p:cNvPr id="56" name="Text 23">
            <a:extLst>
              <a:ext uri="{FF2B5EF4-FFF2-40B4-BE49-F238E27FC236}">
                <a16:creationId xmlns:a16="http://schemas.microsoft.com/office/drawing/2014/main" id="{BA793455-5789-4590-9CA2-D35A7879090A}"/>
              </a:ext>
            </a:extLst>
          </p:cNvPr>
          <p:cNvSpPr/>
          <p:nvPr/>
        </p:nvSpPr>
        <p:spPr>
          <a:xfrm>
            <a:off x="6876910" y="1645603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2A3A"/>
                </a:solidFill>
              </a:rPr>
              <a:t>Elasticidade contínua</a:t>
            </a:r>
            <a:endParaRPr lang="en-US" sz="1600" dirty="0"/>
          </a:p>
          <a:p>
            <a:pPr marL="0" indent="0" algn="l">
              <a:buNone/>
            </a:pPr>
            <a:r>
              <a:rPr lang="en-US" sz="1600" b="1" dirty="0" err="1">
                <a:solidFill>
                  <a:srgbClr val="152A3A"/>
                </a:solidFill>
              </a:rPr>
              <a:t>em</a:t>
            </a:r>
            <a:r>
              <a:rPr lang="en-US" sz="1600" b="1" dirty="0">
                <a:solidFill>
                  <a:srgbClr val="152A3A"/>
                </a:solidFill>
              </a:rPr>
              <a:t> </a:t>
            </a:r>
            <a:r>
              <a:rPr lang="en-US" sz="1600" b="1" dirty="0" err="1">
                <a:solidFill>
                  <a:srgbClr val="152A3A"/>
                </a:solidFill>
              </a:rPr>
              <a:t>sólidos</a:t>
            </a:r>
            <a:endParaRPr lang="en-US" sz="1600" dirty="0"/>
          </a:p>
        </p:txBody>
      </p:sp>
      <p:sp>
        <p:nvSpPr>
          <p:cNvPr id="57" name="Text 24">
            <a:extLst>
              <a:ext uri="{FF2B5EF4-FFF2-40B4-BE49-F238E27FC236}">
                <a16:creationId xmlns:a16="http://schemas.microsoft.com/office/drawing/2014/main" id="{2CA2707A-E411-4736-8F2A-E40D3FBC3364}"/>
              </a:ext>
            </a:extLst>
          </p:cNvPr>
          <p:cNvSpPr/>
          <p:nvPr/>
        </p:nvSpPr>
        <p:spPr>
          <a:xfrm>
            <a:off x="6876910" y="2377123"/>
            <a:ext cx="208483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13A"/>
                </a:solidFill>
              </a:rPr>
              <a:t>Da mecânica do contínuo ao sólido cristalino e aos seus defeitos.</a:t>
            </a:r>
            <a:endParaRPr lang="en-US" sz="1100" dirty="0"/>
          </a:p>
        </p:txBody>
      </p:sp>
      <p:sp>
        <p:nvSpPr>
          <p:cNvPr id="58" name="Text 25">
            <a:extLst>
              <a:ext uri="{FF2B5EF4-FFF2-40B4-BE49-F238E27FC236}">
                <a16:creationId xmlns:a16="http://schemas.microsoft.com/office/drawing/2014/main" id="{969AF0D1-405D-4606-8482-71F9916517B2}"/>
              </a:ext>
            </a:extLst>
          </p:cNvPr>
          <p:cNvSpPr/>
          <p:nvPr/>
        </p:nvSpPr>
        <p:spPr>
          <a:xfrm>
            <a:off x="6876910" y="3703003"/>
            <a:ext cx="1965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50" dirty="0">
                <a:solidFill>
                  <a:srgbClr val="63717C"/>
                </a:solidFill>
              </a:rPr>
              <a:t>• deformação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tensores</a:t>
            </a:r>
            <a:endParaRPr lang="en-US" sz="1050" dirty="0"/>
          </a:p>
          <a:p>
            <a:r>
              <a:rPr lang="en-US" sz="1050" dirty="0">
                <a:solidFill>
                  <a:srgbClr val="63717C"/>
                </a:solidFill>
              </a:rPr>
              <a:t>• anisotropia</a:t>
            </a:r>
            <a:endParaRPr lang="en-US" sz="1050" dirty="0"/>
          </a:p>
        </p:txBody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A8201877-B90F-4622-9F8E-DB5C36FB266D}"/>
              </a:ext>
            </a:extLst>
          </p:cNvPr>
          <p:cNvSpPr/>
          <p:nvPr/>
        </p:nvSpPr>
        <p:spPr>
          <a:xfrm>
            <a:off x="6876910" y="4516819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5D8565"/>
                </a:solidFill>
              </a:rPr>
              <a:t>PROJECTO</a:t>
            </a:r>
            <a:endParaRPr lang="en-US" sz="900" dirty="0"/>
          </a:p>
        </p:txBody>
      </p:sp>
      <p:pic>
        <p:nvPicPr>
          <p:cNvPr id="62" name="Picture 4">
            <a:extLst>
              <a:ext uri="{FF2B5EF4-FFF2-40B4-BE49-F238E27FC236}">
                <a16:creationId xmlns:a16="http://schemas.microsoft.com/office/drawing/2014/main" id="{816EB047-03EA-4364-A323-FFA6B7069E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407" y="5236062"/>
            <a:ext cx="2082433" cy="117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Saffman Taylor Instabilities- Viscous Fingering - Fluid Dynamics (360p, h264) (1)">
            <a:hlinkClick r:id="" action="ppaction://media"/>
            <a:extLst>
              <a:ext uri="{FF2B5EF4-FFF2-40B4-BE49-F238E27FC236}">
                <a16:creationId xmlns:a16="http://schemas.microsoft.com/office/drawing/2014/main" id="{BE193DAF-32A7-41CD-AAEA-5EA7129629A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069" end="21912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244" y="5236062"/>
            <a:ext cx="2069297" cy="116398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50ADAE8-5464-46AC-BAB4-1184E4F44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6448" y="5236062"/>
            <a:ext cx="1753388" cy="116330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5B5015D6-257E-40AA-9ABF-A439CC967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340" y="5271644"/>
            <a:ext cx="1981530" cy="111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9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8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Content Placeholder 7" descr="Table&#10;&#10;Description automatically generated">
            <a:extLst>
              <a:ext uri="{FF2B5EF4-FFF2-40B4-BE49-F238E27FC236}">
                <a16:creationId xmlns:a16="http://schemas.microsoft.com/office/drawing/2014/main" id="{C4AFFCD7-E5CF-9FE0-68E3-B2E18C4E21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175" y="1652588"/>
            <a:ext cx="7105650" cy="355282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Imagem 3">
            <a:extLst>
              <a:ext uri="{FF2B5EF4-FFF2-40B4-BE49-F238E27FC236}">
                <a16:creationId xmlns:a16="http://schemas.microsoft.com/office/drawing/2014/main" id="{EDB654E5-E936-E6A1-8851-23C91505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71538"/>
            <a:ext cx="4535488" cy="544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Imagem 4">
            <a:extLst>
              <a:ext uri="{FF2B5EF4-FFF2-40B4-BE49-F238E27FC236}">
                <a16:creationId xmlns:a16="http://schemas.microsoft.com/office/drawing/2014/main" id="{BFFD4338-54F1-C946-5151-D333213E3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62113"/>
            <a:ext cx="467042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CaixaDeTexto 6">
            <a:extLst>
              <a:ext uri="{FF2B5EF4-FFF2-40B4-BE49-F238E27FC236}">
                <a16:creationId xmlns:a16="http://schemas.microsoft.com/office/drawing/2014/main" id="{5AE2503D-09AC-1C22-7E45-0B4AB7387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2690813"/>
            <a:ext cx="3743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In mammals, the circulatory system is such that no cell is more than approximately 10 μm from a capillary. This ensures proper nourishment and waste removal for all cells of the body.</a:t>
            </a:r>
            <a:endParaRPr lang="en-US" altLang="en-US"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>
            <a:extLst>
              <a:ext uri="{FF2B5EF4-FFF2-40B4-BE49-F238E27FC236}">
                <a16:creationId xmlns:a16="http://schemas.microsoft.com/office/drawing/2014/main" id="{4A8D3B49-ABAF-D95D-5F3D-97B5FCFD87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9"/>
          <a:stretch>
            <a:fillRect/>
          </a:stretch>
        </p:blipFill>
        <p:spPr>
          <a:xfrm>
            <a:off x="584200" y="2205038"/>
            <a:ext cx="7974013" cy="26717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3">
            <a:extLst>
              <a:ext uri="{FF2B5EF4-FFF2-40B4-BE49-F238E27FC236}">
                <a16:creationId xmlns:a16="http://schemas.microsoft.com/office/drawing/2014/main" id="{C2A98B9E-FAC0-0F69-9D8D-F924E11BD8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4"/>
          <a:stretch>
            <a:fillRect/>
          </a:stretch>
        </p:blipFill>
        <p:spPr>
          <a:xfrm>
            <a:off x="593725" y="1773238"/>
            <a:ext cx="7954963" cy="3665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2" name="CaixaDeTexto 3">
            <a:extLst>
              <a:ext uri="{FF2B5EF4-FFF2-40B4-BE49-F238E27FC236}">
                <a16:creationId xmlns:a16="http://schemas.microsoft.com/office/drawing/2014/main" id="{DD1F0918-0571-C297-6A85-3CEB74768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1225" y="1268413"/>
            <a:ext cx="1774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PT" altLang="en-US" sz="1800">
                <a:solidFill>
                  <a:srgbClr val="FF0000"/>
                </a:solidFill>
              </a:rPr>
              <a:t>Peclet number</a:t>
            </a:r>
            <a:endParaRPr lang="en-US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6548</TotalTime>
  <Words>1060</Words>
  <Application>Microsoft Office PowerPoint</Application>
  <PresentationFormat>On-screen Show (4:3)</PresentationFormat>
  <Paragraphs>145</Paragraphs>
  <Slides>17</Slides>
  <Notes>4</Notes>
  <HiddenSlides>5</HiddenSlides>
  <MMClips>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Arial</vt:lpstr>
      <vt:lpstr>Calibri Light</vt:lpstr>
      <vt:lpstr>Cambria Math</vt:lpstr>
      <vt:lpstr>Tema do Office</vt:lpstr>
      <vt:lpstr>Física dos Meios Contínuos: Overview</vt:lpstr>
      <vt:lpstr>O que é um fluído?</vt:lpstr>
      <vt:lpstr>Transporte devido ao movimento do fluído</vt:lpstr>
      <vt:lpstr>Programa</vt:lpstr>
      <vt:lpstr>Dinâmica de Fluídos</vt:lpstr>
      <vt:lpstr>Dinâmica de Fluídos</vt:lpstr>
      <vt:lpstr>Dinâmica de Fluídos</vt:lpstr>
      <vt:lpstr>Hidroestática: Quando as forças se equilibram</vt:lpstr>
      <vt:lpstr>Escoamento potencial: E se a rotação local for quase nula?</vt:lpstr>
      <vt:lpstr>Escoamento laminar: Quando a viscosidade domina</vt:lpstr>
      <vt:lpstr>Vorticidade e camada limite: Onde nasce a complexidade do escoamento?</vt:lpstr>
      <vt:lpstr>Tópicos extra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1.1    Caption</dc:title>
  <dc:creator>Bill Montgomery</dc:creator>
  <cp:lastModifiedBy>Diogo Pinto</cp:lastModifiedBy>
  <cp:revision>243</cp:revision>
  <dcterms:created xsi:type="dcterms:W3CDTF">2008-12-16T18:34:32Z</dcterms:created>
  <dcterms:modified xsi:type="dcterms:W3CDTF">2026-09-17T08:46:47Z</dcterms:modified>
</cp:coreProperties>
</file>