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966" r:id="rId2"/>
    <p:sldId id="1262" r:id="rId3"/>
    <p:sldId id="485" r:id="rId4"/>
    <p:sldId id="1263" r:id="rId5"/>
    <p:sldId id="444" r:id="rId6"/>
    <p:sldId id="1232" r:id="rId7"/>
    <p:sldId id="1234" r:id="rId8"/>
    <p:sldId id="1264" r:id="rId9"/>
    <p:sldId id="1235" r:id="rId10"/>
    <p:sldId id="1078" r:id="rId11"/>
    <p:sldId id="1079" r:id="rId12"/>
    <p:sldId id="1080" r:id="rId13"/>
    <p:sldId id="1081" r:id="rId14"/>
    <p:sldId id="1082" r:id="rId15"/>
    <p:sldId id="1083" r:id="rId16"/>
    <p:sldId id="1084" r:id="rId17"/>
    <p:sldId id="1085" r:id="rId18"/>
    <p:sldId id="1086" r:id="rId19"/>
    <p:sldId id="1087" r:id="rId20"/>
    <p:sldId id="1088" r:id="rId21"/>
    <p:sldId id="1244" r:id="rId22"/>
    <p:sldId id="1245" r:id="rId23"/>
    <p:sldId id="1239" r:id="rId24"/>
    <p:sldId id="1242" r:id="rId25"/>
    <p:sldId id="1246" r:id="rId26"/>
    <p:sldId id="1249" r:id="rId27"/>
    <p:sldId id="1250" r:id="rId28"/>
    <p:sldId id="125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go Marques" initials="TM" lastIdx="1" clrIdx="0">
    <p:extLst>
      <p:ext uri="{19B8F6BF-5375-455C-9EA6-DF929625EA0E}">
        <p15:presenceInfo xmlns:p15="http://schemas.microsoft.com/office/powerpoint/2012/main" userId="bf9cac248411b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1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6C59-3A04-4733-8EB1-026E931CE32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2C64-7517-4CD6-9B19-926D48B4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84457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58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24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09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01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E64B8F-D65A-4C78-A8E6-61C2C03F39AC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che.org/pid/latent-variable-modelling/principal-component-analysis/geometric-explanation-of-p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earnche.org/pid/latent-variable-modelling/principal-component-analysis/geometric-explanation-of-p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06D86-EB73-4548-A4F8-D9EBB87D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545107"/>
            <a:ext cx="3906669" cy="2195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15A8A0-D2AB-46A3-A838-981B8CBF0653}"/>
              </a:ext>
            </a:extLst>
          </p:cNvPr>
          <p:cNvSpPr txBox="1"/>
          <p:nvPr/>
        </p:nvSpPr>
        <p:spPr>
          <a:xfrm>
            <a:off x="1089751" y="60458"/>
            <a:ext cx="753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Aula 24 Goodies</a:t>
            </a:r>
            <a:r>
              <a:rPr lang="en-US" sz="4800" baseline="30000" dirty="0"/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DDD6F-7C7B-4880-928B-1C0F0F230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75" y="1221668"/>
            <a:ext cx="2462212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472DA-5C10-4CF7-B921-B98B6CCC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017" y="5025440"/>
            <a:ext cx="4870315" cy="1388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9970C-F43D-4AC8-9C31-260733F24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30" y="1459085"/>
            <a:ext cx="3161489" cy="1514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A59AD-2950-45B6-9FEE-86F8ED148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17" y="3408911"/>
            <a:ext cx="2739120" cy="2140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1A99C-2A4C-4575-8276-FE4781C792E7}"/>
              </a:ext>
            </a:extLst>
          </p:cNvPr>
          <p:cNvSpPr txBox="1"/>
          <p:nvPr/>
        </p:nvSpPr>
        <p:spPr>
          <a:xfrm>
            <a:off x="136187" y="6488668"/>
            <a:ext cx="892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Goodies related to animals, plants and numbers…</a:t>
            </a:r>
          </a:p>
        </p:txBody>
      </p:sp>
    </p:spTree>
    <p:extLst>
      <p:ext uri="{BB962C8B-B14F-4D97-AF65-F5344CB8AC3E}">
        <p14:creationId xmlns:p14="http://schemas.microsoft.com/office/powerpoint/2010/main" val="60162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E7499F1-29EC-47D8-A6EB-E63F1F78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ABF07-92BD-4B62-A6CA-83C27D33628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6" name="Group 105">
            <a:extLst>
              <a:ext uri="{FF2B5EF4-FFF2-40B4-BE49-F238E27FC236}">
                <a16:creationId xmlns:a16="http://schemas.microsoft.com/office/drawing/2014/main" id="{5A5F1D53-B43A-4559-8411-FE3D402A9F5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CE18FB6-D473-4BE1-AC34-B6567FB0782E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660DAF-17D9-49A7-A690-149FC7A1E15C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D0F21A-3C2D-4A94-BC9C-A26712B3C53B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08B2DD-45C4-4A49-9844-A3CB95E3D860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8FEEEC-BD50-4BAF-8D61-FE03EA397A11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042C7E1-30DE-4158-968B-3DEDA30DF24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BD4709-EEA1-4558-9430-A14369A9F5EA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BE57B4-E02A-444D-9F5C-555E59C38F0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538469-BF52-4C8E-AA93-FC31B045EDD2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0081AD-1A94-4097-B32B-5C1F7289EEF9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9B500C-833D-416A-B4B3-EFC273F70E7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29A0499-2697-4545-829C-909312918246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77C79C5-71E7-4FCC-90BF-B36BC3C862F6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74E40B-78D2-443D-B7D8-C54F889EE9D3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F4E28BD-2DF0-473F-B550-AB3B3B6F3961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CF8423A-4061-4553-ABD3-F3C4CFBD12DF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A68855-1131-4752-BDB7-4ADB6C7DE3C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B10908CA-3472-4FC3-B270-3413C096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01850"/>
            <a:ext cx="7772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85763" indent="-385763" eaLnBrk="1" hangingPunct="1">
              <a:lnSpc>
                <a:spcPct val="140000"/>
              </a:lnSpc>
              <a:defRPr/>
            </a:pPr>
            <a:r>
              <a:rPr lang="en-US" altLang="en-US" sz="2800" i="1">
                <a:solidFill>
                  <a:srgbClr val="FF6600"/>
                </a:solidFill>
                <a:latin typeface="Calibri" pitchFamily="34" charset="0"/>
                <a:ea typeface="+mn-ea"/>
              </a:rPr>
              <a:t>Método</a:t>
            </a:r>
            <a:endParaRPr lang="en-US" altLang="en-US" sz="2800" i="1" dirty="0">
              <a:solidFill>
                <a:srgbClr val="FF66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E118F3C5-0B02-4262-AA76-9B6ACF84E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986088"/>
            <a:ext cx="7127875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latin typeface="Calibri" panose="020F0502020204030204" pitchFamily="34" charset="0"/>
              </a:rPr>
              <a:t>A partir de k variáveis originais : x1,x2,...,xk: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latin typeface="Calibri" panose="020F0502020204030204" pitchFamily="34" charset="0"/>
              </a:rPr>
              <a:t>Produzem-se k novas variáveis: y1,y2,...,yk: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800" b="0">
              <a:latin typeface="Calibri" panose="020F0502020204030204" pitchFamily="34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en-US"/>
              <a:t>	y1 = a11x1 + a12x2 + ... + a1kxk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en-US"/>
              <a:t>	y2 = a21x1 + a22x2 + ... + a2kxk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en-US"/>
              <a:t>	...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en-US"/>
              <a:t>	yk = ak1x1 + ak2x2 + ... + akkxk</a:t>
            </a:r>
          </a:p>
        </p:txBody>
      </p:sp>
      <p:sp>
        <p:nvSpPr>
          <p:cNvPr id="8199" name="Text Box 2">
            <a:extLst>
              <a:ext uri="{FF2B5EF4-FFF2-40B4-BE49-F238E27FC236}">
                <a16:creationId xmlns:a16="http://schemas.microsoft.com/office/drawing/2014/main" id="{F3999336-879A-486E-B2EA-50DFADAA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270000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 dirty="0">
                <a:latin typeface="Calibri" panose="020F0502020204030204" pitchFamily="34" charset="0"/>
              </a:rPr>
              <a:t>Análise de Componentes Principais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7149-F3FA-4715-BE14-BED5892D05DD}"/>
              </a:ext>
            </a:extLst>
          </p:cNvPr>
          <p:cNvSpPr txBox="1"/>
          <p:nvPr/>
        </p:nvSpPr>
        <p:spPr>
          <a:xfrm>
            <a:off x="603250" y="6265346"/>
            <a:ext cx="851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Os</a:t>
            </a:r>
            <a:r>
              <a:rPr lang="en-US" dirty="0"/>
              <a:t> y’s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combinações</a:t>
            </a:r>
            <a:r>
              <a:rPr lang="en-US" dirty="0"/>
              <a:t> </a:t>
            </a:r>
            <a:r>
              <a:rPr lang="en-US" dirty="0" err="1"/>
              <a:t>lineares</a:t>
            </a:r>
            <a:r>
              <a:rPr lang="en-US" dirty="0"/>
              <a:t> dos x’s (i.e. das abundancies das </a:t>
            </a:r>
            <a:r>
              <a:rPr lang="en-US" dirty="0" err="1"/>
              <a:t>espécies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3C8E7B59-93EF-4089-A5C8-2AF869B24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99E593-F5E0-4402-91EF-3607F6F9148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105">
            <a:extLst>
              <a:ext uri="{FF2B5EF4-FFF2-40B4-BE49-F238E27FC236}">
                <a16:creationId xmlns:a16="http://schemas.microsoft.com/office/drawing/2014/main" id="{80EE975D-D0FE-4BC0-B4E6-77544165761F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4BDE9A5-B827-42DC-AA5F-C5AF0BA733DD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417CAF-84B9-42B5-A73F-61168C80B1E0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952966E-6A67-4DC8-99E7-C58E29B70EBC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B58E13-59B5-43C7-A0A3-8927AD278C3B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6F13C2-1E7E-471A-B8B1-C63BB861C124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17B18A-51C2-49F5-8AAF-97C69E4BCDD6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FB36D7-0FD4-4F69-B6EB-27D25B38E515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D8749A2-AA2A-4A00-AD9D-DF9CFBEBE9EC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5CA561-46ED-44E3-B48B-A0AFC8620487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1958C5-DB12-46F9-953B-4F26260DEC85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5DA140-9B3C-49AE-BE07-0749D869C67E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A1B633B-83EB-48F4-982E-2B60876767A7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4CF172-0CC7-4B6B-BB10-0936CC437F75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AEB24B6-9D48-498E-8431-E21557060CEB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0AFBA55-A4BC-4F2B-8153-B040090FF98D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19DFF31-2FBA-423B-B821-93694DDE5D8F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CA67683-214D-481A-9C62-EE841AF2666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221" name="Text Box 4">
            <a:extLst>
              <a:ext uri="{FF2B5EF4-FFF2-40B4-BE49-F238E27FC236}">
                <a16:creationId xmlns:a16="http://schemas.microsoft.com/office/drawing/2014/main" id="{58A91D03-8735-4078-9CBD-7D68763D1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616200"/>
            <a:ext cx="67691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Tal que: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yk's são ortogonais, i.e. não correlacionados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y1 explica a maior quantidade possível da variância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y2 explica a maior quantidade possível da variância remanescente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… etc.</a:t>
            </a:r>
            <a:endParaRPr lang="en-US" altLang="en-US" sz="2400" b="0">
              <a:latin typeface="Calibri" panose="020F0502020204030204" pitchFamily="34" charset="0"/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3D5371A8-A1CE-49B2-A4D9-655E2A3F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57388"/>
            <a:ext cx="7772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85763" indent="-385763" eaLnBrk="1" hangingPunct="1">
              <a:lnSpc>
                <a:spcPct val="140000"/>
              </a:lnSpc>
              <a:defRPr/>
            </a:pPr>
            <a:r>
              <a:rPr lang="en-US" altLang="en-US" sz="2800" i="1">
                <a:solidFill>
                  <a:srgbClr val="FF6600"/>
                </a:solidFill>
                <a:latin typeface="Calibri" pitchFamily="34" charset="0"/>
                <a:ea typeface="+mn-ea"/>
              </a:rPr>
              <a:t>Método</a:t>
            </a:r>
            <a:endParaRPr lang="en-US" altLang="en-US" sz="2800" i="1" dirty="0">
              <a:solidFill>
                <a:srgbClr val="FF66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9223" name="Text Box 2">
            <a:extLst>
              <a:ext uri="{FF2B5EF4-FFF2-40B4-BE49-F238E27FC236}">
                <a16:creationId xmlns:a16="http://schemas.microsoft.com/office/drawing/2014/main" id="{724D5782-F1DF-4B9D-B7CF-0AD19939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270000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793EDD9-9CF7-4531-9FF9-8E094228B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B7B51A-D96A-44DE-9C47-D0812508B0C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105">
            <a:extLst>
              <a:ext uri="{FF2B5EF4-FFF2-40B4-BE49-F238E27FC236}">
                <a16:creationId xmlns:a16="http://schemas.microsoft.com/office/drawing/2014/main" id="{FBFC5485-E1FF-4D17-B113-63AACC43233A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0D94893-0E1B-4A71-910F-2811E7C867C4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4C92E5-0370-4B7C-8D1D-FB51B5EFD6A1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80DFECF-9404-49B2-A97D-116F2AC81338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4B62C7-03C0-4FEC-95A4-9B54D42CE6AE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2271D2-3BD4-4291-A93A-216C549DB9C0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C61185-EB77-4298-80ED-4E5548ABF239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7AEA184-364F-4A7E-8621-206C9CF8E743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8EB602-9804-45E0-BCC8-E7F9F52DF079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2B1091-9097-489C-B374-E095B8A6228F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CD95C7-9C6F-4D73-BCB6-BC631F6E9655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2049C3-8E3A-4254-95A6-CA9D72923A2E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E8FDA6E-9BCF-4230-B9C8-B1E6882E41C3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DC3D31-F32A-4333-AE1F-AA1BA87B043B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1D7633E-7F07-4425-BB4F-162B7419D930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9EDD7E-13C2-4701-8636-7B690FEB494A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29C23D-ACB5-4F18-950F-9E30739EFDE7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591C823-E90E-4727-9C5B-CC94FD7855D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5" name="Rectangle 8">
            <a:extLst>
              <a:ext uri="{FF2B5EF4-FFF2-40B4-BE49-F238E27FC236}">
                <a16:creationId xmlns:a16="http://schemas.microsoft.com/office/drawing/2014/main" id="{5DEBE225-58CC-4B20-8F89-1EDA2F6F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1630363"/>
            <a:ext cx="5472112" cy="5111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5D154C6B-4824-47CC-AF19-26041C2A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95450"/>
            <a:ext cx="4217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4">
            <a:extLst>
              <a:ext uri="{FF2B5EF4-FFF2-40B4-BE49-F238E27FC236}">
                <a16:creationId xmlns:a16="http://schemas.microsoft.com/office/drawing/2014/main" id="{DA0A1B28-6A82-4171-A5A7-371806581C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7563" y="2762250"/>
            <a:ext cx="2895600" cy="2286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5">
            <a:extLst>
              <a:ext uri="{FF2B5EF4-FFF2-40B4-BE49-F238E27FC236}">
                <a16:creationId xmlns:a16="http://schemas.microsoft.com/office/drawing/2014/main" id="{B4F2F6B9-57D6-4E18-8D42-D196BE1F29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3363" y="2838450"/>
            <a:ext cx="1828800" cy="2057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6">
            <a:extLst>
              <a:ext uri="{FF2B5EF4-FFF2-40B4-BE49-F238E27FC236}">
                <a16:creationId xmlns:a16="http://schemas.microsoft.com/office/drawing/2014/main" id="{D575CAE4-AD0D-467A-8C35-AADFF9DE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6234113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1º Componente Principal, </a:t>
            </a:r>
            <a:r>
              <a:rPr lang="en-GB" altLang="en-US" sz="1800" i="1">
                <a:latin typeface="Verdana" panose="020B0604030504040204" pitchFamily="34" charset="0"/>
              </a:rPr>
              <a:t>y</a:t>
            </a:r>
            <a:r>
              <a:rPr lang="en-GB" altLang="en-US" sz="1800" baseline="-25000">
                <a:latin typeface="Verdana" panose="020B0604030504040204" pitchFamily="34" charset="0"/>
              </a:rPr>
              <a:t>1</a:t>
            </a:r>
            <a:endParaRPr lang="en-US" altLang="en-US" sz="1800" baseline="-25000">
              <a:latin typeface="Verdana" panose="020B0604030504040204" pitchFamily="34" charset="0"/>
            </a:endParaRPr>
          </a:p>
        </p:txBody>
      </p:sp>
      <p:sp>
        <p:nvSpPr>
          <p:cNvPr id="10250" name="Text Box 7">
            <a:extLst>
              <a:ext uri="{FF2B5EF4-FFF2-40B4-BE49-F238E27FC236}">
                <a16:creationId xmlns:a16="http://schemas.microsoft.com/office/drawing/2014/main" id="{497DF314-CB64-4199-ACD5-7B18D1CD0C1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75456" y="3642520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2º Componente Principal, </a:t>
            </a:r>
            <a:r>
              <a:rPr lang="en-GB" altLang="en-US" sz="1800" i="1">
                <a:latin typeface="Verdana" panose="020B0604030504040204" pitchFamily="34" charset="0"/>
              </a:rPr>
              <a:t>y</a:t>
            </a:r>
            <a:r>
              <a:rPr lang="en-GB" altLang="en-US" sz="1800" i="1" baseline="-25000">
                <a:latin typeface="Verdana" panose="020B0604030504040204" pitchFamily="34" charset="0"/>
              </a:rPr>
              <a:t>2</a:t>
            </a:r>
            <a:endParaRPr lang="en-US" altLang="en-US" sz="1800" baseline="-25000">
              <a:latin typeface="Verdana" panose="020B0604030504040204" pitchFamily="34" charset="0"/>
            </a:endParaRPr>
          </a:p>
        </p:txBody>
      </p:sp>
      <p:sp>
        <p:nvSpPr>
          <p:cNvPr id="10251" name="Text Box 2">
            <a:extLst>
              <a:ext uri="{FF2B5EF4-FFF2-40B4-BE49-F238E27FC236}">
                <a16:creationId xmlns:a16="http://schemas.microsoft.com/office/drawing/2014/main" id="{FD55EE4D-F240-4F1F-BE9C-C07B95D3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4100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B8912B5-5534-478D-8330-4DF8604D1276}"/>
              </a:ext>
            </a:extLst>
          </p:cNvPr>
          <p:cNvSpPr/>
          <p:nvPr/>
        </p:nvSpPr>
        <p:spPr>
          <a:xfrm>
            <a:off x="6253163" y="3200400"/>
            <a:ext cx="698500" cy="1428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2F7F884D-B212-40E9-A71D-FDFA083D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A54831-191A-4315-A20D-CBCCBA496EE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8" name="Group 105">
            <a:extLst>
              <a:ext uri="{FF2B5EF4-FFF2-40B4-BE49-F238E27FC236}">
                <a16:creationId xmlns:a16="http://schemas.microsoft.com/office/drawing/2014/main" id="{ACA91CDD-81CE-4C3B-ABE1-AD8C79FB4B0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CFE202F-82F2-496A-B128-F6FE1E170863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0417CB5-896B-4DFA-9017-F13E710A4D18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34A40E-8B1B-4ABF-9BE7-DBC8F24FBCF8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0E6F11-3F30-41D6-8B57-38B41E6220DC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F281E9-DFFD-47D7-938F-A8DFE62EF9BE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73D386-BAAD-4B8A-A5A9-1067AB36D768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11A368-8A13-410F-883F-68C510AD340F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A9B16D-0DC6-4C0F-A1E9-0999462FE81C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5F34E5-D198-4938-81C3-020A6D3DD785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0840D3-5BAD-4A76-B3EE-AAD754EEB021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548595-2DB3-4D19-9491-3F00CC791E9F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F118E86-4ABF-4DD3-878F-504E8CB46DE6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4EF45C-72F0-4CEA-BE3D-9B4C59CC5B8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13E8B3D-6300-496B-938E-A3037E26EFB8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D376F0A-41B7-434F-A4DC-3200B36E2BAA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23ABA8-F27B-4EA1-B181-A47DE662163F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55F8DE7-A6B7-44E0-A895-D021992C73F7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69" name="Rectangle 3">
            <a:extLst>
              <a:ext uri="{FF2B5EF4-FFF2-40B4-BE49-F238E27FC236}">
                <a16:creationId xmlns:a16="http://schemas.microsoft.com/office/drawing/2014/main" id="{48351B5B-34AB-449C-BADA-97F2A3B5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24175"/>
            <a:ext cx="80645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A partir de k variáveis originais : x1,x2,...,xk: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Produzem-se k novas variáveis: y1,y2,...,yk: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	y1 = a11x1 + a12x2 + ... + a1kxk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	y2 = a21x1 + a22x2 + ... + a2kxk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	...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latin typeface="Calibri" panose="020F0502020204030204" pitchFamily="34" charset="0"/>
              </a:rPr>
              <a:t>	yk = ak1x1 + ak2x2 + ... + akkxk</a:t>
            </a:r>
          </a:p>
        </p:txBody>
      </p:sp>
      <p:sp>
        <p:nvSpPr>
          <p:cNvPr id="11270" name="Rectangle 9">
            <a:extLst>
              <a:ext uri="{FF2B5EF4-FFF2-40B4-BE49-F238E27FC236}">
                <a16:creationId xmlns:a16="http://schemas.microsoft.com/office/drawing/2014/main" id="{DA7395A7-D361-4302-B08A-00106978B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932238"/>
            <a:ext cx="4681537" cy="2017712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/>
          </a:p>
        </p:txBody>
      </p:sp>
      <p:sp>
        <p:nvSpPr>
          <p:cNvPr id="11271" name="Line 10">
            <a:extLst>
              <a:ext uri="{FF2B5EF4-FFF2-40B4-BE49-F238E27FC236}">
                <a16:creationId xmlns:a16="http://schemas.microsoft.com/office/drawing/2014/main" id="{DB426241-71C6-4498-8E57-7D8158311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4972050"/>
            <a:ext cx="792163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11">
            <a:extLst>
              <a:ext uri="{FF2B5EF4-FFF2-40B4-BE49-F238E27FC236}">
                <a16:creationId xmlns:a16="http://schemas.microsoft.com/office/drawing/2014/main" id="{5BFA1C0D-1D95-4BC2-AA08-F193C2A8A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581525"/>
            <a:ext cx="23066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solidFill>
                  <a:srgbClr val="FF6600"/>
                </a:solidFill>
                <a:latin typeface="Verdana" panose="020B0604030504040204" pitchFamily="34" charset="0"/>
              </a:rPr>
              <a:t>Componentes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solidFill>
                  <a:srgbClr val="FF6600"/>
                </a:solidFill>
                <a:latin typeface="Verdana" panose="020B0604030504040204" pitchFamily="34" charset="0"/>
              </a:rPr>
              <a:t>Principais</a:t>
            </a:r>
            <a:endParaRPr lang="en-US" altLang="en-US" sz="2400" b="0">
              <a:solidFill>
                <a:srgbClr val="FF6600"/>
              </a:solidFill>
              <a:latin typeface="Verdana" panose="020B0604030504040204" pitchFamily="34" charset="0"/>
            </a:endParaRP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B411F9C5-1F05-4171-B333-D02D5650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1885950"/>
            <a:ext cx="7772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85763" indent="-385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FF6600"/>
                </a:solidFill>
                <a:latin typeface="Calibri" panose="020F0502020204030204" pitchFamily="34" charset="0"/>
              </a:rPr>
              <a:t>Método</a:t>
            </a:r>
          </a:p>
        </p:txBody>
      </p:sp>
      <p:sp>
        <p:nvSpPr>
          <p:cNvPr id="11274" name="Text Box 2">
            <a:extLst>
              <a:ext uri="{FF2B5EF4-FFF2-40B4-BE49-F238E27FC236}">
                <a16:creationId xmlns:a16="http://schemas.microsoft.com/office/drawing/2014/main" id="{88F61226-9147-466A-83A1-B355D549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856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102C6CEB-45D3-4A57-AF17-B0BCD08F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C4F579-845C-4987-B7B8-175DF8ED258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105">
            <a:extLst>
              <a:ext uri="{FF2B5EF4-FFF2-40B4-BE49-F238E27FC236}">
                <a16:creationId xmlns:a16="http://schemas.microsoft.com/office/drawing/2014/main" id="{CA8DED41-9B83-4CE2-A654-96789040282B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D628A2B-FA14-49AA-A826-09FAE08652B1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13F7819-17F2-4826-B267-279D746D87B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4188C93-1B0F-4107-8898-E5C2BCDB3EA1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FAEF12-DD60-4CB6-B6B2-9954ED0DC15A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CF9518-A4C8-4015-ADA3-321FB8671EE2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AF96B8-479D-41EE-86DF-1D0FADBC7B26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288EA0-6575-4156-9A08-B7A99660581E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5C4AFE-20BD-4523-A2E9-30F8F3C9A4E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4D4DE92-ABF9-4751-8282-4D507E16A15F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DCFBB2-D7DC-4360-BEFB-C61187724481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373736-D0FE-4188-BD31-77335A758C94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D6AFEAB-3B69-4EE0-9A1E-E9B3DFE14BD5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B8A3A52-0020-416C-8714-6B984543954F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8E58A-14E8-4575-8706-922CE6CF23F0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90BDD15-E03C-43CB-B03A-DFB32685C511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97E1234-FB31-4A9C-AEDE-73DDCE2DB68E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BA8CCFD-3F92-4766-A887-1CB5DFCEDBD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229681D0-032F-4ED5-8470-F7299074E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258119"/>
            <a:ext cx="80264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en-US" sz="2800" b="0" dirty="0">
                <a:latin typeface="Calibri" panose="020F0502020204030204" pitchFamily="34" charset="0"/>
              </a:rPr>
              <a:t>A extração dos </a:t>
            </a:r>
            <a:r>
              <a:rPr lang="pt-PT" altLang="en-US" sz="2800" b="0" dirty="0" err="1">
                <a:latin typeface="Calibri" panose="020F0502020204030204" pitchFamily="34" charset="0"/>
              </a:rPr>
              <a:t>CP’s</a:t>
            </a:r>
            <a:r>
              <a:rPr lang="pt-PT" altLang="en-US" sz="2800" b="0" dirty="0">
                <a:latin typeface="Calibri" panose="020F0502020204030204" pitchFamily="34" charset="0"/>
              </a:rPr>
              <a:t> pode ser baseada na: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endParaRPr lang="pt-PT" altLang="en-US" sz="2800" b="0" dirty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pt-PT" altLang="en-US" b="0" kern="0" dirty="0">
                <a:latin typeface="Calibri" panose="020F0502020204030204" pitchFamily="34" charset="0"/>
              </a:rPr>
              <a:t>Matriz de variância-covariância </a:t>
            </a:r>
            <a:r>
              <a:rPr lang="pt-PT" altLang="en-US" kern="0" dirty="0">
                <a:latin typeface="Calibri" panose="020F0502020204030204" pitchFamily="34" charset="0"/>
              </a:rPr>
              <a:t>(argumento de </a:t>
            </a:r>
            <a:r>
              <a:rPr lang="pt-PT" altLang="en-US" kern="0" dirty="0" err="1">
                <a:latin typeface="Lucida Console" panose="020B0609040504020204" pitchFamily="49" charset="0"/>
              </a:rPr>
              <a:t>princomp</a:t>
            </a:r>
            <a:r>
              <a:rPr lang="pt-PT" altLang="en-US" kern="0" dirty="0">
                <a:latin typeface="Lucida Console" panose="020B0609040504020204" pitchFamily="49" charset="0"/>
              </a:rPr>
              <a:t> cor=</a:t>
            </a:r>
            <a:r>
              <a:rPr lang="pt-PT" altLang="en-US" kern="0" dirty="0" err="1">
                <a:latin typeface="Lucida Console" panose="020B0609040504020204" pitchFamily="49" charset="0"/>
              </a:rPr>
              <a:t>FALSE,</a:t>
            </a:r>
            <a:r>
              <a:rPr lang="pt-PT" altLang="en-US" b="0" kern="0" dirty="0" err="1">
                <a:latin typeface="Calibri" panose="020F0502020204030204" pitchFamily="34" charset="0"/>
              </a:rPr>
              <a:t>quando</a:t>
            </a:r>
            <a:r>
              <a:rPr lang="pt-PT" altLang="en-US" b="0" kern="0" dirty="0">
                <a:latin typeface="Calibri" panose="020F0502020204030204" pitchFamily="34" charset="0"/>
              </a:rPr>
              <a:t> as variáveis são medidas nas mesmas unidades), ou </a:t>
            </a:r>
          </a:p>
          <a:p>
            <a:pPr lvl="1">
              <a:defRPr/>
            </a:pPr>
            <a:r>
              <a:rPr lang="pt-PT" altLang="en-US" b="0" kern="0" dirty="0">
                <a:latin typeface="Calibri" panose="020F0502020204030204" pitchFamily="34" charset="0"/>
              </a:rPr>
              <a:t>Matriz de correlação </a:t>
            </a:r>
            <a:r>
              <a:rPr lang="pt-PT" altLang="en-US" kern="0" dirty="0">
                <a:latin typeface="Calibri" panose="020F0502020204030204" pitchFamily="34" charset="0"/>
              </a:rPr>
              <a:t>(argumento de </a:t>
            </a:r>
            <a:r>
              <a:rPr lang="pt-PT" altLang="en-US" kern="0" dirty="0" err="1">
                <a:latin typeface="Lucida Console" panose="020B0609040504020204" pitchFamily="49" charset="0"/>
              </a:rPr>
              <a:t>princomp</a:t>
            </a:r>
            <a:r>
              <a:rPr lang="pt-PT" altLang="en-US" kern="0" dirty="0">
                <a:latin typeface="Lucida Console" panose="020B0609040504020204" pitchFamily="49" charset="0"/>
              </a:rPr>
              <a:t> cor=TRUE, </a:t>
            </a:r>
            <a:r>
              <a:rPr lang="pt-PT" altLang="en-US" kern="0" dirty="0"/>
              <a:t>ou apenas </a:t>
            </a:r>
            <a:r>
              <a:rPr lang="pt-PT" altLang="en-US" kern="0" dirty="0" err="1">
                <a:latin typeface="Lucida Console" panose="020B0609040504020204" pitchFamily="49" charset="0"/>
              </a:rPr>
              <a:t>scale</a:t>
            </a:r>
            <a:r>
              <a:rPr lang="pt-PT" altLang="en-US" kern="0" dirty="0">
                <a:latin typeface="Lucida Console" panose="020B0609040504020204" pitchFamily="49" charset="0"/>
              </a:rPr>
              <a:t>(dados), </a:t>
            </a:r>
            <a:r>
              <a:rPr lang="pt-PT" altLang="en-US" b="0" kern="0" dirty="0">
                <a:latin typeface="Calibri" panose="020F0502020204030204" pitchFamily="34" charset="0"/>
              </a:rPr>
              <a:t>mais adequada por exemplo se queremos usar sobre abundancias de espécies para descriminar locais)</a:t>
            </a:r>
            <a:endParaRPr lang="pt-PT" altLang="en-US" sz="3200" b="0" kern="0" dirty="0">
              <a:latin typeface="Calibri" panose="020F0502020204030204" pitchFamily="34" charset="0"/>
            </a:endParaRPr>
          </a:p>
        </p:txBody>
      </p:sp>
      <p:sp>
        <p:nvSpPr>
          <p:cNvPr id="12294" name="Text Box 2">
            <a:extLst>
              <a:ext uri="{FF2B5EF4-FFF2-40B4-BE49-F238E27FC236}">
                <a16:creationId xmlns:a16="http://schemas.microsoft.com/office/drawing/2014/main" id="{B71B40EA-4E2B-48B2-AC55-75637CD8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343025"/>
            <a:ext cx="8351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3FE8F7AE-75AE-4CAC-A400-FC25432D2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CF2444-E2B7-4BB1-9FF5-38655ACA861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05">
            <a:extLst>
              <a:ext uri="{FF2B5EF4-FFF2-40B4-BE49-F238E27FC236}">
                <a16:creationId xmlns:a16="http://schemas.microsoft.com/office/drawing/2014/main" id="{4504547A-AB46-43C6-BE59-FB14694D262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2795DFC-D3F2-4F62-A9D9-AEA0462652C7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E760BE-E2D8-44AB-9916-7C8D2606CFA2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0B7874-FB35-4C67-AE72-051BBB245BF5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2BC97E-C8C0-4F96-B15D-D3CF0DB2BAFC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AC19BF4-B0E1-482A-81B8-CBF23680A6C0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00514D-E0FB-43E2-859C-E3CE21C7E5BF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F9DF9C-1552-48E0-AC19-DD916226CCB6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DDCFEB4-2A60-47B6-B3B4-D36B90786ABC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D08ED9-DE70-4F47-BEDB-D3B25CDDDC7C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A5EA01D-605F-474F-BBC4-FD5FD571B9E0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1C362-0B0B-47F2-81EC-8E94D14E5EC2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541CC7E-32DD-42EB-BEAF-62E3A2295734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08FEFC-B24D-4D5C-A63B-68C4D9ACDF8D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FF549D2-456E-46BA-BE01-D85C1E4C9FDC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A0B131-E672-473A-83E3-23FA0C04AE3E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8B051D2-129D-44DE-8441-B38469080BEE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A51A7CD-F156-47F2-95CE-4A38D97B3AA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317" name="Rectangle 3">
            <a:extLst>
              <a:ext uri="{FF2B5EF4-FFF2-40B4-BE49-F238E27FC236}">
                <a16:creationId xmlns:a16="http://schemas.microsoft.com/office/drawing/2014/main" id="{CA8AA59B-851A-4448-BDED-573EF951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122488"/>
            <a:ext cx="84581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 err="1">
                <a:latin typeface="Calibri" panose="020F0502020204030204" pitchFamily="34" charset="0"/>
              </a:rPr>
              <a:t>Então</a:t>
            </a:r>
            <a:r>
              <a:rPr lang="en-GB" altLang="en-US" sz="2800" b="0" dirty="0">
                <a:latin typeface="Calibri" panose="020F0502020204030204" pitchFamily="34" charset="0"/>
              </a:rPr>
              <a:t>, </a:t>
            </a:r>
            <a:r>
              <a:rPr lang="en-GB" altLang="en-US" sz="2800" b="0" dirty="0" err="1">
                <a:latin typeface="Calibri" panose="020F0502020204030204" pitchFamily="34" charset="0"/>
              </a:rPr>
              <a:t>sendo</a:t>
            </a:r>
            <a:endParaRPr lang="en-GB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>
                <a:latin typeface="Calibri" panose="020F0502020204030204" pitchFamily="34" charset="0"/>
              </a:rPr>
              <a:t>	y1 = a11x1 + a12x2 + ... + a1kxk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>
                <a:latin typeface="Calibri" panose="020F0502020204030204" pitchFamily="34" charset="0"/>
              </a:rPr>
              <a:t>	y2 = a21x1 + a22x2 + ... + a2kxk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>
                <a:latin typeface="Calibri" panose="020F0502020204030204" pitchFamily="34" charset="0"/>
              </a:rPr>
              <a:t>	...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>
                <a:latin typeface="Calibri" panose="020F0502020204030204" pitchFamily="34" charset="0"/>
              </a:rPr>
              <a:t>	</a:t>
            </a:r>
            <a:r>
              <a:rPr lang="en-GB" altLang="en-US" sz="2800" b="0" dirty="0" err="1">
                <a:latin typeface="Calibri" panose="020F0502020204030204" pitchFamily="34" charset="0"/>
              </a:rPr>
              <a:t>yk</a:t>
            </a:r>
            <a:r>
              <a:rPr lang="en-GB" altLang="en-US" sz="2800" b="0" dirty="0">
                <a:latin typeface="Calibri" panose="020F0502020204030204" pitchFamily="34" charset="0"/>
              </a:rPr>
              <a:t> = ak1x1 + ak2x2 + ... + </a:t>
            </a:r>
            <a:r>
              <a:rPr lang="en-GB" altLang="en-US" sz="2800" b="0" dirty="0" err="1">
                <a:latin typeface="Calibri" panose="020F0502020204030204" pitchFamily="34" charset="0"/>
              </a:rPr>
              <a:t>akkxk</a:t>
            </a:r>
            <a:endParaRPr lang="en-GB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8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 err="1">
                <a:latin typeface="Calibri" panose="020F0502020204030204" pitchFamily="34" charset="0"/>
              </a:rPr>
              <a:t>xj’s</a:t>
            </a:r>
            <a:r>
              <a:rPr lang="en-GB" altLang="en-US" sz="2800" b="0" dirty="0">
                <a:latin typeface="Calibri" panose="020F0502020204030204" pitchFamily="34" charset="0"/>
              </a:rPr>
              <a:t> </a:t>
            </a:r>
            <a:r>
              <a:rPr lang="en-GB" altLang="en-US" sz="2800" b="0" dirty="0" err="1">
                <a:latin typeface="Calibri" panose="020F0502020204030204" pitchFamily="34" charset="0"/>
              </a:rPr>
              <a:t>são</a:t>
            </a:r>
            <a:r>
              <a:rPr lang="en-GB" altLang="en-US" sz="2800" b="0" dirty="0">
                <a:latin typeface="Calibri" panose="020F0502020204030204" pitchFamily="34" charset="0"/>
              </a:rPr>
              <a:t> </a:t>
            </a:r>
            <a:r>
              <a:rPr lang="en-GB" altLang="en-US" sz="2800" b="0" dirty="0" err="1">
                <a:latin typeface="Calibri" panose="020F0502020204030204" pitchFamily="34" charset="0"/>
              </a:rPr>
              <a:t>padronizados</a:t>
            </a:r>
            <a:r>
              <a:rPr lang="en-GB" altLang="en-US" sz="2800" b="0" dirty="0">
                <a:latin typeface="Calibri" panose="020F0502020204030204" pitchFamily="34" charset="0"/>
              </a:rPr>
              <a:t> (</a:t>
            </a:r>
            <a:r>
              <a:rPr lang="en-GB" altLang="en-US" sz="2800" b="0" dirty="0" err="1">
                <a:latin typeface="Calibri" panose="020F0502020204030204" pitchFamily="34" charset="0"/>
              </a:rPr>
              <a:t>redução</a:t>
            </a:r>
            <a:r>
              <a:rPr lang="en-GB" altLang="en-US" sz="2800" b="0" dirty="0">
                <a:latin typeface="Calibri" panose="020F0502020204030204" pitchFamily="34" charset="0"/>
              </a:rPr>
              <a:t> e </a:t>
            </a:r>
            <a:r>
              <a:rPr lang="en-GB" altLang="en-US" sz="2800" b="0" dirty="0" err="1">
                <a:latin typeface="Calibri" panose="020F0502020204030204" pitchFamily="34" charset="0"/>
              </a:rPr>
              <a:t>centragem</a:t>
            </a:r>
            <a:r>
              <a:rPr lang="en-GB" altLang="en-US" sz="2800" b="0" dirty="0">
                <a:latin typeface="Calibri" panose="020F0502020204030204" pitchFamily="34" charset="0"/>
              </a:rPr>
              <a:t>) se for </a:t>
            </a:r>
            <a:r>
              <a:rPr lang="en-GB" altLang="en-US" sz="2800" b="0" dirty="0" err="1">
                <a:latin typeface="Calibri" panose="020F0502020204030204" pitchFamily="34" charset="0"/>
              </a:rPr>
              <a:t>utilizada</a:t>
            </a:r>
            <a:r>
              <a:rPr lang="en-GB" altLang="en-US" sz="2800" b="0" dirty="0">
                <a:latin typeface="Calibri" panose="020F0502020204030204" pitchFamily="34" charset="0"/>
              </a:rPr>
              <a:t> a </a:t>
            </a:r>
            <a:r>
              <a:rPr lang="en-GB" altLang="en-US" sz="2800" b="0" dirty="0" err="1">
                <a:latin typeface="Calibri" panose="020F0502020204030204" pitchFamily="34" charset="0"/>
              </a:rPr>
              <a:t>matriz</a:t>
            </a:r>
            <a:r>
              <a:rPr lang="en-GB" altLang="en-US" sz="2800" b="0" dirty="0">
                <a:latin typeface="Calibri" panose="020F0502020204030204" pitchFamily="34" charset="0"/>
              </a:rPr>
              <a:t> de </a:t>
            </a:r>
            <a:r>
              <a:rPr lang="en-GB" altLang="en-US" sz="2800" b="0" dirty="0" err="1">
                <a:latin typeface="Calibri" panose="020F0502020204030204" pitchFamily="34" charset="0"/>
              </a:rPr>
              <a:t>correlação</a:t>
            </a:r>
            <a:r>
              <a:rPr lang="en-GB" altLang="en-US" sz="2800" dirty="0">
                <a:latin typeface="Calibri" panose="020F0502020204030204" pitchFamily="34" charset="0"/>
              </a:rPr>
              <a:t> (no R, </a:t>
            </a:r>
            <a:r>
              <a:rPr lang="en-GB" altLang="en-US" sz="2800" dirty="0">
                <a:latin typeface="Lucida Console" panose="020B0609040504020204" pitchFamily="49" charset="0"/>
              </a:rPr>
              <a:t>scale(dados)</a:t>
            </a:r>
            <a:r>
              <a:rPr lang="en-GB" altLang="en-US" sz="2800" dirty="0">
                <a:latin typeface="Calibri" panose="020F0502020204030204" pitchFamily="34" charset="0"/>
              </a:rPr>
              <a:t>)</a:t>
            </a:r>
            <a:endParaRPr lang="en-GB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13318" name="Text Box 2">
            <a:extLst>
              <a:ext uri="{FF2B5EF4-FFF2-40B4-BE49-F238E27FC236}">
                <a16:creationId xmlns:a16="http://schemas.microsoft.com/office/drawing/2014/main" id="{CD96EFF2-06B3-443C-8829-A2D7296C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856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1AD4AF6A-5641-4D4F-93BD-0E33B4EA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746565-9725-4F2B-AC91-C335A2DE1D6C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oup 105">
            <a:extLst>
              <a:ext uri="{FF2B5EF4-FFF2-40B4-BE49-F238E27FC236}">
                <a16:creationId xmlns:a16="http://schemas.microsoft.com/office/drawing/2014/main" id="{4035DD41-DE99-4D9E-9861-6044B8C4923F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EFC72EB-8737-45A6-B8AA-D5C0FD36A162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7AB827-D46F-4FA0-9EE8-149627BA3A19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7520056-8AFA-4C62-BFA0-FA7951772E59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64985E-494C-4914-ADA5-426BB7A35D77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9E73DB-5E2A-427B-842F-E91E13D79A02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0871FA-17AB-4357-B2C3-7A1DE78305FB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A2A1D1-313A-406C-B54E-06B0AD1E2495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A303CB-C19E-47FE-A353-8E6959AD0483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CCA485-8A10-4C12-AFFC-85F8F7C0A348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CFB9533-8EE7-4300-A1AD-41D5A76BFC21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929579D-49F1-4083-924D-26031BAAB17E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781000E-2C12-4328-9D5A-12995A2335BA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6F4B74-D270-42F8-BB2A-353CBCD9C4EC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76BCAB-C6C4-4675-A3D1-BC10A1E558EE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B2C38E-75C0-4E6A-93BD-F055FB4EBA0F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B6BE638-419F-4ED3-A21F-C456984FF7AC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C5A16DF-294D-4C05-B833-09F39325A8C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47AC86E-5896-40AD-B2FE-3565A64A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073275"/>
            <a:ext cx="7416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latin typeface="Calibri" panose="020F0502020204030204" pitchFamily="34" charset="0"/>
              </a:rPr>
              <a:t>{a11,a12,...,a1k} é o </a:t>
            </a:r>
            <a:r>
              <a:rPr lang="en-GB" altLang="en-US" sz="2400" b="0" dirty="0">
                <a:solidFill>
                  <a:srgbClr val="FF6600"/>
                </a:solidFill>
                <a:latin typeface="Calibri" panose="020F0502020204030204" pitchFamily="34" charset="0"/>
              </a:rPr>
              <a:t>1º vector </a:t>
            </a:r>
            <a:r>
              <a:rPr lang="en-GB" altLang="en-US" sz="2400" b="0" dirty="0" err="1">
                <a:solidFill>
                  <a:srgbClr val="FF6600"/>
                </a:solidFill>
                <a:latin typeface="Calibri" panose="020F0502020204030204" pitchFamily="34" charset="0"/>
              </a:rPr>
              <a:t>próprio</a:t>
            </a:r>
            <a:r>
              <a:rPr lang="en-GB" altLang="en-US" sz="2400" b="0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latin typeface="Calibri" panose="020F0502020204030204" pitchFamily="34" charset="0"/>
              </a:rPr>
              <a:t>(eigenvector) da </a:t>
            </a:r>
            <a:r>
              <a:rPr lang="en-GB" altLang="en-US" sz="2400" b="0" dirty="0" err="1">
                <a:latin typeface="Calibri" panose="020F0502020204030204" pitchFamily="34" charset="0"/>
              </a:rPr>
              <a:t>matriz</a:t>
            </a:r>
            <a:r>
              <a:rPr lang="en-GB" altLang="en-US" sz="2400" b="0" dirty="0"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latin typeface="Calibri" panose="020F0502020204030204" pitchFamily="34" charset="0"/>
              </a:rPr>
              <a:t>correlação</a:t>
            </a:r>
            <a:r>
              <a:rPr lang="en-GB" altLang="en-US" sz="2400" b="0" dirty="0">
                <a:latin typeface="Calibri" panose="020F0502020204030204" pitchFamily="34" charset="0"/>
              </a:rPr>
              <a:t>/</a:t>
            </a:r>
            <a:r>
              <a:rPr lang="en-GB" altLang="en-US" sz="2400" b="0" dirty="0" err="1">
                <a:latin typeface="Calibri" panose="020F0502020204030204" pitchFamily="34" charset="0"/>
              </a:rPr>
              <a:t>covariância</a:t>
            </a:r>
            <a:r>
              <a:rPr lang="en-GB" altLang="en-US" sz="2400" b="0" dirty="0">
                <a:latin typeface="Calibri" panose="020F0502020204030204" pitchFamily="34" charset="0"/>
              </a:rPr>
              <a:t>, o qual </a:t>
            </a:r>
            <a:r>
              <a:rPr lang="en-GB" altLang="en-US" sz="2400" b="0" dirty="0" err="1">
                <a:latin typeface="Calibri" panose="020F0502020204030204" pitchFamily="34" charset="0"/>
              </a:rPr>
              <a:t>inclui</a:t>
            </a:r>
            <a:r>
              <a:rPr lang="en-GB" altLang="en-US" sz="2400" b="0" dirty="0"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latin typeface="Calibri" panose="020F0502020204030204" pitchFamily="34" charset="0"/>
              </a:rPr>
              <a:t>os</a:t>
            </a:r>
            <a:r>
              <a:rPr lang="en-GB" altLang="en-US" sz="2400" b="0" dirty="0"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latin typeface="Calibri" panose="020F0502020204030204" pitchFamily="34" charset="0"/>
              </a:rPr>
              <a:t>coeficientes</a:t>
            </a:r>
            <a:r>
              <a:rPr lang="en-GB" altLang="en-US" sz="2400" b="0" dirty="0">
                <a:latin typeface="Calibri" panose="020F0502020204030204" pitchFamily="34" charset="0"/>
              </a:rPr>
              <a:t> da 1ª </a:t>
            </a:r>
            <a:r>
              <a:rPr lang="en-GB" altLang="en-US" sz="2400" b="0" dirty="0" err="1">
                <a:latin typeface="Calibri" panose="020F0502020204030204" pitchFamily="34" charset="0"/>
              </a:rPr>
              <a:t>componente</a:t>
            </a:r>
            <a:r>
              <a:rPr lang="en-GB" altLang="en-US" sz="2400" b="0" dirty="0">
                <a:latin typeface="Calibri" panose="020F0502020204030204" pitchFamily="34" charset="0"/>
              </a:rPr>
              <a:t> principal;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latin typeface="Calibri" panose="020F050202020403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latin typeface="Calibri" panose="020F0502020204030204" pitchFamily="34" charset="0"/>
              </a:rPr>
              <a:t>{a21,a22,...,a2k} é o </a:t>
            </a:r>
            <a:r>
              <a:rPr lang="en-GB" altLang="en-US" sz="2400" b="0" dirty="0">
                <a:solidFill>
                  <a:srgbClr val="FF6600"/>
                </a:solidFill>
                <a:latin typeface="Calibri" panose="020F0502020204030204" pitchFamily="34" charset="0"/>
              </a:rPr>
              <a:t>2º vector </a:t>
            </a:r>
            <a:r>
              <a:rPr lang="en-GB" altLang="en-US" sz="2400" b="0" dirty="0" err="1">
                <a:solidFill>
                  <a:srgbClr val="FF6600"/>
                </a:solidFill>
                <a:latin typeface="Calibri" panose="020F0502020204030204" pitchFamily="34" charset="0"/>
              </a:rPr>
              <a:t>próprio</a:t>
            </a:r>
            <a:r>
              <a:rPr lang="en-GB" altLang="en-US" sz="2400" b="0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latin typeface="Calibri" panose="020F0502020204030204" pitchFamily="34" charset="0"/>
              </a:rPr>
              <a:t>(eigenvector) da </a:t>
            </a:r>
            <a:r>
              <a:rPr lang="en-GB" altLang="en-US" sz="2400" b="0" dirty="0" err="1">
                <a:latin typeface="Calibri" panose="020F0502020204030204" pitchFamily="34" charset="0"/>
              </a:rPr>
              <a:t>matriz</a:t>
            </a:r>
            <a:r>
              <a:rPr lang="en-GB" altLang="en-US" sz="2400" b="0" dirty="0"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latin typeface="Calibri" panose="020F0502020204030204" pitchFamily="34" charset="0"/>
              </a:rPr>
              <a:t>correlação</a:t>
            </a:r>
            <a:r>
              <a:rPr lang="en-GB" altLang="en-US" sz="2400" b="0" dirty="0">
                <a:latin typeface="Calibri" panose="020F0502020204030204" pitchFamily="34" charset="0"/>
              </a:rPr>
              <a:t>/</a:t>
            </a:r>
            <a:r>
              <a:rPr lang="en-GB" altLang="en-US" sz="2400" b="0" dirty="0" err="1">
                <a:latin typeface="Calibri" panose="020F0502020204030204" pitchFamily="34" charset="0"/>
              </a:rPr>
              <a:t>covariância</a:t>
            </a:r>
            <a:r>
              <a:rPr lang="en-GB" altLang="en-US" sz="2400" b="0" dirty="0">
                <a:latin typeface="Calibri" panose="020F0502020204030204" pitchFamily="34" charset="0"/>
              </a:rPr>
              <a:t>, o qual </a:t>
            </a:r>
            <a:r>
              <a:rPr lang="en-GB" altLang="en-US" sz="2400" b="0" dirty="0" err="1">
                <a:latin typeface="Calibri" panose="020F0502020204030204" pitchFamily="34" charset="0"/>
              </a:rPr>
              <a:t>inclui</a:t>
            </a:r>
            <a:r>
              <a:rPr lang="en-GB" altLang="en-US" sz="2400" b="0" dirty="0"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latin typeface="Calibri" panose="020F0502020204030204" pitchFamily="34" charset="0"/>
              </a:rPr>
              <a:t>os</a:t>
            </a:r>
            <a:r>
              <a:rPr lang="en-GB" altLang="en-US" sz="2400" b="0" dirty="0"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latin typeface="Calibri" panose="020F0502020204030204" pitchFamily="34" charset="0"/>
              </a:rPr>
              <a:t>coeficientes</a:t>
            </a:r>
            <a:r>
              <a:rPr lang="en-GB" altLang="en-US" sz="2400" b="0" dirty="0">
                <a:latin typeface="Calibri" panose="020F0502020204030204" pitchFamily="34" charset="0"/>
              </a:rPr>
              <a:t> da 2ª </a:t>
            </a:r>
            <a:r>
              <a:rPr lang="en-GB" altLang="en-US" sz="2400" b="0" dirty="0" err="1">
                <a:latin typeface="Calibri" panose="020F0502020204030204" pitchFamily="34" charset="0"/>
              </a:rPr>
              <a:t>componente</a:t>
            </a:r>
            <a:r>
              <a:rPr lang="en-GB" altLang="en-US" sz="2400" b="0" dirty="0">
                <a:latin typeface="Calibri" panose="020F0502020204030204" pitchFamily="34" charset="0"/>
              </a:rPr>
              <a:t> principal;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latin typeface="Calibri" panose="020F0502020204030204" pitchFamily="34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400" b="0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latin typeface="Calibri" panose="020F0502020204030204" pitchFamily="34" charset="0"/>
              </a:rPr>
              <a:t>{ak1,ak2,...,</a:t>
            </a:r>
            <a:r>
              <a:rPr lang="en-GB" altLang="en-US" sz="2400" b="0" dirty="0" err="1">
                <a:latin typeface="Calibri" panose="020F0502020204030204" pitchFamily="34" charset="0"/>
              </a:rPr>
              <a:t>akk</a:t>
            </a:r>
            <a:r>
              <a:rPr lang="en-GB" altLang="en-US" sz="2400" b="0" dirty="0">
                <a:latin typeface="Calibri" panose="020F0502020204030204" pitchFamily="34" charset="0"/>
              </a:rPr>
              <a:t>} é o </a:t>
            </a:r>
            <a:r>
              <a:rPr lang="en-GB" altLang="en-US" sz="2400" b="0" dirty="0">
                <a:solidFill>
                  <a:srgbClr val="FF6600"/>
                </a:solidFill>
                <a:latin typeface="Calibri" panose="020F0502020204030204" pitchFamily="34" charset="0"/>
              </a:rPr>
              <a:t>k-</a:t>
            </a:r>
            <a:r>
              <a:rPr lang="en-GB" altLang="en-US" sz="2400" b="0" dirty="0" err="1">
                <a:solidFill>
                  <a:srgbClr val="FF6600"/>
                </a:solidFill>
                <a:latin typeface="Calibri" panose="020F0502020204030204" pitchFamily="34" charset="0"/>
              </a:rPr>
              <a:t>ésimo</a:t>
            </a:r>
            <a:r>
              <a:rPr lang="en-GB" altLang="en-US" sz="2400" b="0" dirty="0">
                <a:solidFill>
                  <a:srgbClr val="FF6600"/>
                </a:solidFill>
                <a:latin typeface="Calibri" panose="020F0502020204030204" pitchFamily="34" charset="0"/>
              </a:rPr>
              <a:t> vector </a:t>
            </a:r>
            <a:r>
              <a:rPr lang="en-GB" altLang="en-US" sz="2400" b="0" dirty="0" err="1">
                <a:solidFill>
                  <a:srgbClr val="FF6600"/>
                </a:solidFill>
                <a:latin typeface="Calibri" panose="020F0502020204030204" pitchFamily="34" charset="0"/>
              </a:rPr>
              <a:t>próprio</a:t>
            </a:r>
            <a:r>
              <a:rPr lang="en-GB" altLang="en-US" sz="2400" b="0" dirty="0">
                <a:solidFill>
                  <a:srgbClr val="FF66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>
                <a:latin typeface="Calibri" panose="020F0502020204030204" pitchFamily="34" charset="0"/>
              </a:rPr>
              <a:t>(eigenvector) da </a:t>
            </a:r>
            <a:r>
              <a:rPr lang="en-GB" altLang="en-US" sz="2400" b="0" dirty="0" err="1">
                <a:latin typeface="Calibri" panose="020F0502020204030204" pitchFamily="34" charset="0"/>
              </a:rPr>
              <a:t>matriz</a:t>
            </a:r>
            <a:r>
              <a:rPr lang="en-GB" altLang="en-US" sz="2400" b="0" dirty="0"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latin typeface="Calibri" panose="020F0502020204030204" pitchFamily="34" charset="0"/>
              </a:rPr>
              <a:t>correlação</a:t>
            </a:r>
            <a:r>
              <a:rPr lang="en-GB" altLang="en-US" sz="2400" b="0" dirty="0">
                <a:latin typeface="Calibri" panose="020F0502020204030204" pitchFamily="34" charset="0"/>
              </a:rPr>
              <a:t>/</a:t>
            </a:r>
            <a:r>
              <a:rPr lang="en-GB" altLang="en-US" sz="2400" b="0" dirty="0" err="1">
                <a:latin typeface="Calibri" panose="020F0502020204030204" pitchFamily="34" charset="0"/>
              </a:rPr>
              <a:t>covariância</a:t>
            </a:r>
            <a:r>
              <a:rPr lang="en-GB" altLang="en-US" sz="2400" b="0" dirty="0">
                <a:latin typeface="Calibri" panose="020F0502020204030204" pitchFamily="34" charset="0"/>
              </a:rPr>
              <a:t>, o qual </a:t>
            </a:r>
            <a:r>
              <a:rPr lang="en-GB" altLang="en-US" sz="2400" b="0" dirty="0" err="1">
                <a:latin typeface="Calibri" panose="020F0502020204030204" pitchFamily="34" charset="0"/>
              </a:rPr>
              <a:t>inclui</a:t>
            </a:r>
            <a:r>
              <a:rPr lang="en-GB" altLang="en-US" sz="2400" b="0" dirty="0"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latin typeface="Calibri" panose="020F0502020204030204" pitchFamily="34" charset="0"/>
              </a:rPr>
              <a:t>os</a:t>
            </a:r>
            <a:r>
              <a:rPr lang="en-GB" altLang="en-US" sz="2400" b="0" dirty="0"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latin typeface="Calibri" panose="020F0502020204030204" pitchFamily="34" charset="0"/>
              </a:rPr>
              <a:t>coeficientes</a:t>
            </a:r>
            <a:r>
              <a:rPr lang="en-GB" altLang="en-US" sz="2400" b="0" dirty="0">
                <a:latin typeface="Calibri" panose="020F0502020204030204" pitchFamily="34" charset="0"/>
              </a:rPr>
              <a:t> da k-</a:t>
            </a:r>
            <a:r>
              <a:rPr lang="en-GB" altLang="en-US" sz="2400" b="0" dirty="0" err="1">
                <a:latin typeface="Calibri" panose="020F0502020204030204" pitchFamily="34" charset="0"/>
              </a:rPr>
              <a:t>ésima</a:t>
            </a:r>
            <a:r>
              <a:rPr lang="en-GB" altLang="en-US" sz="2400" b="0" dirty="0"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latin typeface="Calibri" panose="020F0502020204030204" pitchFamily="34" charset="0"/>
              </a:rPr>
              <a:t>componente</a:t>
            </a:r>
            <a:r>
              <a:rPr lang="en-GB" altLang="en-US" sz="2400" b="0" dirty="0">
                <a:latin typeface="Calibri" panose="020F0502020204030204" pitchFamily="34" charset="0"/>
              </a:rPr>
              <a:t> principal.</a:t>
            </a: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14342" name="Text Box 2">
            <a:extLst>
              <a:ext uri="{FF2B5EF4-FFF2-40B4-BE49-F238E27FC236}">
                <a16:creationId xmlns:a16="http://schemas.microsoft.com/office/drawing/2014/main" id="{6757E660-30F1-4E64-98D8-B8FFB6B8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856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B069FD6D-442B-463F-BB3D-B0697A72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F046EC-A835-4446-A5C8-9A20638526C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4" name="Group 105">
            <a:extLst>
              <a:ext uri="{FF2B5EF4-FFF2-40B4-BE49-F238E27FC236}">
                <a16:creationId xmlns:a16="http://schemas.microsoft.com/office/drawing/2014/main" id="{85D6A776-EF02-4DA1-BC3D-3D63D350D587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68675E4-A0C4-45F1-AB2A-53A40A0F4CEC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CD65F-39F1-4748-A70E-4536BEA252CC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B2A45C-723E-4613-BB04-8C1BF5AFFB36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CF8A200-B479-4231-AA7B-1F80501C1EE6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17A802-9184-4D1C-A2AB-189BE7BC5FA5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5B133B8-DCE1-48BC-B769-4F32116E0A37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8A4738B-4E05-4413-891D-59654253B75B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533538-136F-408E-8393-05A7B0E95782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72B61F-FAF2-43AE-B409-5BE9DA8FA603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508D011-8399-4247-A4C8-6EC4729DFE84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93A6F82-48A7-4BD3-A742-7304F5F63B35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5CC7398-2F6E-44FA-9ADC-02012A8D116A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B903450-30D2-4B30-8503-C2946DA591F3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83E8870-CA3F-4403-9DFC-A500F831BB6F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A7D958-0E2D-445A-80C1-B4663824CD68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8CE1928-4BEB-41B9-A08A-E174D0920810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95B0F2-964D-4F70-9810-FD7278293572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365" name="Rectangle 3">
            <a:extLst>
              <a:ext uri="{FF2B5EF4-FFF2-40B4-BE49-F238E27FC236}">
                <a16:creationId xmlns:a16="http://schemas.microsoft.com/office/drawing/2014/main" id="{9153EC9F-BB8D-4E09-BF20-AA7DD56B8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38450"/>
            <a:ext cx="76327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latin typeface="Calibri" panose="020F0502020204030204" pitchFamily="34" charset="0"/>
              </a:rPr>
              <a:t>O </a:t>
            </a:r>
            <a:r>
              <a:rPr lang="en-GB" altLang="en-US" sz="2800" b="0">
                <a:solidFill>
                  <a:srgbClr val="FF6600"/>
                </a:solidFill>
                <a:latin typeface="Calibri" panose="020F0502020204030204" pitchFamily="34" charset="0"/>
              </a:rPr>
              <a:t>score</a:t>
            </a:r>
            <a:r>
              <a:rPr lang="en-GB" altLang="en-US" sz="2800" b="0">
                <a:latin typeface="Calibri" panose="020F0502020204030204" pitchFamily="34" charset="0"/>
              </a:rPr>
              <a:t> (coordenada) da i-ésima observação no j-ésimo componente principal é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latin typeface="Calibri" panose="020F0502020204030204" pitchFamily="34" charset="0"/>
              </a:rPr>
              <a:t>	yi,j = aj1xi1 + aj2xi2 + ... + ajkxik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latin typeface="Calibri" panose="020F0502020204030204" pitchFamily="34" charset="0"/>
            </a:endParaRPr>
          </a:p>
        </p:txBody>
      </p:sp>
      <p:sp>
        <p:nvSpPr>
          <p:cNvPr id="15366" name="Text Box 2">
            <a:extLst>
              <a:ext uri="{FF2B5EF4-FFF2-40B4-BE49-F238E27FC236}">
                <a16:creationId xmlns:a16="http://schemas.microsoft.com/office/drawing/2014/main" id="{F7104761-FF2A-4EC6-B8E4-D6738001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14C17777-692A-4864-BF86-00C82496C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7374A0-8FCA-4A45-883D-B01828892F7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Group 105">
            <a:extLst>
              <a:ext uri="{FF2B5EF4-FFF2-40B4-BE49-F238E27FC236}">
                <a16:creationId xmlns:a16="http://schemas.microsoft.com/office/drawing/2014/main" id="{D959216A-40E9-46C4-8D1D-00D1398256F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9414959-9EA1-40A0-A8AD-2F8A0D7381CD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B6EA6F-94BC-423C-BD2A-EB864E0935A2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AA2878-DBCE-442B-AAA5-9E2FC9B97E4B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20DAA2-7CC8-4C1F-A8C6-DD5974657E19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E10E33-C3C5-4339-85D5-776B6F475DB3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030B96-CE76-4CA2-B341-1F155E587FED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9F4FAAB-F481-4DEE-A66A-0668BFA431CA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53FDEA-9378-4E95-8662-623181E3AF5D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BF643C-3706-4613-9B35-4730B7AD3894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DD834E9-F9A0-4F3F-AF1C-9C1CA1AF4E10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0CF5E8-5AC5-419E-977A-59019E8BBD34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FC630EE-4720-4A5A-91E5-182B8E4F2ED9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F632760-9FDF-4D30-8E7E-A18B40E66B3F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EC7F8D5-A255-4F23-A500-FA78F30F2D09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D4DA0A0-649C-4491-8694-DE30F069FA56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D2AFCC6-E969-4549-BF9D-47227706865C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401786F-01F2-4965-B02C-213E7482C57E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389" name="Group 27">
            <a:extLst>
              <a:ext uri="{FF2B5EF4-FFF2-40B4-BE49-F238E27FC236}">
                <a16:creationId xmlns:a16="http://schemas.microsoft.com/office/drawing/2014/main" id="{1601565F-F912-4225-B1D9-EB1EAFE4D41B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1698625"/>
            <a:ext cx="5472113" cy="5043488"/>
            <a:chOff x="1973" y="981"/>
            <a:chExt cx="3447" cy="3220"/>
          </a:xfrm>
        </p:grpSpPr>
        <p:sp>
          <p:nvSpPr>
            <p:cNvPr id="16392" name="Rectangle 20">
              <a:extLst>
                <a:ext uri="{FF2B5EF4-FFF2-40B4-BE49-F238E27FC236}">
                  <a16:creationId xmlns:a16="http://schemas.microsoft.com/office/drawing/2014/main" id="{5E2901EB-D798-494A-AE50-142EB8F13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981"/>
              <a:ext cx="3447" cy="32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erdana" panose="020B0604030504040204" pitchFamily="34" charset="0"/>
              </a:endParaRPr>
            </a:p>
          </p:txBody>
        </p:sp>
        <p:pic>
          <p:nvPicPr>
            <p:cNvPr id="16393" name="Picture 3">
              <a:extLst>
                <a:ext uri="{FF2B5EF4-FFF2-40B4-BE49-F238E27FC236}">
                  <a16:creationId xmlns:a16="http://schemas.microsoft.com/office/drawing/2014/main" id="{90ABF237-D83D-4729-828C-C11654D28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1004"/>
              <a:ext cx="2657" cy="288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" name="AutoShape 4">
              <a:extLst>
                <a:ext uri="{FF2B5EF4-FFF2-40B4-BE49-F238E27FC236}">
                  <a16:creationId xmlns:a16="http://schemas.microsoft.com/office/drawing/2014/main" id="{C5CA0872-2FB3-4EF4-99DD-EBF3D3E88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1864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16395" name="Line 5">
              <a:extLst>
                <a:ext uri="{FF2B5EF4-FFF2-40B4-BE49-F238E27FC236}">
                  <a16:creationId xmlns:a16="http://schemas.microsoft.com/office/drawing/2014/main" id="{1DB69BE6-C1E5-45EA-8CFF-81123AA6B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1912"/>
              <a:ext cx="0" cy="17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6">
              <a:extLst>
                <a:ext uri="{FF2B5EF4-FFF2-40B4-BE49-F238E27FC236}">
                  <a16:creationId xmlns:a16="http://schemas.microsoft.com/office/drawing/2014/main" id="{64648749-845A-46C6-A1C1-845EABCCB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6" y="1912"/>
              <a:ext cx="177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7">
              <a:extLst>
                <a:ext uri="{FF2B5EF4-FFF2-40B4-BE49-F238E27FC236}">
                  <a16:creationId xmlns:a16="http://schemas.microsoft.com/office/drawing/2014/main" id="{DAA64D08-61FA-4D88-89F3-B388152B8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1618"/>
              <a:ext cx="288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0" i="1">
                  <a:latin typeface="Verdana" panose="020B0604030504040204" pitchFamily="34" charset="0"/>
                </a:rPr>
                <a:t>x</a:t>
              </a:r>
              <a:r>
                <a:rPr lang="en-GB" altLang="en-US" sz="1800" b="0" i="1" baseline="-25000">
                  <a:latin typeface="Verdana" panose="020B0604030504040204" pitchFamily="34" charset="0"/>
                </a:rPr>
                <a:t>i2</a:t>
              </a:r>
              <a:endParaRPr lang="en-US" altLang="en-US" sz="1800" b="0" baseline="-25000">
                <a:latin typeface="Verdana" panose="020B0604030504040204" pitchFamily="34" charset="0"/>
              </a:endParaRPr>
            </a:p>
          </p:txBody>
        </p:sp>
        <p:sp>
          <p:nvSpPr>
            <p:cNvPr id="16398" name="Text Box 8">
              <a:extLst>
                <a:ext uri="{FF2B5EF4-FFF2-40B4-BE49-F238E27FC236}">
                  <a16:creationId xmlns:a16="http://schemas.microsoft.com/office/drawing/2014/main" id="{8452240E-535A-47EA-8BDC-152A78FFE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8" y="3106"/>
              <a:ext cx="288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0" i="1">
                  <a:latin typeface="Verdana" panose="020B0604030504040204" pitchFamily="34" charset="0"/>
                </a:rPr>
                <a:t>x</a:t>
              </a:r>
              <a:r>
                <a:rPr lang="en-GB" altLang="en-US" sz="1800" b="0" i="1" baseline="-25000">
                  <a:latin typeface="Verdana" panose="020B0604030504040204" pitchFamily="34" charset="0"/>
                </a:rPr>
                <a:t>i1</a:t>
              </a:r>
              <a:endParaRPr lang="en-US" altLang="en-US" sz="1800" b="0" baseline="-25000">
                <a:latin typeface="Verdana" panose="020B0604030504040204" pitchFamily="34" charset="0"/>
              </a:endParaRPr>
            </a:p>
          </p:txBody>
        </p:sp>
        <p:sp>
          <p:nvSpPr>
            <p:cNvPr id="16399" name="Line 9">
              <a:extLst>
                <a:ext uri="{FF2B5EF4-FFF2-40B4-BE49-F238E27FC236}">
                  <a16:creationId xmlns:a16="http://schemas.microsoft.com/office/drawing/2014/main" id="{1DAD8116-D8EC-4B56-9E07-F353977FF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6" y="1720"/>
              <a:ext cx="1824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0">
              <a:extLst>
                <a:ext uri="{FF2B5EF4-FFF2-40B4-BE49-F238E27FC236}">
                  <a16:creationId xmlns:a16="http://schemas.microsoft.com/office/drawing/2014/main" id="{5C272AD6-31A1-47AC-92D6-504351421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4" y="1960"/>
              <a:ext cx="1056" cy="11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1">
              <a:extLst>
                <a:ext uri="{FF2B5EF4-FFF2-40B4-BE49-F238E27FC236}">
                  <a16:creationId xmlns:a16="http://schemas.microsoft.com/office/drawing/2014/main" id="{6F572C9A-CF5E-4C36-B213-FB6BAE5C1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6" y="1912"/>
              <a:ext cx="336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2">
              <a:extLst>
                <a:ext uri="{FF2B5EF4-FFF2-40B4-BE49-F238E27FC236}">
                  <a16:creationId xmlns:a16="http://schemas.microsoft.com/office/drawing/2014/main" id="{C2847635-92B1-422C-92E8-283CFBACB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1912"/>
              <a:ext cx="192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Rectangle 13">
              <a:extLst>
                <a:ext uri="{FF2B5EF4-FFF2-40B4-BE49-F238E27FC236}">
                  <a16:creationId xmlns:a16="http://schemas.microsoft.com/office/drawing/2014/main" id="{016799AE-6F7E-4F91-B5C9-FC31922E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" y="1810"/>
              <a:ext cx="323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0" i="1">
                  <a:latin typeface="Verdana" panose="020B0604030504040204" pitchFamily="34" charset="0"/>
                </a:rPr>
                <a:t>y</a:t>
              </a:r>
              <a:r>
                <a:rPr lang="en-GB" altLang="en-US" sz="1800" b="0" i="1" baseline="-25000">
                  <a:latin typeface="Verdana" panose="020B0604030504040204" pitchFamily="34" charset="0"/>
                </a:rPr>
                <a:t>i,1</a:t>
              </a:r>
              <a:endParaRPr lang="en-US" altLang="en-US" sz="1800" b="0" i="1" baseline="-25000">
                <a:latin typeface="Verdana" panose="020B0604030504040204" pitchFamily="34" charset="0"/>
              </a:endParaRPr>
            </a:p>
          </p:txBody>
        </p:sp>
        <p:sp>
          <p:nvSpPr>
            <p:cNvPr id="16404" name="Rectangle 14">
              <a:extLst>
                <a:ext uri="{FF2B5EF4-FFF2-40B4-BE49-F238E27FC236}">
                  <a16:creationId xmlns:a16="http://schemas.microsoft.com/office/drawing/2014/main" id="{7422B624-3C1C-4380-83F9-6BA1267F8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1858"/>
              <a:ext cx="323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0" i="1">
                  <a:latin typeface="Verdana" panose="020B0604030504040204" pitchFamily="34" charset="0"/>
                </a:rPr>
                <a:t>y</a:t>
              </a:r>
              <a:r>
                <a:rPr lang="en-GB" altLang="en-US" sz="1800" b="0" i="1" baseline="-25000">
                  <a:latin typeface="Verdana" panose="020B0604030504040204" pitchFamily="34" charset="0"/>
                </a:rPr>
                <a:t>i,2</a:t>
              </a:r>
              <a:endParaRPr lang="en-US" altLang="en-US" sz="1800" b="0" i="1" baseline="-25000">
                <a:latin typeface="Verdana" panose="020B0604030504040204" pitchFamily="34" charset="0"/>
              </a:endParaRPr>
            </a:p>
          </p:txBody>
        </p:sp>
        <p:sp>
          <p:nvSpPr>
            <p:cNvPr id="16405" name="Text Box 21">
              <a:extLst>
                <a:ext uri="{FF2B5EF4-FFF2-40B4-BE49-F238E27FC236}">
                  <a16:creationId xmlns:a16="http://schemas.microsoft.com/office/drawing/2014/main" id="{C5D18F3F-4FAF-44BE-9882-65F1534F3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834"/>
              <a:ext cx="2394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Verdana" panose="020B0604030504040204" pitchFamily="34" charset="0"/>
                </a:rPr>
                <a:t>1º Componente Principal, </a:t>
              </a:r>
              <a:r>
                <a:rPr lang="en-GB" altLang="en-US" sz="1800" i="1">
                  <a:latin typeface="Verdana" panose="020B0604030504040204" pitchFamily="34" charset="0"/>
                </a:rPr>
                <a:t>y</a:t>
              </a:r>
              <a:r>
                <a:rPr lang="en-GB" altLang="en-US" sz="1800" baseline="-25000">
                  <a:latin typeface="Verdana" panose="020B0604030504040204" pitchFamily="34" charset="0"/>
                </a:rPr>
                <a:t>1</a:t>
              </a:r>
              <a:endParaRPr lang="en-US" altLang="en-US" sz="1800" baseline="-25000">
                <a:latin typeface="Verdana" panose="020B0604030504040204" pitchFamily="34" charset="0"/>
              </a:endParaRPr>
            </a:p>
          </p:txBody>
        </p:sp>
        <p:sp>
          <p:nvSpPr>
            <p:cNvPr id="16406" name="Text Box 22">
              <a:extLst>
                <a:ext uri="{FF2B5EF4-FFF2-40B4-BE49-F238E27FC236}">
                  <a16:creationId xmlns:a16="http://schemas.microsoft.com/office/drawing/2014/main" id="{5B0D053E-DE1A-4692-855B-6433053F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71" y="2279"/>
              <a:ext cx="2394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latin typeface="Verdana" panose="020B0604030504040204" pitchFamily="34" charset="0"/>
                </a:rPr>
                <a:t>2º Componente Principal, </a:t>
              </a:r>
              <a:r>
                <a:rPr lang="en-GB" altLang="en-US" sz="1800" i="1">
                  <a:latin typeface="Verdana" panose="020B0604030504040204" pitchFamily="34" charset="0"/>
                </a:rPr>
                <a:t>y</a:t>
              </a:r>
              <a:r>
                <a:rPr lang="en-GB" altLang="en-US" sz="1800" i="1" baseline="-25000">
                  <a:latin typeface="Verdana" panose="020B0604030504040204" pitchFamily="34" charset="0"/>
                </a:rPr>
                <a:t>2</a:t>
              </a:r>
              <a:endParaRPr lang="en-US" altLang="en-US" sz="1800" baseline="-25000">
                <a:latin typeface="Verdana" panose="020B0604030504040204" pitchFamily="34" charset="0"/>
              </a:endParaRPr>
            </a:p>
          </p:txBody>
        </p:sp>
      </p:grpSp>
      <p:sp>
        <p:nvSpPr>
          <p:cNvPr id="16390" name="Text Box 23">
            <a:extLst>
              <a:ext uri="{FF2B5EF4-FFF2-40B4-BE49-F238E27FC236}">
                <a16:creationId xmlns:a16="http://schemas.microsoft.com/office/drawing/2014/main" id="{ACF7D5C6-DBBB-48C2-B8DB-0975115A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808163"/>
            <a:ext cx="28559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Scores (coordenadas)</a:t>
            </a:r>
            <a:endParaRPr lang="en-US" altLang="en-US" sz="2400" b="0">
              <a:latin typeface="Calibri" panose="020F0502020204030204" pitchFamily="34" charset="0"/>
            </a:endParaRPr>
          </a:p>
        </p:txBody>
      </p:sp>
      <p:sp>
        <p:nvSpPr>
          <p:cNvPr id="16391" name="Text Box 2">
            <a:extLst>
              <a:ext uri="{FF2B5EF4-FFF2-40B4-BE49-F238E27FC236}">
                <a16:creationId xmlns:a16="http://schemas.microsoft.com/office/drawing/2014/main" id="{7B0C814C-012F-47EB-9D31-E35EFC09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7125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  <p:sp>
        <p:nvSpPr>
          <p:cNvPr id="46" name="Arrow: Curved Left 45">
            <a:extLst>
              <a:ext uri="{FF2B5EF4-FFF2-40B4-BE49-F238E27FC236}">
                <a16:creationId xmlns:a16="http://schemas.microsoft.com/office/drawing/2014/main" id="{2270852D-683E-460D-BFAA-24742F28DCE5}"/>
              </a:ext>
            </a:extLst>
          </p:cNvPr>
          <p:cNvSpPr/>
          <p:nvPr/>
        </p:nvSpPr>
        <p:spPr>
          <a:xfrm>
            <a:off x="7995444" y="3325757"/>
            <a:ext cx="698500" cy="1428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0A0D8EB2-AFC5-4EA0-9D7D-E79F55A0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F44AF6-858A-437A-AD11-AC0CE52FCC9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2" name="Group 105">
            <a:extLst>
              <a:ext uri="{FF2B5EF4-FFF2-40B4-BE49-F238E27FC236}">
                <a16:creationId xmlns:a16="http://schemas.microsoft.com/office/drawing/2014/main" id="{0E2BD706-F23D-47E1-98DE-ADFB99E811EC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937B31B-01F7-4811-B8F2-A0F8B0BF4FA7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836B24-CD05-4FAC-8A45-5EB7875B94CC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C2C7361-ACED-4748-A5AB-C5EB849D18AD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BE3DD29-F796-44C8-AEAE-F025C6B3A95B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F917C2-B1FC-44BE-A6CF-3E18767A012F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A71B93-D713-42C3-8495-A0561E9D9B9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6F2AB3-6CDE-419A-8C37-77B341D02E7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CE20CE-EA95-4F8C-9851-EAD6B681B9E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1EE8B68-6431-4E15-A2BB-850F07F55D57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8DC6A0-ACA5-44D0-8AC8-F7536759B355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159012-97CB-4A24-8EB5-3CB448FB893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51DE5A-0FF6-47EA-8685-596B03605CC4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1600EAF-B077-47C4-ADBC-06B0D5801E74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952758-218E-4BBF-AEB9-F85B63B210D7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A54D0B0-4CB9-41AC-8572-297B489D182A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76A60FA-CBE4-460A-AFCB-602FFC6F938D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613E09A-DBBE-4B0D-AA1C-6B13B44FC897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D05528F3-ACAC-434E-8324-4E0ED5A9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366963"/>
            <a:ext cx="70548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0">
                <a:latin typeface="Calibri" panose="020F0502020204030204" pitchFamily="34" charset="0"/>
              </a:rPr>
              <a:t>A quantidade de variância explicada pelo:</a:t>
            </a:r>
          </a:p>
          <a:p>
            <a:pPr lvl="1">
              <a:defRPr/>
            </a:pPr>
            <a:r>
              <a:rPr lang="en-GB" altLang="en-US" b="0" kern="0">
                <a:latin typeface="Calibri" panose="020F0502020204030204" pitchFamily="34" charset="0"/>
              </a:rPr>
              <a:t>1º componente principal, λ1, é o 1º valor próprio (eigenvalue)</a:t>
            </a:r>
          </a:p>
          <a:p>
            <a:pPr lvl="1">
              <a:defRPr/>
            </a:pPr>
            <a:r>
              <a:rPr lang="en-GB" altLang="en-US" b="0" kern="0">
                <a:latin typeface="Calibri" panose="020F0502020204030204" pitchFamily="34" charset="0"/>
              </a:rPr>
              <a:t>2º componente principal, λ2, é o 2º valor próprio (eigenvalue)</a:t>
            </a:r>
          </a:p>
          <a:p>
            <a:pPr lvl="1">
              <a:defRPr/>
            </a:pPr>
            <a:r>
              <a:rPr lang="en-GB" altLang="en-US" b="0" kern="0">
                <a:latin typeface="Calibri" panose="020F0502020204030204" pitchFamily="34" charset="0"/>
              </a:rPr>
              <a:t> ...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b="0">
                <a:latin typeface="Calibri" panose="020F0502020204030204" pitchFamily="34" charset="0"/>
              </a:rPr>
              <a:t> λ1 &gt; λ2 &gt; λ3 &gt; λ4 &gt; ...</a:t>
            </a:r>
            <a:endParaRPr lang="en-GB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17414" name="Text Box 2">
            <a:extLst>
              <a:ext uri="{FF2B5EF4-FFF2-40B4-BE49-F238E27FC236}">
                <a16:creationId xmlns:a16="http://schemas.microsoft.com/office/drawing/2014/main" id="{7930857D-BB0E-42E7-9624-9A6AEE2A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3025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FBB04E-003D-407A-96B3-B84CD19C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76"/>
            <a:ext cx="9144000" cy="6566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E7558-A1B7-4412-B3F7-1B9D24DF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01" y="943343"/>
            <a:ext cx="4311941" cy="1349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DBA51-9B0B-4FCF-B7D7-1C17A7029E3C}"/>
              </a:ext>
            </a:extLst>
          </p:cNvPr>
          <p:cNvSpPr txBox="1"/>
          <p:nvPr/>
        </p:nvSpPr>
        <p:spPr>
          <a:xfrm>
            <a:off x="427839" y="1294810"/>
            <a:ext cx="255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detalhados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página</a:t>
            </a:r>
            <a:r>
              <a:rPr lang="en-US" b="1" dirty="0"/>
              <a:t> da aula T23</a:t>
            </a:r>
          </a:p>
        </p:txBody>
      </p:sp>
    </p:spTree>
    <p:extLst>
      <p:ext uri="{BB962C8B-B14F-4D97-AF65-F5344CB8AC3E}">
        <p14:creationId xmlns:p14="http://schemas.microsoft.com/office/powerpoint/2010/main" val="206345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FA78FDED-4B0E-4C09-BF4E-EBCFC566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A9A60E-A3DB-4DF2-9081-D66D7E7C38FB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Group 105">
            <a:extLst>
              <a:ext uri="{FF2B5EF4-FFF2-40B4-BE49-F238E27FC236}">
                <a16:creationId xmlns:a16="http://schemas.microsoft.com/office/drawing/2014/main" id="{B6024853-22B6-4EF2-AACB-DB7BB2CAEA01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54E6A0-2106-4FF7-894A-BD0907FD99A1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D298E1-BBEB-4762-89FE-C219BD09E49F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C1124C4-1E60-4203-9996-9C277D1F16C5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087858-12D5-40A5-AEE6-2C7761F2CB25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C700C8-CB01-4CFF-ADC5-87C133CFCAE3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357485-C88F-4E91-BFB7-4523AFD4FFC1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D53B25-31F9-466D-8B16-058303B55B5A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D45EAB-F73E-451F-8DE1-C4908C2502C5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62C0ED-63CD-402C-8AE1-561AFD1CE3BB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F5F010-5BC9-400D-B16A-BD1ECB9DD9C1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60EC14F-73DD-4E62-B174-76969D254393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CF808D9-657A-4438-90A8-A3277EE8E198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61F135-B68D-4FA2-B89A-E2630B407E77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3E3D50-D71E-4292-AC69-03D08D6ECBA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9BA5B52-3A05-4D25-AADC-BCECE1CEDA1B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59CE437-B4F8-42FB-8580-D3EAA9DAAF4E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682DCD-1B42-4820-AAC7-8330580A4FAC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B98408E7-4814-405D-99CE-9B2F728B0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33625"/>
            <a:ext cx="30257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b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Valores próprios (eigenvalues)</a:t>
            </a:r>
          </a:p>
        </p:txBody>
      </p:sp>
      <p:grpSp>
        <p:nvGrpSpPr>
          <p:cNvPr id="18438" name="Group 18">
            <a:extLst>
              <a:ext uri="{FF2B5EF4-FFF2-40B4-BE49-F238E27FC236}">
                <a16:creationId xmlns:a16="http://schemas.microsoft.com/office/drawing/2014/main" id="{32B099AD-57DD-4D47-8F67-53044065B00A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1773238"/>
            <a:ext cx="5384800" cy="4968875"/>
            <a:chOff x="1983" y="1033"/>
            <a:chExt cx="3392" cy="3130"/>
          </a:xfrm>
        </p:grpSpPr>
        <p:sp>
          <p:nvSpPr>
            <p:cNvPr id="18440" name="Rectangle 14">
              <a:extLst>
                <a:ext uri="{FF2B5EF4-FFF2-40B4-BE49-F238E27FC236}">
                  <a16:creationId xmlns:a16="http://schemas.microsoft.com/office/drawing/2014/main" id="{D9BC2C39-1C0A-45FA-A8AF-A9CCB0734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1033"/>
              <a:ext cx="3356" cy="31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pic>
          <p:nvPicPr>
            <p:cNvPr id="18441" name="Picture 3">
              <a:extLst>
                <a:ext uri="{FF2B5EF4-FFF2-40B4-BE49-F238E27FC236}">
                  <a16:creationId xmlns:a16="http://schemas.microsoft.com/office/drawing/2014/main" id="{572832A6-F480-4F01-80CE-DD1125986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07"/>
              <a:ext cx="2657" cy="288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2" name="Line 4">
              <a:extLst>
                <a:ext uri="{FF2B5EF4-FFF2-40B4-BE49-F238E27FC236}">
                  <a16:creationId xmlns:a16="http://schemas.microsoft.com/office/drawing/2014/main" id="{063CCE49-12C6-4D57-AF43-ABE3535B8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3" y="1927"/>
              <a:ext cx="1824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5">
              <a:extLst>
                <a:ext uri="{FF2B5EF4-FFF2-40B4-BE49-F238E27FC236}">
                  <a16:creationId xmlns:a16="http://schemas.microsoft.com/office/drawing/2014/main" id="{CC6F9C31-4F18-4B44-9E02-A31800EB6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5" y="1975"/>
              <a:ext cx="1152" cy="12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AutoShape 6">
              <a:extLst>
                <a:ext uri="{FF2B5EF4-FFF2-40B4-BE49-F238E27FC236}">
                  <a16:creationId xmlns:a16="http://schemas.microsoft.com/office/drawing/2014/main" id="{F2E50575-C218-4E29-A1FA-EEBCE9A1C01A}"/>
                </a:ext>
              </a:extLst>
            </p:cNvPr>
            <p:cNvSpPr>
              <a:spLocks/>
            </p:cNvSpPr>
            <p:nvPr/>
          </p:nvSpPr>
          <p:spPr bwMode="auto">
            <a:xfrm rot="-7800000">
              <a:off x="2879" y="822"/>
              <a:ext cx="345" cy="2138"/>
            </a:xfrm>
            <a:prstGeom prst="rightBrace">
              <a:avLst>
                <a:gd name="adj1" fmla="val 81911"/>
                <a:gd name="adj2" fmla="val 53324"/>
              </a:avLst>
            </a:prstGeom>
            <a:solidFill>
              <a:srgbClr val="FFFFCC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  <p:sp>
          <p:nvSpPr>
            <p:cNvPr id="18445" name="Rectangle 8">
              <a:extLst>
                <a:ext uri="{FF2B5EF4-FFF2-40B4-BE49-F238E27FC236}">
                  <a16:creationId xmlns:a16="http://schemas.microsoft.com/office/drawing/2014/main" id="{CAD455C8-A02F-4D53-A570-BA863CF4D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1461"/>
              <a:ext cx="334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latin typeface="Verdana" panose="020B0604030504040204" pitchFamily="34" charset="0"/>
                </a:rPr>
                <a:t>λ</a:t>
              </a:r>
              <a:r>
                <a:rPr lang="en-GB" altLang="en-US" sz="2800" baseline="-25000">
                  <a:latin typeface="Verdana" panose="020B0604030504040204" pitchFamily="34" charset="0"/>
                </a:rPr>
                <a:t>1</a:t>
              </a:r>
              <a:endParaRPr lang="en-US" altLang="en-US" sz="1800" baseline="-25000">
                <a:latin typeface="Verdana" panose="020B0604030504040204" pitchFamily="34" charset="0"/>
              </a:endParaRPr>
            </a:p>
          </p:txBody>
        </p:sp>
        <p:sp>
          <p:nvSpPr>
            <p:cNvPr id="18446" name="Rectangle 9">
              <a:extLst>
                <a:ext uri="{FF2B5EF4-FFF2-40B4-BE49-F238E27FC236}">
                  <a16:creationId xmlns:a16="http://schemas.microsoft.com/office/drawing/2014/main" id="{F1FEC36C-0BF5-43B0-9B6A-2F6871F9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" y="1367"/>
              <a:ext cx="334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latin typeface="Verdana" panose="020B0604030504040204" pitchFamily="34" charset="0"/>
                </a:rPr>
                <a:t>λ</a:t>
              </a:r>
              <a:r>
                <a:rPr lang="en-GB" altLang="en-US" sz="2800" baseline="-25000">
                  <a:latin typeface="Verdana" panose="020B0604030504040204" pitchFamily="34" charset="0"/>
                </a:rPr>
                <a:t>2</a:t>
              </a:r>
              <a:endParaRPr lang="en-US" altLang="en-US" sz="1800" baseline="-25000">
                <a:latin typeface="Verdana" panose="020B0604030504040204" pitchFamily="34" charset="0"/>
              </a:endParaRPr>
            </a:p>
          </p:txBody>
        </p:sp>
        <p:sp>
          <p:nvSpPr>
            <p:cNvPr id="18447" name="AutoShape 7">
              <a:extLst>
                <a:ext uri="{FF2B5EF4-FFF2-40B4-BE49-F238E27FC236}">
                  <a16:creationId xmlns:a16="http://schemas.microsoft.com/office/drawing/2014/main" id="{A72A2074-18F5-478A-9BD0-24D0E9FD96C8}"/>
                </a:ext>
              </a:extLst>
            </p:cNvPr>
            <p:cNvSpPr>
              <a:spLocks/>
            </p:cNvSpPr>
            <p:nvPr/>
          </p:nvSpPr>
          <p:spPr bwMode="auto">
            <a:xfrm rot="-2400000">
              <a:off x="4528" y="1332"/>
              <a:ext cx="345" cy="799"/>
            </a:xfrm>
            <a:prstGeom prst="rightBrace">
              <a:avLst>
                <a:gd name="adj1" fmla="val 30611"/>
                <a:gd name="adj2" fmla="val 53324"/>
              </a:avLst>
            </a:prstGeom>
            <a:solidFill>
              <a:srgbClr val="FFFFCC"/>
            </a:solidFill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en-US" sz="2400"/>
            </a:p>
          </p:txBody>
        </p:sp>
      </p:grpSp>
      <p:sp>
        <p:nvSpPr>
          <p:cNvPr id="18439" name="Text Box 2">
            <a:extLst>
              <a:ext uri="{FF2B5EF4-FFF2-40B4-BE49-F238E27FC236}">
                <a16:creationId xmlns:a16="http://schemas.microsoft.com/office/drawing/2014/main" id="{0C367629-4D49-4FD4-9156-5423B8A4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de Componentes Principais</a:t>
            </a: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C80AC0F4-C872-4115-B544-F8FE810F3F4F}"/>
              </a:ext>
            </a:extLst>
          </p:cNvPr>
          <p:cNvSpPr/>
          <p:nvPr/>
        </p:nvSpPr>
        <p:spPr>
          <a:xfrm>
            <a:off x="7889875" y="3758723"/>
            <a:ext cx="698500" cy="1428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1318D-B406-40FB-B526-6021D3F593FA}"/>
              </a:ext>
            </a:extLst>
          </p:cNvPr>
          <p:cNvSpPr txBox="1"/>
          <p:nvPr/>
        </p:nvSpPr>
        <p:spPr>
          <a:xfrm>
            <a:off x="818707" y="414670"/>
            <a:ext cx="759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Interpretação</a:t>
            </a:r>
            <a:r>
              <a:rPr lang="en-US" sz="3600" dirty="0"/>
              <a:t> </a:t>
            </a:r>
            <a:r>
              <a:rPr lang="en-US" sz="3600" dirty="0" err="1"/>
              <a:t>Geométrica</a:t>
            </a:r>
            <a:r>
              <a:rPr lang="en-US" sz="3600" dirty="0"/>
              <a:t> de </a:t>
            </a:r>
            <a:r>
              <a:rPr lang="en-US" sz="3600" dirty="0" err="1"/>
              <a:t>uma</a:t>
            </a:r>
            <a:r>
              <a:rPr lang="en-US" sz="3600" dirty="0"/>
              <a:t> ACP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C0F53-C924-4C46-81EE-201E6B15C1ED}"/>
              </a:ext>
            </a:extLst>
          </p:cNvPr>
          <p:cNvSpPr/>
          <p:nvPr/>
        </p:nvSpPr>
        <p:spPr>
          <a:xfrm>
            <a:off x="1913860" y="6581001"/>
            <a:ext cx="977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https://learnche.org/pid/latent-variable-modelling/principal-component-analysis/geometric-explanation-of-pca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6531C-3DC4-4644-8535-4C85C06B2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3" y="1154703"/>
            <a:ext cx="6953693" cy="2573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97EC7-8FA0-4225-984C-F73E56B9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52" y="3830770"/>
            <a:ext cx="6953694" cy="24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9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1318D-B406-40FB-B526-6021D3F593FA}"/>
              </a:ext>
            </a:extLst>
          </p:cNvPr>
          <p:cNvSpPr txBox="1"/>
          <p:nvPr/>
        </p:nvSpPr>
        <p:spPr>
          <a:xfrm>
            <a:off x="818707" y="414670"/>
            <a:ext cx="759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Interpretação</a:t>
            </a:r>
            <a:r>
              <a:rPr lang="en-US" sz="3600" dirty="0"/>
              <a:t> </a:t>
            </a:r>
            <a:r>
              <a:rPr lang="en-US" sz="3600" dirty="0" err="1"/>
              <a:t>Geométrica</a:t>
            </a:r>
            <a:r>
              <a:rPr lang="en-US" sz="3600" dirty="0"/>
              <a:t> de </a:t>
            </a:r>
            <a:r>
              <a:rPr lang="en-US" sz="3600" dirty="0" err="1"/>
              <a:t>uma</a:t>
            </a:r>
            <a:r>
              <a:rPr lang="en-US" sz="3600" dirty="0"/>
              <a:t> ACP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C0F53-C924-4C46-81EE-201E6B15C1ED}"/>
              </a:ext>
            </a:extLst>
          </p:cNvPr>
          <p:cNvSpPr/>
          <p:nvPr/>
        </p:nvSpPr>
        <p:spPr>
          <a:xfrm>
            <a:off x="1913860" y="6581001"/>
            <a:ext cx="977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https://learnche.org/pid/latent-variable-modelling/principal-component-analysis/geometric-explanation-of-pca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B1C8D-498E-4AB0-A826-399607A8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72" y="1061001"/>
            <a:ext cx="6634716" cy="2888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30321-8C93-435F-BF04-3E613E5DA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42" y="3809939"/>
            <a:ext cx="6634716" cy="28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5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86D54-AE70-4EC7-A67F-9861CA310D8B}"/>
              </a:ext>
            </a:extLst>
          </p:cNvPr>
          <p:cNvSpPr txBox="1"/>
          <p:nvPr/>
        </p:nvSpPr>
        <p:spPr>
          <a:xfrm>
            <a:off x="637953" y="288078"/>
            <a:ext cx="751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Implementação</a:t>
            </a:r>
            <a:r>
              <a:rPr lang="en-US" dirty="0"/>
              <a:t> no 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BDD498-4D3A-4BF3-AAB2-8FFE49A2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6B0CE1E-6126-47DF-974A-2A4B93F1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96" y="648586"/>
            <a:ext cx="2792431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option 1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library(vegan)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specbyloc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#option 2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myPCA2=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princomp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specbyloc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3D597B4-364E-4192-AFC0-6BD561AC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96" y="1807332"/>
            <a:ext cx="7088479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par(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mfrow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=c(1,2),mar=c(4,4,0.5,2.5))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#variance is the square of the standard deviations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=myPCA2$sdev^2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plot(1:5,eigval/sum(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ylab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="% variance explained",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="PC")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plot(1:5,cumsum(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/sum(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ylab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="cumulative % variance explained",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="PC")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81D8B-485A-4B2A-8D95-6DB248FF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26" y="3149034"/>
            <a:ext cx="5846225" cy="34208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493D6D-7A31-4366-A131-0352AADA862D}"/>
              </a:ext>
            </a:extLst>
          </p:cNvPr>
          <p:cNvSpPr/>
          <p:nvPr/>
        </p:nvSpPr>
        <p:spPr>
          <a:xfrm>
            <a:off x="189919" y="6226268"/>
            <a:ext cx="151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GB" altLang="en-US" dirty="0">
                <a:latin typeface="Calibri" panose="020F0502020204030204" pitchFamily="34" charset="0"/>
              </a:rPr>
              <a:t>Scree diagram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544FEC-1D0B-4A4C-99B4-54A885A6229F}"/>
              </a:ext>
            </a:extLst>
          </p:cNvPr>
          <p:cNvCxnSpPr/>
          <p:nvPr/>
        </p:nvCxnSpPr>
        <p:spPr>
          <a:xfrm flipV="1">
            <a:off x="1362649" y="5571460"/>
            <a:ext cx="763863" cy="637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14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1074C-B2A9-4EA2-A26A-D8116DF1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1" y="1243955"/>
            <a:ext cx="8218465" cy="498672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A72A4C6-00EC-47E4-A68B-FFA63ED7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66" y="411044"/>
            <a:ext cx="510869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par(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mfrow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=c(1,2),mar=c(4,4,2.5,0.5))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biplot(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myPCA,scaling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=1,main="Scaling = 1")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biplot(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myPCA,scaling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=2,main="Scaling = 2")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6E6BE-9E96-4B0F-9F17-C96A41305A92}"/>
              </a:ext>
            </a:extLst>
          </p:cNvPr>
          <p:cNvSpPr txBox="1"/>
          <p:nvPr/>
        </p:nvSpPr>
        <p:spPr>
          <a:xfrm>
            <a:off x="430867" y="6211669"/>
            <a:ext cx="426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Eigenvectors scaled to unit length. Distances between objects are approximations of their Euclidean distances in multidimensional space. Angles among descriptors are useless.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9DF65-7CFC-4893-9F98-EED86708EC60}"/>
              </a:ext>
            </a:extLst>
          </p:cNvPr>
          <p:cNvSpPr txBox="1"/>
          <p:nvPr/>
        </p:nvSpPr>
        <p:spPr>
          <a:xfrm>
            <a:off x="4875278" y="6232934"/>
            <a:ext cx="426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different scaling such that angles among descriptors represent correlation between descriptors.</a:t>
            </a:r>
          </a:p>
        </p:txBody>
      </p:sp>
    </p:spTree>
    <p:extLst>
      <p:ext uri="{BB962C8B-B14F-4D97-AF65-F5344CB8AC3E}">
        <p14:creationId xmlns:p14="http://schemas.microsoft.com/office/powerpoint/2010/main" val="116888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375C8-C46F-4E44-B714-0F87C343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0" y="2261452"/>
            <a:ext cx="6775514" cy="4111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2E72A-4804-45AB-A5D8-EC4CC172F900}"/>
              </a:ext>
            </a:extLst>
          </p:cNvPr>
          <p:cNvSpPr txBox="1"/>
          <p:nvPr/>
        </p:nvSpPr>
        <p:spPr>
          <a:xfrm>
            <a:off x="202018" y="191386"/>
            <a:ext cx="844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nice function in </a:t>
            </a:r>
            <a:r>
              <a:rPr lang="en-US" dirty="0" err="1"/>
              <a:t>brocardfunctions.R</a:t>
            </a:r>
            <a:r>
              <a:rPr lang="en-US" dirty="0"/>
              <a:t> – </a:t>
            </a:r>
            <a:r>
              <a:rPr lang="en-US" dirty="0" err="1">
                <a:latin typeface="Lucida Console" panose="020B0609040504020204" pitchFamily="49" charset="0"/>
              </a:rPr>
              <a:t>evplot</a:t>
            </a:r>
            <a:r>
              <a:rPr lang="en-US" dirty="0"/>
              <a:t> – find it under FENIX aula 23.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0E17AF-5247-49BE-BE48-8E34BD62E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10" y="1487639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evplot(myPCA$CA$eig)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1E7DD-0988-4DB0-835E-A182CF086DC8}"/>
              </a:ext>
            </a:extLst>
          </p:cNvPr>
          <p:cNvSpPr txBox="1"/>
          <p:nvPr/>
        </p:nvSpPr>
        <p:spPr>
          <a:xfrm>
            <a:off x="7780839" y="3455512"/>
            <a:ext cx="77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PCs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47691-A799-4384-9A34-EA8F7AE1666E}"/>
              </a:ext>
            </a:extLst>
          </p:cNvPr>
          <p:cNvSpPr txBox="1"/>
          <p:nvPr/>
        </p:nvSpPr>
        <p:spPr>
          <a:xfrm>
            <a:off x="7772401" y="5532477"/>
            <a:ext cx="77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PC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BE7F-E65D-4FB8-B95E-5275F521E17B}"/>
              </a:ext>
            </a:extLst>
          </p:cNvPr>
          <p:cNvSpPr txBox="1"/>
          <p:nvPr/>
        </p:nvSpPr>
        <p:spPr>
          <a:xfrm>
            <a:off x="7317026" y="3142590"/>
            <a:ext cx="25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Kaiser-Guttman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B8FDB-8011-4E76-83EA-FB042B9236C4}"/>
              </a:ext>
            </a:extLst>
          </p:cNvPr>
          <p:cNvSpPr txBox="1"/>
          <p:nvPr/>
        </p:nvSpPr>
        <p:spPr>
          <a:xfrm>
            <a:off x="7510257" y="5163145"/>
            <a:ext cx="25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broken-stick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03732-6F4A-4BC5-8C43-74315A97EEA9}"/>
              </a:ext>
            </a:extLst>
          </p:cNvPr>
          <p:cNvSpPr/>
          <p:nvPr/>
        </p:nvSpPr>
        <p:spPr>
          <a:xfrm>
            <a:off x="7728928" y="2268804"/>
            <a:ext cx="86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C6331-5B41-42A8-B3FB-47947410E846}"/>
              </a:ext>
            </a:extLst>
          </p:cNvPr>
          <p:cNvSpPr txBox="1"/>
          <p:nvPr/>
        </p:nvSpPr>
        <p:spPr>
          <a:xfrm>
            <a:off x="394500" y="801694"/>
            <a:ext cx="834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PC’s to interpret? (well, pragmatically 2 is all we can deal with really but…)</a:t>
            </a:r>
          </a:p>
        </p:txBody>
      </p:sp>
    </p:spTree>
    <p:extLst>
      <p:ext uri="{BB962C8B-B14F-4D97-AF65-F5344CB8AC3E}">
        <p14:creationId xmlns:p14="http://schemas.microsoft.com/office/powerpoint/2010/main" val="239389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7692BB-8A04-471E-B16E-8D71DBB5B267}"/>
              </a:ext>
            </a:extLst>
          </p:cNvPr>
          <p:cNvSpPr/>
          <p:nvPr/>
        </p:nvSpPr>
        <p:spPr>
          <a:xfrm>
            <a:off x="95693" y="-501917"/>
            <a:ext cx="10260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F7EFC-23CC-4A03-B771-BA1FF826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49" y="2159333"/>
            <a:ext cx="6501623" cy="4535563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4A83D67-DF5F-4F0A-AE46-9E3C6C00C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63104"/>
            <a:ext cx="7303281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#another example, now with data iris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data(iris)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myPCAiris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(scale(iris[,1:4]))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par(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mfrow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=c(1,2),mar=c(4,4,0.5,2.5))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myPCAiris$CA$eig</a:t>
            </a:r>
            <a:endParaRPr lang="en-US" altLang="en-US" sz="1400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plot(1:4,eigvali/sum(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ylab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="% variance explained",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="PC")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plot(1:4,cumsum(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/sum(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eigvali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ylab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="cumulative % variance explained",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xlab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="PC")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00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5DE7319-CEA7-4D12-879F-3EAB82F6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84" y="47310"/>
            <a:ext cx="5584862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par(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mfrow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=c(1,1),mar=c(4,4,2.5,0.5))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biplot(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myPCAiris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rgbClr val="0000FF"/>
                </a:solidFill>
                <a:latin typeface="Lucida Console" panose="020B0609040504020204" pitchFamily="49" charset="0"/>
              </a:rPr>
              <a:t>#add colors to points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points(summary(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myPCAiris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)$sites[,1:2],col=iris[,5])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#for some reason vars names not appearing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text(summary(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myPCAiris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)$species[,1],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summary(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myPCAiris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)$species[,2]+c(0.1,0.1,-0.1,-0.1),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names(iris[,1:4]),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cex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=0.5)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3962F-E28F-47BB-A726-1FBF6C42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47" y="1770859"/>
            <a:ext cx="6759531" cy="49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2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16CB08-2152-4AC0-BC69-748B62F9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14" y="1008622"/>
            <a:ext cx="6819372" cy="428902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9C109F7-2F8A-478A-9759-EEDEE38D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39" y="511728"/>
            <a:ext cx="2577629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cleanplot.pca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myPCAiris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A26ED8-4331-4AE6-A5FE-41F90AA2E699}"/>
              </a:ext>
            </a:extLst>
          </p:cNvPr>
          <p:cNvCxnSpPr/>
          <p:nvPr/>
        </p:nvCxnSpPr>
        <p:spPr>
          <a:xfrm flipV="1">
            <a:off x="3221372" y="293615"/>
            <a:ext cx="1023457" cy="32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F45124D-C938-44A2-8584-E663F9219E8B}"/>
              </a:ext>
            </a:extLst>
          </p:cNvPr>
          <p:cNvSpPr txBox="1"/>
          <p:nvPr/>
        </p:nvSpPr>
        <p:spPr>
          <a:xfrm>
            <a:off x="4446164" y="100668"/>
            <a:ext cx="445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in file </a:t>
            </a:r>
            <a:r>
              <a:rPr lang="en-US" dirty="0" err="1">
                <a:latin typeface="Lucida Console" panose="020B0609040504020204" pitchFamily="49" charset="0"/>
              </a:rPr>
              <a:t>brocardfunctions.R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AC93D-C348-4B45-B719-C4761A1F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6" y="5425397"/>
            <a:ext cx="4051883" cy="1240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224D2-74A4-4539-BF39-CDCA1EA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535" y="5341937"/>
            <a:ext cx="942825" cy="14488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BAE738-6A7E-4265-A5BF-DA7C84C01880}"/>
              </a:ext>
            </a:extLst>
          </p:cNvPr>
          <p:cNvCxnSpPr>
            <a:endCxn id="7" idx="3"/>
          </p:cNvCxnSpPr>
          <p:nvPr/>
        </p:nvCxnSpPr>
        <p:spPr>
          <a:xfrm flipH="1" flipV="1">
            <a:off x="4244829" y="6045543"/>
            <a:ext cx="3498210" cy="10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E6BABE-C88E-45CF-8B70-F5CB86EC3351}"/>
              </a:ext>
            </a:extLst>
          </p:cNvPr>
          <p:cNvCxnSpPr/>
          <p:nvPr/>
        </p:nvCxnSpPr>
        <p:spPr>
          <a:xfrm flipH="1" flipV="1">
            <a:off x="3405930" y="3674378"/>
            <a:ext cx="327171" cy="1623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AB3E38-59B7-4527-9F1E-1AE37058F4A0}"/>
              </a:ext>
            </a:extLst>
          </p:cNvPr>
          <p:cNvSpPr txBox="1"/>
          <p:nvPr/>
        </p:nvSpPr>
        <p:spPr>
          <a:xfrm>
            <a:off x="4504887" y="5425397"/>
            <a:ext cx="30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ucida Console" panose="020B0609040504020204" pitchFamily="49" charset="0"/>
              </a:rPr>
              <a:t>Sepal.Width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/>
              <a:t>seems the most important variable in this case</a:t>
            </a:r>
          </a:p>
        </p:txBody>
      </p:sp>
    </p:spTree>
    <p:extLst>
      <p:ext uri="{BB962C8B-B14F-4D97-AF65-F5344CB8AC3E}">
        <p14:creationId xmlns:p14="http://schemas.microsoft.com/office/powerpoint/2010/main" val="26064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111A-6EED-42DA-A541-BFA66CDBFD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38" y="568325"/>
            <a:ext cx="8408962" cy="1560513"/>
          </a:xfrm>
        </p:spPr>
        <p:txBody>
          <a:bodyPr/>
          <a:lstStyle/>
          <a:p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: </a:t>
            </a:r>
            <a:r>
              <a:rPr lang="en-US" dirty="0" err="1"/>
              <a:t>Avaliação</a:t>
            </a:r>
            <a:r>
              <a:rPr lang="en-US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DD5B-4BC9-4313-BCD1-9CE0061E6F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247" y="1877168"/>
            <a:ext cx="8147506" cy="3651250"/>
          </a:xfrm>
        </p:spPr>
        <p:txBody>
          <a:bodyPr/>
          <a:lstStyle/>
          <a:p>
            <a:r>
              <a:rPr lang="en-US" dirty="0"/>
              <a:t>50% </a:t>
            </a:r>
            <a:r>
              <a:rPr lang="en-US" dirty="0" err="1"/>
              <a:t>exame</a:t>
            </a:r>
            <a:r>
              <a:rPr lang="en-US" dirty="0"/>
              <a:t> </a:t>
            </a:r>
            <a:r>
              <a:rPr lang="en-US" dirty="0" err="1"/>
              <a:t>teórico</a:t>
            </a:r>
            <a:r>
              <a:rPr lang="en-US" dirty="0"/>
              <a:t> + 50% </a:t>
            </a:r>
            <a:r>
              <a:rPr lang="en-US" dirty="0" err="1"/>
              <a:t>exame</a:t>
            </a:r>
            <a:r>
              <a:rPr lang="en-US" dirty="0"/>
              <a:t> </a:t>
            </a:r>
            <a:r>
              <a:rPr lang="en-US" dirty="0" err="1"/>
              <a:t>teórico-prático</a:t>
            </a:r>
            <a:r>
              <a:rPr lang="en-US" dirty="0"/>
              <a:t> com </a:t>
            </a:r>
            <a:r>
              <a:rPr lang="en-US" dirty="0" err="1"/>
              <a:t>recurso</a:t>
            </a:r>
            <a:r>
              <a:rPr lang="en-US" dirty="0"/>
              <a:t> a </a:t>
            </a:r>
            <a:r>
              <a:rPr lang="en-US" dirty="0" err="1"/>
              <a:t>computador</a:t>
            </a:r>
            <a:r>
              <a:rPr lang="en-US" dirty="0"/>
              <a:t> e software</a:t>
            </a:r>
          </a:p>
          <a:p>
            <a:r>
              <a:rPr lang="pt-PT" dirty="0"/>
              <a:t>Duração de cerca de 2 horas</a:t>
            </a:r>
            <a:endParaRPr lang="en-US" dirty="0"/>
          </a:p>
          <a:p>
            <a:r>
              <a:rPr lang="en-US" dirty="0" err="1"/>
              <a:t>Precisam</a:t>
            </a:r>
            <a:r>
              <a:rPr lang="en-US" dirty="0"/>
              <a:t> de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8 a </a:t>
            </a:r>
            <a:r>
              <a:rPr lang="en-US" dirty="0" err="1"/>
              <a:t>ambas</a:t>
            </a:r>
            <a:r>
              <a:rPr lang="en-US" dirty="0"/>
              <a:t> as </a:t>
            </a:r>
            <a:r>
              <a:rPr lang="en-US" dirty="0" err="1"/>
              <a:t>partes</a:t>
            </a:r>
            <a:r>
              <a:rPr lang="en-US" dirty="0"/>
              <a:t> para </a:t>
            </a:r>
            <a:r>
              <a:rPr lang="en-US" dirty="0" err="1"/>
              <a:t>serem</a:t>
            </a:r>
            <a:r>
              <a:rPr lang="en-US" dirty="0"/>
              <a:t> </a:t>
            </a:r>
            <a:r>
              <a:rPr lang="en-US" dirty="0" err="1"/>
              <a:t>aprovados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AECF0-1337-4FE1-A313-C1E87645706E}"/>
              </a:ext>
            </a:extLst>
          </p:cNvPr>
          <p:cNvSpPr txBox="1"/>
          <p:nvPr/>
        </p:nvSpPr>
        <p:spPr>
          <a:xfrm>
            <a:off x="960970" y="3911640"/>
            <a:ext cx="609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57359D-66CA-48B0-8904-FDB9254DD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06823"/>
              </p:ext>
            </p:extLst>
          </p:nvPr>
        </p:nvGraphicFramePr>
        <p:xfrm>
          <a:off x="735038" y="4278710"/>
          <a:ext cx="79543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72">
                  <a:extLst>
                    <a:ext uri="{9D8B030D-6E8A-4147-A177-3AD203B41FA5}">
                      <a16:colId xmlns:a16="http://schemas.microsoft.com/office/drawing/2014/main" val="3096580615"/>
                    </a:ext>
                  </a:extLst>
                </a:gridCol>
                <a:gridCol w="2104008">
                  <a:extLst>
                    <a:ext uri="{9D8B030D-6E8A-4147-A177-3AD203B41FA5}">
                      <a16:colId xmlns:a16="http://schemas.microsoft.com/office/drawing/2014/main" val="3487577626"/>
                    </a:ext>
                  </a:extLst>
                </a:gridCol>
                <a:gridCol w="2175029">
                  <a:extLst>
                    <a:ext uri="{9D8B030D-6E8A-4147-A177-3AD203B41FA5}">
                      <a16:colId xmlns:a16="http://schemas.microsoft.com/office/drawing/2014/main" val="2672179087"/>
                    </a:ext>
                  </a:extLst>
                </a:gridCol>
                <a:gridCol w="2352583">
                  <a:extLst>
                    <a:ext uri="{9D8B030D-6E8A-4147-A177-3AD203B41FA5}">
                      <a16:colId xmlns:a16="http://schemas.microsoft.com/office/drawing/2014/main" val="1855186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1a </a:t>
                      </a:r>
                      <a:r>
                        <a:rPr lang="en-US" dirty="0" err="1"/>
                        <a:t>Época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2a </a:t>
                      </a:r>
                      <a:r>
                        <a:rPr lang="en-US" dirty="0" err="1"/>
                        <a:t>Época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Época</a:t>
                      </a:r>
                      <a:r>
                        <a:rPr lang="en-US" dirty="0"/>
                        <a:t> Especial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77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Teórico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Jan 2019 – 16:30-19:30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08 </a:t>
                      </a:r>
                      <a:r>
                        <a:rPr lang="en-US" sz="1200" dirty="0" err="1"/>
                        <a:t>Fev</a:t>
                      </a:r>
                      <a:r>
                        <a:rPr lang="en-US" sz="1200" dirty="0"/>
                        <a:t> 2019 – 16:30-19:30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22 Jul 2019 – 14:30-16:30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2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Teórico-Prático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Jan 2019 – 8:00-16:00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08 </a:t>
                      </a:r>
                      <a:r>
                        <a:rPr lang="en-US" sz="1200" dirty="0" err="1"/>
                        <a:t>Fev</a:t>
                      </a:r>
                      <a:r>
                        <a:rPr lang="en-US" sz="1200" dirty="0"/>
                        <a:t> 2019 – 9:00-15:00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22 Jul 2019 – 11:30-13:30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5226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AB7A5EC-B0E4-4E0C-B00D-E1F6A037CED7}"/>
              </a:ext>
            </a:extLst>
          </p:cNvPr>
          <p:cNvSpPr txBox="1"/>
          <p:nvPr/>
        </p:nvSpPr>
        <p:spPr>
          <a:xfrm>
            <a:off x="365796" y="5796110"/>
            <a:ext cx="854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Para ser possível a aprovação da disciplina, os alunos terão que garantir presença em pelo menos 10 das aulas teórico-práticas, não sendo exigida presença obrigatória nas aulas teóricas.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0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C2C77E-49AE-4380-8F73-FF0B576CFB5B}"/>
              </a:ext>
            </a:extLst>
          </p:cNvPr>
          <p:cNvSpPr txBox="1"/>
          <p:nvPr/>
        </p:nvSpPr>
        <p:spPr>
          <a:xfrm>
            <a:off x="3414319" y="503338"/>
            <a:ext cx="442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EXAMES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2E94A-A03C-4491-83AD-CA1AEF66471C}"/>
              </a:ext>
            </a:extLst>
          </p:cNvPr>
          <p:cNvSpPr txBox="1"/>
          <p:nvPr/>
        </p:nvSpPr>
        <p:spPr>
          <a:xfrm>
            <a:off x="486560" y="1453983"/>
            <a:ext cx="3867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Prático</a:t>
            </a:r>
          </a:p>
          <a:p>
            <a:endParaRPr lang="pt-PT" dirty="0"/>
          </a:p>
          <a:p>
            <a:pPr marL="342900" indent="-342900">
              <a:buFont typeface="+mj-lt"/>
              <a:buAutoNum type="arabicPeriod"/>
            </a:pPr>
            <a:endParaRPr lang="pt-PT" dirty="0"/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Com recurso ao computador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Logo com consulta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Logo com perguntas que implicam ligar o cérebro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Feito a pares (por razões logísticas), mas quem quiser fazer sozinho pode 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Perguntas parecidas com o que foi sendo implementado nas </a:t>
            </a:r>
            <a:r>
              <a:rPr lang="pt-PT" dirty="0" err="1"/>
              <a:t>TPs</a:t>
            </a:r>
            <a:endParaRPr lang="pt-PT" dirty="0"/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Principal atributo a ser avaliado é a capacidade de interpretação, vs. capacidade de decorar coisas</a:t>
            </a:r>
          </a:p>
          <a:p>
            <a:pPr marL="342900" indent="-342900">
              <a:buFont typeface="+mj-lt"/>
              <a:buAutoNum type="arabicPeriod"/>
            </a:pPr>
            <a:r>
              <a:rPr lang="pt-PT" dirty="0"/>
              <a:t>Será necessário inscreverem-se no exame e selecionar o horário desejado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17938-6B8A-4F15-9B78-367F0DDC2A66}"/>
              </a:ext>
            </a:extLst>
          </p:cNvPr>
          <p:cNvSpPr txBox="1"/>
          <p:nvPr/>
        </p:nvSpPr>
        <p:spPr>
          <a:xfrm>
            <a:off x="5107499" y="1453983"/>
            <a:ext cx="3179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Teórico</a:t>
            </a:r>
          </a:p>
          <a:p>
            <a:endParaRPr lang="pt-PT" dirty="0"/>
          </a:p>
          <a:p>
            <a:endParaRPr lang="pt-PT" dirty="0"/>
          </a:p>
          <a:p>
            <a:pPr marL="342900" indent="-342900">
              <a:buAutoNum type="arabicPeriod"/>
            </a:pPr>
            <a:r>
              <a:rPr lang="pt-PT" dirty="0"/>
              <a:t>Precisam de uma máquina de calcular simples, </a:t>
            </a:r>
            <a:r>
              <a:rPr lang="pt-PT" dirty="0">
                <a:solidFill>
                  <a:srgbClr val="FF0000"/>
                </a:solidFill>
              </a:rPr>
              <a:t>não</a:t>
            </a:r>
            <a:r>
              <a:rPr lang="pt-PT" dirty="0"/>
              <a:t> aceito uso de telemóveis!</a:t>
            </a:r>
          </a:p>
          <a:p>
            <a:pPr marL="342900" indent="-342900">
              <a:buAutoNum type="arabicPeriod"/>
            </a:pPr>
            <a:r>
              <a:rPr lang="pt-PT" dirty="0"/>
              <a:t>Não tem consulta – tentativas de consulta não autorizadas não serão admitidas e implicam anulação do exame</a:t>
            </a:r>
          </a:p>
          <a:p>
            <a:pPr marL="342900" indent="-342900">
              <a:buAutoNum type="arabicPeriod"/>
            </a:pPr>
            <a:r>
              <a:rPr lang="pt-PT" dirty="0"/>
              <a:t>Foca-se nos aspetos mais teóricos/conceptuais</a:t>
            </a:r>
          </a:p>
          <a:p>
            <a:pPr marL="342900" indent="-342900">
              <a:buAutoNum type="arabicPeriod"/>
            </a:pPr>
            <a:r>
              <a:rPr lang="pt-PT" dirty="0"/>
              <a:t>No entanto, privilegio o raciocínio critico e a criatividade em detrimento da “decoração”</a:t>
            </a:r>
          </a:p>
          <a:p>
            <a:pPr marL="342900" indent="-342900">
              <a:buAutoNum type="arabicPeriod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747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372AE-9483-457F-B774-C75755BE06F3}"/>
              </a:ext>
            </a:extLst>
          </p:cNvPr>
          <p:cNvSpPr/>
          <p:nvPr/>
        </p:nvSpPr>
        <p:spPr>
          <a:xfrm>
            <a:off x="4165651" y="5685693"/>
            <a:ext cx="418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https://www.azquotes.com/quote/727622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2E54C-22DA-421A-9C82-3C458471A7B6}"/>
              </a:ext>
            </a:extLst>
          </p:cNvPr>
          <p:cNvSpPr txBox="1"/>
          <p:nvPr/>
        </p:nvSpPr>
        <p:spPr>
          <a:xfrm>
            <a:off x="2303754" y="668446"/>
            <a:ext cx="50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- Aula </a:t>
            </a:r>
            <a:r>
              <a:rPr lang="en-US" dirty="0" err="1"/>
              <a:t>Teórica</a:t>
            </a:r>
            <a:r>
              <a:rPr lang="en-US" dirty="0"/>
              <a:t> 24 – 04-12-2018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1A393-576C-429E-85F1-A0A10629A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" y="1684372"/>
            <a:ext cx="7406640" cy="34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344DD-F041-46F9-A918-A87F990B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4" y="139961"/>
            <a:ext cx="5172075" cy="6578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1B179-EF75-48C3-BA7E-823F2D15DB89}"/>
              </a:ext>
            </a:extLst>
          </p:cNvPr>
          <p:cNvSpPr txBox="1"/>
          <p:nvPr/>
        </p:nvSpPr>
        <p:spPr>
          <a:xfrm>
            <a:off x="440531" y="323850"/>
            <a:ext cx="2724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5 espécies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20 locais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Espécies azuis e espécies rosa-vermelha com requisitos ecológicos muito semelhantes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CEB17-8AD6-4F08-B02B-1A046FED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4" y="2867025"/>
            <a:ext cx="2740507" cy="35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68B28C-8812-4ADA-A8AD-CA356AC56086}"/>
              </a:ext>
            </a:extLst>
          </p:cNvPr>
          <p:cNvSpPr txBox="1"/>
          <p:nvPr/>
        </p:nvSpPr>
        <p:spPr>
          <a:xfrm>
            <a:off x="440531" y="323850"/>
            <a:ext cx="85796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3 variáveis ambientais (velocidade, profundidade, % areia)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5 espécies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20 locais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Espécies azuis e espécies rosa-vermelha com requisitos ecológicos muito semelhantes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Cada local encontra-se num espaço multivariado (de dimensão 3) no que diz respeito às variáveis ambientais que o caracterizam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Cada local encontra-se num espaço multivariado (de dimensão 5 em relação às espécies que lá estão presentes)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dirty="0"/>
              <a:t>O </a:t>
            </a:r>
            <a:r>
              <a:rPr lang="pt-PT" sz="2400" dirty="0" err="1"/>
              <a:t>objectivo</a:t>
            </a:r>
            <a:r>
              <a:rPr lang="pt-PT" sz="2400" dirty="0"/>
              <a:t> de uma PCA é representar os locais (e as variáveis) num espaço dimensional reduzido (tipicamente, 2 dimensões, ou seja, um </a:t>
            </a:r>
            <a:r>
              <a:rPr lang="pt-PT" sz="2400" dirty="0" err="1"/>
              <a:t>biplot</a:t>
            </a:r>
            <a:r>
              <a:rPr lang="pt-PT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4AB27-A728-4DBB-AAC9-3B30EE1AF33B}"/>
              </a:ext>
            </a:extLst>
          </p:cNvPr>
          <p:cNvSpPr/>
          <p:nvPr/>
        </p:nvSpPr>
        <p:spPr>
          <a:xfrm>
            <a:off x="2724150" y="6291887"/>
            <a:ext cx="6296025" cy="48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Matrizes</a:t>
            </a:r>
            <a:r>
              <a:rPr lang="en-US" dirty="0"/>
              <a:t>: 1. taxa por </a:t>
            </a:r>
            <a:r>
              <a:rPr lang="en-US" dirty="0" err="1"/>
              <a:t>locais</a:t>
            </a:r>
            <a:r>
              <a:rPr lang="en-US" dirty="0"/>
              <a:t> e 2. </a:t>
            </a:r>
            <a:r>
              <a:rPr lang="en-US" dirty="0" err="1"/>
              <a:t>variáveis</a:t>
            </a:r>
            <a:r>
              <a:rPr lang="en-US" dirty="0"/>
              <a:t> </a:t>
            </a:r>
            <a:r>
              <a:rPr lang="en-US" dirty="0" err="1"/>
              <a:t>ambientais</a:t>
            </a:r>
            <a:r>
              <a:rPr lang="en-US" dirty="0"/>
              <a:t> por </a:t>
            </a:r>
            <a:r>
              <a:rPr lang="en-US" dirty="0" err="1"/>
              <a:t>locais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B0D62-8636-43A3-B468-669F5615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09" y="978041"/>
            <a:ext cx="3079504" cy="4901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61393-6E52-42F3-B71F-D8C0C044D8ED}"/>
              </a:ext>
            </a:extLst>
          </p:cNvPr>
          <p:cNvSpPr txBox="1"/>
          <p:nvPr/>
        </p:nvSpPr>
        <p:spPr>
          <a:xfrm>
            <a:off x="1139825" y="33293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Densidades</a:t>
            </a:r>
            <a:r>
              <a:rPr lang="en-US" dirty="0"/>
              <a:t> por local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83017-C295-4D31-A2BD-9B2BA662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4235386"/>
            <a:ext cx="5029458" cy="2463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D995C-AB33-4144-95A7-8DFD3050A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29" y="158687"/>
            <a:ext cx="4019550" cy="4041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D85874-062F-4A28-957E-695D28B39754}"/>
              </a:ext>
            </a:extLst>
          </p:cNvPr>
          <p:cNvSpPr/>
          <p:nvPr/>
        </p:nvSpPr>
        <p:spPr>
          <a:xfrm>
            <a:off x="6496050" y="3429000"/>
            <a:ext cx="295275" cy="180975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323F1-5E39-402F-BA89-4F8D81C95D90}"/>
              </a:ext>
            </a:extLst>
          </p:cNvPr>
          <p:cNvSpPr/>
          <p:nvPr/>
        </p:nvSpPr>
        <p:spPr>
          <a:xfrm>
            <a:off x="1466850" y="3440006"/>
            <a:ext cx="466725" cy="236644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3C3C9-E764-4F15-A2C7-64A4106D2D82}"/>
              </a:ext>
            </a:extLst>
          </p:cNvPr>
          <p:cNvSpPr/>
          <p:nvPr/>
        </p:nvSpPr>
        <p:spPr>
          <a:xfrm>
            <a:off x="5124450" y="242442"/>
            <a:ext cx="295275" cy="18097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CE226E-4200-4E82-89D7-CEB119147D60}"/>
              </a:ext>
            </a:extLst>
          </p:cNvPr>
          <p:cNvSpPr/>
          <p:nvPr/>
        </p:nvSpPr>
        <p:spPr>
          <a:xfrm>
            <a:off x="1933575" y="2516081"/>
            <a:ext cx="1171575" cy="236644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DEE84-553D-4925-8616-7892F4056692}"/>
              </a:ext>
            </a:extLst>
          </p:cNvPr>
          <p:cNvSpPr/>
          <p:nvPr/>
        </p:nvSpPr>
        <p:spPr>
          <a:xfrm>
            <a:off x="7734301" y="848762"/>
            <a:ext cx="266700" cy="33233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BA5F91-0215-41EB-9A58-0D6BDC7404E4}"/>
              </a:ext>
            </a:extLst>
          </p:cNvPr>
          <p:cNvSpPr/>
          <p:nvPr/>
        </p:nvSpPr>
        <p:spPr>
          <a:xfrm>
            <a:off x="881063" y="5214690"/>
            <a:ext cx="509587" cy="66526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E09B4-9DA1-47C1-BE1F-2CB9F8CA0F6E}"/>
              </a:ext>
            </a:extLst>
          </p:cNvPr>
          <p:cNvSpPr/>
          <p:nvPr/>
        </p:nvSpPr>
        <p:spPr>
          <a:xfrm>
            <a:off x="3119438" y="5214690"/>
            <a:ext cx="509587" cy="66526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F4EBC-90F9-433F-B40F-EECB4BE7CA86}"/>
              </a:ext>
            </a:extLst>
          </p:cNvPr>
          <p:cNvSpPr txBox="1"/>
          <p:nvPr/>
        </p:nvSpPr>
        <p:spPr>
          <a:xfrm>
            <a:off x="228600" y="333375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Relações de proximidade: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sz="2400" dirty="0"/>
              <a:t>Entre locais, em função das espécies neles presentes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sz="2400" dirty="0"/>
              <a:t>Entre locais, em função das variáveis ambientais que apresentam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sz="2400" dirty="0"/>
              <a:t>Entre espécies, em função das variáveis ambientais que preferem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sz="2400" dirty="0"/>
              <a:t>Entre espécies, em função dos locais em que se encontram simultaneamente presentes ou ausentes</a:t>
            </a:r>
          </a:p>
          <a:p>
            <a:pPr lvl="1"/>
            <a:endParaRPr lang="pt-PT" sz="2400" dirty="0"/>
          </a:p>
          <a:p>
            <a:pPr lvl="1"/>
            <a:r>
              <a:rPr lang="pt-PT" sz="2400" b="1" dirty="0" err="1"/>
              <a:t>Objectivos</a:t>
            </a:r>
            <a:r>
              <a:rPr lang="pt-PT" sz="2400" b="1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sz="2400" dirty="0"/>
              <a:t>compreender e descrever as relações de proximidade entre os locais para explicar quais os fatores determinantes na organização (na ordenação) das comunidades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sz="2400" dirty="0"/>
              <a:t>perceber como é que as variáveis ambientais contribuem para estruturas os gradientes observados nas comunidades animais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085604"/>
      </p:ext>
    </p:extLst>
  </p:cSld>
  <p:clrMapOvr>
    <a:masterClrMapping/>
  </p:clrMapOvr>
</p:sld>
</file>

<file path=ppt/theme/theme1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14419</TotalTime>
  <Words>1300</Words>
  <Application>Microsoft Office PowerPoint</Application>
  <PresentationFormat>On-screen Show (4:3)</PresentationFormat>
  <Paragraphs>204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Schoolbook</vt:lpstr>
      <vt:lpstr>Corbel</vt:lpstr>
      <vt:lpstr>Lucida Console</vt:lpstr>
      <vt:lpstr>Times New Roman</vt:lpstr>
      <vt:lpstr>Verdana</vt:lpstr>
      <vt:lpstr>1_Feathered</vt:lpstr>
      <vt:lpstr>PowerPoint Presentation</vt:lpstr>
      <vt:lpstr>PowerPoint Presentation</vt:lpstr>
      <vt:lpstr>Ecologia Numérica: Avaliação: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 Numérica  2018/2019</dc:title>
  <dc:creator>Tiago Marques</dc:creator>
  <cp:lastModifiedBy>Tiago Marques</cp:lastModifiedBy>
  <cp:revision>577</cp:revision>
  <dcterms:created xsi:type="dcterms:W3CDTF">2018-08-22T13:27:50Z</dcterms:created>
  <dcterms:modified xsi:type="dcterms:W3CDTF">2018-12-06T20:03:39Z</dcterms:modified>
</cp:coreProperties>
</file>