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82" r:id="rId3"/>
    <p:sldId id="270" r:id="rId4"/>
    <p:sldId id="261" r:id="rId5"/>
    <p:sldId id="271" r:id="rId6"/>
    <p:sldId id="273" r:id="rId7"/>
    <p:sldId id="283" r:id="rId8"/>
    <p:sldId id="276" r:id="rId9"/>
    <p:sldId id="277" r:id="rId10"/>
    <p:sldId id="278" r:id="rId11"/>
    <p:sldId id="279" r:id="rId12"/>
    <p:sldId id="280" r:id="rId13"/>
    <p:sldId id="281" r:id="rId14"/>
    <p:sldId id="269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274-EEE5-435E-8AA4-83B72E38743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274-EEE5-435E-8AA4-83B72E38743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274-EEE5-435E-8AA4-83B72E38743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274-EEE5-435E-8AA4-83B72E38743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274-EEE5-435E-8AA4-83B72E38743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274-EEE5-435E-8AA4-83B72E38743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274-EEE5-435E-8AA4-83B72E38743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274-EEE5-435E-8AA4-83B72E38743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274-EEE5-435E-8AA4-83B72E38743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274-EEE5-435E-8AA4-83B72E38743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274-EEE5-435E-8AA4-83B72E38743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E8274-EEE5-435E-8AA4-83B72E38743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lha1.jpg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35896" y="2060848"/>
            <a:ext cx="4847173" cy="388776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3581" t="50929" r="55745" b="23563"/>
          <a:stretch>
            <a:fillRect/>
          </a:stretch>
        </p:blipFill>
        <p:spPr bwMode="auto">
          <a:xfrm>
            <a:off x="719571" y="2204864"/>
            <a:ext cx="2460540" cy="170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3581" t="24681" r="55745" b="50057"/>
          <a:stretch>
            <a:fillRect/>
          </a:stretch>
        </p:blipFill>
        <p:spPr bwMode="auto">
          <a:xfrm>
            <a:off x="719572" y="4293096"/>
            <a:ext cx="2460539" cy="168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Arial Narrow" pitchFamily="34" charset="0"/>
              </a:rPr>
              <a:t>Energy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5856" y="4653136"/>
            <a:ext cx="2840360" cy="17526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Miguel C Brito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1196752"/>
            <a:ext cx="8352928" cy="141904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u="sng" dirty="0" err="1">
                <a:latin typeface="Arial Narrow" pitchFamily="34" charset="0"/>
              </a:rPr>
              <a:t>Objectives</a:t>
            </a:r>
            <a:r>
              <a:rPr lang="pt-BR" sz="2000" u="sng" dirty="0">
                <a:latin typeface="Arial Narrow" pitchFamily="34" charset="0"/>
              </a:rPr>
              <a:t>: </a:t>
            </a:r>
            <a:endParaRPr lang="pt-BR" sz="2000" dirty="0">
              <a:latin typeface="Arial Narrow" pitchFamily="34" charset="0"/>
            </a:endParaRP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pt-BR" sz="2000" dirty="0" err="1">
                <a:latin typeface="Arial Narrow" pitchFamily="34" charset="0"/>
              </a:rPr>
              <a:t>Estimate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demand</a:t>
            </a:r>
            <a:r>
              <a:rPr lang="pt-BR" sz="2000" dirty="0">
                <a:latin typeface="Arial Narrow" pitchFamily="34" charset="0"/>
              </a:rPr>
              <a:t> for hot </a:t>
            </a:r>
            <a:r>
              <a:rPr lang="pt-BR" sz="2000" dirty="0" err="1">
                <a:latin typeface="Arial Narrow" pitchFamily="34" charset="0"/>
              </a:rPr>
              <a:t>water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and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thermal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comfort</a:t>
            </a:r>
            <a:r>
              <a:rPr lang="pt-BR" sz="2000" dirty="0">
                <a:latin typeface="Arial Narrow" pitchFamily="34" charset="0"/>
              </a:rPr>
              <a:t> (kWh </a:t>
            </a:r>
            <a:r>
              <a:rPr lang="pt-BR" sz="2000" dirty="0" err="1">
                <a:latin typeface="Arial Narrow" pitchFamily="34" charset="0"/>
              </a:rPr>
              <a:t>and</a:t>
            </a:r>
            <a:r>
              <a:rPr lang="pt-BR" sz="2000" dirty="0">
                <a:latin typeface="Arial Narrow" pitchFamily="34" charset="0"/>
              </a:rPr>
              <a:t> kWh/</a:t>
            </a:r>
            <a:r>
              <a:rPr lang="pt-BR" sz="2000" dirty="0" err="1">
                <a:latin typeface="Arial Narrow" pitchFamily="34" charset="0"/>
              </a:rPr>
              <a:t>person</a:t>
            </a:r>
            <a:r>
              <a:rPr lang="pt-BR" sz="2000" dirty="0">
                <a:latin typeface="Arial Narrow" pitchFamily="34" charset="0"/>
              </a:rPr>
              <a:t>) 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pt-PT" sz="2000" dirty="0" err="1">
                <a:latin typeface="Arial Narrow" pitchFamily="34" charset="0"/>
              </a:rPr>
              <a:t>Effect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of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b="1" dirty="0" err="1">
                <a:latin typeface="Arial Narrow" pitchFamily="34" charset="0"/>
              </a:rPr>
              <a:t>electrification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of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heat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production</a:t>
            </a:r>
            <a:endParaRPr lang="pt-BR" sz="2000" dirty="0">
              <a:latin typeface="Arial Narrow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476672"/>
            <a:ext cx="8208912" cy="49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Arial Narrow" pitchFamily="34" charset="0"/>
                <a:ea typeface="Times New Roman" pitchFamily="18" charset="0"/>
              </a:rPr>
              <a:t>Heat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3528" y="3140968"/>
            <a:ext cx="835292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000" u="sng" dirty="0" err="1">
                <a:latin typeface="Arial Narrow" pitchFamily="34" charset="0"/>
                <a:ea typeface="Times New Roman" pitchFamily="18" charset="0"/>
              </a:rPr>
              <a:t>Thermal</a:t>
            </a:r>
            <a:r>
              <a:rPr lang="pt-PT" sz="2000" u="sng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sz="2000" u="sng" dirty="0" err="1">
                <a:latin typeface="Arial Narrow" pitchFamily="34" charset="0"/>
                <a:ea typeface="Times New Roman" pitchFamily="18" charset="0"/>
              </a:rPr>
              <a:t>comfort</a:t>
            </a:r>
            <a:endParaRPr lang="pt-PT" sz="2000" u="sng" dirty="0">
              <a:latin typeface="Arial Narrow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Electricity</a:t>
            </a:r>
            <a:r>
              <a:rPr kumimoji="0" lang="pt-PT" sz="20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demand</a:t>
            </a:r>
            <a:r>
              <a:rPr kumimoji="0" lang="pt-PT" sz="20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: 100 </a:t>
            </a:r>
            <a:r>
              <a:rPr kumimoji="0" lang="pt-PT" sz="2000" b="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units</a:t>
            </a:r>
            <a:r>
              <a:rPr kumimoji="0" lang="pt-PT" sz="20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of</a:t>
            </a:r>
            <a:r>
              <a:rPr kumimoji="0" lang="pt-PT" sz="20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energy</a:t>
            </a:r>
            <a:r>
              <a:rPr kumimoji="0" lang="pt-PT" sz="2000" b="0" i="0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today</a:t>
            </a:r>
            <a:r>
              <a:rPr kumimoji="0" lang="pt-PT" sz="2000" b="0" i="0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:</a:t>
            </a:r>
            <a:endParaRPr kumimoji="0" lang="pt-PT" sz="2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000" dirty="0">
                <a:solidFill>
                  <a:srgbClr val="C00000"/>
                </a:solidFill>
                <a:latin typeface="Arial Narrow" pitchFamily="34" charset="0"/>
                <a:ea typeface="Times New Roman" pitchFamily="18" charset="0"/>
              </a:rPr>
              <a:t>50% </a:t>
            </a:r>
            <a:r>
              <a:rPr lang="pt-BR" sz="2000" dirty="0" err="1">
                <a:solidFill>
                  <a:srgbClr val="C00000"/>
                </a:solidFill>
                <a:latin typeface="Arial Narrow" pitchFamily="34" charset="0"/>
                <a:ea typeface="Times New Roman" pitchFamily="18" charset="0"/>
              </a:rPr>
              <a:t>gas</a:t>
            </a:r>
            <a:r>
              <a:rPr lang="pt-BR" sz="2000" dirty="0">
                <a:solidFill>
                  <a:srgbClr val="C00000"/>
                </a:solidFill>
                <a:latin typeface="Arial Narrow" pitchFamily="34" charset="0"/>
                <a:ea typeface="Times New Roman" pitchFamily="18" charset="0"/>
              </a:rPr>
              <a:t> + 25% </a:t>
            </a:r>
            <a:r>
              <a:rPr lang="pt-BR" sz="2000" dirty="0" err="1">
                <a:solidFill>
                  <a:srgbClr val="C00000"/>
                </a:solidFill>
                <a:latin typeface="Arial Narrow" pitchFamily="34" charset="0"/>
                <a:ea typeface="Times New Roman" pitchFamily="18" charset="0"/>
              </a:rPr>
              <a:t>electric</a:t>
            </a:r>
            <a:r>
              <a:rPr lang="pt-BR" sz="2000" dirty="0">
                <a:solidFill>
                  <a:srgbClr val="C00000"/>
                </a:solidFill>
                <a:latin typeface="Arial Narrow" pitchFamily="34" charset="0"/>
                <a:ea typeface="Times New Roman" pitchFamily="18" charset="0"/>
              </a:rPr>
              <a:t> Joule (COP=1) + 25% </a:t>
            </a:r>
            <a:r>
              <a:rPr lang="pt-BR" sz="2000" dirty="0" err="1">
                <a:solidFill>
                  <a:srgbClr val="C00000"/>
                </a:solidFill>
                <a:latin typeface="Arial Narrow" pitchFamily="34" charset="0"/>
                <a:ea typeface="Times New Roman" pitchFamily="18" charset="0"/>
              </a:rPr>
              <a:t>electric</a:t>
            </a:r>
            <a:r>
              <a:rPr lang="pt-BR" sz="2000" dirty="0">
                <a:solidFill>
                  <a:srgbClr val="C00000"/>
                </a:solidFill>
                <a:latin typeface="Arial Narrow" pitchFamily="34" charset="0"/>
                <a:ea typeface="Times New Roman" pitchFamily="18" charset="0"/>
              </a:rPr>
              <a:t> AC (COP=3)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000" dirty="0" err="1">
                <a:latin typeface="Arial Narrow" pitchFamily="34" charset="0"/>
                <a:ea typeface="Times New Roman" pitchFamily="18" charset="0"/>
              </a:rPr>
              <a:t>Replacing</a:t>
            </a:r>
            <a:r>
              <a:rPr lang="pt-BR" sz="2000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dirty="0" err="1">
                <a:latin typeface="Arial Narrow" pitchFamily="34" charset="0"/>
                <a:ea typeface="Times New Roman" pitchFamily="18" charset="0"/>
              </a:rPr>
              <a:t>all</a:t>
            </a:r>
            <a:r>
              <a:rPr lang="pt-BR" sz="2000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dirty="0" err="1">
                <a:latin typeface="Arial Narrow" pitchFamily="34" charset="0"/>
                <a:ea typeface="Times New Roman" pitchFamily="18" charset="0"/>
              </a:rPr>
              <a:t>heating</a:t>
            </a:r>
            <a:r>
              <a:rPr lang="pt-BR" sz="2000" dirty="0">
                <a:latin typeface="Arial Narrow" pitchFamily="34" charset="0"/>
                <a:ea typeface="Times New Roman" pitchFamily="18" charset="0"/>
              </a:rPr>
              <a:t>/</a:t>
            </a:r>
            <a:r>
              <a:rPr lang="pt-BR" sz="2000" dirty="0" err="1">
                <a:latin typeface="Arial Narrow" pitchFamily="34" charset="0"/>
                <a:ea typeface="Times New Roman" pitchFamily="18" charset="0"/>
              </a:rPr>
              <a:t>cooling</a:t>
            </a:r>
            <a:r>
              <a:rPr lang="pt-BR" sz="2000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dirty="0" err="1">
                <a:latin typeface="Arial Narrow" pitchFamily="34" charset="0"/>
                <a:ea typeface="Times New Roman" pitchFamily="18" charset="0"/>
              </a:rPr>
              <a:t>by</a:t>
            </a:r>
            <a:r>
              <a:rPr lang="pt-BR" sz="2000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dirty="0" err="1">
                <a:latin typeface="Arial Narrow" pitchFamily="34" charset="0"/>
                <a:ea typeface="Times New Roman" pitchFamily="18" charset="0"/>
              </a:rPr>
              <a:t>heat</a:t>
            </a:r>
            <a:r>
              <a:rPr lang="pt-BR" sz="2000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dirty="0" err="1">
                <a:latin typeface="Arial Narrow" pitchFamily="34" charset="0"/>
                <a:ea typeface="Times New Roman" pitchFamily="18" charset="0"/>
              </a:rPr>
              <a:t>pumps</a:t>
            </a:r>
            <a:r>
              <a:rPr lang="pt-BR" sz="2000" dirty="0">
                <a:latin typeface="Arial Narrow" pitchFamily="34" charset="0"/>
                <a:ea typeface="Times New Roman" pitchFamily="18" charset="0"/>
              </a:rPr>
              <a:t> (COP = 3),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000" dirty="0">
                <a:solidFill>
                  <a:srgbClr val="C00000"/>
                </a:solidFill>
                <a:latin typeface="Arial Narrow" pitchFamily="34" charset="0"/>
                <a:ea typeface="Times New Roman" pitchFamily="18" charset="0"/>
              </a:rPr>
              <a:t>0% </a:t>
            </a:r>
            <a:r>
              <a:rPr lang="pt-BR" sz="2000" dirty="0" err="1">
                <a:solidFill>
                  <a:srgbClr val="C00000"/>
                </a:solidFill>
                <a:latin typeface="Arial Narrow" pitchFamily="34" charset="0"/>
                <a:ea typeface="Times New Roman" pitchFamily="18" charset="0"/>
              </a:rPr>
              <a:t>gas</a:t>
            </a:r>
            <a:r>
              <a:rPr lang="pt-BR" sz="2000" dirty="0">
                <a:solidFill>
                  <a:srgbClr val="C00000"/>
                </a:solidFill>
                <a:latin typeface="Arial Narrow" pitchFamily="34" charset="0"/>
                <a:ea typeface="Times New Roman" pitchFamily="18" charset="0"/>
              </a:rPr>
              <a:t> + 0% </a:t>
            </a:r>
            <a:r>
              <a:rPr lang="pt-BR" sz="2000" dirty="0" err="1">
                <a:solidFill>
                  <a:srgbClr val="C00000"/>
                </a:solidFill>
                <a:latin typeface="Arial Narrow" pitchFamily="34" charset="0"/>
                <a:ea typeface="Times New Roman" pitchFamily="18" charset="0"/>
              </a:rPr>
              <a:t>electric</a:t>
            </a:r>
            <a:r>
              <a:rPr lang="pt-BR" sz="2000" dirty="0">
                <a:solidFill>
                  <a:srgbClr val="C00000"/>
                </a:solidFill>
                <a:latin typeface="Arial Narrow" pitchFamily="34" charset="0"/>
                <a:ea typeface="Times New Roman" pitchFamily="18" charset="0"/>
              </a:rPr>
              <a:t> Joule (COP=1) + 100% </a:t>
            </a:r>
            <a:r>
              <a:rPr lang="pt-BR" sz="2000" dirty="0" err="1">
                <a:solidFill>
                  <a:srgbClr val="C00000"/>
                </a:solidFill>
                <a:latin typeface="Arial Narrow" pitchFamily="34" charset="0"/>
                <a:ea typeface="Times New Roman" pitchFamily="18" charset="0"/>
              </a:rPr>
              <a:t>electric</a:t>
            </a:r>
            <a:r>
              <a:rPr lang="pt-BR" sz="2000" dirty="0">
                <a:solidFill>
                  <a:srgbClr val="C00000"/>
                </a:solidFill>
                <a:latin typeface="Arial Narrow" pitchFamily="34" charset="0"/>
                <a:ea typeface="Times New Roman" pitchFamily="18" charset="0"/>
              </a:rPr>
              <a:t> AC (COP=3)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1196752"/>
            <a:ext cx="8352928" cy="193899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u="sng" dirty="0" err="1">
                <a:latin typeface="Arial Narrow" pitchFamily="34" charset="0"/>
              </a:rPr>
              <a:t>Objectives</a:t>
            </a:r>
            <a:r>
              <a:rPr lang="pt-BR" sz="2000" u="sng" dirty="0">
                <a:latin typeface="Arial Narrow" pitchFamily="34" charset="0"/>
              </a:rPr>
              <a:t>: </a:t>
            </a:r>
            <a:endParaRPr lang="pt-BR" sz="2000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 Narrow" pitchFamily="34" charset="0"/>
              </a:rPr>
              <a:t>1) </a:t>
            </a:r>
            <a:r>
              <a:rPr lang="pt-BR" sz="2000" dirty="0" err="1">
                <a:latin typeface="Arial Narrow" pitchFamily="34" charset="0"/>
              </a:rPr>
              <a:t>Estimate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the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b="1" dirty="0" err="1">
                <a:latin typeface="Arial Narrow" pitchFamily="34" charset="0"/>
              </a:rPr>
              <a:t>load</a:t>
            </a:r>
            <a:r>
              <a:rPr lang="pt-BR" sz="2000" b="1" dirty="0">
                <a:latin typeface="Arial Narrow" pitchFamily="34" charset="0"/>
              </a:rPr>
              <a:t> </a:t>
            </a:r>
            <a:r>
              <a:rPr lang="pt-BR" sz="2000" b="1" dirty="0" err="1">
                <a:latin typeface="Arial Narrow" pitchFamily="34" charset="0"/>
              </a:rPr>
              <a:t>diagram</a:t>
            </a:r>
            <a:endParaRPr lang="pt-BR" sz="2000" b="1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 Narrow" pitchFamily="34" charset="0"/>
              </a:rPr>
              <a:t>2) </a:t>
            </a:r>
            <a:r>
              <a:rPr lang="pt-BR" sz="2000" dirty="0" err="1">
                <a:latin typeface="Arial Narrow" pitchFamily="34" charset="0"/>
              </a:rPr>
              <a:t>Identifity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and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discuss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electricity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demand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sectors</a:t>
            </a:r>
            <a:endParaRPr lang="pt-BR" sz="2000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 Narrow" pitchFamily="34" charset="0"/>
              </a:rPr>
              <a:t>2) </a:t>
            </a:r>
            <a:r>
              <a:rPr lang="pt-BR" sz="2000" b="1" dirty="0" err="1">
                <a:latin typeface="Arial Narrow" pitchFamily="34" charset="0"/>
              </a:rPr>
              <a:t>Elasticity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of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electricity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demand</a:t>
            </a:r>
            <a:endParaRPr lang="pt-BR" sz="2000" dirty="0">
              <a:latin typeface="Arial Narrow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476672"/>
            <a:ext cx="8208912" cy="49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 Narrow" pitchFamily="34" charset="0"/>
                <a:ea typeface="Times New Roman" pitchFamily="18" charset="0"/>
              </a:rPr>
              <a:t>Electricity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3528" y="3371800"/>
            <a:ext cx="835292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000" u="sng" dirty="0" err="1">
                <a:latin typeface="Arial Narrow" pitchFamily="34" charset="0"/>
                <a:ea typeface="Times New Roman" pitchFamily="18" charset="0"/>
              </a:rPr>
              <a:t>Load</a:t>
            </a:r>
            <a:r>
              <a:rPr lang="pt-PT" sz="2000" u="sng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sz="2000" u="sng" dirty="0" err="1">
                <a:latin typeface="Arial Narrow" pitchFamily="34" charset="0"/>
                <a:ea typeface="Times New Roman" pitchFamily="18" charset="0"/>
              </a:rPr>
              <a:t>diagram</a:t>
            </a:r>
            <a:endParaRPr lang="pt-PT" sz="2000" u="sng" dirty="0">
              <a:latin typeface="Arial Narrow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strike="noStrike" cap="none" normalizeH="0" baseline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</a:rPr>
              <a:t>Annual</a:t>
            </a:r>
            <a:r>
              <a:rPr kumimoji="0" lang="pt-PT" sz="2000" b="0" i="0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</a:rPr>
              <a:t> e </a:t>
            </a:r>
            <a:r>
              <a:rPr kumimoji="0" lang="pt-PT" sz="2000" b="0" i="0" strike="noStrike" cap="none" normalizeH="0" baseline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</a:rPr>
              <a:t>weekly</a:t>
            </a:r>
            <a:r>
              <a:rPr kumimoji="0" lang="pt-PT" sz="2000" b="0" i="0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</a:rPr>
              <a:t>, for </a:t>
            </a:r>
            <a:r>
              <a:rPr kumimoji="0" lang="pt-PT" sz="2000" b="0" i="0" strike="noStrike" cap="none" normalizeH="0" baseline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</a:rPr>
              <a:t>typical</a:t>
            </a:r>
            <a:r>
              <a:rPr kumimoji="0" lang="pt-PT" sz="2000" b="0" i="0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strike="noStrike" cap="none" normalizeH="0" baseline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</a:rPr>
              <a:t>weeks</a:t>
            </a:r>
            <a:endParaRPr kumimoji="0" lang="pt-PT" sz="2000" b="0" i="0" strike="noStrike" cap="none" normalizeH="0" baseline="0" dirty="0">
              <a:ln>
                <a:noFill/>
              </a:ln>
              <a:effectLst/>
              <a:latin typeface="Arial Narrow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 Narrow" pitchFamily="34" charset="0"/>
                <a:ea typeface="Times New Roman" pitchFamily="18" charset="0"/>
              </a:rPr>
              <a:t>REN/EDIA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- 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Correct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for 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population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and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island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(e.g. Madeira &amp; Açores)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PT" sz="2000" dirty="0" err="1">
                <a:latin typeface="Arial Narrow" pitchFamily="34" charset="0"/>
                <a:ea typeface="Times New Roman" pitchFamily="18" charset="0"/>
              </a:rPr>
              <a:t>Calculate</a:t>
            </a:r>
            <a:r>
              <a:rPr lang="pt-PT" sz="2000" dirty="0">
                <a:latin typeface="Arial Narrow" pitchFamily="34" charset="0"/>
                <a:ea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Energy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(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MWh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), 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Average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power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(MW), 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Peak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power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(MW), 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Capacity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factor</a:t>
            </a:r>
            <a:endParaRPr lang="pt-BR" sz="2000" dirty="0">
              <a:solidFill>
                <a:schemeClr val="accent4"/>
              </a:solidFill>
              <a:latin typeface="Arial Narrow" pitchFamily="34" charset="0"/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3528" y="3140970"/>
            <a:ext cx="8496944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000" u="sng" dirty="0" err="1">
                <a:latin typeface="Arial Narrow" pitchFamily="34" charset="0"/>
                <a:ea typeface="Times New Roman" pitchFamily="18" charset="0"/>
              </a:rPr>
              <a:t>Main</a:t>
            </a:r>
            <a:r>
              <a:rPr lang="pt-PT" sz="2000" u="sng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sz="2000" u="sng" dirty="0" err="1">
                <a:latin typeface="Arial Narrow" pitchFamily="34" charset="0"/>
                <a:ea typeface="Times New Roman" pitchFamily="18" charset="0"/>
              </a:rPr>
              <a:t>electricity</a:t>
            </a:r>
            <a:r>
              <a:rPr lang="pt-PT" sz="2000" u="sng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sz="2000" u="sng" dirty="0" err="1">
                <a:latin typeface="Arial Narrow" pitchFamily="34" charset="0"/>
                <a:ea typeface="Times New Roman" pitchFamily="18" charset="0"/>
              </a:rPr>
              <a:t>usage</a:t>
            </a:r>
            <a:endParaRPr lang="pt-PT" sz="2000" u="sng" dirty="0">
              <a:latin typeface="Arial Narrow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strike="noStrike" cap="none" normalizeH="0" baseline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</a:rPr>
              <a:t>Annual</a:t>
            </a:r>
            <a:r>
              <a:rPr kumimoji="0" lang="pt-PT" sz="2000" b="0" i="0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strike="noStrike" cap="none" normalizeH="0" baseline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</a:rPr>
              <a:t>estimates</a:t>
            </a:r>
            <a:r>
              <a:rPr kumimoji="0" lang="pt-PT" sz="2000" b="0" i="0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strike="noStrike" cap="none" normalizeH="0" baseline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</a:rPr>
              <a:t>only</a:t>
            </a:r>
            <a:endParaRPr kumimoji="0" lang="pt-PT" sz="2000" b="0" i="0" strike="noStrike" cap="none" normalizeH="0" baseline="0" dirty="0">
              <a:ln>
                <a:noFill/>
              </a:ln>
              <a:effectLst/>
              <a:latin typeface="Arial Narrow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How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much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electricity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for 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heat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production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(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talk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to 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the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‘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heat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’ 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group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)</a:t>
            </a:r>
            <a:endParaRPr kumimoji="0" lang="pt-PT" sz="2000" b="0" i="0" strike="noStrike" cap="none" normalizeH="0" baseline="0" dirty="0">
              <a:ln>
                <a:noFill/>
              </a:ln>
              <a:effectLst/>
              <a:latin typeface="Arial Narrow" pitchFamily="34" charset="0"/>
              <a:ea typeface="Times New Roman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pt-PT" sz="2000" b="0" i="0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 Narrow" pitchFamily="34" charset="0"/>
                <a:ea typeface="Times New Roman" pitchFamily="18" charset="0"/>
              </a:rPr>
              <a:t>Residencial </a:t>
            </a:r>
            <a:r>
              <a:rPr kumimoji="0" lang="pt-PT" sz="2000" b="0" i="0" strike="noStrike" cap="none" normalizeH="0" baseline="0" dirty="0" err="1">
                <a:ln>
                  <a:noFill/>
                </a:ln>
                <a:solidFill>
                  <a:schemeClr val="accent4"/>
                </a:solidFill>
                <a:effectLst/>
                <a:latin typeface="Arial Narrow" pitchFamily="34" charset="0"/>
                <a:ea typeface="Times New Roman" pitchFamily="18" charset="0"/>
              </a:rPr>
              <a:t>night</a:t>
            </a:r>
            <a:r>
              <a:rPr kumimoji="0" lang="pt-PT" sz="2000" b="0" i="0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strike="noStrike" cap="none" normalizeH="0" baseline="0" dirty="0" err="1">
                <a:ln>
                  <a:noFill/>
                </a:ln>
                <a:solidFill>
                  <a:schemeClr val="accent4"/>
                </a:solidFill>
                <a:effectLst/>
                <a:latin typeface="Arial Narrow" pitchFamily="34" charset="0"/>
                <a:ea typeface="Times New Roman" pitchFamily="18" charset="0"/>
              </a:rPr>
              <a:t>demand</a:t>
            </a:r>
            <a:r>
              <a:rPr kumimoji="0" lang="pt-PT" sz="2000" b="0" i="0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 Narrow" pitchFamily="34" charset="0"/>
                <a:ea typeface="Times New Roman" pitchFamily="18" charset="0"/>
              </a:rPr>
              <a:t> (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2 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lamps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x 3 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hours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+ ½ 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TVh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/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person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x ½ 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population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)?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Public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lighting</a:t>
            </a:r>
            <a:endParaRPr lang="pt-PT" sz="2000" dirty="0">
              <a:solidFill>
                <a:schemeClr val="accent4"/>
              </a:solidFill>
              <a:latin typeface="Arial Narrow" pitchFamily="34" charset="0"/>
              <a:ea typeface="Times New Roman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Industry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and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services</a:t>
            </a:r>
            <a:r>
              <a:rPr lang="pt-PT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(ERSE?)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000" dirty="0">
              <a:solidFill>
                <a:schemeClr val="accent4"/>
              </a:solidFill>
              <a:latin typeface="Arial Narrow" pitchFamily="34" charset="0"/>
              <a:ea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1196752"/>
            <a:ext cx="8352928" cy="193899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u="sng" dirty="0" err="1">
                <a:latin typeface="Arial Narrow" pitchFamily="34" charset="0"/>
              </a:rPr>
              <a:t>Objectives</a:t>
            </a:r>
            <a:r>
              <a:rPr lang="pt-BR" sz="2000" u="sng" dirty="0">
                <a:latin typeface="Arial Narrow" pitchFamily="34" charset="0"/>
              </a:rPr>
              <a:t>: </a:t>
            </a:r>
            <a:endParaRPr lang="pt-BR" sz="2000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 Narrow" pitchFamily="34" charset="0"/>
              </a:rPr>
              <a:t>1) </a:t>
            </a:r>
            <a:r>
              <a:rPr lang="pt-BR" sz="2000" dirty="0" err="1">
                <a:latin typeface="Arial Narrow" pitchFamily="34" charset="0"/>
              </a:rPr>
              <a:t>Estimate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the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b="1" dirty="0" err="1">
                <a:latin typeface="Arial Narrow" pitchFamily="34" charset="0"/>
              </a:rPr>
              <a:t>load</a:t>
            </a:r>
            <a:r>
              <a:rPr lang="pt-BR" sz="2000" b="1" dirty="0">
                <a:latin typeface="Arial Narrow" pitchFamily="34" charset="0"/>
              </a:rPr>
              <a:t> </a:t>
            </a:r>
            <a:r>
              <a:rPr lang="pt-BR" sz="2000" b="1" dirty="0" err="1">
                <a:latin typeface="Arial Narrow" pitchFamily="34" charset="0"/>
              </a:rPr>
              <a:t>diagram</a:t>
            </a:r>
            <a:endParaRPr lang="pt-BR" sz="2000" b="1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 Narrow" pitchFamily="34" charset="0"/>
              </a:rPr>
              <a:t>2) </a:t>
            </a:r>
            <a:r>
              <a:rPr lang="pt-BR" sz="2000" dirty="0" err="1">
                <a:latin typeface="Arial Narrow" pitchFamily="34" charset="0"/>
              </a:rPr>
              <a:t>Identifity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and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discuss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electricity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demand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sectors</a:t>
            </a:r>
            <a:endParaRPr lang="pt-BR" sz="2000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 Narrow" pitchFamily="34" charset="0"/>
              </a:rPr>
              <a:t>2) </a:t>
            </a:r>
            <a:r>
              <a:rPr lang="pt-BR" sz="2000" b="1" dirty="0" err="1">
                <a:latin typeface="Arial Narrow" pitchFamily="34" charset="0"/>
              </a:rPr>
              <a:t>Elasticity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of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electricity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demand</a:t>
            </a:r>
            <a:endParaRPr lang="pt-BR" sz="2000" dirty="0">
              <a:latin typeface="Arial Narrow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1520" y="476672"/>
            <a:ext cx="8208912" cy="49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 Narrow" pitchFamily="34" charset="0"/>
                <a:ea typeface="Times New Roman" pitchFamily="18" charset="0"/>
              </a:rPr>
              <a:t>Electricity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3528" y="3371802"/>
            <a:ext cx="849694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000" u="sng" dirty="0" err="1">
                <a:latin typeface="Arial Narrow" pitchFamily="34" charset="0"/>
                <a:ea typeface="Times New Roman" pitchFamily="18" charset="0"/>
              </a:rPr>
              <a:t>Electricity</a:t>
            </a:r>
            <a:r>
              <a:rPr lang="pt-PT" sz="2000" u="sng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sz="2000" u="sng" dirty="0" err="1">
                <a:latin typeface="Arial Narrow" pitchFamily="34" charset="0"/>
                <a:ea typeface="Times New Roman" pitchFamily="18" charset="0"/>
              </a:rPr>
              <a:t>demand</a:t>
            </a:r>
            <a:r>
              <a:rPr lang="pt-PT" sz="2000" u="sng" dirty="0">
                <a:latin typeface="Arial Narrow" pitchFamily="34" charset="0"/>
                <a:ea typeface="Times New Roman" pitchFamily="18" charset="0"/>
              </a:rPr>
              <a:t> management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000" dirty="0">
                <a:latin typeface="Arial Narrow" pitchFamily="34" charset="0"/>
                <a:ea typeface="Times New Roman" pitchFamily="18" charset="0"/>
              </a:rPr>
              <a:t>  </a:t>
            </a:r>
            <a:r>
              <a:rPr lang="pt-BR" sz="2000" dirty="0" err="1">
                <a:latin typeface="Arial Narrow" pitchFamily="34" charset="0"/>
                <a:ea typeface="Times New Roman" pitchFamily="18" charset="0"/>
              </a:rPr>
              <a:t>Pricing</a:t>
            </a:r>
            <a:r>
              <a:rPr lang="pt-BR" sz="2000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(10% </a:t>
            </a:r>
            <a:r>
              <a:rPr lang="pt-BR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reduction</a:t>
            </a:r>
            <a:r>
              <a:rPr lang="pt-BR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at</a:t>
            </a:r>
            <a:r>
              <a:rPr lang="pt-BR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all</a:t>
            </a:r>
            <a:r>
              <a:rPr lang="pt-BR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times)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000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dirty="0" err="1">
                <a:latin typeface="Arial Narrow" pitchFamily="34" charset="0"/>
                <a:ea typeface="Times New Roman" pitchFamily="18" charset="0"/>
              </a:rPr>
              <a:t>Daylight</a:t>
            </a:r>
            <a:r>
              <a:rPr lang="pt-BR" sz="2000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dirty="0" err="1">
                <a:latin typeface="Arial Narrow" pitchFamily="34" charset="0"/>
                <a:ea typeface="Times New Roman" pitchFamily="18" charset="0"/>
              </a:rPr>
              <a:t>saving</a:t>
            </a:r>
            <a:r>
              <a:rPr lang="pt-BR" sz="2000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(</a:t>
            </a:r>
            <a:r>
              <a:rPr lang="pt-BR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explain</a:t>
            </a:r>
            <a:r>
              <a:rPr lang="pt-BR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, </a:t>
            </a:r>
            <a:r>
              <a:rPr lang="pt-BR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probably</a:t>
            </a:r>
            <a:r>
              <a:rPr lang="pt-BR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already</a:t>
            </a:r>
            <a:r>
              <a:rPr lang="pt-BR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included</a:t>
            </a:r>
            <a:r>
              <a:rPr lang="pt-BR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in </a:t>
            </a:r>
            <a:r>
              <a:rPr lang="pt-BR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load</a:t>
            </a:r>
            <a:r>
              <a:rPr lang="pt-BR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diagram</a:t>
            </a:r>
            <a:r>
              <a:rPr lang="pt-BR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)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000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dirty="0" err="1">
                <a:latin typeface="Arial Narrow" pitchFamily="34" charset="0"/>
                <a:ea typeface="Times New Roman" pitchFamily="18" charset="0"/>
              </a:rPr>
              <a:t>Variable</a:t>
            </a:r>
            <a:r>
              <a:rPr lang="pt-BR" sz="2000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dirty="0" err="1">
                <a:latin typeface="Arial Narrow" pitchFamily="34" charset="0"/>
                <a:ea typeface="Times New Roman" pitchFamily="18" charset="0"/>
              </a:rPr>
              <a:t>pricing</a:t>
            </a:r>
            <a:r>
              <a:rPr lang="pt-BR" sz="2000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(10% </a:t>
            </a:r>
            <a:r>
              <a:rPr lang="pt-BR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peak</a:t>
            </a:r>
            <a:r>
              <a:rPr lang="pt-BR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demand</a:t>
            </a:r>
            <a:r>
              <a:rPr lang="pt-BR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shifts </a:t>
            </a:r>
            <a:r>
              <a:rPr lang="pt-BR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to</a:t>
            </a:r>
            <a:r>
              <a:rPr lang="pt-BR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more </a:t>
            </a:r>
            <a:r>
              <a:rPr lang="pt-BR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favourable</a:t>
            </a:r>
            <a:r>
              <a:rPr lang="pt-BR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times)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000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dirty="0" err="1">
                <a:latin typeface="Arial Narrow" pitchFamily="34" charset="0"/>
                <a:ea typeface="Times New Roman" pitchFamily="18" charset="0"/>
              </a:rPr>
              <a:t>Demand</a:t>
            </a:r>
            <a:r>
              <a:rPr lang="pt-BR" sz="2000" dirty="0">
                <a:latin typeface="Arial Narrow" pitchFamily="34" charset="0"/>
                <a:ea typeface="Times New Roman" pitchFamily="18" charset="0"/>
              </a:rPr>
              <a:t> response </a:t>
            </a:r>
            <a:r>
              <a:rPr lang="pt-BR" sz="2000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(</a:t>
            </a:r>
            <a:r>
              <a:rPr lang="pt-BR" sz="2000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discuss</a:t>
            </a:r>
            <a:r>
              <a:rPr lang="pt-BR" sz="2000" i="1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; </a:t>
            </a:r>
            <a:r>
              <a:rPr lang="pt-BR" sz="2000" i="1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can</a:t>
            </a:r>
            <a:r>
              <a:rPr lang="pt-BR" sz="2000" i="1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i="1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only</a:t>
            </a:r>
            <a:r>
              <a:rPr lang="pt-BR" sz="2000" i="1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i="1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be</a:t>
            </a:r>
            <a:r>
              <a:rPr lang="pt-BR" sz="2000" i="1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i="1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modelled</a:t>
            </a:r>
            <a:r>
              <a:rPr lang="pt-BR" sz="2000" i="1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i="1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when</a:t>
            </a:r>
            <a:r>
              <a:rPr lang="pt-BR" sz="2000" i="1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i="1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we</a:t>
            </a:r>
            <a:r>
              <a:rPr lang="pt-BR" sz="2000" i="1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i="1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know</a:t>
            </a:r>
            <a:r>
              <a:rPr lang="pt-BR" sz="2000" i="1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i="1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the</a:t>
            </a:r>
            <a:r>
              <a:rPr lang="pt-BR" sz="2000" i="1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i="1" dirty="0" err="1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production</a:t>
            </a:r>
            <a:r>
              <a:rPr lang="pt-BR" sz="2000" i="1" dirty="0">
                <a:solidFill>
                  <a:schemeClr val="accent4"/>
                </a:solidFill>
                <a:latin typeface="Arial Narrow" pitchFamily="34" charset="0"/>
                <a:ea typeface="Times New Roman" pitchFamily="18" charset="0"/>
              </a:rPr>
              <a:t>)</a:t>
            </a:r>
            <a:endParaRPr lang="pt-BR" sz="2000" dirty="0">
              <a:latin typeface="Arial Narrow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000" dirty="0">
              <a:solidFill>
                <a:schemeClr val="accent4"/>
              </a:solidFill>
              <a:latin typeface="Arial Narrow" pitchFamily="34" charset="0"/>
              <a:ea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1196752"/>
            <a:ext cx="8352928" cy="193899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u="sng" dirty="0" err="1">
                <a:latin typeface="Arial Narrow" pitchFamily="34" charset="0"/>
              </a:rPr>
              <a:t>Objectives</a:t>
            </a:r>
            <a:r>
              <a:rPr lang="pt-BR" sz="2000" u="sng" dirty="0">
                <a:latin typeface="Arial Narrow" pitchFamily="34" charset="0"/>
              </a:rPr>
              <a:t>: </a:t>
            </a:r>
            <a:endParaRPr lang="pt-BR" sz="2000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 Narrow" pitchFamily="34" charset="0"/>
              </a:rPr>
              <a:t>1) </a:t>
            </a:r>
            <a:r>
              <a:rPr lang="pt-BR" sz="2000" dirty="0" err="1">
                <a:latin typeface="Arial Narrow" pitchFamily="34" charset="0"/>
              </a:rPr>
              <a:t>Estimate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the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b="1" dirty="0" err="1">
                <a:latin typeface="Arial Narrow" pitchFamily="34" charset="0"/>
              </a:rPr>
              <a:t>load</a:t>
            </a:r>
            <a:r>
              <a:rPr lang="pt-BR" sz="2000" b="1" dirty="0">
                <a:latin typeface="Arial Narrow" pitchFamily="34" charset="0"/>
              </a:rPr>
              <a:t> </a:t>
            </a:r>
            <a:r>
              <a:rPr lang="pt-BR" sz="2000" b="1" dirty="0" err="1">
                <a:latin typeface="Arial Narrow" pitchFamily="34" charset="0"/>
              </a:rPr>
              <a:t>diagram</a:t>
            </a:r>
            <a:endParaRPr lang="pt-BR" sz="2000" b="1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 Narrow" pitchFamily="34" charset="0"/>
              </a:rPr>
              <a:t>2) </a:t>
            </a:r>
            <a:r>
              <a:rPr lang="pt-BR" sz="2000" dirty="0" err="1">
                <a:latin typeface="Arial Narrow" pitchFamily="34" charset="0"/>
              </a:rPr>
              <a:t>Identifity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and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discuss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electricity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demand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sectors</a:t>
            </a:r>
            <a:endParaRPr lang="pt-BR" sz="2000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 Narrow" pitchFamily="34" charset="0"/>
              </a:rPr>
              <a:t>2) </a:t>
            </a:r>
            <a:r>
              <a:rPr lang="pt-BR" sz="2000" b="1" dirty="0" err="1">
                <a:latin typeface="Arial Narrow" pitchFamily="34" charset="0"/>
              </a:rPr>
              <a:t>Elasticity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of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electricity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demand</a:t>
            </a:r>
            <a:endParaRPr lang="pt-BR" sz="2000" dirty="0">
              <a:latin typeface="Arial Narrow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1520" y="476672"/>
            <a:ext cx="8208912" cy="49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 Narrow" pitchFamily="34" charset="0"/>
                <a:ea typeface="Times New Roman" pitchFamily="18" charset="0"/>
              </a:rPr>
              <a:t>Electricity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lha1.jpg"/>
          <p:cNvPicPr/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67545" y="404665"/>
            <a:ext cx="8064896" cy="6048672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616" y="664067"/>
            <a:ext cx="7281802" cy="193899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NEXT CLASS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Bibliographic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search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Preliminary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analysis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</a:rPr>
              <a:t>Interaction</a:t>
            </a:r>
            <a:r>
              <a:rPr lang="pt-PT" sz="2000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</a:rPr>
              <a:t>between</a:t>
            </a:r>
            <a:r>
              <a:rPr lang="pt-PT" sz="2000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</a:rPr>
              <a:t>groups</a:t>
            </a:r>
            <a:r>
              <a:rPr lang="pt-PT" sz="2000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</a:rPr>
              <a:t> (e.g. </a:t>
            </a:r>
            <a:r>
              <a:rPr lang="pt-PT" sz="2000" dirty="0" err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</a:rPr>
              <a:t>biofuels</a:t>
            </a:r>
            <a:r>
              <a:rPr lang="pt-PT" sz="2000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</a:rPr>
              <a:t> &amp; </a:t>
            </a:r>
            <a:r>
              <a:rPr lang="pt-PT" sz="2000" dirty="0" err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</a:rPr>
              <a:t>mobility</a:t>
            </a:r>
            <a:r>
              <a:rPr lang="pt-PT" sz="2000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</a:rPr>
              <a:t>, </a:t>
            </a:r>
            <a:r>
              <a:rPr lang="pt-PT" sz="2000" dirty="0" err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</a:rPr>
              <a:t>heat</a:t>
            </a:r>
            <a:r>
              <a:rPr lang="pt-PT" sz="2000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</a:rPr>
              <a:t>and</a:t>
            </a:r>
            <a:r>
              <a:rPr lang="pt-PT" sz="2000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</a:rPr>
              <a:t>demand</a:t>
            </a:r>
            <a:r>
              <a:rPr lang="pt-PT" sz="2000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</a:rPr>
              <a:t>, </a:t>
            </a:r>
            <a:r>
              <a:rPr lang="pt-PT" sz="2000" dirty="0" err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</a:rPr>
              <a:t>etc</a:t>
            </a:r>
            <a:r>
              <a:rPr lang="pt-PT" sz="2000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</a:rPr>
              <a:t>)</a:t>
            </a:r>
            <a:endParaRPr kumimoji="0" lang="pt-PT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205973"/>
              </p:ext>
            </p:extLst>
          </p:nvPr>
        </p:nvGraphicFramePr>
        <p:xfrm>
          <a:off x="395536" y="260648"/>
          <a:ext cx="8208913" cy="61926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61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3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3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3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 err="1">
                          <a:latin typeface="Arial Narrow" pitchFamily="34" charset="0"/>
                        </a:rPr>
                        <a:t>Class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 err="1">
                          <a:latin typeface="Arial Narrow" pitchFamily="34" charset="0"/>
                        </a:rPr>
                        <a:t>Topics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 err="1">
                          <a:latin typeface="Arial Narrow" pitchFamily="34" charset="0"/>
                        </a:rPr>
                        <a:t>Deliverables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95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1</a:t>
                      </a:r>
                      <a:endParaRPr lang="en-US" sz="1800" spc="-1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b="1" spc="-1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Energy</a:t>
                      </a:r>
                      <a:r>
                        <a:rPr lang="pt-PT" sz="1400" b="1" spc="-1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pt-PT" sz="1400" b="1" spc="-1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Supply</a:t>
                      </a:r>
                      <a:r>
                        <a:rPr lang="pt-PT" sz="1400" spc="-1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. </a:t>
                      </a:r>
                      <a:endParaRPr lang="en-US" sz="1800" spc="-1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endParaRPr lang="pt-PT" sz="1400" spc="-10">
                        <a:solidFill>
                          <a:schemeClr val="bg1">
                            <a:lumMod val="7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3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2</a:t>
                      </a:r>
                      <a:endParaRPr lang="en-US" sz="1800" spc="-10">
                        <a:solidFill>
                          <a:schemeClr val="bg1">
                            <a:lumMod val="7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Tutorial </a:t>
                      </a:r>
                      <a:r>
                        <a:rPr lang="pt-PT" sz="1400" spc="-1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work</a:t>
                      </a:r>
                      <a:endParaRPr lang="en-US" sz="1800" spc="-1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Biblio</a:t>
                      </a:r>
                      <a:r>
                        <a:rPr lang="pt-PT" sz="1400" spc="-1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pt-PT" sz="1400" spc="-1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revision</a:t>
                      </a:r>
                      <a:endParaRPr lang="en-US" sz="1800" spc="-1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3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3</a:t>
                      </a:r>
                      <a:endParaRPr lang="en-US" sz="1800" spc="-10">
                        <a:solidFill>
                          <a:schemeClr val="bg1">
                            <a:lumMod val="7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Students</a:t>
                      </a:r>
                      <a:r>
                        <a:rPr lang="pt-PT" sz="1400" spc="-10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’ </a:t>
                      </a:r>
                      <a:r>
                        <a:rPr lang="pt-PT" sz="1400" spc="-10" baseline="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presentations</a:t>
                      </a:r>
                      <a:r>
                        <a:rPr lang="pt-PT" sz="1400" spc="-10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pt-PT" sz="1400" spc="-1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(1).</a:t>
                      </a:r>
                      <a:endParaRPr lang="en-US" sz="1800" spc="-1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PPT1 &amp; DOC1</a:t>
                      </a:r>
                      <a:endParaRPr lang="en-US" sz="1800" spc="-1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3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4</a:t>
                      </a:r>
                      <a:endParaRPr lang="en-US" sz="1800" spc="-10">
                        <a:solidFill>
                          <a:schemeClr val="bg1">
                            <a:lumMod val="7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Students</a:t>
                      </a:r>
                      <a:r>
                        <a:rPr lang="pt-PT" sz="1400" spc="-10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’ </a:t>
                      </a:r>
                      <a:r>
                        <a:rPr lang="pt-PT" sz="1400" spc="-10" baseline="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presentations</a:t>
                      </a:r>
                      <a:r>
                        <a:rPr lang="pt-PT" sz="1400" spc="-10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pt-PT" sz="1400" spc="-1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(2).</a:t>
                      </a:r>
                      <a:endParaRPr lang="en-US" sz="1800" spc="-1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endParaRPr lang="pt-PT" sz="1400" spc="-1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95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>
                          <a:latin typeface="Arial Narrow" pitchFamily="34" charset="0"/>
                        </a:rPr>
                        <a:t>5</a:t>
                      </a:r>
                      <a:endParaRPr lang="en-US" sz="18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b="1" spc="-10" dirty="0" err="1">
                          <a:latin typeface="Arial Narrow" pitchFamily="34" charset="0"/>
                        </a:rPr>
                        <a:t>Energy</a:t>
                      </a:r>
                      <a:r>
                        <a:rPr lang="pt-PT" sz="1400" b="1" spc="-10" dirty="0">
                          <a:latin typeface="Arial Narrow" pitchFamily="34" charset="0"/>
                        </a:rPr>
                        <a:t> </a:t>
                      </a:r>
                      <a:r>
                        <a:rPr lang="pt-PT" sz="1400" b="1" spc="-10" dirty="0" err="1">
                          <a:latin typeface="Arial Narrow" pitchFamily="34" charset="0"/>
                        </a:rPr>
                        <a:t>demand</a:t>
                      </a:r>
                      <a:r>
                        <a:rPr lang="pt-PT" sz="1400" b="1" spc="-10" dirty="0">
                          <a:latin typeface="Arial Narrow" pitchFamily="34" charset="0"/>
                        </a:rPr>
                        <a:t>. 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>
                          <a:latin typeface="Arial Narrow" pitchFamily="34" charset="0"/>
                        </a:rPr>
                        <a:t>DOC1_final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3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>
                          <a:latin typeface="Arial Narrow" pitchFamily="34" charset="0"/>
                        </a:rPr>
                        <a:t>6</a:t>
                      </a:r>
                      <a:endParaRPr lang="en-US" sz="18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>
                          <a:latin typeface="Arial Narrow" pitchFamily="34" charset="0"/>
                        </a:rPr>
                        <a:t>Tutorial </a:t>
                      </a:r>
                      <a:r>
                        <a:rPr lang="pt-PT" sz="1400" spc="-10" dirty="0" err="1">
                          <a:latin typeface="Arial Narrow" pitchFamily="34" charset="0"/>
                        </a:rPr>
                        <a:t>work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 err="1">
                          <a:latin typeface="Arial Narrow" pitchFamily="34" charset="0"/>
                        </a:rPr>
                        <a:t>Biblio</a:t>
                      </a:r>
                      <a:r>
                        <a:rPr lang="pt-PT" sz="1400" spc="-10" dirty="0">
                          <a:latin typeface="Arial Narrow" pitchFamily="34" charset="0"/>
                        </a:rPr>
                        <a:t> </a:t>
                      </a:r>
                      <a:r>
                        <a:rPr lang="pt-PT" sz="1400" spc="-10" dirty="0" err="1">
                          <a:latin typeface="Arial Narrow" pitchFamily="34" charset="0"/>
                        </a:rPr>
                        <a:t>revision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3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>
                          <a:latin typeface="Arial Narrow" pitchFamily="34" charset="0"/>
                        </a:rPr>
                        <a:t>7</a:t>
                      </a:r>
                      <a:endParaRPr lang="en-US" sz="18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 err="1">
                          <a:latin typeface="Arial Narrow" pitchFamily="34" charset="0"/>
                        </a:rPr>
                        <a:t>Students</a:t>
                      </a:r>
                      <a:r>
                        <a:rPr lang="pt-PT" sz="1400" spc="-10" baseline="0" dirty="0">
                          <a:latin typeface="Arial Narrow" pitchFamily="34" charset="0"/>
                        </a:rPr>
                        <a:t>’ </a:t>
                      </a:r>
                      <a:r>
                        <a:rPr lang="pt-PT" sz="1400" spc="-10" baseline="0" dirty="0" err="1">
                          <a:latin typeface="Arial Narrow" pitchFamily="34" charset="0"/>
                        </a:rPr>
                        <a:t>presentations</a:t>
                      </a:r>
                      <a:r>
                        <a:rPr lang="pt-PT" sz="1400" spc="-10" baseline="0" dirty="0">
                          <a:latin typeface="Arial Narrow" pitchFamily="34" charset="0"/>
                        </a:rPr>
                        <a:t> 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>
                          <a:latin typeface="Arial Narrow" pitchFamily="34" charset="0"/>
                        </a:rPr>
                        <a:t>PPT2 &amp; DOC2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395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>
                          <a:latin typeface="Arial Narrow" pitchFamily="34" charset="0"/>
                        </a:rPr>
                        <a:t>8</a:t>
                      </a:r>
                      <a:endParaRPr lang="en-US" sz="18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b="1" spc="-10" dirty="0" err="1">
                          <a:latin typeface="Arial Narrow" pitchFamily="34" charset="0"/>
                        </a:rPr>
                        <a:t>Energy</a:t>
                      </a:r>
                      <a:r>
                        <a:rPr lang="pt-PT" sz="1400" b="1" spc="-10" dirty="0">
                          <a:latin typeface="Arial Narrow" pitchFamily="34" charset="0"/>
                        </a:rPr>
                        <a:t> </a:t>
                      </a:r>
                      <a:r>
                        <a:rPr lang="pt-PT" sz="1400" b="1" spc="-10" dirty="0" err="1">
                          <a:latin typeface="Arial Narrow" pitchFamily="34" charset="0"/>
                        </a:rPr>
                        <a:t>storage</a:t>
                      </a:r>
                      <a:r>
                        <a:rPr lang="pt-PT" sz="1400" b="1" spc="-10" dirty="0">
                          <a:latin typeface="Arial Narrow" pitchFamily="34" charset="0"/>
                        </a:rPr>
                        <a:t> </a:t>
                      </a:r>
                      <a:r>
                        <a:rPr lang="pt-PT" sz="1400" b="1" spc="-10" dirty="0" err="1">
                          <a:latin typeface="Arial Narrow" pitchFamily="34" charset="0"/>
                        </a:rPr>
                        <a:t>and</a:t>
                      </a:r>
                      <a:r>
                        <a:rPr lang="pt-PT" sz="1400" b="1" spc="-10" dirty="0">
                          <a:latin typeface="Arial Narrow" pitchFamily="34" charset="0"/>
                        </a:rPr>
                        <a:t> </a:t>
                      </a:r>
                      <a:r>
                        <a:rPr lang="pt-PT" sz="1400" b="1" spc="-10" dirty="0" err="1">
                          <a:latin typeface="Arial Narrow" pitchFamily="34" charset="0"/>
                        </a:rPr>
                        <a:t>transmission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endParaRPr lang="pt-PT" sz="14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3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>
                          <a:latin typeface="Arial Narrow" pitchFamily="34" charset="0"/>
                        </a:rPr>
                        <a:t>9</a:t>
                      </a:r>
                      <a:endParaRPr lang="en-US" sz="18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 err="1">
                          <a:latin typeface="Arial Narrow" pitchFamily="34" charset="0"/>
                        </a:rPr>
                        <a:t>Students</a:t>
                      </a:r>
                      <a:r>
                        <a:rPr lang="pt-PT" sz="1400" spc="-10" baseline="0" dirty="0">
                          <a:latin typeface="Arial Narrow" pitchFamily="34" charset="0"/>
                        </a:rPr>
                        <a:t>’ </a:t>
                      </a:r>
                      <a:r>
                        <a:rPr lang="pt-PT" sz="1400" spc="-10" baseline="0" dirty="0" err="1">
                          <a:latin typeface="Arial Narrow" pitchFamily="34" charset="0"/>
                        </a:rPr>
                        <a:t>presentations</a:t>
                      </a:r>
                      <a:r>
                        <a:rPr lang="pt-PT" sz="1400" spc="-10" baseline="0" dirty="0">
                          <a:latin typeface="Arial Narrow" pitchFamily="34" charset="0"/>
                        </a:rPr>
                        <a:t> 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>
                          <a:latin typeface="Arial Narrow" pitchFamily="34" charset="0"/>
                        </a:rPr>
                        <a:t>PPT3 &amp; DOC3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395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>
                          <a:latin typeface="Arial Narrow" pitchFamily="34" charset="0"/>
                        </a:rPr>
                        <a:t>10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b="1" spc="-10" dirty="0" err="1">
                          <a:latin typeface="Arial Narrow" pitchFamily="34" charset="0"/>
                        </a:rPr>
                        <a:t>Energy</a:t>
                      </a:r>
                      <a:r>
                        <a:rPr lang="pt-PT" sz="1400" b="1" spc="-10" dirty="0">
                          <a:latin typeface="Arial Narrow" pitchFamily="34" charset="0"/>
                        </a:rPr>
                        <a:t> </a:t>
                      </a:r>
                      <a:r>
                        <a:rPr lang="pt-PT" sz="1400" b="1" spc="-10" dirty="0" err="1">
                          <a:latin typeface="Arial Narrow" pitchFamily="34" charset="0"/>
                        </a:rPr>
                        <a:t>system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endParaRPr lang="pt-PT" sz="14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63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>
                          <a:latin typeface="Arial Narrow" pitchFamily="34" charset="0"/>
                        </a:rPr>
                        <a:t>11</a:t>
                      </a:r>
                      <a:endParaRPr lang="en-US" sz="18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>
                          <a:latin typeface="Arial Narrow" pitchFamily="34" charset="0"/>
                        </a:rPr>
                        <a:t>Tutorial </a:t>
                      </a:r>
                      <a:r>
                        <a:rPr lang="pt-PT" sz="1400" spc="-10" dirty="0" err="1">
                          <a:latin typeface="Arial Narrow" pitchFamily="34" charset="0"/>
                        </a:rPr>
                        <a:t>work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endParaRPr lang="pt-PT" sz="14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3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>
                          <a:latin typeface="Arial Narrow" pitchFamily="34" charset="0"/>
                        </a:rPr>
                        <a:t>12</a:t>
                      </a:r>
                      <a:endParaRPr lang="en-US" sz="18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 err="1">
                          <a:latin typeface="Arial Narrow" pitchFamily="34" charset="0"/>
                        </a:rPr>
                        <a:t>Students</a:t>
                      </a:r>
                      <a:r>
                        <a:rPr lang="pt-PT" sz="1400" spc="-10" baseline="0" dirty="0">
                          <a:latin typeface="Arial Narrow" pitchFamily="34" charset="0"/>
                        </a:rPr>
                        <a:t>’ </a:t>
                      </a:r>
                      <a:r>
                        <a:rPr lang="pt-PT" sz="1400" spc="-10" baseline="0" dirty="0" err="1">
                          <a:latin typeface="Arial Narrow" pitchFamily="34" charset="0"/>
                        </a:rPr>
                        <a:t>presentations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>
                          <a:latin typeface="Arial Narrow" pitchFamily="34" charset="0"/>
                        </a:rPr>
                        <a:t>PPT4 &amp; DOC4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68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908901"/>
              </p:ext>
            </p:extLst>
          </p:nvPr>
        </p:nvGraphicFramePr>
        <p:xfrm>
          <a:off x="467544" y="620688"/>
          <a:ext cx="7848872" cy="5472607"/>
        </p:xfrm>
        <a:graphic>
          <a:graphicData uri="http://schemas.openxmlformats.org/drawingml/2006/table">
            <a:tbl>
              <a:tblPr firstRow="1">
                <a:tableStyleId>{22838BEF-8BB2-4498-84A7-C5851F593DF1}</a:tableStyleId>
              </a:tblPr>
              <a:tblGrid>
                <a:gridCol w="1682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0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39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 err="1">
                          <a:latin typeface="Arial Narrow" pitchFamily="34" charset="0"/>
                        </a:rPr>
                        <a:t>Application</a:t>
                      </a:r>
                      <a:endParaRPr lang="en-US" sz="24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 err="1">
                          <a:latin typeface="Arial Narrow" pitchFamily="34" charset="0"/>
                        </a:rPr>
                        <a:t>Details</a:t>
                      </a:r>
                      <a:endParaRPr lang="en-US" sz="24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 err="1">
                          <a:latin typeface="Arial Narrow" pitchFamily="34" charset="0"/>
                        </a:rPr>
                        <a:t>Questions</a:t>
                      </a:r>
                      <a:endParaRPr lang="en-US" sz="24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395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 err="1">
                          <a:latin typeface="Arial Narrow" pitchFamily="34" charset="0"/>
                        </a:rPr>
                        <a:t>Mobility</a:t>
                      </a:r>
                      <a:endParaRPr lang="en-US" sz="24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latin typeface="Arial Narrow" pitchFamily="34" charset="0"/>
                        </a:rPr>
                        <a:t>Individual </a:t>
                      </a:r>
                      <a:r>
                        <a:rPr lang="pt-PT" sz="2000" dirty="0" err="1">
                          <a:latin typeface="Arial Narrow" pitchFamily="34" charset="0"/>
                        </a:rPr>
                        <a:t>and</a:t>
                      </a:r>
                      <a:r>
                        <a:rPr lang="pt-PT" sz="2000" dirty="0">
                          <a:latin typeface="Arial Narrow" pitchFamily="34" charset="0"/>
                        </a:rPr>
                        <a:t> </a:t>
                      </a:r>
                      <a:r>
                        <a:rPr lang="pt-PT" sz="2000" dirty="0" err="1">
                          <a:latin typeface="Arial Narrow" pitchFamily="34" charset="0"/>
                        </a:rPr>
                        <a:t>public</a:t>
                      </a:r>
                      <a:r>
                        <a:rPr lang="pt-PT" sz="2000" dirty="0">
                          <a:latin typeface="Arial Narrow" pitchFamily="34" charset="0"/>
                        </a:rPr>
                        <a:t> </a:t>
                      </a:r>
                      <a:r>
                        <a:rPr lang="pt-PT" sz="2000" dirty="0" err="1">
                          <a:latin typeface="Arial Narrow" pitchFamily="34" charset="0"/>
                        </a:rPr>
                        <a:t>transport</a:t>
                      </a:r>
                      <a:r>
                        <a:rPr lang="pt-PT" sz="2000" baseline="0" dirty="0">
                          <a:latin typeface="Arial Narrow" pitchFamily="34" charset="0"/>
                        </a:rPr>
                        <a:t> </a:t>
                      </a:r>
                      <a:r>
                        <a:rPr lang="pt-PT" sz="2000" baseline="0" dirty="0" err="1">
                          <a:latin typeface="Arial Narrow" pitchFamily="34" charset="0"/>
                        </a:rPr>
                        <a:t>using</a:t>
                      </a:r>
                      <a:r>
                        <a:rPr lang="pt-PT" sz="2000" baseline="0" dirty="0">
                          <a:latin typeface="Arial Narrow" pitchFamily="34" charset="0"/>
                        </a:rPr>
                        <a:t> EV </a:t>
                      </a:r>
                      <a:r>
                        <a:rPr lang="pt-PT" sz="2000" baseline="0" dirty="0" err="1">
                          <a:latin typeface="Arial Narrow" pitchFamily="34" charset="0"/>
                        </a:rPr>
                        <a:t>and</a:t>
                      </a:r>
                      <a:r>
                        <a:rPr lang="pt-PT" sz="2000" baseline="0" dirty="0">
                          <a:latin typeface="Arial Narrow" pitchFamily="34" charset="0"/>
                        </a:rPr>
                        <a:t> </a:t>
                      </a:r>
                      <a:r>
                        <a:rPr lang="pt-PT" sz="2000" baseline="0" dirty="0" err="1">
                          <a:latin typeface="Arial Narrow" pitchFamily="34" charset="0"/>
                        </a:rPr>
                        <a:t>biofuel</a:t>
                      </a:r>
                      <a:r>
                        <a:rPr lang="pt-PT" sz="2000" baseline="0" dirty="0">
                          <a:latin typeface="Arial Narrow" pitchFamily="34" charset="0"/>
                        </a:rPr>
                        <a:t> </a:t>
                      </a:r>
                      <a:r>
                        <a:rPr lang="pt-PT" sz="2000" baseline="0" dirty="0" err="1">
                          <a:latin typeface="Arial Narrow" pitchFamily="34" charset="0"/>
                        </a:rPr>
                        <a:t>cars</a:t>
                      </a:r>
                      <a:endParaRPr lang="en-US" sz="24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 err="1">
                          <a:latin typeface="Arial Narrow" pitchFamily="34" charset="0"/>
                        </a:rPr>
                        <a:t>kWh</a:t>
                      </a:r>
                      <a:r>
                        <a:rPr lang="pt-PT" sz="2000" dirty="0">
                          <a:latin typeface="Arial Narrow" pitchFamily="34" charset="0"/>
                        </a:rPr>
                        <a:t>/</a:t>
                      </a:r>
                      <a:r>
                        <a:rPr lang="pt-PT" sz="2000" dirty="0" err="1">
                          <a:latin typeface="Arial Narrow" pitchFamily="34" charset="0"/>
                        </a:rPr>
                        <a:t>year</a:t>
                      </a:r>
                      <a:endParaRPr lang="en-US" sz="24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4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latin typeface="Arial Narrow" pitchFamily="34" charset="0"/>
                        </a:rPr>
                        <a:t>kWh(t)*</a:t>
                      </a:r>
                      <a:endParaRPr lang="en-US" sz="24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2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 err="1">
                          <a:latin typeface="Arial Narrow" pitchFamily="34" charset="0"/>
                        </a:rPr>
                        <a:t>Electricity</a:t>
                      </a:r>
                      <a:endParaRPr lang="en-US" sz="24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 err="1">
                          <a:latin typeface="Arial Narrow" pitchFamily="34" charset="0"/>
                        </a:rPr>
                        <a:t>Load</a:t>
                      </a:r>
                      <a:r>
                        <a:rPr lang="pt-PT" sz="2000" dirty="0">
                          <a:latin typeface="Arial Narrow" pitchFamily="34" charset="0"/>
                        </a:rPr>
                        <a:t> </a:t>
                      </a:r>
                      <a:r>
                        <a:rPr lang="pt-PT" sz="2000" dirty="0" err="1">
                          <a:latin typeface="Arial Narrow" pitchFamily="34" charset="0"/>
                        </a:rPr>
                        <a:t>diagram</a:t>
                      </a:r>
                      <a:r>
                        <a:rPr lang="pt-PT" sz="2000" dirty="0">
                          <a:latin typeface="Arial Narrow" pitchFamily="34" charset="0"/>
                        </a:rPr>
                        <a:t> </a:t>
                      </a:r>
                      <a:r>
                        <a:rPr lang="pt-PT" sz="2000" dirty="0" err="1">
                          <a:latin typeface="Arial Narrow" pitchFamily="34" charset="0"/>
                        </a:rPr>
                        <a:t>and</a:t>
                      </a:r>
                      <a:r>
                        <a:rPr lang="pt-PT" sz="2000" dirty="0">
                          <a:latin typeface="Arial Narrow" pitchFamily="34" charset="0"/>
                        </a:rPr>
                        <a:t> </a:t>
                      </a:r>
                      <a:r>
                        <a:rPr lang="pt-PT" sz="2000" dirty="0" err="1">
                          <a:latin typeface="Arial Narrow" pitchFamily="34" charset="0"/>
                        </a:rPr>
                        <a:t>instruments</a:t>
                      </a:r>
                      <a:r>
                        <a:rPr lang="pt-PT" sz="2000" dirty="0">
                          <a:latin typeface="Arial Narrow" pitchFamily="34" charset="0"/>
                        </a:rPr>
                        <a:t> for </a:t>
                      </a:r>
                      <a:r>
                        <a:rPr lang="pt-PT" sz="2000" dirty="0" err="1">
                          <a:latin typeface="Arial Narrow" pitchFamily="34" charset="0"/>
                        </a:rPr>
                        <a:t>energy</a:t>
                      </a:r>
                      <a:r>
                        <a:rPr lang="pt-PT" sz="2000" dirty="0">
                          <a:latin typeface="Arial Narrow" pitchFamily="34" charset="0"/>
                        </a:rPr>
                        <a:t> </a:t>
                      </a:r>
                      <a:r>
                        <a:rPr lang="pt-PT" sz="2000" dirty="0" err="1">
                          <a:latin typeface="Arial Narrow" pitchFamily="34" charset="0"/>
                        </a:rPr>
                        <a:t>demand</a:t>
                      </a:r>
                      <a:r>
                        <a:rPr lang="pt-PT" sz="2000" dirty="0">
                          <a:latin typeface="Arial Narrow" pitchFamily="34" charset="0"/>
                        </a:rPr>
                        <a:t> management</a:t>
                      </a:r>
                      <a:endParaRPr lang="en-US" sz="24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395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 err="1">
                          <a:latin typeface="Arial Narrow" pitchFamily="34" charset="0"/>
                        </a:rPr>
                        <a:t>Heat</a:t>
                      </a:r>
                      <a:endParaRPr lang="en-US" sz="24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 err="1">
                          <a:latin typeface="Arial Narrow" pitchFamily="34" charset="0"/>
                        </a:rPr>
                        <a:t>Shower</a:t>
                      </a:r>
                      <a:r>
                        <a:rPr lang="pt-PT" sz="2000" dirty="0">
                          <a:latin typeface="Arial Narrow" pitchFamily="34" charset="0"/>
                        </a:rPr>
                        <a:t> hot </a:t>
                      </a:r>
                      <a:r>
                        <a:rPr lang="pt-PT" sz="2000" dirty="0" err="1">
                          <a:latin typeface="Arial Narrow" pitchFamily="34" charset="0"/>
                        </a:rPr>
                        <a:t>water</a:t>
                      </a:r>
                      <a:endParaRPr lang="en-US" sz="24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39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noProof="0" dirty="0">
                          <a:latin typeface="Arial Narrow" pitchFamily="34" charset="0"/>
                        </a:rPr>
                        <a:t>Thermal</a:t>
                      </a:r>
                      <a:r>
                        <a:rPr lang="pt-PT" sz="2000" dirty="0">
                          <a:latin typeface="Arial Narrow" pitchFamily="34" charset="0"/>
                        </a:rPr>
                        <a:t> </a:t>
                      </a:r>
                      <a:r>
                        <a:rPr lang="pt-PT" sz="2000" dirty="0" err="1">
                          <a:latin typeface="Arial Narrow" pitchFamily="34" charset="0"/>
                        </a:rPr>
                        <a:t>comfort</a:t>
                      </a:r>
                      <a:endParaRPr lang="en-US" sz="24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1196752"/>
            <a:ext cx="8352928" cy="19389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u="sng" dirty="0">
                <a:latin typeface="Arial Narrow" pitchFamily="34" charset="0"/>
              </a:rPr>
              <a:t>Objectives: </a:t>
            </a:r>
            <a:endParaRPr lang="en-US" sz="2000" u="sng" dirty="0">
              <a:latin typeface="Arial Narrow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Estimate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b="1" dirty="0" err="1">
                <a:latin typeface="Arial Narrow" pitchFamily="34" charset="0"/>
              </a:rPr>
              <a:t>demand</a:t>
            </a:r>
            <a:r>
              <a:rPr lang="pt-PT" sz="2000" b="1" dirty="0">
                <a:latin typeface="Arial Narrow" pitchFamily="34" charset="0"/>
              </a:rPr>
              <a:t> </a:t>
            </a:r>
            <a:r>
              <a:rPr lang="pt-PT" sz="2000" dirty="0">
                <a:latin typeface="Arial Narrow" pitchFamily="34" charset="0"/>
              </a:rPr>
              <a:t>(</a:t>
            </a:r>
            <a:r>
              <a:rPr lang="pt-PT" sz="2000" dirty="0" err="1">
                <a:latin typeface="Arial Narrow" pitchFamily="34" charset="0"/>
              </a:rPr>
              <a:t>kWh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and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kWh</a:t>
            </a:r>
            <a:r>
              <a:rPr lang="pt-PT" sz="2000" dirty="0">
                <a:latin typeface="Arial Narrow" pitchFamily="34" charset="0"/>
              </a:rPr>
              <a:t>/</a:t>
            </a:r>
            <a:r>
              <a:rPr lang="pt-PT" sz="2000" dirty="0" err="1">
                <a:latin typeface="Arial Narrow" pitchFamily="34" charset="0"/>
              </a:rPr>
              <a:t>person</a:t>
            </a:r>
            <a:r>
              <a:rPr lang="pt-PT" sz="2000" dirty="0">
                <a:latin typeface="Arial Narrow" pitchFamily="34" charset="0"/>
              </a:rPr>
              <a:t>) </a:t>
            </a:r>
            <a:endParaRPr lang="en-US" sz="2000" dirty="0">
              <a:latin typeface="Arial Narrow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Demand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b="1" dirty="0" err="1">
                <a:latin typeface="Arial Narrow" pitchFamily="34" charset="0"/>
              </a:rPr>
              <a:t>elasticity</a:t>
            </a:r>
            <a:r>
              <a:rPr lang="pt-PT" sz="2000" b="1" dirty="0">
                <a:latin typeface="Arial Narrow" pitchFamily="34" charset="0"/>
              </a:rPr>
              <a:t> </a:t>
            </a:r>
            <a:r>
              <a:rPr lang="pt-PT" sz="2000" dirty="0">
                <a:latin typeface="Arial Narrow" pitchFamily="34" charset="0"/>
              </a:rPr>
              <a:t>for </a:t>
            </a:r>
            <a:r>
              <a:rPr lang="pt-PT" sz="2000" dirty="0" err="1">
                <a:latin typeface="Arial Narrow" pitchFamily="34" charset="0"/>
              </a:rPr>
              <a:t>different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mobility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scenarios</a:t>
            </a:r>
            <a:endParaRPr lang="en-US" sz="2000" dirty="0">
              <a:latin typeface="Arial Narrow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Effect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of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b="1" dirty="0" err="1">
                <a:latin typeface="Arial Narrow" pitchFamily="34" charset="0"/>
              </a:rPr>
              <a:t>electrification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of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transports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476672"/>
            <a:ext cx="8208912" cy="49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 Narrow" pitchFamily="34" charset="0"/>
                <a:ea typeface="Times New Roman" pitchFamily="18" charset="0"/>
              </a:rPr>
              <a:t>Mobility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3528" y="3140968"/>
            <a:ext cx="510588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PT" sz="2000" u="sng" dirty="0">
                <a:latin typeface="Arial Narrow" pitchFamily="34" charset="0"/>
              </a:rPr>
              <a:t>Individual </a:t>
            </a:r>
            <a:r>
              <a:rPr lang="pt-PT" sz="2000" u="sng" dirty="0" err="1">
                <a:latin typeface="Arial Narrow" pitchFamily="34" charset="0"/>
              </a:rPr>
              <a:t>transport</a:t>
            </a:r>
            <a:endParaRPr lang="pt-PT" sz="2000" u="sng" dirty="0">
              <a:latin typeface="Arial Narrow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PT" sz="2000" dirty="0" err="1">
                <a:latin typeface="Arial Narrow" pitchFamily="34" charset="0"/>
              </a:rPr>
              <a:t>How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much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energy</a:t>
            </a:r>
            <a:r>
              <a:rPr lang="pt-PT" sz="2000" dirty="0">
                <a:latin typeface="Arial Narrow" pitchFamily="34" charset="0"/>
              </a:rPr>
              <a:t> does a </a:t>
            </a:r>
            <a:r>
              <a:rPr lang="pt-PT" sz="2000" dirty="0" err="1">
                <a:latin typeface="Arial Narrow" pitchFamily="34" charset="0"/>
              </a:rPr>
              <a:t>person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need</a:t>
            </a:r>
            <a:r>
              <a:rPr lang="pt-PT" sz="2000" dirty="0">
                <a:latin typeface="Arial Narrow" pitchFamily="34" charset="0"/>
              </a:rPr>
              <a:t> for </a:t>
            </a:r>
            <a:r>
              <a:rPr lang="pt-PT" sz="2000" dirty="0" err="1">
                <a:latin typeface="Arial Narrow" pitchFamily="34" charset="0"/>
              </a:rPr>
              <a:t>transport</a:t>
            </a:r>
            <a:r>
              <a:rPr lang="pt-PT" sz="2000" dirty="0">
                <a:latin typeface="Arial Narrow" pitchFamily="34" charset="0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PT" sz="2000" dirty="0">
                <a:solidFill>
                  <a:schemeClr val="accent1"/>
                </a:solidFill>
                <a:latin typeface="Arial Narrow" pitchFamily="34" charset="0"/>
              </a:rPr>
              <a:t>20 km/</a:t>
            </a:r>
            <a:r>
              <a:rPr lang="pt-PT" sz="2000" dirty="0" err="1">
                <a:solidFill>
                  <a:schemeClr val="accent1"/>
                </a:solidFill>
                <a:latin typeface="Arial Narrow" pitchFamily="34" charset="0"/>
              </a:rPr>
              <a:t>person</a:t>
            </a:r>
            <a:r>
              <a:rPr lang="pt-PT" sz="2000" dirty="0">
                <a:solidFill>
                  <a:schemeClr val="accent1"/>
                </a:solidFill>
                <a:latin typeface="Arial Narrow" pitchFamily="34" charset="0"/>
              </a:rPr>
              <a:t>/</a:t>
            </a:r>
            <a:r>
              <a:rPr lang="pt-PT" sz="2000" dirty="0" err="1">
                <a:solidFill>
                  <a:schemeClr val="accent1"/>
                </a:solidFill>
                <a:latin typeface="Arial Narrow" pitchFamily="34" charset="0"/>
              </a:rPr>
              <a:t>day</a:t>
            </a:r>
            <a:endParaRPr lang="pt-PT" sz="2000" dirty="0">
              <a:solidFill>
                <a:schemeClr val="accent1"/>
              </a:solidFill>
              <a:latin typeface="Arial Narrow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 Narrow" pitchFamily="34" charset="0"/>
              </a:rPr>
              <a:t>10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accent1"/>
                </a:solidFill>
                <a:effectLst/>
                <a:latin typeface="Arial Narrow" pitchFamily="34" charset="0"/>
              </a:rPr>
              <a:t>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accent1"/>
                </a:solidFill>
                <a:effectLst/>
                <a:latin typeface="Arial Narrow" pitchFamily="34" charset="0"/>
              </a:rPr>
              <a:t>litres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accent1"/>
                </a:solidFill>
                <a:effectLst/>
                <a:latin typeface="Arial Narrow" pitchFamily="34" charset="0"/>
              </a:rPr>
              <a:t>/100km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PT" sz="2000" baseline="0" dirty="0">
                <a:solidFill>
                  <a:schemeClr val="accent1"/>
                </a:solidFill>
                <a:latin typeface="Arial Narrow" pitchFamily="34" charset="0"/>
              </a:rPr>
              <a:t>10kWh/</a:t>
            </a:r>
            <a:r>
              <a:rPr lang="pt-PT" sz="2000" baseline="0" dirty="0" err="1">
                <a:solidFill>
                  <a:schemeClr val="accent1"/>
                </a:solidFill>
                <a:latin typeface="Arial Narrow" pitchFamily="34" charset="0"/>
              </a:rPr>
              <a:t>litre</a:t>
            </a:r>
            <a:endParaRPr kumimoji="0" lang="pt-PT" sz="36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220072" y="4077072"/>
            <a:ext cx="3528392" cy="240065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How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much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embodied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energy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in a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car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PT" sz="2000" dirty="0">
                <a:solidFill>
                  <a:schemeClr val="accent1"/>
                </a:solidFill>
                <a:latin typeface="Arial Narrow" pitchFamily="34" charset="0"/>
                <a:ea typeface="Times New Roman" pitchFamily="18" charset="0"/>
              </a:rPr>
              <a:t>25k€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PT" sz="2000" dirty="0">
                <a:solidFill>
                  <a:schemeClr val="accent1"/>
                </a:solidFill>
                <a:latin typeface="Arial Narrow" pitchFamily="34" charset="0"/>
                <a:ea typeface="Times New Roman" pitchFamily="18" charset="0"/>
              </a:rPr>
              <a:t>0.05 €/kWh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accent1"/>
                </a:solidFill>
                <a:effectLst/>
                <a:latin typeface="Arial Narrow" pitchFamily="34" charset="0"/>
                <a:ea typeface="Times New Roman" pitchFamily="18" charset="0"/>
              </a:rPr>
              <a:t>10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accent1"/>
                </a:solidFill>
                <a:effectLst/>
                <a:latin typeface="Arial Narrow" pitchFamily="34" charset="0"/>
                <a:ea typeface="Times New Roman" pitchFamily="18" charset="0"/>
              </a:rPr>
              <a:t>years</a:t>
            </a:r>
            <a:endParaRPr kumimoji="0" lang="pt-PT" sz="36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1196752"/>
            <a:ext cx="8352928" cy="19389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u="sng" dirty="0">
                <a:latin typeface="Arial Narrow" pitchFamily="34" charset="0"/>
              </a:rPr>
              <a:t>Objectives: </a:t>
            </a:r>
            <a:endParaRPr lang="en-US" sz="2000" u="sng" dirty="0">
              <a:latin typeface="Arial Narrow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Estimate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b="1" dirty="0" err="1">
                <a:latin typeface="Arial Narrow" pitchFamily="34" charset="0"/>
              </a:rPr>
              <a:t>demand</a:t>
            </a:r>
            <a:r>
              <a:rPr lang="pt-PT" sz="2000" b="1" dirty="0">
                <a:latin typeface="Arial Narrow" pitchFamily="34" charset="0"/>
              </a:rPr>
              <a:t> </a:t>
            </a:r>
            <a:r>
              <a:rPr lang="pt-PT" sz="2000" dirty="0">
                <a:latin typeface="Arial Narrow" pitchFamily="34" charset="0"/>
              </a:rPr>
              <a:t>(</a:t>
            </a:r>
            <a:r>
              <a:rPr lang="pt-PT" sz="2000" dirty="0" err="1">
                <a:latin typeface="Arial Narrow" pitchFamily="34" charset="0"/>
              </a:rPr>
              <a:t>kWh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and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kWh</a:t>
            </a:r>
            <a:r>
              <a:rPr lang="pt-PT" sz="2000" dirty="0">
                <a:latin typeface="Arial Narrow" pitchFamily="34" charset="0"/>
              </a:rPr>
              <a:t>/</a:t>
            </a:r>
            <a:r>
              <a:rPr lang="pt-PT" sz="2000" dirty="0" err="1">
                <a:latin typeface="Arial Narrow" pitchFamily="34" charset="0"/>
              </a:rPr>
              <a:t>person</a:t>
            </a:r>
            <a:r>
              <a:rPr lang="pt-PT" sz="2000" dirty="0">
                <a:latin typeface="Arial Narrow" pitchFamily="34" charset="0"/>
              </a:rPr>
              <a:t>) </a:t>
            </a:r>
            <a:endParaRPr lang="en-US" sz="2000" dirty="0">
              <a:latin typeface="Arial Narrow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Demand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b="1" dirty="0" err="1">
                <a:latin typeface="Arial Narrow" pitchFamily="34" charset="0"/>
              </a:rPr>
              <a:t>elasticity</a:t>
            </a:r>
            <a:r>
              <a:rPr lang="pt-PT" sz="2000" b="1" dirty="0">
                <a:latin typeface="Arial Narrow" pitchFamily="34" charset="0"/>
              </a:rPr>
              <a:t> </a:t>
            </a:r>
            <a:r>
              <a:rPr lang="pt-PT" sz="2000" dirty="0">
                <a:latin typeface="Arial Narrow" pitchFamily="34" charset="0"/>
              </a:rPr>
              <a:t>for </a:t>
            </a:r>
            <a:r>
              <a:rPr lang="pt-PT" sz="2000" dirty="0" err="1">
                <a:latin typeface="Arial Narrow" pitchFamily="34" charset="0"/>
              </a:rPr>
              <a:t>different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mobility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scenarios</a:t>
            </a:r>
            <a:endParaRPr lang="en-US" sz="2000" dirty="0">
              <a:latin typeface="Arial Narrow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Effect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of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b="1" dirty="0" err="1">
                <a:latin typeface="Arial Narrow" pitchFamily="34" charset="0"/>
              </a:rPr>
              <a:t>electrification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of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transports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476672"/>
            <a:ext cx="8208912" cy="49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accent1"/>
                </a:solidFill>
                <a:latin typeface="Arial Narrow" pitchFamily="34" charset="0"/>
                <a:ea typeface="Times New Roman" pitchFamily="18" charset="0"/>
              </a:rPr>
              <a:t>Mobility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 Narrow" pitchFamily="34" charset="0"/>
              <a:ea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3140968"/>
            <a:ext cx="5184576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PT" sz="2000" u="sng" dirty="0" err="1">
                <a:latin typeface="Arial Narrow" pitchFamily="34" charset="0"/>
              </a:rPr>
              <a:t>Public</a:t>
            </a:r>
            <a:r>
              <a:rPr lang="pt-PT" sz="2000" u="sng" dirty="0">
                <a:latin typeface="Arial Narrow" pitchFamily="34" charset="0"/>
              </a:rPr>
              <a:t> </a:t>
            </a:r>
            <a:r>
              <a:rPr lang="pt-PT" sz="2000" u="sng" dirty="0" err="1">
                <a:latin typeface="Arial Narrow" pitchFamily="34" charset="0"/>
              </a:rPr>
              <a:t>transport</a:t>
            </a:r>
            <a:endParaRPr lang="pt-PT" sz="2000" u="sng" dirty="0">
              <a:latin typeface="Arial Narrow" pitchFamily="34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000" dirty="0" err="1">
                <a:latin typeface="Arial Narrow" pitchFamily="34" charset="0"/>
              </a:rPr>
              <a:t>How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much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energy</a:t>
            </a:r>
            <a:r>
              <a:rPr lang="pt-PT" sz="2000" dirty="0">
                <a:latin typeface="Arial Narrow" pitchFamily="34" charset="0"/>
              </a:rPr>
              <a:t> does a </a:t>
            </a:r>
            <a:r>
              <a:rPr lang="pt-PT" sz="2000" dirty="0" err="1">
                <a:latin typeface="Arial Narrow" pitchFamily="34" charset="0"/>
              </a:rPr>
              <a:t>person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need</a:t>
            </a:r>
            <a:r>
              <a:rPr lang="pt-PT" sz="2000" dirty="0">
                <a:latin typeface="Arial Narrow" pitchFamily="34" charset="0"/>
              </a:rPr>
              <a:t> for </a:t>
            </a:r>
            <a:r>
              <a:rPr lang="pt-PT" sz="2000" dirty="0" err="1">
                <a:latin typeface="Arial Narrow" pitchFamily="34" charset="0"/>
              </a:rPr>
              <a:t>transport</a:t>
            </a:r>
            <a:r>
              <a:rPr lang="pt-PT" sz="2000" dirty="0">
                <a:latin typeface="Arial Narrow" pitchFamily="34" charset="0"/>
              </a:rPr>
              <a:t>?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000" dirty="0">
                <a:solidFill>
                  <a:schemeClr val="accent1"/>
                </a:solidFill>
                <a:latin typeface="Arial Narrow" pitchFamily="34" charset="0"/>
              </a:rPr>
              <a:t>20 km/</a:t>
            </a:r>
            <a:r>
              <a:rPr lang="pt-PT" sz="2000" dirty="0" err="1">
                <a:solidFill>
                  <a:schemeClr val="accent1"/>
                </a:solidFill>
                <a:latin typeface="Arial Narrow" pitchFamily="34" charset="0"/>
              </a:rPr>
              <a:t>person</a:t>
            </a:r>
            <a:r>
              <a:rPr lang="pt-PT" sz="2000" dirty="0">
                <a:solidFill>
                  <a:schemeClr val="accent1"/>
                </a:solidFill>
                <a:latin typeface="Arial Narrow" pitchFamily="34" charset="0"/>
              </a:rPr>
              <a:t>/</a:t>
            </a:r>
            <a:r>
              <a:rPr lang="pt-PT" sz="2000" dirty="0" err="1">
                <a:solidFill>
                  <a:schemeClr val="accent1"/>
                </a:solidFill>
                <a:latin typeface="Arial Narrow" pitchFamily="34" charset="0"/>
              </a:rPr>
              <a:t>day</a:t>
            </a:r>
            <a:endParaRPr lang="pt-PT" sz="2000" dirty="0">
              <a:solidFill>
                <a:schemeClr val="accent1"/>
              </a:solidFill>
              <a:latin typeface="Arial Narrow" pitchFamily="34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000" dirty="0">
                <a:solidFill>
                  <a:schemeClr val="accent1"/>
                </a:solidFill>
                <a:latin typeface="Arial Narrow" pitchFamily="34" charset="0"/>
              </a:rPr>
              <a:t>40 </a:t>
            </a:r>
            <a:r>
              <a:rPr lang="pt-PT" sz="2000" dirty="0" err="1">
                <a:solidFill>
                  <a:schemeClr val="accent1"/>
                </a:solidFill>
                <a:latin typeface="Arial Narrow" pitchFamily="34" charset="0"/>
              </a:rPr>
              <a:t>litres</a:t>
            </a:r>
            <a:r>
              <a:rPr lang="pt-PT" sz="2000" dirty="0">
                <a:solidFill>
                  <a:schemeClr val="accent1"/>
                </a:solidFill>
                <a:latin typeface="Arial Narrow" pitchFamily="34" charset="0"/>
              </a:rPr>
              <a:t>/100km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000" dirty="0">
                <a:solidFill>
                  <a:schemeClr val="accent1"/>
                </a:solidFill>
                <a:latin typeface="Arial Narrow" pitchFamily="34" charset="0"/>
              </a:rPr>
              <a:t>10kWh/</a:t>
            </a:r>
            <a:r>
              <a:rPr lang="pt-PT" sz="2000" dirty="0" err="1">
                <a:solidFill>
                  <a:schemeClr val="accent1"/>
                </a:solidFill>
                <a:latin typeface="Arial Narrow" pitchFamily="34" charset="0"/>
              </a:rPr>
              <a:t>litre</a:t>
            </a:r>
            <a:endParaRPr lang="pt-PT" sz="2000" dirty="0">
              <a:solidFill>
                <a:schemeClr val="accent1"/>
              </a:solidFill>
              <a:latin typeface="Arial Narrow" pitchFamily="34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000" dirty="0">
                <a:solidFill>
                  <a:schemeClr val="accent1"/>
                </a:solidFill>
                <a:latin typeface="Arial Narrow" pitchFamily="34" charset="0"/>
              </a:rPr>
              <a:t>30 </a:t>
            </a:r>
            <a:r>
              <a:rPr lang="pt-PT" sz="2000" dirty="0" err="1">
                <a:solidFill>
                  <a:schemeClr val="accent1"/>
                </a:solidFill>
                <a:latin typeface="Arial Narrow" pitchFamily="34" charset="0"/>
              </a:rPr>
              <a:t>passengers</a:t>
            </a:r>
            <a:endParaRPr lang="pt-PT" sz="3600" dirty="0">
              <a:solidFill>
                <a:schemeClr val="accent1"/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PT" sz="2000" baseline="0" dirty="0" err="1">
                <a:latin typeface="Arial Narrow" pitchFamily="34" charset="0"/>
              </a:rPr>
              <a:t>Usually</a:t>
            </a:r>
            <a:r>
              <a:rPr lang="pt-PT" sz="2000" baseline="0" dirty="0">
                <a:latin typeface="Arial Narrow" pitchFamily="34" charset="0"/>
              </a:rPr>
              <a:t> </a:t>
            </a:r>
            <a:r>
              <a:rPr lang="pt-PT" sz="2000" baseline="0" dirty="0" err="1">
                <a:latin typeface="Arial Narrow" pitchFamily="34" charset="0"/>
              </a:rPr>
              <a:t>presented</a:t>
            </a:r>
            <a:r>
              <a:rPr lang="pt-PT" sz="2000" baseline="0" dirty="0">
                <a:latin typeface="Arial Narrow" pitchFamily="34" charset="0"/>
              </a:rPr>
              <a:t> as </a:t>
            </a:r>
            <a:r>
              <a:rPr lang="pt-PT" sz="2000" baseline="0" dirty="0" err="1">
                <a:latin typeface="Arial Narrow" pitchFamily="34" charset="0"/>
              </a:rPr>
              <a:t>kWh</a:t>
            </a:r>
            <a:r>
              <a:rPr lang="pt-PT" sz="2000" baseline="0" dirty="0">
                <a:latin typeface="Arial Narrow" pitchFamily="34" charset="0"/>
              </a:rPr>
              <a:t>/100 p-km</a:t>
            </a:r>
            <a:endParaRPr kumimoji="0" lang="pt-PT" sz="36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29698" name="Picture 2" descr="http://www.busandcoach.travel/images/conges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0260" y="4149080"/>
            <a:ext cx="3339696" cy="2493641"/>
          </a:xfrm>
          <a:prstGeom prst="rect">
            <a:avLst/>
          </a:prstGeom>
          <a:noFill/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23928" y="4149080"/>
            <a:ext cx="1584176" cy="1477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Underground?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PT" sz="2000" dirty="0">
                <a:solidFill>
                  <a:schemeClr val="tx1"/>
                </a:solidFill>
                <a:latin typeface="Arial Narrow" pitchFamily="34" charset="0"/>
              </a:rPr>
              <a:t>Trolley/</a:t>
            </a:r>
            <a:r>
              <a:rPr lang="pt-PT" sz="2000" dirty="0" err="1">
                <a:solidFill>
                  <a:schemeClr val="tx1"/>
                </a:solidFill>
                <a:latin typeface="Arial Narrow" pitchFamily="34" charset="0"/>
              </a:rPr>
              <a:t>tram</a:t>
            </a:r>
            <a:r>
              <a:rPr lang="pt-PT" sz="2000" dirty="0">
                <a:solidFill>
                  <a:schemeClr val="tx1"/>
                </a:solidFill>
                <a:latin typeface="Arial Narrow" pitchFamily="34" charset="0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Bicycle</a:t>
            </a:r>
            <a:r>
              <a:rPr kumimoji="0" lang="pt-PT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?</a:t>
            </a:r>
            <a:endParaRPr kumimoji="0" lang="pt-PT" sz="360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1196752"/>
            <a:ext cx="8352928" cy="19389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u="sng" dirty="0">
                <a:latin typeface="Arial Narrow" pitchFamily="34" charset="0"/>
              </a:rPr>
              <a:t>Objectives: </a:t>
            </a:r>
            <a:endParaRPr lang="en-US" sz="2000" u="sng" dirty="0">
              <a:latin typeface="Arial Narrow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Estimate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b="1" dirty="0" err="1">
                <a:latin typeface="Arial Narrow" pitchFamily="34" charset="0"/>
              </a:rPr>
              <a:t>demand</a:t>
            </a:r>
            <a:r>
              <a:rPr lang="pt-PT" sz="2000" b="1" dirty="0">
                <a:latin typeface="Arial Narrow" pitchFamily="34" charset="0"/>
              </a:rPr>
              <a:t> </a:t>
            </a:r>
            <a:r>
              <a:rPr lang="pt-PT" sz="2000" dirty="0">
                <a:latin typeface="Arial Narrow" pitchFamily="34" charset="0"/>
              </a:rPr>
              <a:t>(</a:t>
            </a:r>
            <a:r>
              <a:rPr lang="pt-PT" sz="2000" dirty="0" err="1">
                <a:latin typeface="Arial Narrow" pitchFamily="34" charset="0"/>
              </a:rPr>
              <a:t>kWh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and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kWh</a:t>
            </a:r>
            <a:r>
              <a:rPr lang="pt-PT" sz="2000" dirty="0">
                <a:latin typeface="Arial Narrow" pitchFamily="34" charset="0"/>
              </a:rPr>
              <a:t>/</a:t>
            </a:r>
            <a:r>
              <a:rPr lang="pt-PT" sz="2000" dirty="0" err="1">
                <a:latin typeface="Arial Narrow" pitchFamily="34" charset="0"/>
              </a:rPr>
              <a:t>person</a:t>
            </a:r>
            <a:r>
              <a:rPr lang="pt-PT" sz="2000" dirty="0">
                <a:latin typeface="Arial Narrow" pitchFamily="34" charset="0"/>
              </a:rPr>
              <a:t>) </a:t>
            </a:r>
            <a:endParaRPr lang="en-US" sz="2000" dirty="0">
              <a:latin typeface="Arial Narrow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Demand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b="1" dirty="0" err="1">
                <a:latin typeface="Arial Narrow" pitchFamily="34" charset="0"/>
              </a:rPr>
              <a:t>elasticity</a:t>
            </a:r>
            <a:r>
              <a:rPr lang="pt-PT" sz="2000" b="1" dirty="0">
                <a:latin typeface="Arial Narrow" pitchFamily="34" charset="0"/>
              </a:rPr>
              <a:t> </a:t>
            </a:r>
            <a:r>
              <a:rPr lang="pt-PT" sz="2000" dirty="0">
                <a:latin typeface="Arial Narrow" pitchFamily="34" charset="0"/>
              </a:rPr>
              <a:t>for </a:t>
            </a:r>
            <a:r>
              <a:rPr lang="pt-PT" sz="2000" dirty="0" err="1">
                <a:latin typeface="Arial Narrow" pitchFamily="34" charset="0"/>
              </a:rPr>
              <a:t>different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mobility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scenarios</a:t>
            </a:r>
            <a:endParaRPr lang="en-US" sz="2000" dirty="0">
              <a:latin typeface="Arial Narrow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Effect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of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b="1" dirty="0" err="1">
                <a:latin typeface="Arial Narrow" pitchFamily="34" charset="0"/>
              </a:rPr>
              <a:t>electrification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of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transports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476672"/>
            <a:ext cx="8208912" cy="49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 Narrow" pitchFamily="34" charset="0"/>
                <a:ea typeface="Times New Roman" pitchFamily="18" charset="0"/>
              </a:rPr>
              <a:t>TRANSPORTES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3528" y="3126160"/>
            <a:ext cx="8568952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Further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 questions (1)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if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we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replace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individual 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cars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by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electric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vehicles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,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what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is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the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increment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to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the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daily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electricity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load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? (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kWh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/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day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/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person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PT" sz="2000" dirty="0">
                <a:latin typeface="Arial Narrow" pitchFamily="34" charset="0"/>
                <a:ea typeface="Times New Roman" pitchFamily="18" charset="0"/>
              </a:rPr>
              <a:t>Assume 10, 50 </a:t>
            </a:r>
            <a:r>
              <a:rPr lang="pt-PT" sz="2000" dirty="0" err="1">
                <a:latin typeface="Arial Narrow" pitchFamily="34" charset="0"/>
                <a:ea typeface="Times New Roman" pitchFamily="18" charset="0"/>
              </a:rPr>
              <a:t>and</a:t>
            </a:r>
            <a:r>
              <a:rPr lang="pt-PT" sz="2000" dirty="0">
                <a:latin typeface="Arial Narrow" pitchFamily="34" charset="0"/>
                <a:ea typeface="Times New Roman" pitchFamily="18" charset="0"/>
              </a:rPr>
              <a:t> 100% </a:t>
            </a:r>
            <a:r>
              <a:rPr lang="pt-PT" sz="2000" dirty="0" err="1">
                <a:latin typeface="Arial Narrow" pitchFamily="34" charset="0"/>
                <a:ea typeface="Times New Roman" pitchFamily="18" charset="0"/>
              </a:rPr>
              <a:t>replacement</a:t>
            </a:r>
            <a:endParaRPr kumimoji="0" lang="pt-PT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b="0" i="1" u="none" strike="noStrike" cap="none" normalizeH="0" baseline="0" dirty="0" err="1">
                <a:ln>
                  <a:noFill/>
                </a:ln>
                <a:solidFill>
                  <a:schemeClr val="accent1"/>
                </a:solidFill>
                <a:effectLst/>
                <a:latin typeface="Arial Narrow" pitchFamily="34" charset="0"/>
                <a:ea typeface="Times New Roman" pitchFamily="18" charset="0"/>
              </a:rPr>
              <a:t>Eletric</a:t>
            </a:r>
            <a:r>
              <a:rPr kumimoji="0" lang="pt-PT" b="0" i="1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b="0" i="1" u="none" strike="noStrike" cap="none" normalizeH="0" baseline="0" dirty="0" err="1">
                <a:ln>
                  <a:noFill/>
                </a:ln>
                <a:solidFill>
                  <a:schemeClr val="accent1"/>
                </a:solidFill>
                <a:effectLst/>
                <a:latin typeface="Arial Narrow" pitchFamily="34" charset="0"/>
                <a:ea typeface="Times New Roman" pitchFamily="18" charset="0"/>
              </a:rPr>
              <a:t>vehicles</a:t>
            </a:r>
            <a:r>
              <a:rPr kumimoji="0" lang="pt-PT" b="0" i="1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b="0" i="1" u="none" strike="noStrike" cap="none" normalizeH="0" baseline="0" dirty="0" err="1">
                <a:ln>
                  <a:noFill/>
                </a:ln>
                <a:solidFill>
                  <a:schemeClr val="accent1"/>
                </a:solidFill>
                <a:effectLst/>
                <a:latin typeface="Arial Narrow" pitchFamily="34" charset="0"/>
                <a:ea typeface="Times New Roman" pitchFamily="18" charset="0"/>
              </a:rPr>
              <a:t>electricity</a:t>
            </a:r>
            <a:r>
              <a:rPr kumimoji="0" lang="pt-PT" b="0" i="1" u="none" strike="noStrike" cap="none" normalizeH="0" dirty="0">
                <a:ln>
                  <a:noFill/>
                </a:ln>
                <a:solidFill>
                  <a:schemeClr val="accent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b="0" i="1" u="none" strike="noStrike" cap="none" normalizeH="0" dirty="0" err="1">
                <a:ln>
                  <a:noFill/>
                </a:ln>
                <a:solidFill>
                  <a:schemeClr val="accent1"/>
                </a:solidFill>
                <a:effectLst/>
                <a:latin typeface="Arial Narrow" pitchFamily="34" charset="0"/>
                <a:ea typeface="Times New Roman" pitchFamily="18" charset="0"/>
              </a:rPr>
              <a:t>demand</a:t>
            </a:r>
            <a:r>
              <a:rPr lang="pt-PT" i="1" dirty="0">
                <a:solidFill>
                  <a:schemeClr val="accent1"/>
                </a:solidFill>
                <a:latin typeface="Arial Narrow" pitchFamily="34" charset="0"/>
                <a:ea typeface="Times New Roman" pitchFamily="18" charset="0"/>
              </a:rPr>
              <a:t>, </a:t>
            </a:r>
            <a:r>
              <a:rPr lang="pt-PT" i="1" dirty="0" err="1">
                <a:solidFill>
                  <a:schemeClr val="accent1"/>
                </a:solidFill>
                <a:latin typeface="Arial Narrow" pitchFamily="34" charset="0"/>
                <a:ea typeface="Times New Roman" pitchFamily="18" charset="0"/>
              </a:rPr>
              <a:t>cost</a:t>
            </a:r>
            <a:r>
              <a:rPr lang="pt-PT" i="1" dirty="0">
                <a:solidFill>
                  <a:schemeClr val="accent1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i="1" dirty="0" err="1">
                <a:solidFill>
                  <a:schemeClr val="accent1"/>
                </a:solidFill>
                <a:latin typeface="Arial Narrow" pitchFamily="34" charset="0"/>
                <a:ea typeface="Times New Roman" pitchFamily="18" charset="0"/>
              </a:rPr>
              <a:t>and</a:t>
            </a:r>
            <a:r>
              <a:rPr lang="pt-PT" i="1" dirty="0">
                <a:solidFill>
                  <a:schemeClr val="accent1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i="1" dirty="0" err="1">
                <a:solidFill>
                  <a:schemeClr val="accent1"/>
                </a:solidFill>
                <a:latin typeface="Arial Narrow" pitchFamily="34" charset="0"/>
                <a:ea typeface="Times New Roman" pitchFamily="18" charset="0"/>
              </a:rPr>
              <a:t>battery</a:t>
            </a:r>
            <a:r>
              <a:rPr lang="pt-PT" i="1" dirty="0">
                <a:solidFill>
                  <a:schemeClr val="accent1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i="1" dirty="0" err="1">
                <a:solidFill>
                  <a:schemeClr val="accent1"/>
                </a:solidFill>
                <a:latin typeface="Arial Narrow" pitchFamily="34" charset="0"/>
                <a:ea typeface="Times New Roman" pitchFamily="18" charset="0"/>
              </a:rPr>
              <a:t>capacity</a:t>
            </a:r>
            <a:r>
              <a:rPr lang="pt-PT" i="1" dirty="0">
                <a:solidFill>
                  <a:schemeClr val="accent1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i="1" dirty="0" err="1">
                <a:solidFill>
                  <a:schemeClr val="accent1"/>
                </a:solidFill>
                <a:latin typeface="Arial Narrow" pitchFamily="34" charset="0"/>
                <a:ea typeface="Times New Roman" pitchFamily="18" charset="0"/>
              </a:rPr>
              <a:t>and</a:t>
            </a:r>
            <a:r>
              <a:rPr lang="pt-PT" i="1" dirty="0">
                <a:solidFill>
                  <a:schemeClr val="accent1"/>
                </a:solidFill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i="1" dirty="0" err="1">
                <a:solidFill>
                  <a:schemeClr val="accent1"/>
                </a:solidFill>
                <a:latin typeface="Arial Narrow" pitchFamily="34" charset="0"/>
                <a:ea typeface="Times New Roman" pitchFamily="18" charset="0"/>
              </a:rPr>
              <a:t>lifetime</a:t>
            </a:r>
            <a:r>
              <a:rPr lang="pt-PT" i="1" dirty="0">
                <a:solidFill>
                  <a:schemeClr val="accent1"/>
                </a:solidFill>
                <a:latin typeface="Arial Narrow" pitchFamily="34" charset="0"/>
                <a:ea typeface="Times New Roman" pitchFamily="18" charset="0"/>
              </a:rPr>
              <a:t>.</a:t>
            </a:r>
            <a:endParaRPr kumimoji="0" lang="en-US" b="0" i="1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1196752"/>
            <a:ext cx="8352928" cy="19389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u="sng" dirty="0">
                <a:latin typeface="Arial Narrow" pitchFamily="34" charset="0"/>
              </a:rPr>
              <a:t>Objectives: </a:t>
            </a:r>
            <a:endParaRPr lang="en-US" sz="2000" u="sng" dirty="0">
              <a:latin typeface="Arial Narrow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Estimate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b="1" dirty="0" err="1">
                <a:latin typeface="Arial Narrow" pitchFamily="34" charset="0"/>
              </a:rPr>
              <a:t>demand</a:t>
            </a:r>
            <a:r>
              <a:rPr lang="pt-PT" sz="2000" b="1" dirty="0">
                <a:latin typeface="Arial Narrow" pitchFamily="34" charset="0"/>
              </a:rPr>
              <a:t> </a:t>
            </a:r>
            <a:r>
              <a:rPr lang="pt-PT" sz="2000" dirty="0">
                <a:latin typeface="Arial Narrow" pitchFamily="34" charset="0"/>
              </a:rPr>
              <a:t>(</a:t>
            </a:r>
            <a:r>
              <a:rPr lang="pt-PT" sz="2000" dirty="0" err="1">
                <a:latin typeface="Arial Narrow" pitchFamily="34" charset="0"/>
              </a:rPr>
              <a:t>kWh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and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kWh</a:t>
            </a:r>
            <a:r>
              <a:rPr lang="pt-PT" sz="2000" dirty="0">
                <a:latin typeface="Arial Narrow" pitchFamily="34" charset="0"/>
              </a:rPr>
              <a:t>/</a:t>
            </a:r>
            <a:r>
              <a:rPr lang="pt-PT" sz="2000" dirty="0" err="1">
                <a:latin typeface="Arial Narrow" pitchFamily="34" charset="0"/>
              </a:rPr>
              <a:t>person</a:t>
            </a:r>
            <a:r>
              <a:rPr lang="pt-PT" sz="2000" dirty="0">
                <a:latin typeface="Arial Narrow" pitchFamily="34" charset="0"/>
              </a:rPr>
              <a:t>) </a:t>
            </a:r>
            <a:endParaRPr lang="en-US" sz="2000" dirty="0">
              <a:latin typeface="Arial Narrow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Demand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b="1" dirty="0" err="1">
                <a:latin typeface="Arial Narrow" pitchFamily="34" charset="0"/>
              </a:rPr>
              <a:t>elasticity</a:t>
            </a:r>
            <a:r>
              <a:rPr lang="pt-PT" sz="2000" b="1" dirty="0">
                <a:latin typeface="Arial Narrow" pitchFamily="34" charset="0"/>
              </a:rPr>
              <a:t> </a:t>
            </a:r>
            <a:r>
              <a:rPr lang="pt-PT" sz="2000" dirty="0">
                <a:latin typeface="Arial Narrow" pitchFamily="34" charset="0"/>
              </a:rPr>
              <a:t>for </a:t>
            </a:r>
            <a:r>
              <a:rPr lang="pt-PT" sz="2000" dirty="0" err="1">
                <a:latin typeface="Arial Narrow" pitchFamily="34" charset="0"/>
              </a:rPr>
              <a:t>different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mobility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scenarios</a:t>
            </a:r>
            <a:endParaRPr lang="en-US" sz="2000" dirty="0">
              <a:latin typeface="Arial Narrow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Effect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of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b="1" dirty="0" err="1">
                <a:latin typeface="Arial Narrow" pitchFamily="34" charset="0"/>
              </a:rPr>
              <a:t>electrification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of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transports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476672"/>
            <a:ext cx="8208912" cy="49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 Narrow" pitchFamily="34" charset="0"/>
                <a:ea typeface="Times New Roman" pitchFamily="18" charset="0"/>
              </a:rPr>
              <a:t>TRANSPORTES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3528" y="3795574"/>
            <a:ext cx="85689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Further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 questions (2)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using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biofuels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, 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how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much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land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is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required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for 10, 50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and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100%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of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penentration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of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EV?</a:t>
            </a:r>
            <a:endParaRPr kumimoji="0" lang="en-US" b="0" i="1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758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1196752"/>
            <a:ext cx="8352928" cy="14773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u="sng" dirty="0" err="1">
                <a:latin typeface="Arial Narrow" pitchFamily="34" charset="0"/>
              </a:rPr>
              <a:t>Objectives</a:t>
            </a:r>
            <a:r>
              <a:rPr lang="pt-BR" sz="2000" u="sng" dirty="0">
                <a:latin typeface="Arial Narrow" pitchFamily="34" charset="0"/>
              </a:rPr>
              <a:t>: </a:t>
            </a:r>
            <a:endParaRPr lang="pt-BR" sz="2000" dirty="0">
              <a:latin typeface="Arial Narrow" pitchFamily="34" charset="0"/>
            </a:endParaRP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pt-BR" sz="2000" dirty="0" err="1">
                <a:latin typeface="Arial Narrow" pitchFamily="34" charset="0"/>
              </a:rPr>
              <a:t>Estimate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demand</a:t>
            </a:r>
            <a:r>
              <a:rPr lang="pt-BR" sz="2000" dirty="0">
                <a:latin typeface="Arial Narrow" pitchFamily="34" charset="0"/>
              </a:rPr>
              <a:t> for hot </a:t>
            </a:r>
            <a:r>
              <a:rPr lang="pt-BR" sz="2000" dirty="0" err="1">
                <a:latin typeface="Arial Narrow" pitchFamily="34" charset="0"/>
              </a:rPr>
              <a:t>water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and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thermal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comfort</a:t>
            </a:r>
            <a:r>
              <a:rPr lang="pt-BR" sz="2000" dirty="0">
                <a:latin typeface="Arial Narrow" pitchFamily="34" charset="0"/>
              </a:rPr>
              <a:t> (kWh </a:t>
            </a:r>
            <a:r>
              <a:rPr lang="pt-BR" sz="2000" dirty="0" err="1">
                <a:latin typeface="Arial Narrow" pitchFamily="34" charset="0"/>
              </a:rPr>
              <a:t>and</a:t>
            </a:r>
            <a:r>
              <a:rPr lang="pt-BR" sz="2000" dirty="0">
                <a:latin typeface="Arial Narrow" pitchFamily="34" charset="0"/>
              </a:rPr>
              <a:t> kWh/</a:t>
            </a:r>
            <a:r>
              <a:rPr lang="pt-BR" sz="2000" dirty="0" err="1">
                <a:latin typeface="Arial Narrow" pitchFamily="34" charset="0"/>
              </a:rPr>
              <a:t>person</a:t>
            </a:r>
            <a:r>
              <a:rPr lang="pt-BR" sz="2000" dirty="0">
                <a:latin typeface="Arial Narrow" pitchFamily="34" charset="0"/>
              </a:rPr>
              <a:t>) 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pt-PT" sz="2000" dirty="0" err="1">
                <a:latin typeface="Arial Narrow" pitchFamily="34" charset="0"/>
              </a:rPr>
              <a:t>Effect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of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b="1" dirty="0" err="1">
                <a:latin typeface="Arial Narrow" pitchFamily="34" charset="0"/>
              </a:rPr>
              <a:t>electrification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of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heat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production</a:t>
            </a:r>
            <a:endParaRPr lang="pt-BR" sz="2000" dirty="0">
              <a:latin typeface="Arial Narrow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476672"/>
            <a:ext cx="8208912" cy="49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Arial Narrow" pitchFamily="34" charset="0"/>
                <a:ea typeface="Times New Roman" pitchFamily="18" charset="0"/>
              </a:rPr>
              <a:t>Heat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3528" y="2910137"/>
            <a:ext cx="8568952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Hot</a:t>
            </a:r>
            <a:r>
              <a:rPr kumimoji="0" lang="pt-PT" sz="2000" b="0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sng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water</a:t>
            </a:r>
            <a:endParaRPr kumimoji="0" lang="pt-PT" sz="20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000" dirty="0">
                <a:solidFill>
                  <a:schemeClr val="accent2"/>
                </a:solidFill>
                <a:latin typeface="Arial Narrow" pitchFamily="34" charset="0"/>
                <a:ea typeface="Times New Roman" pitchFamily="18" charset="0"/>
              </a:rPr>
              <a:t>6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Arial Narrow" pitchFamily="34" charset="0"/>
                <a:ea typeface="Times New Roman" pitchFamily="18" charset="0"/>
              </a:rPr>
              <a:t>0 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accent2"/>
                </a:solidFill>
                <a:effectLst/>
                <a:latin typeface="Arial Narrow" pitchFamily="34" charset="0"/>
                <a:ea typeface="Times New Roman" pitchFamily="18" charset="0"/>
              </a:rPr>
              <a:t>litres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Arial Narrow" pitchFamily="34" charset="0"/>
                <a:ea typeface="Times New Roman" pitchFamily="18" charset="0"/>
              </a:rPr>
              <a:t> @ 45ºC /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accent2"/>
                </a:solidFill>
                <a:effectLst/>
                <a:latin typeface="Arial Narrow" pitchFamily="34" charset="0"/>
                <a:ea typeface="Times New Roman" pitchFamily="18" charset="0"/>
              </a:rPr>
              <a:t>day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Arial Narrow" pitchFamily="34" charset="0"/>
                <a:ea typeface="Times New Roman" pitchFamily="18" charset="0"/>
              </a:rPr>
              <a:t>/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accent2"/>
                </a:solidFill>
                <a:effectLst/>
                <a:latin typeface="Arial Narrow" pitchFamily="34" charset="0"/>
                <a:ea typeface="Times New Roman" pitchFamily="18" charset="0"/>
              </a:rPr>
              <a:t>person</a:t>
            </a:r>
            <a:endParaRPr kumimoji="0" lang="pt-PT" sz="20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 Narrow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000" dirty="0" err="1">
                <a:latin typeface="Arial Narrow" pitchFamily="34" charset="0"/>
              </a:rPr>
              <a:t>Calculate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and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discuss</a:t>
            </a:r>
            <a:r>
              <a:rPr lang="pt-PT" sz="2000" dirty="0">
                <a:latin typeface="Arial Narrow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000" dirty="0" err="1">
                <a:latin typeface="Arial Narrow" pitchFamily="34" charset="0"/>
              </a:rPr>
              <a:t>electricity</a:t>
            </a:r>
            <a:r>
              <a:rPr lang="pt-PT" sz="2000" dirty="0">
                <a:latin typeface="Arial Narrow" pitchFamily="34" charset="0"/>
              </a:rPr>
              <a:t>/</a:t>
            </a:r>
            <a:r>
              <a:rPr lang="pt-PT" sz="2000" dirty="0" err="1">
                <a:latin typeface="Arial Narrow" pitchFamily="34" charset="0"/>
              </a:rPr>
              <a:t>biogas</a:t>
            </a:r>
            <a:r>
              <a:rPr lang="pt-PT" sz="2000" dirty="0">
                <a:latin typeface="Arial Narrow" pitchFamily="34" charset="0"/>
              </a:rPr>
              <a:t>/</a:t>
            </a:r>
            <a:r>
              <a:rPr lang="pt-PT" sz="2000" dirty="0" err="1">
                <a:latin typeface="Arial Narrow" pitchFamily="34" charset="0"/>
              </a:rPr>
              <a:t>heat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from</a:t>
            </a:r>
            <a:r>
              <a:rPr lang="pt-PT" sz="2000" dirty="0">
                <a:latin typeface="Arial Narrow" pitchFamily="34" charset="0"/>
              </a:rPr>
              <a:t> CHP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000" dirty="0" err="1">
                <a:latin typeface="Arial Narrow" pitchFamily="34" charset="0"/>
              </a:rPr>
              <a:t>demand</a:t>
            </a:r>
            <a:r>
              <a:rPr lang="pt-PT" sz="2000" dirty="0">
                <a:latin typeface="Arial Narrow" pitchFamily="34" charset="0"/>
              </a:rPr>
              <a:t> to </a:t>
            </a:r>
            <a:r>
              <a:rPr lang="pt-PT" sz="2000" dirty="0" err="1">
                <a:latin typeface="Arial Narrow" pitchFamily="34" charset="0"/>
              </a:rPr>
              <a:t>complement</a:t>
            </a:r>
            <a:r>
              <a:rPr lang="pt-PT" sz="2000" dirty="0">
                <a:latin typeface="Arial Narrow" pitchFamily="34" charset="0"/>
              </a:rPr>
              <a:t> solar </a:t>
            </a:r>
            <a:r>
              <a:rPr lang="pt-PT" sz="2000" dirty="0" err="1">
                <a:latin typeface="Arial Narrow" pitchFamily="34" charset="0"/>
              </a:rPr>
              <a:t>thermal</a:t>
            </a:r>
            <a:r>
              <a:rPr lang="pt-PT" sz="2000" dirty="0"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1196752"/>
            <a:ext cx="8352928" cy="141904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u="sng" dirty="0" err="1">
                <a:latin typeface="Arial Narrow" pitchFamily="34" charset="0"/>
              </a:rPr>
              <a:t>Objectives</a:t>
            </a:r>
            <a:r>
              <a:rPr lang="pt-BR" sz="2000" u="sng" dirty="0">
                <a:latin typeface="Arial Narrow" pitchFamily="34" charset="0"/>
              </a:rPr>
              <a:t>: </a:t>
            </a:r>
            <a:endParaRPr lang="pt-BR" sz="2000" dirty="0">
              <a:latin typeface="Arial Narrow" pitchFamily="34" charset="0"/>
            </a:endParaRP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pt-BR" sz="2000" dirty="0" err="1">
                <a:latin typeface="Arial Narrow" pitchFamily="34" charset="0"/>
              </a:rPr>
              <a:t>Estimate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demand</a:t>
            </a:r>
            <a:r>
              <a:rPr lang="pt-BR" sz="2000" dirty="0">
                <a:latin typeface="Arial Narrow" pitchFamily="34" charset="0"/>
              </a:rPr>
              <a:t> for hot </a:t>
            </a:r>
            <a:r>
              <a:rPr lang="pt-BR" sz="2000" dirty="0" err="1">
                <a:latin typeface="Arial Narrow" pitchFamily="34" charset="0"/>
              </a:rPr>
              <a:t>water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and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thermal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comfort</a:t>
            </a:r>
            <a:r>
              <a:rPr lang="pt-BR" sz="2000" dirty="0">
                <a:latin typeface="Arial Narrow" pitchFamily="34" charset="0"/>
              </a:rPr>
              <a:t> (kWh </a:t>
            </a:r>
            <a:r>
              <a:rPr lang="pt-BR" sz="2000" dirty="0" err="1">
                <a:latin typeface="Arial Narrow" pitchFamily="34" charset="0"/>
              </a:rPr>
              <a:t>and</a:t>
            </a:r>
            <a:r>
              <a:rPr lang="pt-BR" sz="2000" dirty="0">
                <a:latin typeface="Arial Narrow" pitchFamily="34" charset="0"/>
              </a:rPr>
              <a:t> kWh/</a:t>
            </a:r>
            <a:r>
              <a:rPr lang="pt-BR" sz="2000" dirty="0" err="1">
                <a:latin typeface="Arial Narrow" pitchFamily="34" charset="0"/>
              </a:rPr>
              <a:t>person</a:t>
            </a:r>
            <a:r>
              <a:rPr lang="pt-BR" sz="2000" dirty="0">
                <a:latin typeface="Arial Narrow" pitchFamily="34" charset="0"/>
              </a:rPr>
              <a:t>) 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pt-PT" sz="2000" dirty="0" err="1">
                <a:latin typeface="Arial Narrow" pitchFamily="34" charset="0"/>
              </a:rPr>
              <a:t>Effect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of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b="1" dirty="0" err="1">
                <a:latin typeface="Arial Narrow" pitchFamily="34" charset="0"/>
              </a:rPr>
              <a:t>electrification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of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heat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production</a:t>
            </a:r>
            <a:endParaRPr lang="pt-BR" sz="2000" dirty="0">
              <a:latin typeface="Arial Narrow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476672"/>
            <a:ext cx="8208912" cy="49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Arial Narrow" pitchFamily="34" charset="0"/>
                <a:ea typeface="Times New Roman" pitchFamily="18" charset="0"/>
              </a:rPr>
              <a:t>Heat 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3129349"/>
            <a:ext cx="460851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sng" strike="noStrike" cap="none" normalizeH="0" baseline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</a:rPr>
              <a:t>Thermal</a:t>
            </a:r>
            <a:r>
              <a:rPr kumimoji="0" lang="pt-PT" sz="2000" b="0" i="0" u="sng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sng" strike="noStrike" cap="none" normalizeH="0" baseline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</a:rPr>
              <a:t>comfort</a:t>
            </a:r>
            <a:r>
              <a:rPr kumimoji="0" lang="pt-PT" sz="2000" b="0" i="0" u="sng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</a:rPr>
              <a:t>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000" dirty="0" err="1">
                <a:latin typeface="Arial Narrow" pitchFamily="34" charset="0"/>
                <a:ea typeface="Times New Roman" pitchFamily="18" charset="0"/>
              </a:rPr>
              <a:t>Each</a:t>
            </a:r>
            <a:r>
              <a:rPr lang="pt-BR" sz="2000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dirty="0" err="1">
                <a:latin typeface="Arial Narrow" pitchFamily="34" charset="0"/>
                <a:ea typeface="Times New Roman" pitchFamily="18" charset="0"/>
              </a:rPr>
              <a:t>house</a:t>
            </a:r>
            <a:r>
              <a:rPr lang="pt-BR" sz="2000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dirty="0">
                <a:solidFill>
                  <a:schemeClr val="accent2"/>
                </a:solidFill>
                <a:latin typeface="Arial Narrow" pitchFamily="34" charset="0"/>
                <a:ea typeface="Times New Roman" pitchFamily="18" charset="0"/>
              </a:rPr>
              <a:t>2x10x10 m</a:t>
            </a:r>
            <a:r>
              <a:rPr lang="pt-BR" sz="2000" baseline="30000" dirty="0">
                <a:solidFill>
                  <a:schemeClr val="accent2"/>
                </a:solidFill>
                <a:latin typeface="Arial Narrow" pitchFamily="34" charset="0"/>
                <a:ea typeface="Times New Roman" pitchFamily="18" charset="0"/>
              </a:rPr>
              <a:t>3</a:t>
            </a:r>
            <a:r>
              <a:rPr lang="pt-BR" sz="2000" dirty="0">
                <a:solidFill>
                  <a:schemeClr val="accent2"/>
                </a:solidFill>
                <a:latin typeface="Arial Narrow" pitchFamily="34" charset="0"/>
                <a:ea typeface="Times New Roman" pitchFamily="18" charset="0"/>
              </a:rPr>
              <a:t>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000" dirty="0">
                <a:latin typeface="Arial Narrow" pitchFamily="34" charset="0"/>
                <a:ea typeface="Times New Roman" pitchFamily="18" charset="0"/>
              </a:rPr>
              <a:t>Q=A ∆T/R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000" dirty="0">
                <a:latin typeface="Arial Narrow" pitchFamily="34" charset="0"/>
                <a:ea typeface="Times New Roman" pitchFamily="18" charset="0"/>
              </a:rPr>
              <a:t>(</a:t>
            </a:r>
            <a:r>
              <a:rPr lang="pt-BR" sz="2000" dirty="0" err="1">
                <a:latin typeface="Arial Narrow" pitchFamily="34" charset="0"/>
                <a:ea typeface="Times New Roman" pitchFamily="18" charset="0"/>
              </a:rPr>
              <a:t>average</a:t>
            </a:r>
            <a:r>
              <a:rPr lang="pt-BR" sz="2000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BR" sz="2000" dirty="0">
                <a:solidFill>
                  <a:schemeClr val="accent2"/>
                </a:solidFill>
                <a:latin typeface="Arial Narrow" pitchFamily="34" charset="0"/>
                <a:ea typeface="Times New Roman" pitchFamily="18" charset="0"/>
              </a:rPr>
              <a:t>R-</a:t>
            </a:r>
            <a:r>
              <a:rPr lang="pt-BR" sz="2000" dirty="0" err="1">
                <a:solidFill>
                  <a:schemeClr val="accent2"/>
                </a:solidFill>
                <a:latin typeface="Arial Narrow" pitchFamily="34" charset="0"/>
                <a:ea typeface="Times New Roman" pitchFamily="18" charset="0"/>
              </a:rPr>
              <a:t>value</a:t>
            </a:r>
            <a:r>
              <a:rPr lang="pt-BR" sz="2000" dirty="0">
                <a:solidFill>
                  <a:schemeClr val="accent2"/>
                </a:solidFill>
                <a:latin typeface="Arial Narrow" pitchFamily="34" charset="0"/>
                <a:ea typeface="Times New Roman" pitchFamily="18" charset="0"/>
              </a:rPr>
              <a:t> 2 m</a:t>
            </a:r>
            <a:r>
              <a:rPr lang="pt-BR" sz="2000" baseline="30000" dirty="0">
                <a:solidFill>
                  <a:schemeClr val="accent2"/>
                </a:solidFill>
                <a:latin typeface="Arial Narrow" pitchFamily="34" charset="0"/>
                <a:ea typeface="Times New Roman" pitchFamily="18" charset="0"/>
              </a:rPr>
              <a:t>2</a:t>
            </a:r>
            <a:r>
              <a:rPr lang="pt-BR" sz="2000" dirty="0">
                <a:solidFill>
                  <a:schemeClr val="accent2"/>
                </a:solidFill>
                <a:latin typeface="Arial Narrow" pitchFamily="34" charset="0"/>
                <a:ea typeface="Times New Roman" pitchFamily="18" charset="0"/>
              </a:rPr>
              <a:t>K/W</a:t>
            </a:r>
            <a:r>
              <a:rPr lang="pt-BR" sz="2000" dirty="0">
                <a:latin typeface="Arial Narrow" pitchFamily="34" charset="0"/>
                <a:ea typeface="Times New Roman" pitchFamily="18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000" dirty="0">
                <a:latin typeface="Arial Narrow" pitchFamily="34" charset="0"/>
              </a:rPr>
              <a:t>+ </a:t>
            </a:r>
            <a:r>
              <a:rPr lang="pt-PT" sz="2000" dirty="0" err="1">
                <a:latin typeface="Arial Narrow" pitchFamily="34" charset="0"/>
              </a:rPr>
              <a:t>ventilation</a:t>
            </a:r>
            <a:r>
              <a:rPr lang="pt-PT" sz="2000" dirty="0">
                <a:latin typeface="Arial Narrow" pitchFamily="34" charset="0"/>
              </a:rPr>
              <a:t>: 1 </a:t>
            </a:r>
            <a:r>
              <a:rPr lang="pt-PT" sz="2000" dirty="0" err="1">
                <a:latin typeface="Arial Narrow" pitchFamily="34" charset="0"/>
              </a:rPr>
              <a:t>renovation</a:t>
            </a:r>
            <a:r>
              <a:rPr lang="pt-PT" sz="2000" dirty="0">
                <a:latin typeface="Arial Narrow" pitchFamily="34" charset="0"/>
              </a:rPr>
              <a:t> per </a:t>
            </a:r>
            <a:r>
              <a:rPr lang="pt-PT" sz="2000" dirty="0" err="1">
                <a:latin typeface="Arial Narrow" pitchFamily="34" charset="0"/>
              </a:rPr>
              <a:t>hour</a:t>
            </a:r>
            <a:endParaRPr lang="pt-PT" sz="2000" dirty="0">
              <a:latin typeface="Arial Narrow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000" dirty="0">
                <a:solidFill>
                  <a:schemeClr val="accent2"/>
                </a:solidFill>
                <a:latin typeface="Arial Narrow" pitchFamily="34" charset="0"/>
              </a:rPr>
              <a:t>COP = 3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000" dirty="0" err="1">
                <a:latin typeface="Arial Narrow" pitchFamily="34" charset="0"/>
              </a:rPr>
              <a:t>Degrees-hour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from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Temperature</a:t>
            </a:r>
            <a:r>
              <a:rPr lang="pt-PT" sz="2000" dirty="0">
                <a:latin typeface="Arial Narrow" pitchFamily="34" charset="0"/>
              </a:rPr>
              <a:t> time series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828</Words>
  <Application>Microsoft Office PowerPoint</Application>
  <PresentationFormat>On-screen Show (4:3)</PresentationFormat>
  <Paragraphs>159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Narrow</vt:lpstr>
      <vt:lpstr>Calibri</vt:lpstr>
      <vt:lpstr>Office Theme</vt:lpstr>
      <vt:lpstr>Energy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FCUL - University of Lisbon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de Energia</dc:title>
  <dc:creator>Brito</dc:creator>
  <cp:lastModifiedBy>Miguel Centeno Costa Ferreira Brito</cp:lastModifiedBy>
  <cp:revision>37</cp:revision>
  <dcterms:created xsi:type="dcterms:W3CDTF">2011-02-23T10:55:35Z</dcterms:created>
  <dcterms:modified xsi:type="dcterms:W3CDTF">2019-03-27T13:21:24Z</dcterms:modified>
</cp:coreProperties>
</file>