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0" r:id="rId2"/>
    <p:sldId id="264" r:id="rId3"/>
    <p:sldId id="257" r:id="rId4"/>
    <p:sldId id="262" r:id="rId5"/>
    <p:sldId id="267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EA658-A3B8-4701-B5F1-4B1F298D3B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5CD353-E8FA-4D00-B362-F87C504E3A2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A</a:t>
          </a:r>
        </a:p>
      </dgm:t>
    </dgm:pt>
    <dgm:pt modelId="{50841B26-8411-4684-A0DE-53292EE29734}" type="parTrans" cxnId="{85AABEA8-4970-4B8A-9033-ECFA755C26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A8445BD-6FD9-44F1-A8DC-FD71CECDC6C1}" type="sibTrans" cxnId="{85AABEA8-4970-4B8A-9033-ECFA755C26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9D19CCA6-2440-4AFF-AF30-A26D4B8360F4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B</a:t>
          </a:r>
        </a:p>
      </dgm:t>
    </dgm:pt>
    <dgm:pt modelId="{2046CF74-2E6B-4F81-AE00-278BE04118BA}" type="parTrans" cxnId="{F8F6BA17-5FD7-435D-9C44-F91A7186972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BA3B538-3699-4E01-B7FF-CF87A7AD2D69}" type="sibTrans" cxnId="{F8F6BA17-5FD7-435D-9C44-F91A7186972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D1B9681C-43F8-4035-B221-7C912588F5A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A</a:t>
          </a:r>
        </a:p>
      </dgm:t>
    </dgm:pt>
    <dgm:pt modelId="{B32D3292-B343-406B-84C3-555078758F5B}" type="parTrans" cxnId="{027A763C-FCDD-44C5-9E8B-894558394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4DF53C97-8FBD-49A7-AB42-ADF80BE879E0}" type="sibTrans" cxnId="{027A763C-FCDD-44C5-9E8B-894558394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61B2ACC-9365-4ECF-B74A-CFAD4BEB115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</a:t>
          </a:r>
          <a:r>
            <a:rPr lang="en-US" sz="1600" dirty="0" err="1">
              <a:latin typeface="Arial Narrow" pitchFamily="34" charset="0"/>
            </a:rPr>
            <a:t>instrumentos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condicionamento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da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procura</a:t>
          </a:r>
          <a:r>
            <a:rPr lang="en-US" sz="1600" dirty="0">
              <a:latin typeface="Arial Narrow" pitchFamily="34" charset="0"/>
            </a:rPr>
            <a:t> (</a:t>
          </a:r>
          <a:r>
            <a:rPr lang="en-US" sz="1600" dirty="0" err="1">
              <a:latin typeface="Arial Narrow" pitchFamily="34" charset="0"/>
            </a:rPr>
            <a:t>cumulativamente</a:t>
          </a:r>
          <a:r>
            <a:rPr lang="en-US" sz="1600" dirty="0">
              <a:latin typeface="Arial Narrow" pitchFamily="34" charset="0"/>
            </a:rPr>
            <a:t>)</a:t>
          </a:r>
        </a:p>
      </dgm:t>
    </dgm:pt>
    <dgm:pt modelId="{AA9722A3-30C5-43F1-9B6E-9CBD885D7CA3}" type="parTrans" cxnId="{A7704229-B2D3-46D3-9E1B-44B8B4235E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85E0B508-FEBD-40F4-8639-AFA977D13CA9}" type="sibTrans" cxnId="{A7704229-B2D3-46D3-9E1B-44B8B4235E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5B05A5B-18BE-42F3-B399-BB12CCACCA5D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C</a:t>
          </a:r>
        </a:p>
      </dgm:t>
    </dgm:pt>
    <dgm:pt modelId="{1A774280-64C3-4B58-909F-2A2537E6E142}" type="parTrans" cxnId="{19E54105-6730-4977-86C9-17FFCDDD15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41AC6A7-8F3B-487B-81A2-CBE6D0932654}" type="sibTrans" cxnId="{19E54105-6730-4977-86C9-17FFCDDD15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67DE4375-B1AB-49C7-A360-5A3414DAF22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</a:t>
          </a:r>
          <a:r>
            <a:rPr lang="en-US" sz="1600" dirty="0" err="1">
              <a:latin typeface="Arial Narrow" pitchFamily="34" charset="0"/>
            </a:rPr>
            <a:t>Dx</a:t>
          </a:r>
          <a:r>
            <a:rPr lang="en-US" sz="1600" dirty="0">
              <a:latin typeface="Arial Narrow" pitchFamily="34" charset="0"/>
            </a:rPr>
            <a:t>, com x = % </a:t>
          </a:r>
          <a:r>
            <a:rPr lang="en-US" sz="1600" dirty="0" err="1">
              <a:latin typeface="Arial Narrow" pitchFamily="34" charset="0"/>
            </a:rPr>
            <a:t>penetração</a:t>
          </a:r>
          <a:r>
            <a:rPr lang="en-US" sz="1600" dirty="0">
              <a:latin typeface="Arial Narrow" pitchFamily="34" charset="0"/>
            </a:rPr>
            <a:t> EV</a:t>
          </a:r>
        </a:p>
      </dgm:t>
    </dgm:pt>
    <dgm:pt modelId="{5C2CCFB9-CB82-4EBE-ABD3-A57EB17A87DB}" type="parTrans" cxnId="{9F79B002-D2BC-4625-8E9C-3D7219C85C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E7A87AB-CEF9-4B1D-8D38-C2EB4755FEF2}" type="sibTrans" cxnId="{9F79B002-D2BC-4625-8E9C-3D7219C85C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5AADA580-D02B-42A2-A392-ABFDAAE8668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B</a:t>
          </a:r>
        </a:p>
      </dgm:t>
    </dgm:pt>
    <dgm:pt modelId="{8DB94460-A694-4427-936C-8E9E02191C9C}" type="parTrans" cxnId="{428503AF-525F-401C-8EC2-F5B01A7775C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9EFA3F4-2EA2-4281-8577-D4122893222F}" type="sibTrans" cxnId="{428503AF-525F-401C-8EC2-F5B01A7775C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0B76EC6-223D-4074-BD51-86F6EC2131D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>
              <a:latin typeface="Arial Narrow" pitchFamily="34" charset="0"/>
            </a:rPr>
            <a:t>Cenário C</a:t>
          </a:r>
          <a:endParaRPr lang="en-US" sz="1600" dirty="0">
            <a:latin typeface="Arial Narrow" pitchFamily="34" charset="0"/>
          </a:endParaRPr>
        </a:p>
      </dgm:t>
    </dgm:pt>
    <dgm:pt modelId="{30148236-F42C-4B88-8FB8-7487FF836E3C}" type="parTrans" cxnId="{FB620EC3-2390-48B8-9A2E-F70279DAB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890C334-437A-47AD-AD67-AD3CD66B3C2E}" type="sibTrans" cxnId="{FB620EC3-2390-48B8-9A2E-F70279DAB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61A8712E-AE07-40BE-8016-494B80666E8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sem armazenamento nem instrumentos condicionamento da procura</a:t>
          </a:r>
          <a:endParaRPr lang="en-US" sz="1600" b="0" dirty="0">
            <a:latin typeface="Arial Narrow" pitchFamily="34" charset="0"/>
          </a:endParaRPr>
        </a:p>
      </dgm:t>
    </dgm:pt>
    <dgm:pt modelId="{77748644-16B2-4334-9E3F-A78020530C0F}" type="parTrans" cxnId="{55F174FE-8C8C-49C5-9296-80FBDBAF809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3768596-78F8-4A6B-AA0F-2F525FF9AB12}" type="sibTrans" cxnId="{55F174FE-8C8C-49C5-9296-80FBDBAF809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BC20E98-8D4E-4488-96E3-3D2483982CC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saldo anual zero (definir potência instalada eólica e solar)</a:t>
          </a:r>
          <a:endParaRPr lang="en-US" sz="1600" b="0" dirty="0">
            <a:latin typeface="Arial Narrow" pitchFamily="34" charset="0"/>
          </a:endParaRPr>
        </a:p>
      </dgm:t>
    </dgm:pt>
    <dgm:pt modelId="{3E58A130-EA11-46FE-96E7-2BCABB9C9077}" type="parTrans" cxnId="{43F7FD14-58D8-41DF-A1A8-76840D80447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A1DDEEFC-7E43-45C8-B70E-DCE1614666CE}" type="sibTrans" cxnId="{43F7FD14-58D8-41DF-A1A8-76840D80447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66EFDB3-0273-4731-AF24-2AC1B778EAF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com </a:t>
          </a:r>
          <a:r>
            <a:rPr kumimoji="0" lang="pt-PT" sz="1600" b="0" i="0" u="none" strike="noStrike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import</a:t>
          </a: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/</a:t>
          </a:r>
          <a:r>
            <a:rPr kumimoji="0" lang="pt-PT" sz="1600" b="0" i="0" u="none" strike="noStrike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export</a:t>
          </a: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 de energia por via submarina</a:t>
          </a:r>
          <a:endParaRPr lang="en-US" sz="1600" b="0" dirty="0">
            <a:latin typeface="Arial Narrow" pitchFamily="34" charset="0"/>
          </a:endParaRPr>
        </a:p>
      </dgm:t>
    </dgm:pt>
    <dgm:pt modelId="{31542573-4F46-4303-8271-66F41E0915D5}" type="parTrans" cxnId="{5E6FF8BE-1417-43F8-8D8C-BDDD8208EE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5A96AE48-DA7C-4877-9A81-5A2A7210E558}" type="sibTrans" cxnId="{5E6FF8BE-1417-43F8-8D8C-BDDD8208EE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AA5BA3A3-772D-4F7E-A83E-3070CACC6F4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</a:t>
          </a:r>
          <a:r>
            <a:rPr lang="en-US" sz="1600" dirty="0" err="1">
              <a:latin typeface="Arial Narrow" pitchFamily="34" charset="0"/>
            </a:rPr>
            <a:t>armazenamento</a:t>
          </a:r>
          <a:r>
            <a:rPr lang="en-US" sz="1600" dirty="0">
              <a:latin typeface="Arial Narrow" pitchFamily="34" charset="0"/>
            </a:rPr>
            <a:t> (</a:t>
          </a:r>
          <a:r>
            <a:rPr lang="en-US" sz="1600" dirty="0" err="1">
              <a:latin typeface="Arial Narrow" pitchFamily="34" charset="0"/>
            </a:rPr>
            <a:t>albufeira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ou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outro</a:t>
          </a:r>
          <a:r>
            <a:rPr lang="en-US" sz="1600" dirty="0">
              <a:latin typeface="Arial Narrow" pitchFamily="34" charset="0"/>
            </a:rPr>
            <a:t>) [</a:t>
          </a:r>
          <a:r>
            <a:rPr lang="pt-BR" sz="1600" dirty="0">
              <a:latin typeface="Arial Narrow" pitchFamily="34" charset="0"/>
            </a:rPr>
            <a:t>a energia armazenada no final de cada uma das semanas seja, no mínimo, ±10% do valor inicial.</a:t>
          </a:r>
          <a:r>
            <a:rPr lang="en-US" sz="1600" dirty="0">
              <a:latin typeface="Arial Narrow" pitchFamily="34" charset="0"/>
            </a:rPr>
            <a:t>]</a:t>
          </a:r>
        </a:p>
      </dgm:t>
    </dgm:pt>
    <dgm:pt modelId="{6426CC47-4AA2-4C07-B333-5E8B137368C1}" type="parTrans" cxnId="{72720A1E-AB47-4F75-B21D-11459B00EC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5B83170E-47BD-4293-8230-8CD2FA690B54}" type="sibTrans" cxnId="{72720A1E-AB47-4F75-B21D-11459B00EC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B71A2983-8246-4AF2-870A-FCD2E703D92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EV(</a:t>
          </a:r>
          <a:r>
            <a:rPr lang="en-US" sz="1600" dirty="0" err="1">
              <a:latin typeface="Arial Narrow" pitchFamily="34" charset="0"/>
            </a:rPr>
            <a:t>impacto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na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capacidade</a:t>
          </a:r>
          <a:r>
            <a:rPr lang="en-US" sz="1600" dirty="0">
              <a:latin typeface="Arial Narrow" pitchFamily="34" charset="0"/>
            </a:rPr>
            <a:t> de </a:t>
          </a:r>
          <a:r>
            <a:rPr lang="en-US" sz="1600" dirty="0" err="1">
              <a:latin typeface="Arial Narrow" pitchFamily="34" charset="0"/>
            </a:rPr>
            <a:t>armazenamento</a:t>
          </a:r>
          <a:r>
            <a:rPr lang="en-US" sz="1600" dirty="0">
              <a:latin typeface="Arial Narrow" pitchFamily="34" charset="0"/>
            </a:rPr>
            <a:t>, </a:t>
          </a:r>
          <a:r>
            <a:rPr lang="en-US" sz="1600" dirty="0" err="1">
              <a:latin typeface="Arial Narrow" pitchFamily="34" charset="0"/>
            </a:rPr>
            <a:t>consumo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electricidade</a:t>
          </a:r>
          <a:r>
            <a:rPr lang="en-US" sz="1600" dirty="0">
              <a:latin typeface="Arial Narrow" pitchFamily="34" charset="0"/>
            </a:rPr>
            <a:t> e  </a:t>
          </a:r>
          <a:r>
            <a:rPr lang="en-US" sz="1600" dirty="0" err="1">
              <a:latin typeface="Arial Narrow" pitchFamily="34" charset="0"/>
            </a:rPr>
            <a:t>área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para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culturas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energéticas</a:t>
          </a:r>
          <a:r>
            <a:rPr lang="en-US" sz="1600" dirty="0">
              <a:latin typeface="Arial Narrow" pitchFamily="34" charset="0"/>
            </a:rPr>
            <a:t>) </a:t>
          </a:r>
          <a:r>
            <a:rPr lang="en-US" sz="1600">
              <a:latin typeface="Arial Narrow" pitchFamily="34" charset="0"/>
            </a:rPr>
            <a:t>	</a:t>
          </a:r>
          <a:endParaRPr lang="en-US" sz="1600" dirty="0">
            <a:latin typeface="Arial Narrow" pitchFamily="34" charset="0"/>
          </a:endParaRPr>
        </a:p>
      </dgm:t>
    </dgm:pt>
    <dgm:pt modelId="{DC2043F3-3B31-466B-AFCD-706D8FB6B410}" type="sibTrans" cxnId="{68F00183-4260-48BC-8469-AD739A7956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904814DB-5449-4578-85AB-C6D3CA3A7BC8}" type="parTrans" cxnId="{68F00183-4260-48BC-8469-AD739A7956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D8FA1DBA-79B6-48AF-94BE-A964CAD5CAE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sem</a:t>
          </a:r>
          <a:r>
            <a:rPr lang="en-US" sz="1600" dirty="0">
              <a:latin typeface="Arial Narrow" pitchFamily="34" charset="0"/>
            </a:rPr>
            <a:t> import/export</a:t>
          </a:r>
        </a:p>
      </dgm:t>
    </dgm:pt>
    <dgm:pt modelId="{D45FDE25-182D-44B5-8A60-F1279C613F15}" type="parTrans" cxnId="{6DB1D4C7-D5EE-489D-AA5F-549141A985B5}">
      <dgm:prSet/>
      <dgm:spPr/>
    </dgm:pt>
    <dgm:pt modelId="{51C8FD5F-342D-4F0C-AC94-D4CBD2C49468}" type="sibTrans" cxnId="{6DB1D4C7-D5EE-489D-AA5F-549141A985B5}">
      <dgm:prSet/>
      <dgm:spPr/>
    </dgm:pt>
    <dgm:pt modelId="{23A761A8-DEF4-4D13-8F30-6103B7CEBFE3}" type="pres">
      <dgm:prSet presAssocID="{E68EA658-A3B8-4701-B5F1-4B1F298D3B6F}" presName="linear" presStyleCnt="0">
        <dgm:presLayoutVars>
          <dgm:animLvl val="lvl"/>
          <dgm:resizeHandles val="exact"/>
        </dgm:presLayoutVars>
      </dgm:prSet>
      <dgm:spPr/>
    </dgm:pt>
    <dgm:pt modelId="{B89AF9FA-6FF8-489E-80D3-8833C331CAA6}" type="pres">
      <dgm:prSet presAssocID="{585CD353-E8FA-4D00-B362-F87C504E3A2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B0F954B-5002-4D7B-8373-D805994F6CDD}" type="pres">
      <dgm:prSet presAssocID="{585CD353-E8FA-4D00-B362-F87C504E3A25}" presName="childText" presStyleLbl="revTx" presStyleIdx="0" presStyleCnt="4">
        <dgm:presLayoutVars>
          <dgm:bulletEnabled val="1"/>
        </dgm:presLayoutVars>
      </dgm:prSet>
      <dgm:spPr/>
    </dgm:pt>
    <dgm:pt modelId="{5D872DC2-1911-40D8-A8E7-AEEC36BED5A9}" type="pres">
      <dgm:prSet presAssocID="{9D19CCA6-2440-4AFF-AF30-A26D4B8360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EBFAC5-6825-48CF-995D-BFE63732D87F}" type="pres">
      <dgm:prSet presAssocID="{9D19CCA6-2440-4AFF-AF30-A26D4B8360F4}" presName="childText" presStyleLbl="revTx" presStyleIdx="1" presStyleCnt="4">
        <dgm:presLayoutVars>
          <dgm:bulletEnabled val="1"/>
        </dgm:presLayoutVars>
      </dgm:prSet>
      <dgm:spPr/>
    </dgm:pt>
    <dgm:pt modelId="{9BE5F6AC-AFFC-4EBB-BAA4-ECF54F5057C4}" type="pres">
      <dgm:prSet presAssocID="{F5B05A5B-18BE-42F3-B399-BB12CCACCA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E59437A-26D5-4C22-B535-D56083D26DF4}" type="pres">
      <dgm:prSet presAssocID="{F5B05A5B-18BE-42F3-B399-BB12CCACCA5D}" presName="childText" presStyleLbl="revTx" presStyleIdx="2" presStyleCnt="4">
        <dgm:presLayoutVars>
          <dgm:bulletEnabled val="1"/>
        </dgm:presLayoutVars>
      </dgm:prSet>
      <dgm:spPr/>
    </dgm:pt>
    <dgm:pt modelId="{34930347-BADB-4703-B559-C50C5481609C}" type="pres">
      <dgm:prSet presAssocID="{67DE4375-B1AB-49C7-A360-5A3414DAF22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074568B-E6BE-49EB-BB76-10BDBD7482ED}" type="pres">
      <dgm:prSet presAssocID="{67DE4375-B1AB-49C7-A360-5A3414DAF22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F79B002-D2BC-4625-8E9C-3D7219C85CE3}" srcId="{E68EA658-A3B8-4701-B5F1-4B1F298D3B6F}" destId="{67DE4375-B1AB-49C7-A360-5A3414DAF220}" srcOrd="3" destOrd="0" parTransId="{5C2CCFB9-CB82-4EBE-ABD3-A57EB17A87DB}" sibTransId="{BE7A87AB-CEF9-4B1D-8D38-C2EB4755FEF2}"/>
    <dgm:cxn modelId="{19E54105-6730-4977-86C9-17FFCDDD15A8}" srcId="{E68EA658-A3B8-4701-B5F1-4B1F298D3B6F}" destId="{F5B05A5B-18BE-42F3-B399-BB12CCACCA5D}" srcOrd="2" destOrd="0" parTransId="{1A774280-64C3-4B58-909F-2A2537E6E142}" sibTransId="{C41AC6A7-8F3B-487B-81A2-CBE6D0932654}"/>
    <dgm:cxn modelId="{43F7FD14-58D8-41DF-A1A8-76840D80447B}" srcId="{585CD353-E8FA-4D00-B362-F87C504E3A25}" destId="{EBC20E98-8D4E-4488-96E3-3D2483982CCC}" srcOrd="1" destOrd="0" parTransId="{3E58A130-EA11-46FE-96E7-2BCABB9C9077}" sibTransId="{A1DDEEFC-7E43-45C8-B70E-DCE1614666CE}"/>
    <dgm:cxn modelId="{F8F6BA17-5FD7-435D-9C44-F91A71869729}" srcId="{E68EA658-A3B8-4701-B5F1-4B1F298D3B6F}" destId="{9D19CCA6-2440-4AFF-AF30-A26D4B8360F4}" srcOrd="1" destOrd="0" parTransId="{2046CF74-2E6B-4F81-AE00-278BE04118BA}" sibTransId="{BBA3B538-3699-4E01-B7FF-CF87A7AD2D69}"/>
    <dgm:cxn modelId="{72720A1E-AB47-4F75-B21D-11459B00EC64}" srcId="{F5B05A5B-18BE-42F3-B399-BB12CCACCA5D}" destId="{AA5BA3A3-772D-4F7E-A83E-3070CACC6F4A}" srcOrd="1" destOrd="0" parTransId="{6426CC47-4AA2-4C07-B333-5E8B137368C1}" sibTransId="{5B83170E-47BD-4293-8230-8CD2FA690B54}"/>
    <dgm:cxn modelId="{BF05C822-D30E-4C2A-B705-0E871BF0F25D}" type="presOf" srcId="{C0B76EC6-223D-4074-BD51-86F6EC2131DE}" destId="{2074568B-E6BE-49EB-BB76-10BDBD7482ED}" srcOrd="0" destOrd="0" presId="urn:microsoft.com/office/officeart/2005/8/layout/vList2"/>
    <dgm:cxn modelId="{A7704229-B2D3-46D3-9E1B-44B8B4235E57}" srcId="{9D19CCA6-2440-4AFF-AF30-A26D4B8360F4}" destId="{C61B2ACC-9365-4ECF-B74A-CFAD4BEB1159}" srcOrd="1" destOrd="0" parTransId="{AA9722A3-30C5-43F1-9B6E-9CBD885D7CA3}" sibTransId="{85E0B508-FEBD-40F4-8639-AFA977D13CA9}"/>
    <dgm:cxn modelId="{00DE602C-5A08-4AED-93C1-DFFC787A10C8}" type="presOf" srcId="{D8FA1DBA-79B6-48AF-94BE-A964CAD5CAEF}" destId="{DE59437A-26D5-4C22-B535-D56083D26DF4}" srcOrd="0" destOrd="2" presId="urn:microsoft.com/office/officeart/2005/8/layout/vList2"/>
    <dgm:cxn modelId="{F4C3B833-1DE7-4A99-B821-3052848553EE}" type="presOf" srcId="{B71A2983-8246-4AF2-870A-FCD2E703D92E}" destId="{2074568B-E6BE-49EB-BB76-10BDBD7482ED}" srcOrd="0" destOrd="1" presId="urn:microsoft.com/office/officeart/2005/8/layout/vList2"/>
    <dgm:cxn modelId="{8ED0E634-E699-4686-A8CC-9FCD69050955}" type="presOf" srcId="{61A8712E-AE07-40BE-8016-494B80666E86}" destId="{8B0F954B-5002-4D7B-8373-D805994F6CDD}" srcOrd="0" destOrd="0" presId="urn:microsoft.com/office/officeart/2005/8/layout/vList2"/>
    <dgm:cxn modelId="{476C1C35-5070-4764-AD90-EA5212EB4C98}" type="presOf" srcId="{5AADA580-D02B-42A2-A392-ABFDAAE86689}" destId="{DE59437A-26D5-4C22-B535-D56083D26DF4}" srcOrd="0" destOrd="0" presId="urn:microsoft.com/office/officeart/2005/8/layout/vList2"/>
    <dgm:cxn modelId="{027A763C-FCDD-44C5-9E8B-89455839468E}" srcId="{9D19CCA6-2440-4AFF-AF30-A26D4B8360F4}" destId="{D1B9681C-43F8-4035-B221-7C912588F5AC}" srcOrd="0" destOrd="0" parTransId="{B32D3292-B343-406B-84C3-555078758F5B}" sibTransId="{4DF53C97-8FBD-49A7-AB42-ADF80BE879E0}"/>
    <dgm:cxn modelId="{AE8B8C40-04BC-41B7-A47F-7DB2513C01C1}" type="presOf" srcId="{AA5BA3A3-772D-4F7E-A83E-3070CACC6F4A}" destId="{DE59437A-26D5-4C22-B535-D56083D26DF4}" srcOrd="0" destOrd="1" presId="urn:microsoft.com/office/officeart/2005/8/layout/vList2"/>
    <dgm:cxn modelId="{605B6D57-F0C5-4A54-8F55-E924ECC0573A}" type="presOf" srcId="{D1B9681C-43F8-4035-B221-7C912588F5AC}" destId="{88EBFAC5-6825-48CF-995D-BFE63732D87F}" srcOrd="0" destOrd="0" presId="urn:microsoft.com/office/officeart/2005/8/layout/vList2"/>
    <dgm:cxn modelId="{1D24AA58-5A1F-41E3-A2A6-0B157393BB46}" type="presOf" srcId="{E68EA658-A3B8-4701-B5F1-4B1F298D3B6F}" destId="{23A761A8-DEF4-4D13-8F30-6103B7CEBFE3}" srcOrd="0" destOrd="0" presId="urn:microsoft.com/office/officeart/2005/8/layout/vList2"/>
    <dgm:cxn modelId="{60DDC179-D62B-4AE1-86F4-72BD0C83029E}" type="presOf" srcId="{E66EFDB3-0273-4731-AF24-2AC1B778EAF3}" destId="{8B0F954B-5002-4D7B-8373-D805994F6CDD}" srcOrd="0" destOrd="2" presId="urn:microsoft.com/office/officeart/2005/8/layout/vList2"/>
    <dgm:cxn modelId="{68F00183-4260-48BC-8469-AD739A795630}" srcId="{67DE4375-B1AB-49C7-A360-5A3414DAF220}" destId="{B71A2983-8246-4AF2-870A-FCD2E703D92E}" srcOrd="1" destOrd="0" parTransId="{904814DB-5449-4578-85AB-C6D3CA3A7BC8}" sibTransId="{DC2043F3-3B31-466B-AFCD-706D8FB6B410}"/>
    <dgm:cxn modelId="{2386578B-3A90-43CF-B0A1-4761E31156C3}" type="presOf" srcId="{F5B05A5B-18BE-42F3-B399-BB12CCACCA5D}" destId="{9BE5F6AC-AFFC-4EBB-BAA4-ECF54F5057C4}" srcOrd="0" destOrd="0" presId="urn:microsoft.com/office/officeart/2005/8/layout/vList2"/>
    <dgm:cxn modelId="{C0938B94-1D9D-469D-8F68-1D1060139A56}" type="presOf" srcId="{585CD353-E8FA-4D00-B362-F87C504E3A25}" destId="{B89AF9FA-6FF8-489E-80D3-8833C331CAA6}" srcOrd="0" destOrd="0" presId="urn:microsoft.com/office/officeart/2005/8/layout/vList2"/>
    <dgm:cxn modelId="{85AABEA8-4970-4B8A-9033-ECFA755C2682}" srcId="{E68EA658-A3B8-4701-B5F1-4B1F298D3B6F}" destId="{585CD353-E8FA-4D00-B362-F87C504E3A25}" srcOrd="0" destOrd="0" parTransId="{50841B26-8411-4684-A0DE-53292EE29734}" sibTransId="{EA8445BD-6FD9-44F1-A8DC-FD71CECDC6C1}"/>
    <dgm:cxn modelId="{7C6C80AB-BB52-4067-9A42-9AC6B9EEE2AF}" type="presOf" srcId="{9D19CCA6-2440-4AFF-AF30-A26D4B8360F4}" destId="{5D872DC2-1911-40D8-A8E7-AEEC36BED5A9}" srcOrd="0" destOrd="0" presId="urn:microsoft.com/office/officeart/2005/8/layout/vList2"/>
    <dgm:cxn modelId="{428503AF-525F-401C-8EC2-F5B01A7775CA}" srcId="{F5B05A5B-18BE-42F3-B399-BB12CCACCA5D}" destId="{5AADA580-D02B-42A2-A392-ABFDAAE86689}" srcOrd="0" destOrd="0" parTransId="{8DB94460-A694-4427-936C-8E9E02191C9C}" sibTransId="{F9EFA3F4-2EA2-4281-8577-D4122893222F}"/>
    <dgm:cxn modelId="{5E6FF8BE-1417-43F8-8D8C-BDDD8208EED0}" srcId="{585CD353-E8FA-4D00-B362-F87C504E3A25}" destId="{E66EFDB3-0273-4731-AF24-2AC1B778EAF3}" srcOrd="2" destOrd="0" parTransId="{31542573-4F46-4303-8271-66F41E0915D5}" sibTransId="{5A96AE48-DA7C-4877-9A81-5A2A7210E558}"/>
    <dgm:cxn modelId="{FB620EC3-2390-48B8-9A2E-F70279DAB50A}" srcId="{67DE4375-B1AB-49C7-A360-5A3414DAF220}" destId="{C0B76EC6-223D-4074-BD51-86F6EC2131DE}" srcOrd="0" destOrd="0" parTransId="{30148236-F42C-4B88-8FB8-7487FF836E3C}" sibTransId="{F890C334-437A-47AD-AD67-AD3CD66B3C2E}"/>
    <dgm:cxn modelId="{6DB1D4C7-D5EE-489D-AA5F-549141A985B5}" srcId="{F5B05A5B-18BE-42F3-B399-BB12CCACCA5D}" destId="{D8FA1DBA-79B6-48AF-94BE-A964CAD5CAEF}" srcOrd="2" destOrd="0" parTransId="{D45FDE25-182D-44B5-8A60-F1279C613F15}" sibTransId="{51C8FD5F-342D-4F0C-AC94-D4CBD2C49468}"/>
    <dgm:cxn modelId="{C9D053E5-9849-4E03-B1ED-BF92AA63C5E3}" type="presOf" srcId="{EBC20E98-8D4E-4488-96E3-3D2483982CCC}" destId="{8B0F954B-5002-4D7B-8373-D805994F6CDD}" srcOrd="0" destOrd="1" presId="urn:microsoft.com/office/officeart/2005/8/layout/vList2"/>
    <dgm:cxn modelId="{3694A9ED-8436-4A1A-9E30-3ADF6B7F3F19}" type="presOf" srcId="{67DE4375-B1AB-49C7-A360-5A3414DAF220}" destId="{34930347-BADB-4703-B559-C50C5481609C}" srcOrd="0" destOrd="0" presId="urn:microsoft.com/office/officeart/2005/8/layout/vList2"/>
    <dgm:cxn modelId="{45A946EF-07E4-4C7C-8369-1F309070A908}" type="presOf" srcId="{C61B2ACC-9365-4ECF-B74A-CFAD4BEB1159}" destId="{88EBFAC5-6825-48CF-995D-BFE63732D87F}" srcOrd="0" destOrd="1" presId="urn:microsoft.com/office/officeart/2005/8/layout/vList2"/>
    <dgm:cxn modelId="{55F174FE-8C8C-49C5-9296-80FBDBAF809E}" srcId="{585CD353-E8FA-4D00-B362-F87C504E3A25}" destId="{61A8712E-AE07-40BE-8016-494B80666E86}" srcOrd="0" destOrd="0" parTransId="{77748644-16B2-4334-9E3F-A78020530C0F}" sibTransId="{C3768596-78F8-4A6B-AA0F-2F525FF9AB12}"/>
    <dgm:cxn modelId="{A54A33E2-BD16-4426-A251-8B00E3E2BBA1}" type="presParOf" srcId="{23A761A8-DEF4-4D13-8F30-6103B7CEBFE3}" destId="{B89AF9FA-6FF8-489E-80D3-8833C331CAA6}" srcOrd="0" destOrd="0" presId="urn:microsoft.com/office/officeart/2005/8/layout/vList2"/>
    <dgm:cxn modelId="{7A0E9711-F216-4037-A4EF-AAA80D96F769}" type="presParOf" srcId="{23A761A8-DEF4-4D13-8F30-6103B7CEBFE3}" destId="{8B0F954B-5002-4D7B-8373-D805994F6CDD}" srcOrd="1" destOrd="0" presId="urn:microsoft.com/office/officeart/2005/8/layout/vList2"/>
    <dgm:cxn modelId="{A3869DCB-182F-41B7-9478-7B857E481E7E}" type="presParOf" srcId="{23A761A8-DEF4-4D13-8F30-6103B7CEBFE3}" destId="{5D872DC2-1911-40D8-A8E7-AEEC36BED5A9}" srcOrd="2" destOrd="0" presId="urn:microsoft.com/office/officeart/2005/8/layout/vList2"/>
    <dgm:cxn modelId="{D2FBF99E-E4DC-4493-B705-50DE3BC52FE6}" type="presParOf" srcId="{23A761A8-DEF4-4D13-8F30-6103B7CEBFE3}" destId="{88EBFAC5-6825-48CF-995D-BFE63732D87F}" srcOrd="3" destOrd="0" presId="urn:microsoft.com/office/officeart/2005/8/layout/vList2"/>
    <dgm:cxn modelId="{B890F4C8-A02C-4205-A082-07A0371D3CDC}" type="presParOf" srcId="{23A761A8-DEF4-4D13-8F30-6103B7CEBFE3}" destId="{9BE5F6AC-AFFC-4EBB-BAA4-ECF54F5057C4}" srcOrd="4" destOrd="0" presId="urn:microsoft.com/office/officeart/2005/8/layout/vList2"/>
    <dgm:cxn modelId="{F591DFA0-E65D-482C-92E1-E89392502916}" type="presParOf" srcId="{23A761A8-DEF4-4D13-8F30-6103B7CEBFE3}" destId="{DE59437A-26D5-4C22-B535-D56083D26DF4}" srcOrd="5" destOrd="0" presId="urn:microsoft.com/office/officeart/2005/8/layout/vList2"/>
    <dgm:cxn modelId="{4E610C9D-0A4C-4B90-AEED-B34EF411E94A}" type="presParOf" srcId="{23A761A8-DEF4-4D13-8F30-6103B7CEBFE3}" destId="{34930347-BADB-4703-B559-C50C5481609C}" srcOrd="6" destOrd="0" presId="urn:microsoft.com/office/officeart/2005/8/layout/vList2"/>
    <dgm:cxn modelId="{E958C5B4-0053-4627-AE4D-8EE7C798AE94}" type="presParOf" srcId="{23A761A8-DEF4-4D13-8F30-6103B7CEBFE3}" destId="{2074568B-E6BE-49EB-BB76-10BDBD7482E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8EA658-A3B8-4701-B5F1-4B1F298D3B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5CD353-E8FA-4D00-B362-F87C504E3A2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A</a:t>
          </a:r>
        </a:p>
      </dgm:t>
    </dgm:pt>
    <dgm:pt modelId="{50841B26-8411-4684-A0DE-53292EE29734}" type="parTrans" cxnId="{85AABEA8-4970-4B8A-9033-ECFA755C26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A8445BD-6FD9-44F1-A8DC-FD71CECDC6C1}" type="sibTrans" cxnId="{85AABEA8-4970-4B8A-9033-ECFA755C268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9D19CCA6-2440-4AFF-AF30-A26D4B8360F4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B</a:t>
          </a:r>
        </a:p>
      </dgm:t>
    </dgm:pt>
    <dgm:pt modelId="{2046CF74-2E6B-4F81-AE00-278BE04118BA}" type="parTrans" cxnId="{F8F6BA17-5FD7-435D-9C44-F91A7186972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BA3B538-3699-4E01-B7FF-CF87A7AD2D69}" type="sibTrans" cxnId="{F8F6BA17-5FD7-435D-9C44-F91A7186972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D1B9681C-43F8-4035-B221-7C912588F5A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A</a:t>
          </a:r>
        </a:p>
      </dgm:t>
    </dgm:pt>
    <dgm:pt modelId="{B32D3292-B343-406B-84C3-555078758F5B}" type="parTrans" cxnId="{027A763C-FCDD-44C5-9E8B-894558394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4DF53C97-8FBD-49A7-AB42-ADF80BE879E0}" type="sibTrans" cxnId="{027A763C-FCDD-44C5-9E8B-89455839468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61B2ACC-9365-4ECF-B74A-CFAD4BEB115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</a:t>
          </a:r>
          <a:r>
            <a:rPr lang="en-US" sz="1600" dirty="0" err="1">
              <a:latin typeface="Arial Narrow" pitchFamily="34" charset="0"/>
            </a:rPr>
            <a:t>instrumentos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condicionamento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da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procura</a:t>
          </a:r>
          <a:r>
            <a:rPr lang="en-US" sz="1600" dirty="0">
              <a:latin typeface="Arial Narrow" pitchFamily="34" charset="0"/>
            </a:rPr>
            <a:t> (</a:t>
          </a:r>
          <a:r>
            <a:rPr lang="en-US" sz="1600" dirty="0" err="1">
              <a:latin typeface="Arial Narrow" pitchFamily="34" charset="0"/>
            </a:rPr>
            <a:t>cumulativamente</a:t>
          </a:r>
          <a:r>
            <a:rPr lang="en-US" sz="1600" dirty="0">
              <a:latin typeface="Arial Narrow" pitchFamily="34" charset="0"/>
            </a:rPr>
            <a:t>)</a:t>
          </a:r>
        </a:p>
      </dgm:t>
    </dgm:pt>
    <dgm:pt modelId="{AA9722A3-30C5-43F1-9B6E-9CBD885D7CA3}" type="parTrans" cxnId="{A7704229-B2D3-46D3-9E1B-44B8B4235E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85E0B508-FEBD-40F4-8639-AFA977D13CA9}" type="sibTrans" cxnId="{A7704229-B2D3-46D3-9E1B-44B8B4235E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5B05A5B-18BE-42F3-B399-BB12CCACCA5D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C</a:t>
          </a:r>
        </a:p>
      </dgm:t>
    </dgm:pt>
    <dgm:pt modelId="{1A774280-64C3-4B58-909F-2A2537E6E142}" type="parTrans" cxnId="{19E54105-6730-4977-86C9-17FFCDDD15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41AC6A7-8F3B-487B-81A2-CBE6D0932654}" type="sibTrans" cxnId="{19E54105-6730-4977-86C9-17FFCDDD15A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D739FCC-4616-411C-AD08-E3B1E415F8B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D50 </a:t>
          </a:r>
        </a:p>
      </dgm:t>
    </dgm:pt>
    <dgm:pt modelId="{A9502896-542A-4C98-81B9-B405E31D75EF}" type="parTrans" cxnId="{C1A06BD7-F876-4D4A-85C6-D5BBDE38B4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54A5BE4D-0D35-45BC-886A-FBD4B2D9D8D2}" type="sibTrans" cxnId="{C1A06BD7-F876-4D4A-85C6-D5BBDE38B4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28800CA6-5454-4575-BABE-D405D450601D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- import/export</a:t>
          </a:r>
        </a:p>
      </dgm:t>
    </dgm:pt>
    <dgm:pt modelId="{AF7A34D4-36B1-4AB8-BAA5-D09C0B6D821B}" type="parTrans" cxnId="{235B04E8-39F5-4A71-BE73-E9513E4597B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1088721-BCC3-49B4-8D66-1E6B3C6C3783}" type="sibTrans" cxnId="{235B04E8-39F5-4A71-BE73-E9513E4597B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67DE4375-B1AB-49C7-A360-5A3414DAF22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D</a:t>
          </a:r>
        </a:p>
      </dgm:t>
    </dgm:pt>
    <dgm:pt modelId="{5C2CCFB9-CB82-4EBE-ABD3-A57EB17A87DB}" type="parTrans" cxnId="{9F79B002-D2BC-4625-8E9C-3D7219C85C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E7A87AB-CEF9-4B1D-8D38-C2EB4755FEF2}" type="sibTrans" cxnId="{9F79B002-D2BC-4625-8E9C-3D7219C85CE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5AADA580-D02B-42A2-A392-ABFDAAE8668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B</a:t>
          </a:r>
        </a:p>
      </dgm:t>
    </dgm:pt>
    <dgm:pt modelId="{8DB94460-A694-4427-936C-8E9E02191C9C}" type="parTrans" cxnId="{428503AF-525F-401C-8EC2-F5B01A7775C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9EFA3F4-2EA2-4281-8577-D4122893222F}" type="sibTrans" cxnId="{428503AF-525F-401C-8EC2-F5B01A7775C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6F86871-3821-4228-AE92-2B92D0729D2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CENÁRIO E</a:t>
          </a:r>
        </a:p>
      </dgm:t>
    </dgm:pt>
    <dgm:pt modelId="{3B886EF5-6EE8-4876-B370-7E68C50A978B}" type="parTrans" cxnId="{E47CAACB-E41D-4F25-8235-35357D10A65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B0CFF064-AF0A-4E0B-9A8C-F4B423569EE6}" type="sibTrans" cxnId="{E47CAACB-E41D-4F25-8235-35357D10A65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0B76EC6-223D-4074-BD51-86F6EC2131D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 err="1">
              <a:latin typeface="Arial Narrow" pitchFamily="34" charset="0"/>
            </a:rPr>
            <a:t>Cenário</a:t>
          </a:r>
          <a:r>
            <a:rPr lang="en-US" sz="1600" dirty="0">
              <a:latin typeface="Arial Narrow" pitchFamily="34" charset="0"/>
            </a:rPr>
            <a:t> C</a:t>
          </a:r>
        </a:p>
      </dgm:t>
    </dgm:pt>
    <dgm:pt modelId="{30148236-F42C-4B88-8FB8-7487FF836E3C}" type="parTrans" cxnId="{FB620EC3-2390-48B8-9A2E-F70279DAB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F890C334-437A-47AD-AD67-AD3CD66B3C2E}" type="sibTrans" cxnId="{FB620EC3-2390-48B8-9A2E-F70279DAB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61A8712E-AE07-40BE-8016-494B80666E8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sem armazenamento nem instrumentos condicionamento da procura</a:t>
          </a:r>
          <a:endParaRPr lang="en-US" sz="1600" b="0" dirty="0">
            <a:latin typeface="Arial Narrow" pitchFamily="34" charset="0"/>
          </a:endParaRPr>
        </a:p>
      </dgm:t>
    </dgm:pt>
    <dgm:pt modelId="{77748644-16B2-4334-9E3F-A78020530C0F}" type="parTrans" cxnId="{55F174FE-8C8C-49C5-9296-80FBDBAF809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C3768596-78F8-4A6B-AA0F-2F525FF9AB12}" type="sibTrans" cxnId="{55F174FE-8C8C-49C5-9296-80FBDBAF809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BC20E98-8D4E-4488-96E3-3D2483982CC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saldo anual zero (definir número geradores eólicos)</a:t>
          </a:r>
          <a:endParaRPr lang="en-US" sz="1600" b="0" dirty="0">
            <a:latin typeface="Arial Narrow" pitchFamily="34" charset="0"/>
          </a:endParaRPr>
        </a:p>
      </dgm:t>
    </dgm:pt>
    <dgm:pt modelId="{3E58A130-EA11-46FE-96E7-2BCABB9C9077}" type="parTrans" cxnId="{43F7FD14-58D8-41DF-A1A8-76840D80447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A1DDEEFC-7E43-45C8-B70E-DCE1614666CE}" type="sibTrans" cxnId="{43F7FD14-58D8-41DF-A1A8-76840D80447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E66EFDB3-0273-4731-AF24-2AC1B778EAF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com </a:t>
          </a:r>
          <a:r>
            <a:rPr kumimoji="0" lang="pt-PT" sz="1600" b="0" i="0" u="none" strike="noStrike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import</a:t>
          </a: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/</a:t>
          </a:r>
          <a:r>
            <a:rPr kumimoji="0" lang="pt-PT" sz="1600" b="0" i="0" u="none" strike="noStrike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export</a:t>
          </a:r>
          <a:r>
            <a:rPr kumimoji="0" lang="pt-PT" sz="1600" b="0" i="0" u="none" strike="noStrike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 de energia por via submarina</a:t>
          </a:r>
          <a:endParaRPr lang="en-US" sz="1600" b="0" dirty="0">
            <a:latin typeface="Arial Narrow" pitchFamily="34" charset="0"/>
          </a:endParaRPr>
        </a:p>
      </dgm:t>
    </dgm:pt>
    <dgm:pt modelId="{31542573-4F46-4303-8271-66F41E0915D5}" type="parTrans" cxnId="{5E6FF8BE-1417-43F8-8D8C-BDDD8208EE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5A96AE48-DA7C-4877-9A81-5A2A7210E558}" type="sibTrans" cxnId="{5E6FF8BE-1417-43F8-8D8C-BDDD8208EE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>
            <a:latin typeface="Arial Narrow" pitchFamily="34" charset="0"/>
          </a:endParaRPr>
        </a:p>
      </dgm:t>
    </dgm:pt>
    <dgm:pt modelId="{AA5BA3A3-772D-4F7E-A83E-3070CACC6F4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</a:t>
          </a:r>
          <a:r>
            <a:rPr lang="en-US" sz="1600" dirty="0" err="1">
              <a:latin typeface="Arial Narrow" pitchFamily="34" charset="0"/>
            </a:rPr>
            <a:t>armazenamento</a:t>
          </a:r>
          <a:r>
            <a:rPr lang="en-US" sz="1600" dirty="0">
              <a:latin typeface="Arial Narrow" pitchFamily="34" charset="0"/>
            </a:rPr>
            <a:t> (</a:t>
          </a:r>
          <a:r>
            <a:rPr lang="en-US" sz="1600" dirty="0" err="1">
              <a:latin typeface="Arial Narrow" pitchFamily="34" charset="0"/>
            </a:rPr>
            <a:t>albufeira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ou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outro</a:t>
          </a:r>
          <a:r>
            <a:rPr lang="en-US" sz="1600" dirty="0">
              <a:latin typeface="Arial Narrow" pitchFamily="34" charset="0"/>
            </a:rPr>
            <a:t>) [</a:t>
          </a:r>
          <a:r>
            <a:rPr lang="pt-BR" sz="1600" dirty="0">
              <a:latin typeface="Arial Narrow" pitchFamily="34" charset="0"/>
            </a:rPr>
            <a:t>a energia armazenada no final de cada uma das semanas seja, no mínimo, ±10% do valor inicial.</a:t>
          </a:r>
          <a:r>
            <a:rPr lang="en-US" sz="1600" dirty="0">
              <a:latin typeface="Arial Narrow" pitchFamily="34" charset="0"/>
            </a:rPr>
            <a:t>]</a:t>
          </a:r>
        </a:p>
      </dgm:t>
    </dgm:pt>
    <dgm:pt modelId="{6426CC47-4AA2-4C07-B333-5E8B137368C1}" type="parTrans" cxnId="{72720A1E-AB47-4F75-B21D-11459B00EC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5B83170E-47BD-4293-8230-8CD2FA690B54}" type="sibTrans" cxnId="{72720A1E-AB47-4F75-B21D-11459B00EC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B71A2983-8246-4AF2-870A-FCD2E703D92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600" dirty="0">
              <a:latin typeface="Arial Narrow" pitchFamily="34" charset="0"/>
            </a:rPr>
            <a:t>+ EV(</a:t>
          </a:r>
          <a:r>
            <a:rPr lang="en-US" sz="1600" dirty="0" err="1">
              <a:latin typeface="Arial Narrow" pitchFamily="34" charset="0"/>
            </a:rPr>
            <a:t>impacto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na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capacidade</a:t>
          </a:r>
          <a:r>
            <a:rPr lang="en-US" sz="1600" dirty="0">
              <a:latin typeface="Arial Narrow" pitchFamily="34" charset="0"/>
            </a:rPr>
            <a:t> de </a:t>
          </a:r>
          <a:r>
            <a:rPr lang="en-US" sz="1600" dirty="0" err="1">
              <a:latin typeface="Arial Narrow" pitchFamily="34" charset="0"/>
            </a:rPr>
            <a:t>armazenamento</a:t>
          </a:r>
          <a:r>
            <a:rPr lang="en-US" sz="1600" dirty="0">
              <a:latin typeface="Arial Narrow" pitchFamily="34" charset="0"/>
            </a:rPr>
            <a:t>, </a:t>
          </a:r>
          <a:r>
            <a:rPr lang="en-US" sz="1600" dirty="0" err="1">
              <a:latin typeface="Arial Narrow" pitchFamily="34" charset="0"/>
            </a:rPr>
            <a:t>consumo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electricidade</a:t>
          </a:r>
          <a:r>
            <a:rPr lang="en-US" sz="1600" dirty="0">
              <a:latin typeface="Arial Narrow" pitchFamily="34" charset="0"/>
            </a:rPr>
            <a:t> e  </a:t>
          </a:r>
          <a:r>
            <a:rPr lang="en-US" sz="1600" dirty="0" err="1">
              <a:latin typeface="Arial Narrow" pitchFamily="34" charset="0"/>
            </a:rPr>
            <a:t>área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para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culturas</a:t>
          </a:r>
          <a:r>
            <a:rPr lang="en-US" sz="1600" dirty="0">
              <a:latin typeface="Arial Narrow" pitchFamily="34" charset="0"/>
            </a:rPr>
            <a:t> </a:t>
          </a:r>
          <a:r>
            <a:rPr lang="en-US" sz="1600" dirty="0" err="1">
              <a:latin typeface="Arial Narrow" pitchFamily="34" charset="0"/>
            </a:rPr>
            <a:t>energéticas</a:t>
          </a:r>
          <a:r>
            <a:rPr lang="en-US" sz="1600" dirty="0">
              <a:latin typeface="Arial Narrow" pitchFamily="34" charset="0"/>
            </a:rPr>
            <a:t>) 					[</a:t>
          </a:r>
          <a:r>
            <a:rPr lang="en-US" sz="1600" dirty="0" err="1">
              <a:latin typeface="Arial Narrow" pitchFamily="34" charset="0"/>
            </a:rPr>
            <a:t>Dx</a:t>
          </a:r>
          <a:r>
            <a:rPr lang="en-US" sz="1600" dirty="0">
              <a:latin typeface="Arial Narrow" pitchFamily="34" charset="0"/>
            </a:rPr>
            <a:t>, com x = </a:t>
          </a:r>
          <a:r>
            <a:rPr lang="en-US" sz="1600" dirty="0" err="1">
              <a:latin typeface="Arial Narrow" pitchFamily="34" charset="0"/>
            </a:rPr>
            <a:t>penetração</a:t>
          </a:r>
          <a:r>
            <a:rPr lang="en-US" sz="1600" dirty="0">
              <a:latin typeface="Arial Narrow" pitchFamily="34" charset="0"/>
            </a:rPr>
            <a:t>]</a:t>
          </a:r>
        </a:p>
      </dgm:t>
    </dgm:pt>
    <dgm:pt modelId="{DC2043F3-3B31-466B-AFCD-706D8FB6B410}" type="sibTrans" cxnId="{68F00183-4260-48BC-8469-AD739A7956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904814DB-5449-4578-85AB-C6D3CA3A7BC8}" type="parTrans" cxnId="{68F00183-4260-48BC-8469-AD739A7956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600"/>
        </a:p>
      </dgm:t>
    </dgm:pt>
    <dgm:pt modelId="{23A761A8-DEF4-4D13-8F30-6103B7CEBFE3}" type="pres">
      <dgm:prSet presAssocID="{E68EA658-A3B8-4701-B5F1-4B1F298D3B6F}" presName="linear" presStyleCnt="0">
        <dgm:presLayoutVars>
          <dgm:animLvl val="lvl"/>
          <dgm:resizeHandles val="exact"/>
        </dgm:presLayoutVars>
      </dgm:prSet>
      <dgm:spPr/>
    </dgm:pt>
    <dgm:pt modelId="{B89AF9FA-6FF8-489E-80D3-8833C331CAA6}" type="pres">
      <dgm:prSet presAssocID="{585CD353-E8FA-4D00-B362-F87C504E3A2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B0F954B-5002-4D7B-8373-D805994F6CDD}" type="pres">
      <dgm:prSet presAssocID="{585CD353-E8FA-4D00-B362-F87C504E3A25}" presName="childText" presStyleLbl="revTx" presStyleIdx="0" presStyleCnt="5">
        <dgm:presLayoutVars>
          <dgm:bulletEnabled val="1"/>
        </dgm:presLayoutVars>
      </dgm:prSet>
      <dgm:spPr/>
    </dgm:pt>
    <dgm:pt modelId="{5D872DC2-1911-40D8-A8E7-AEEC36BED5A9}" type="pres">
      <dgm:prSet presAssocID="{9D19CCA6-2440-4AFF-AF30-A26D4B8360F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8EBFAC5-6825-48CF-995D-BFE63732D87F}" type="pres">
      <dgm:prSet presAssocID="{9D19CCA6-2440-4AFF-AF30-A26D4B8360F4}" presName="childText" presStyleLbl="revTx" presStyleIdx="1" presStyleCnt="5">
        <dgm:presLayoutVars>
          <dgm:bulletEnabled val="1"/>
        </dgm:presLayoutVars>
      </dgm:prSet>
      <dgm:spPr/>
    </dgm:pt>
    <dgm:pt modelId="{9BE5F6AC-AFFC-4EBB-BAA4-ECF54F5057C4}" type="pres">
      <dgm:prSet presAssocID="{F5B05A5B-18BE-42F3-B399-BB12CCACCA5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E59437A-26D5-4C22-B535-D56083D26DF4}" type="pres">
      <dgm:prSet presAssocID="{F5B05A5B-18BE-42F3-B399-BB12CCACCA5D}" presName="childText" presStyleLbl="revTx" presStyleIdx="2" presStyleCnt="5">
        <dgm:presLayoutVars>
          <dgm:bulletEnabled val="1"/>
        </dgm:presLayoutVars>
      </dgm:prSet>
      <dgm:spPr/>
    </dgm:pt>
    <dgm:pt modelId="{34930347-BADB-4703-B559-C50C5481609C}" type="pres">
      <dgm:prSet presAssocID="{67DE4375-B1AB-49C7-A360-5A3414DAF2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74568B-E6BE-49EB-BB76-10BDBD7482ED}" type="pres">
      <dgm:prSet presAssocID="{67DE4375-B1AB-49C7-A360-5A3414DAF220}" presName="childText" presStyleLbl="revTx" presStyleIdx="3" presStyleCnt="5">
        <dgm:presLayoutVars>
          <dgm:bulletEnabled val="1"/>
        </dgm:presLayoutVars>
      </dgm:prSet>
      <dgm:spPr/>
    </dgm:pt>
    <dgm:pt modelId="{291C2B5A-1BD8-4D56-91FD-47E3D4809676}" type="pres">
      <dgm:prSet presAssocID="{C6F86871-3821-4228-AE92-2B92D0729D2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D71BAB4-400F-43EB-ACAA-4D417EE445D6}" type="pres">
      <dgm:prSet presAssocID="{C6F86871-3821-4228-AE92-2B92D0729D23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9F79B002-D2BC-4625-8E9C-3D7219C85CE3}" srcId="{E68EA658-A3B8-4701-B5F1-4B1F298D3B6F}" destId="{67DE4375-B1AB-49C7-A360-5A3414DAF220}" srcOrd="3" destOrd="0" parTransId="{5C2CCFB9-CB82-4EBE-ABD3-A57EB17A87DB}" sibTransId="{BE7A87AB-CEF9-4B1D-8D38-C2EB4755FEF2}"/>
    <dgm:cxn modelId="{19E54105-6730-4977-86C9-17FFCDDD15A8}" srcId="{E68EA658-A3B8-4701-B5F1-4B1F298D3B6F}" destId="{F5B05A5B-18BE-42F3-B399-BB12CCACCA5D}" srcOrd="2" destOrd="0" parTransId="{1A774280-64C3-4B58-909F-2A2537E6E142}" sibTransId="{C41AC6A7-8F3B-487B-81A2-CBE6D0932654}"/>
    <dgm:cxn modelId="{5DE5D90D-394E-4CC2-9EC9-A6BB0AEAC5FA}" type="presOf" srcId="{E66EFDB3-0273-4731-AF24-2AC1B778EAF3}" destId="{8B0F954B-5002-4D7B-8373-D805994F6CDD}" srcOrd="0" destOrd="2" presId="urn:microsoft.com/office/officeart/2005/8/layout/vList2"/>
    <dgm:cxn modelId="{B5C5D512-0FF5-4B11-9FC3-8DE4DFD40D42}" type="presOf" srcId="{C0B76EC6-223D-4074-BD51-86F6EC2131DE}" destId="{2074568B-E6BE-49EB-BB76-10BDBD7482ED}" srcOrd="0" destOrd="0" presId="urn:microsoft.com/office/officeart/2005/8/layout/vList2"/>
    <dgm:cxn modelId="{43F7FD14-58D8-41DF-A1A8-76840D80447B}" srcId="{585CD353-E8FA-4D00-B362-F87C504E3A25}" destId="{EBC20E98-8D4E-4488-96E3-3D2483982CCC}" srcOrd="1" destOrd="0" parTransId="{3E58A130-EA11-46FE-96E7-2BCABB9C9077}" sibTransId="{A1DDEEFC-7E43-45C8-B70E-DCE1614666CE}"/>
    <dgm:cxn modelId="{F8F6BA17-5FD7-435D-9C44-F91A71869729}" srcId="{E68EA658-A3B8-4701-B5F1-4B1F298D3B6F}" destId="{9D19CCA6-2440-4AFF-AF30-A26D4B8360F4}" srcOrd="1" destOrd="0" parTransId="{2046CF74-2E6B-4F81-AE00-278BE04118BA}" sibTransId="{BBA3B538-3699-4E01-B7FF-CF87A7AD2D69}"/>
    <dgm:cxn modelId="{7D5FD91B-F347-4A44-BEB2-412ACC0E0871}" type="presOf" srcId="{C6F86871-3821-4228-AE92-2B92D0729D23}" destId="{291C2B5A-1BD8-4D56-91FD-47E3D4809676}" srcOrd="0" destOrd="0" presId="urn:microsoft.com/office/officeart/2005/8/layout/vList2"/>
    <dgm:cxn modelId="{72720A1E-AB47-4F75-B21D-11459B00EC64}" srcId="{F5B05A5B-18BE-42F3-B399-BB12CCACCA5D}" destId="{AA5BA3A3-772D-4F7E-A83E-3070CACC6F4A}" srcOrd="1" destOrd="0" parTransId="{6426CC47-4AA2-4C07-B333-5E8B137368C1}" sibTransId="{5B83170E-47BD-4293-8230-8CD2FA690B54}"/>
    <dgm:cxn modelId="{98707524-AE4D-4827-B843-BD560189236E}" type="presOf" srcId="{585CD353-E8FA-4D00-B362-F87C504E3A25}" destId="{B89AF9FA-6FF8-489E-80D3-8833C331CAA6}" srcOrd="0" destOrd="0" presId="urn:microsoft.com/office/officeart/2005/8/layout/vList2"/>
    <dgm:cxn modelId="{A7704229-B2D3-46D3-9E1B-44B8B4235E57}" srcId="{9D19CCA6-2440-4AFF-AF30-A26D4B8360F4}" destId="{C61B2ACC-9365-4ECF-B74A-CFAD4BEB1159}" srcOrd="1" destOrd="0" parTransId="{AA9722A3-30C5-43F1-9B6E-9CBD885D7CA3}" sibTransId="{85E0B508-FEBD-40F4-8639-AFA977D13CA9}"/>
    <dgm:cxn modelId="{C4AC0F2E-9C00-4247-B231-3A1196C26E60}" type="presOf" srcId="{B71A2983-8246-4AF2-870A-FCD2E703D92E}" destId="{2074568B-E6BE-49EB-BB76-10BDBD7482ED}" srcOrd="0" destOrd="1" presId="urn:microsoft.com/office/officeart/2005/8/layout/vList2"/>
    <dgm:cxn modelId="{34213937-5B00-410C-B392-4CE81F904841}" type="presOf" srcId="{9D19CCA6-2440-4AFF-AF30-A26D4B8360F4}" destId="{5D872DC2-1911-40D8-A8E7-AEEC36BED5A9}" srcOrd="0" destOrd="0" presId="urn:microsoft.com/office/officeart/2005/8/layout/vList2"/>
    <dgm:cxn modelId="{027A763C-FCDD-44C5-9E8B-89455839468E}" srcId="{9D19CCA6-2440-4AFF-AF30-A26D4B8360F4}" destId="{D1B9681C-43F8-4035-B221-7C912588F5AC}" srcOrd="0" destOrd="0" parTransId="{B32D3292-B343-406B-84C3-555078758F5B}" sibTransId="{4DF53C97-8FBD-49A7-AB42-ADF80BE879E0}"/>
    <dgm:cxn modelId="{55259042-82BF-4A24-954A-B922785D2DBA}" type="presOf" srcId="{67DE4375-B1AB-49C7-A360-5A3414DAF220}" destId="{34930347-BADB-4703-B559-C50C5481609C}" srcOrd="0" destOrd="0" presId="urn:microsoft.com/office/officeart/2005/8/layout/vList2"/>
    <dgm:cxn modelId="{59A7F079-F47B-4EB6-9F5B-0A1B62B2F681}" type="presOf" srcId="{F5B05A5B-18BE-42F3-B399-BB12CCACCA5D}" destId="{9BE5F6AC-AFFC-4EBB-BAA4-ECF54F5057C4}" srcOrd="0" destOrd="0" presId="urn:microsoft.com/office/officeart/2005/8/layout/vList2"/>
    <dgm:cxn modelId="{CCB1877B-84AA-489A-8F44-40C4EB2C0D89}" type="presOf" srcId="{C61B2ACC-9365-4ECF-B74A-CFAD4BEB1159}" destId="{88EBFAC5-6825-48CF-995D-BFE63732D87F}" srcOrd="0" destOrd="1" presId="urn:microsoft.com/office/officeart/2005/8/layout/vList2"/>
    <dgm:cxn modelId="{68F00183-4260-48BC-8469-AD739A795630}" srcId="{67DE4375-B1AB-49C7-A360-5A3414DAF220}" destId="{B71A2983-8246-4AF2-870A-FCD2E703D92E}" srcOrd="1" destOrd="0" parTransId="{904814DB-5449-4578-85AB-C6D3CA3A7BC8}" sibTransId="{DC2043F3-3B31-466B-AFCD-706D8FB6B410}"/>
    <dgm:cxn modelId="{86F0F786-79E2-47D9-936D-E52C93A9F804}" type="presOf" srcId="{D1B9681C-43F8-4035-B221-7C912588F5AC}" destId="{88EBFAC5-6825-48CF-995D-BFE63732D87F}" srcOrd="0" destOrd="0" presId="urn:microsoft.com/office/officeart/2005/8/layout/vList2"/>
    <dgm:cxn modelId="{E5829B8F-2F94-4126-A993-17B31C1AACC2}" type="presOf" srcId="{61A8712E-AE07-40BE-8016-494B80666E86}" destId="{8B0F954B-5002-4D7B-8373-D805994F6CDD}" srcOrd="0" destOrd="0" presId="urn:microsoft.com/office/officeart/2005/8/layout/vList2"/>
    <dgm:cxn modelId="{3734E693-4ACF-4645-A39A-58768807D1EC}" type="presOf" srcId="{BD739FCC-4616-411C-AD08-E3B1E415F8B3}" destId="{AD71BAB4-400F-43EB-ACAA-4D417EE445D6}" srcOrd="0" destOrd="0" presId="urn:microsoft.com/office/officeart/2005/8/layout/vList2"/>
    <dgm:cxn modelId="{C84AF2A3-771E-4C52-954A-516C322D7CF7}" type="presOf" srcId="{AA5BA3A3-772D-4F7E-A83E-3070CACC6F4A}" destId="{DE59437A-26D5-4C22-B535-D56083D26DF4}" srcOrd="0" destOrd="1" presId="urn:microsoft.com/office/officeart/2005/8/layout/vList2"/>
    <dgm:cxn modelId="{85AABEA8-4970-4B8A-9033-ECFA755C2682}" srcId="{E68EA658-A3B8-4701-B5F1-4B1F298D3B6F}" destId="{585CD353-E8FA-4D00-B362-F87C504E3A25}" srcOrd="0" destOrd="0" parTransId="{50841B26-8411-4684-A0DE-53292EE29734}" sibTransId="{EA8445BD-6FD9-44F1-A8DC-FD71CECDC6C1}"/>
    <dgm:cxn modelId="{428503AF-525F-401C-8EC2-F5B01A7775CA}" srcId="{F5B05A5B-18BE-42F3-B399-BB12CCACCA5D}" destId="{5AADA580-D02B-42A2-A392-ABFDAAE86689}" srcOrd="0" destOrd="0" parTransId="{8DB94460-A694-4427-936C-8E9E02191C9C}" sibTransId="{F9EFA3F4-2EA2-4281-8577-D4122893222F}"/>
    <dgm:cxn modelId="{0062AFB9-2635-4237-A79A-F1424970011E}" type="presOf" srcId="{EBC20E98-8D4E-4488-96E3-3D2483982CCC}" destId="{8B0F954B-5002-4D7B-8373-D805994F6CDD}" srcOrd="0" destOrd="1" presId="urn:microsoft.com/office/officeart/2005/8/layout/vList2"/>
    <dgm:cxn modelId="{5E6FF8BE-1417-43F8-8D8C-BDDD8208EED0}" srcId="{585CD353-E8FA-4D00-B362-F87C504E3A25}" destId="{E66EFDB3-0273-4731-AF24-2AC1B778EAF3}" srcOrd="2" destOrd="0" parTransId="{31542573-4F46-4303-8271-66F41E0915D5}" sibTransId="{5A96AE48-DA7C-4877-9A81-5A2A7210E558}"/>
    <dgm:cxn modelId="{FB620EC3-2390-48B8-9A2E-F70279DAB50A}" srcId="{67DE4375-B1AB-49C7-A360-5A3414DAF220}" destId="{C0B76EC6-223D-4074-BD51-86F6EC2131DE}" srcOrd="0" destOrd="0" parTransId="{30148236-F42C-4B88-8FB8-7487FF836E3C}" sibTransId="{F890C334-437A-47AD-AD67-AD3CD66B3C2E}"/>
    <dgm:cxn modelId="{C9A54AC4-E6F6-4605-9EBA-A42388262AD9}" type="presOf" srcId="{5AADA580-D02B-42A2-A392-ABFDAAE86689}" destId="{DE59437A-26D5-4C22-B535-D56083D26DF4}" srcOrd="0" destOrd="0" presId="urn:microsoft.com/office/officeart/2005/8/layout/vList2"/>
    <dgm:cxn modelId="{E47CAACB-E41D-4F25-8235-35357D10A652}" srcId="{E68EA658-A3B8-4701-B5F1-4B1F298D3B6F}" destId="{C6F86871-3821-4228-AE92-2B92D0729D23}" srcOrd="4" destOrd="0" parTransId="{3B886EF5-6EE8-4876-B370-7E68C50A978B}" sibTransId="{B0CFF064-AF0A-4E0B-9A8C-F4B423569EE6}"/>
    <dgm:cxn modelId="{C1A06BD7-F876-4D4A-85C6-D5BBDE38B425}" srcId="{C6F86871-3821-4228-AE92-2B92D0729D23}" destId="{BD739FCC-4616-411C-AD08-E3B1E415F8B3}" srcOrd="0" destOrd="0" parTransId="{A9502896-542A-4C98-81B9-B405E31D75EF}" sibTransId="{54A5BE4D-0D35-45BC-886A-FBD4B2D9D8D2}"/>
    <dgm:cxn modelId="{235B04E8-39F5-4A71-BE73-E9513E4597B9}" srcId="{C6F86871-3821-4228-AE92-2B92D0729D23}" destId="{28800CA6-5454-4575-BABE-D405D450601D}" srcOrd="1" destOrd="0" parTransId="{AF7A34D4-36B1-4AB8-BAA5-D09C0B6D821B}" sibTransId="{F1088721-BCC3-49B4-8D66-1E6B3C6C3783}"/>
    <dgm:cxn modelId="{D9E2D9F6-ECA6-40A8-AEC4-7545B4D45B86}" type="presOf" srcId="{E68EA658-A3B8-4701-B5F1-4B1F298D3B6F}" destId="{23A761A8-DEF4-4D13-8F30-6103B7CEBFE3}" srcOrd="0" destOrd="0" presId="urn:microsoft.com/office/officeart/2005/8/layout/vList2"/>
    <dgm:cxn modelId="{3D1A1FFC-ED90-4110-BE98-E6DAE56F5AD1}" type="presOf" srcId="{28800CA6-5454-4575-BABE-D405D450601D}" destId="{AD71BAB4-400F-43EB-ACAA-4D417EE445D6}" srcOrd="0" destOrd="1" presId="urn:microsoft.com/office/officeart/2005/8/layout/vList2"/>
    <dgm:cxn modelId="{55F174FE-8C8C-49C5-9296-80FBDBAF809E}" srcId="{585CD353-E8FA-4D00-B362-F87C504E3A25}" destId="{61A8712E-AE07-40BE-8016-494B80666E86}" srcOrd="0" destOrd="0" parTransId="{77748644-16B2-4334-9E3F-A78020530C0F}" sibTransId="{C3768596-78F8-4A6B-AA0F-2F525FF9AB12}"/>
    <dgm:cxn modelId="{7AE21182-FCD2-463C-89A0-C02BE983D6A4}" type="presParOf" srcId="{23A761A8-DEF4-4D13-8F30-6103B7CEBFE3}" destId="{B89AF9FA-6FF8-489E-80D3-8833C331CAA6}" srcOrd="0" destOrd="0" presId="urn:microsoft.com/office/officeart/2005/8/layout/vList2"/>
    <dgm:cxn modelId="{387E593B-5991-4C00-BB52-C519D9DE954F}" type="presParOf" srcId="{23A761A8-DEF4-4D13-8F30-6103B7CEBFE3}" destId="{8B0F954B-5002-4D7B-8373-D805994F6CDD}" srcOrd="1" destOrd="0" presId="urn:microsoft.com/office/officeart/2005/8/layout/vList2"/>
    <dgm:cxn modelId="{CCC73828-0157-4381-8BA7-3D532C71D3AC}" type="presParOf" srcId="{23A761A8-DEF4-4D13-8F30-6103B7CEBFE3}" destId="{5D872DC2-1911-40D8-A8E7-AEEC36BED5A9}" srcOrd="2" destOrd="0" presId="urn:microsoft.com/office/officeart/2005/8/layout/vList2"/>
    <dgm:cxn modelId="{3D3E4725-B96F-44A0-A458-E863F0D120EB}" type="presParOf" srcId="{23A761A8-DEF4-4D13-8F30-6103B7CEBFE3}" destId="{88EBFAC5-6825-48CF-995D-BFE63732D87F}" srcOrd="3" destOrd="0" presId="urn:microsoft.com/office/officeart/2005/8/layout/vList2"/>
    <dgm:cxn modelId="{E80C0034-384F-4855-844A-CFA96184FE27}" type="presParOf" srcId="{23A761A8-DEF4-4D13-8F30-6103B7CEBFE3}" destId="{9BE5F6AC-AFFC-4EBB-BAA4-ECF54F5057C4}" srcOrd="4" destOrd="0" presId="urn:microsoft.com/office/officeart/2005/8/layout/vList2"/>
    <dgm:cxn modelId="{90BCCF50-0F5B-49BA-92BF-8ED2FFDD2A96}" type="presParOf" srcId="{23A761A8-DEF4-4D13-8F30-6103B7CEBFE3}" destId="{DE59437A-26D5-4C22-B535-D56083D26DF4}" srcOrd="5" destOrd="0" presId="urn:microsoft.com/office/officeart/2005/8/layout/vList2"/>
    <dgm:cxn modelId="{C39698F2-FF64-4735-A92D-9A7C82B5F23C}" type="presParOf" srcId="{23A761A8-DEF4-4D13-8F30-6103B7CEBFE3}" destId="{34930347-BADB-4703-B559-C50C5481609C}" srcOrd="6" destOrd="0" presId="urn:microsoft.com/office/officeart/2005/8/layout/vList2"/>
    <dgm:cxn modelId="{F3AC3F73-259C-4157-B0CC-D8BF3E346A9D}" type="presParOf" srcId="{23A761A8-DEF4-4D13-8F30-6103B7CEBFE3}" destId="{2074568B-E6BE-49EB-BB76-10BDBD7482ED}" srcOrd="7" destOrd="0" presId="urn:microsoft.com/office/officeart/2005/8/layout/vList2"/>
    <dgm:cxn modelId="{273A26DA-6F1D-47C9-907D-FDA78B853887}" type="presParOf" srcId="{23A761A8-DEF4-4D13-8F30-6103B7CEBFE3}" destId="{291C2B5A-1BD8-4D56-91FD-47E3D4809676}" srcOrd="8" destOrd="0" presId="urn:microsoft.com/office/officeart/2005/8/layout/vList2"/>
    <dgm:cxn modelId="{754E29D5-0D13-4D07-A638-25E820A84542}" type="presParOf" srcId="{23A761A8-DEF4-4D13-8F30-6103B7CEBFE3}" destId="{AD71BAB4-400F-43EB-ACAA-4D417EE445D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AF9FA-6FF8-489E-80D3-8833C331CAA6}">
      <dsp:nvSpPr>
        <dsp:cNvPr id="0" name=""/>
        <dsp:cNvSpPr/>
      </dsp:nvSpPr>
      <dsp:spPr>
        <a:xfrm>
          <a:off x="0" y="45565"/>
          <a:ext cx="8280920" cy="449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A</a:t>
          </a:r>
        </a:p>
      </dsp:txBody>
      <dsp:txXfrm>
        <a:off x="21932" y="67497"/>
        <a:ext cx="8237056" cy="405416"/>
      </dsp:txXfrm>
    </dsp:sp>
    <dsp:sp modelId="{8B0F954B-5002-4D7B-8373-D805994F6CDD}">
      <dsp:nvSpPr>
        <dsp:cNvPr id="0" name=""/>
        <dsp:cNvSpPr/>
      </dsp:nvSpPr>
      <dsp:spPr>
        <a:xfrm>
          <a:off x="0" y="494845"/>
          <a:ext cx="828092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sem armazenamento nem instrumentos condicionamento da procura</a:t>
          </a:r>
          <a:endParaRPr lang="en-US" sz="1600" b="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saldo anual zero (definir potência instalada eólica e solar)</a:t>
          </a:r>
          <a:endParaRPr lang="en-US" sz="1600" b="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com </a:t>
          </a:r>
          <a:r>
            <a:rPr kumimoji="0" lang="pt-PT" sz="1600" b="0" i="0" u="none" strike="noStrike" kern="1200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import</a:t>
          </a: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/</a:t>
          </a:r>
          <a:r>
            <a:rPr kumimoji="0" lang="pt-PT" sz="1600" b="0" i="0" u="none" strike="noStrike" kern="1200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export</a:t>
          </a: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 de energia por via submarina</a:t>
          </a:r>
          <a:endParaRPr lang="en-US" sz="1600" b="0" kern="1200" dirty="0">
            <a:latin typeface="Arial Narrow" pitchFamily="34" charset="0"/>
          </a:endParaRPr>
        </a:p>
      </dsp:txBody>
      <dsp:txXfrm>
        <a:off x="0" y="494845"/>
        <a:ext cx="8280920" cy="894240"/>
      </dsp:txXfrm>
    </dsp:sp>
    <dsp:sp modelId="{5D872DC2-1911-40D8-A8E7-AEEC36BED5A9}">
      <dsp:nvSpPr>
        <dsp:cNvPr id="0" name=""/>
        <dsp:cNvSpPr/>
      </dsp:nvSpPr>
      <dsp:spPr>
        <a:xfrm>
          <a:off x="0" y="1389085"/>
          <a:ext cx="8280920" cy="44928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B</a:t>
          </a:r>
        </a:p>
      </dsp:txBody>
      <dsp:txXfrm>
        <a:off x="21932" y="1411017"/>
        <a:ext cx="8237056" cy="405416"/>
      </dsp:txXfrm>
    </dsp:sp>
    <dsp:sp modelId="{88EBFAC5-6825-48CF-995D-BFE63732D87F}">
      <dsp:nvSpPr>
        <dsp:cNvPr id="0" name=""/>
        <dsp:cNvSpPr/>
      </dsp:nvSpPr>
      <dsp:spPr>
        <a:xfrm>
          <a:off x="0" y="1838365"/>
          <a:ext cx="8280920" cy="583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A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</a:t>
          </a:r>
          <a:r>
            <a:rPr lang="en-US" sz="1600" kern="1200" dirty="0" err="1">
              <a:latin typeface="Arial Narrow" pitchFamily="34" charset="0"/>
            </a:rPr>
            <a:t>instrumentos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condicionamento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da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procura</a:t>
          </a:r>
          <a:r>
            <a:rPr lang="en-US" sz="1600" kern="1200" dirty="0">
              <a:latin typeface="Arial Narrow" pitchFamily="34" charset="0"/>
            </a:rPr>
            <a:t> (</a:t>
          </a:r>
          <a:r>
            <a:rPr lang="en-US" sz="1600" kern="1200" dirty="0" err="1">
              <a:latin typeface="Arial Narrow" pitchFamily="34" charset="0"/>
            </a:rPr>
            <a:t>cumulativamente</a:t>
          </a:r>
          <a:r>
            <a:rPr lang="en-US" sz="1600" kern="1200" dirty="0">
              <a:latin typeface="Arial Narrow" pitchFamily="34" charset="0"/>
            </a:rPr>
            <a:t>)</a:t>
          </a:r>
        </a:p>
      </dsp:txBody>
      <dsp:txXfrm>
        <a:off x="0" y="1838365"/>
        <a:ext cx="8280920" cy="583740"/>
      </dsp:txXfrm>
    </dsp:sp>
    <dsp:sp modelId="{9BE5F6AC-AFFC-4EBB-BAA4-ECF54F5057C4}">
      <dsp:nvSpPr>
        <dsp:cNvPr id="0" name=""/>
        <dsp:cNvSpPr/>
      </dsp:nvSpPr>
      <dsp:spPr>
        <a:xfrm>
          <a:off x="0" y="2422105"/>
          <a:ext cx="8280920" cy="44928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C</a:t>
          </a:r>
        </a:p>
      </dsp:txBody>
      <dsp:txXfrm>
        <a:off x="21932" y="2444037"/>
        <a:ext cx="8237056" cy="405416"/>
      </dsp:txXfrm>
    </dsp:sp>
    <dsp:sp modelId="{DE59437A-26D5-4C22-B535-D56083D26DF4}">
      <dsp:nvSpPr>
        <dsp:cNvPr id="0" name=""/>
        <dsp:cNvSpPr/>
      </dsp:nvSpPr>
      <dsp:spPr>
        <a:xfrm>
          <a:off x="0" y="2871385"/>
          <a:ext cx="828092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B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</a:t>
          </a:r>
          <a:r>
            <a:rPr lang="en-US" sz="1600" kern="1200" dirty="0" err="1">
              <a:latin typeface="Arial Narrow" pitchFamily="34" charset="0"/>
            </a:rPr>
            <a:t>armazenamento</a:t>
          </a:r>
          <a:r>
            <a:rPr lang="en-US" sz="1600" kern="1200" dirty="0">
              <a:latin typeface="Arial Narrow" pitchFamily="34" charset="0"/>
            </a:rPr>
            <a:t> (</a:t>
          </a:r>
          <a:r>
            <a:rPr lang="en-US" sz="1600" kern="1200" dirty="0" err="1">
              <a:latin typeface="Arial Narrow" pitchFamily="34" charset="0"/>
            </a:rPr>
            <a:t>albufeira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ou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outro</a:t>
          </a:r>
          <a:r>
            <a:rPr lang="en-US" sz="1600" kern="1200" dirty="0">
              <a:latin typeface="Arial Narrow" pitchFamily="34" charset="0"/>
            </a:rPr>
            <a:t>) [</a:t>
          </a:r>
          <a:r>
            <a:rPr lang="pt-BR" sz="1600" kern="1200" dirty="0">
              <a:latin typeface="Arial Narrow" pitchFamily="34" charset="0"/>
            </a:rPr>
            <a:t>a energia armazenada no final de cada uma das semanas seja, no mínimo, ±10% do valor inicial.</a:t>
          </a:r>
          <a:r>
            <a:rPr lang="en-US" sz="1600" kern="1200" dirty="0">
              <a:latin typeface="Arial Narrow" pitchFamily="34" charset="0"/>
            </a:rPr>
            <a:t>]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sem</a:t>
          </a:r>
          <a:r>
            <a:rPr lang="en-US" sz="1600" kern="1200" dirty="0">
              <a:latin typeface="Arial Narrow" pitchFamily="34" charset="0"/>
            </a:rPr>
            <a:t> import/export</a:t>
          </a:r>
        </a:p>
      </dsp:txBody>
      <dsp:txXfrm>
        <a:off x="0" y="2871385"/>
        <a:ext cx="8280920" cy="1142640"/>
      </dsp:txXfrm>
    </dsp:sp>
    <dsp:sp modelId="{34930347-BADB-4703-B559-C50C5481609C}">
      <dsp:nvSpPr>
        <dsp:cNvPr id="0" name=""/>
        <dsp:cNvSpPr/>
      </dsp:nvSpPr>
      <dsp:spPr>
        <a:xfrm>
          <a:off x="0" y="4014026"/>
          <a:ext cx="8280920" cy="4492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</a:t>
          </a:r>
          <a:r>
            <a:rPr lang="en-US" sz="1600" kern="1200" dirty="0" err="1">
              <a:latin typeface="Arial Narrow" pitchFamily="34" charset="0"/>
            </a:rPr>
            <a:t>Dx</a:t>
          </a:r>
          <a:r>
            <a:rPr lang="en-US" sz="1600" kern="1200" dirty="0">
              <a:latin typeface="Arial Narrow" pitchFamily="34" charset="0"/>
            </a:rPr>
            <a:t>, com x = % </a:t>
          </a:r>
          <a:r>
            <a:rPr lang="en-US" sz="1600" kern="1200" dirty="0" err="1">
              <a:latin typeface="Arial Narrow" pitchFamily="34" charset="0"/>
            </a:rPr>
            <a:t>penetração</a:t>
          </a:r>
          <a:r>
            <a:rPr lang="en-US" sz="1600" kern="1200" dirty="0">
              <a:latin typeface="Arial Narrow" pitchFamily="34" charset="0"/>
            </a:rPr>
            <a:t> EV</a:t>
          </a:r>
        </a:p>
      </dsp:txBody>
      <dsp:txXfrm>
        <a:off x="21932" y="4035958"/>
        <a:ext cx="8237056" cy="405416"/>
      </dsp:txXfrm>
    </dsp:sp>
    <dsp:sp modelId="{2074568B-E6BE-49EB-BB76-10BDBD7482ED}">
      <dsp:nvSpPr>
        <dsp:cNvPr id="0" name=""/>
        <dsp:cNvSpPr/>
      </dsp:nvSpPr>
      <dsp:spPr>
        <a:xfrm>
          <a:off x="0" y="4463306"/>
          <a:ext cx="828092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>
              <a:latin typeface="Arial Narrow" pitchFamily="34" charset="0"/>
            </a:rPr>
            <a:t>Cenário C</a:t>
          </a:r>
          <a:endParaRPr lang="en-US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EV(</a:t>
          </a:r>
          <a:r>
            <a:rPr lang="en-US" sz="1600" kern="1200" dirty="0" err="1">
              <a:latin typeface="Arial Narrow" pitchFamily="34" charset="0"/>
            </a:rPr>
            <a:t>impacto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na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capacidade</a:t>
          </a:r>
          <a:r>
            <a:rPr lang="en-US" sz="1600" kern="1200" dirty="0">
              <a:latin typeface="Arial Narrow" pitchFamily="34" charset="0"/>
            </a:rPr>
            <a:t> de </a:t>
          </a:r>
          <a:r>
            <a:rPr lang="en-US" sz="1600" kern="1200" dirty="0" err="1">
              <a:latin typeface="Arial Narrow" pitchFamily="34" charset="0"/>
            </a:rPr>
            <a:t>armazenamento</a:t>
          </a:r>
          <a:r>
            <a:rPr lang="en-US" sz="1600" kern="1200" dirty="0">
              <a:latin typeface="Arial Narrow" pitchFamily="34" charset="0"/>
            </a:rPr>
            <a:t>, </a:t>
          </a:r>
          <a:r>
            <a:rPr lang="en-US" sz="1600" kern="1200" dirty="0" err="1">
              <a:latin typeface="Arial Narrow" pitchFamily="34" charset="0"/>
            </a:rPr>
            <a:t>consumo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electricidade</a:t>
          </a:r>
          <a:r>
            <a:rPr lang="en-US" sz="1600" kern="1200" dirty="0">
              <a:latin typeface="Arial Narrow" pitchFamily="34" charset="0"/>
            </a:rPr>
            <a:t> e  </a:t>
          </a:r>
          <a:r>
            <a:rPr lang="en-US" sz="1600" kern="1200" dirty="0" err="1">
              <a:latin typeface="Arial Narrow" pitchFamily="34" charset="0"/>
            </a:rPr>
            <a:t>área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para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culturas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energéticas</a:t>
          </a:r>
          <a:r>
            <a:rPr lang="en-US" sz="1600" kern="1200" dirty="0">
              <a:latin typeface="Arial Narrow" pitchFamily="34" charset="0"/>
            </a:rPr>
            <a:t>) </a:t>
          </a:r>
          <a:r>
            <a:rPr lang="en-US" sz="1600" kern="1200">
              <a:latin typeface="Arial Narrow" pitchFamily="34" charset="0"/>
            </a:rPr>
            <a:t>	</a:t>
          </a:r>
          <a:endParaRPr lang="en-US" sz="1600" kern="1200" dirty="0">
            <a:latin typeface="Arial Narrow" pitchFamily="34" charset="0"/>
          </a:endParaRPr>
        </a:p>
      </dsp:txBody>
      <dsp:txXfrm>
        <a:off x="0" y="4463306"/>
        <a:ext cx="8280920" cy="819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AF9FA-6FF8-489E-80D3-8833C331CAA6}">
      <dsp:nvSpPr>
        <dsp:cNvPr id="0" name=""/>
        <dsp:cNvSpPr/>
      </dsp:nvSpPr>
      <dsp:spPr>
        <a:xfrm>
          <a:off x="0" y="3493"/>
          <a:ext cx="8280920" cy="369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A</a:t>
          </a:r>
        </a:p>
      </dsp:txBody>
      <dsp:txXfrm>
        <a:off x="18017" y="21510"/>
        <a:ext cx="8244886" cy="333046"/>
      </dsp:txXfrm>
    </dsp:sp>
    <dsp:sp modelId="{8B0F954B-5002-4D7B-8373-D805994F6CDD}">
      <dsp:nvSpPr>
        <dsp:cNvPr id="0" name=""/>
        <dsp:cNvSpPr/>
      </dsp:nvSpPr>
      <dsp:spPr>
        <a:xfrm>
          <a:off x="0" y="372573"/>
          <a:ext cx="8280920" cy="845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sem armazenamento nem instrumentos condicionamento da procura</a:t>
          </a:r>
          <a:endParaRPr lang="en-US" sz="1600" b="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saldo anual zero (definir número geradores eólicos)</a:t>
          </a:r>
          <a:endParaRPr lang="en-US" sz="1600" b="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com </a:t>
          </a:r>
          <a:r>
            <a:rPr kumimoji="0" lang="pt-PT" sz="1600" b="0" i="0" u="none" strike="noStrike" kern="1200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import</a:t>
          </a: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/</a:t>
          </a:r>
          <a:r>
            <a:rPr kumimoji="0" lang="pt-PT" sz="1600" b="0" i="0" u="none" strike="noStrike" kern="1200" cap="none" normalizeH="0" baseline="0" dirty="0" err="1">
              <a:ln/>
              <a:effectLst/>
              <a:latin typeface="Arial Narrow" pitchFamily="34" charset="0"/>
              <a:ea typeface="Times New Roman" pitchFamily="18" charset="0"/>
            </a:rPr>
            <a:t>export</a:t>
          </a:r>
          <a:r>
            <a:rPr kumimoji="0" lang="pt-PT" sz="1600" b="0" i="0" u="none" strike="noStrike" kern="1200" cap="none" normalizeH="0" baseline="0" dirty="0">
              <a:ln/>
              <a:effectLst/>
              <a:latin typeface="Arial Narrow" pitchFamily="34" charset="0"/>
              <a:ea typeface="Times New Roman" pitchFamily="18" charset="0"/>
            </a:rPr>
            <a:t> de energia por via submarina</a:t>
          </a:r>
          <a:endParaRPr lang="en-US" sz="1600" b="0" kern="1200" dirty="0">
            <a:latin typeface="Arial Narrow" pitchFamily="34" charset="0"/>
          </a:endParaRPr>
        </a:p>
      </dsp:txBody>
      <dsp:txXfrm>
        <a:off x="0" y="372573"/>
        <a:ext cx="8280920" cy="845043"/>
      </dsp:txXfrm>
    </dsp:sp>
    <dsp:sp modelId="{5D872DC2-1911-40D8-A8E7-AEEC36BED5A9}">
      <dsp:nvSpPr>
        <dsp:cNvPr id="0" name=""/>
        <dsp:cNvSpPr/>
      </dsp:nvSpPr>
      <dsp:spPr>
        <a:xfrm>
          <a:off x="0" y="1217617"/>
          <a:ext cx="8280920" cy="36908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B</a:t>
          </a:r>
        </a:p>
      </dsp:txBody>
      <dsp:txXfrm>
        <a:off x="18017" y="1235634"/>
        <a:ext cx="8244886" cy="333046"/>
      </dsp:txXfrm>
    </dsp:sp>
    <dsp:sp modelId="{88EBFAC5-6825-48CF-995D-BFE63732D87F}">
      <dsp:nvSpPr>
        <dsp:cNvPr id="0" name=""/>
        <dsp:cNvSpPr/>
      </dsp:nvSpPr>
      <dsp:spPr>
        <a:xfrm>
          <a:off x="0" y="1586698"/>
          <a:ext cx="8280920" cy="547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A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</a:t>
          </a:r>
          <a:r>
            <a:rPr lang="en-US" sz="1600" kern="1200" dirty="0" err="1">
              <a:latin typeface="Arial Narrow" pitchFamily="34" charset="0"/>
            </a:rPr>
            <a:t>instrumentos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condicionamento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da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procura</a:t>
          </a:r>
          <a:r>
            <a:rPr lang="en-US" sz="1600" kern="1200" dirty="0">
              <a:latin typeface="Arial Narrow" pitchFamily="34" charset="0"/>
            </a:rPr>
            <a:t> (</a:t>
          </a:r>
          <a:r>
            <a:rPr lang="en-US" sz="1600" kern="1200" dirty="0" err="1">
              <a:latin typeface="Arial Narrow" pitchFamily="34" charset="0"/>
            </a:rPr>
            <a:t>cumulativamente</a:t>
          </a:r>
          <a:r>
            <a:rPr lang="en-US" sz="1600" kern="1200" dirty="0">
              <a:latin typeface="Arial Narrow" pitchFamily="34" charset="0"/>
            </a:rPr>
            <a:t>)</a:t>
          </a:r>
        </a:p>
      </dsp:txBody>
      <dsp:txXfrm>
        <a:off x="0" y="1586698"/>
        <a:ext cx="8280920" cy="547357"/>
      </dsp:txXfrm>
    </dsp:sp>
    <dsp:sp modelId="{9BE5F6AC-AFFC-4EBB-BAA4-ECF54F5057C4}">
      <dsp:nvSpPr>
        <dsp:cNvPr id="0" name=""/>
        <dsp:cNvSpPr/>
      </dsp:nvSpPr>
      <dsp:spPr>
        <a:xfrm>
          <a:off x="0" y="2134056"/>
          <a:ext cx="8280920" cy="3690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C</a:t>
          </a:r>
        </a:p>
      </dsp:txBody>
      <dsp:txXfrm>
        <a:off x="18017" y="2152073"/>
        <a:ext cx="8244886" cy="333046"/>
      </dsp:txXfrm>
    </dsp:sp>
    <dsp:sp modelId="{DE59437A-26D5-4C22-B535-D56083D26DF4}">
      <dsp:nvSpPr>
        <dsp:cNvPr id="0" name=""/>
        <dsp:cNvSpPr/>
      </dsp:nvSpPr>
      <dsp:spPr>
        <a:xfrm>
          <a:off x="0" y="2503136"/>
          <a:ext cx="8280920" cy="768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B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</a:t>
          </a:r>
          <a:r>
            <a:rPr lang="en-US" sz="1600" kern="1200" dirty="0" err="1">
              <a:latin typeface="Arial Narrow" pitchFamily="34" charset="0"/>
            </a:rPr>
            <a:t>armazenamento</a:t>
          </a:r>
          <a:r>
            <a:rPr lang="en-US" sz="1600" kern="1200" dirty="0">
              <a:latin typeface="Arial Narrow" pitchFamily="34" charset="0"/>
            </a:rPr>
            <a:t> (</a:t>
          </a:r>
          <a:r>
            <a:rPr lang="en-US" sz="1600" kern="1200" dirty="0" err="1">
              <a:latin typeface="Arial Narrow" pitchFamily="34" charset="0"/>
            </a:rPr>
            <a:t>albufeira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ou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outro</a:t>
          </a:r>
          <a:r>
            <a:rPr lang="en-US" sz="1600" kern="1200" dirty="0">
              <a:latin typeface="Arial Narrow" pitchFamily="34" charset="0"/>
            </a:rPr>
            <a:t>) [</a:t>
          </a:r>
          <a:r>
            <a:rPr lang="pt-BR" sz="1600" kern="1200" dirty="0">
              <a:latin typeface="Arial Narrow" pitchFamily="34" charset="0"/>
            </a:rPr>
            <a:t>a energia armazenada no final de cada uma das semanas seja, no mínimo, ±10% do valor inicial.</a:t>
          </a:r>
          <a:r>
            <a:rPr lang="en-US" sz="1600" kern="1200" dirty="0">
              <a:latin typeface="Arial Narrow" pitchFamily="34" charset="0"/>
            </a:rPr>
            <a:t>]</a:t>
          </a:r>
        </a:p>
      </dsp:txBody>
      <dsp:txXfrm>
        <a:off x="0" y="2503136"/>
        <a:ext cx="8280920" cy="768221"/>
      </dsp:txXfrm>
    </dsp:sp>
    <dsp:sp modelId="{34930347-BADB-4703-B559-C50C5481609C}">
      <dsp:nvSpPr>
        <dsp:cNvPr id="0" name=""/>
        <dsp:cNvSpPr/>
      </dsp:nvSpPr>
      <dsp:spPr>
        <a:xfrm>
          <a:off x="0" y="3271358"/>
          <a:ext cx="8280920" cy="36908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D</a:t>
          </a:r>
        </a:p>
      </dsp:txBody>
      <dsp:txXfrm>
        <a:off x="18017" y="3289375"/>
        <a:ext cx="8244886" cy="333046"/>
      </dsp:txXfrm>
    </dsp:sp>
    <dsp:sp modelId="{2074568B-E6BE-49EB-BB76-10BDBD7482ED}">
      <dsp:nvSpPr>
        <dsp:cNvPr id="0" name=""/>
        <dsp:cNvSpPr/>
      </dsp:nvSpPr>
      <dsp:spPr>
        <a:xfrm>
          <a:off x="0" y="3640438"/>
          <a:ext cx="8280920" cy="768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C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+ EV(</a:t>
          </a:r>
          <a:r>
            <a:rPr lang="en-US" sz="1600" kern="1200" dirty="0" err="1">
              <a:latin typeface="Arial Narrow" pitchFamily="34" charset="0"/>
            </a:rPr>
            <a:t>impacto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na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capacidade</a:t>
          </a:r>
          <a:r>
            <a:rPr lang="en-US" sz="1600" kern="1200" dirty="0">
              <a:latin typeface="Arial Narrow" pitchFamily="34" charset="0"/>
            </a:rPr>
            <a:t> de </a:t>
          </a:r>
          <a:r>
            <a:rPr lang="en-US" sz="1600" kern="1200" dirty="0" err="1">
              <a:latin typeface="Arial Narrow" pitchFamily="34" charset="0"/>
            </a:rPr>
            <a:t>armazenamento</a:t>
          </a:r>
          <a:r>
            <a:rPr lang="en-US" sz="1600" kern="1200" dirty="0">
              <a:latin typeface="Arial Narrow" pitchFamily="34" charset="0"/>
            </a:rPr>
            <a:t>, </a:t>
          </a:r>
          <a:r>
            <a:rPr lang="en-US" sz="1600" kern="1200" dirty="0" err="1">
              <a:latin typeface="Arial Narrow" pitchFamily="34" charset="0"/>
            </a:rPr>
            <a:t>consumo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electricidade</a:t>
          </a:r>
          <a:r>
            <a:rPr lang="en-US" sz="1600" kern="1200" dirty="0">
              <a:latin typeface="Arial Narrow" pitchFamily="34" charset="0"/>
            </a:rPr>
            <a:t> e  </a:t>
          </a:r>
          <a:r>
            <a:rPr lang="en-US" sz="1600" kern="1200" dirty="0" err="1">
              <a:latin typeface="Arial Narrow" pitchFamily="34" charset="0"/>
            </a:rPr>
            <a:t>área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para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culturas</a:t>
          </a:r>
          <a:r>
            <a:rPr lang="en-US" sz="1600" kern="1200" dirty="0">
              <a:latin typeface="Arial Narrow" pitchFamily="34" charset="0"/>
            </a:rPr>
            <a:t> </a:t>
          </a:r>
          <a:r>
            <a:rPr lang="en-US" sz="1600" kern="1200" dirty="0" err="1">
              <a:latin typeface="Arial Narrow" pitchFamily="34" charset="0"/>
            </a:rPr>
            <a:t>energéticas</a:t>
          </a:r>
          <a:r>
            <a:rPr lang="en-US" sz="1600" kern="1200" dirty="0">
              <a:latin typeface="Arial Narrow" pitchFamily="34" charset="0"/>
            </a:rPr>
            <a:t>) 					[</a:t>
          </a:r>
          <a:r>
            <a:rPr lang="en-US" sz="1600" kern="1200" dirty="0" err="1">
              <a:latin typeface="Arial Narrow" pitchFamily="34" charset="0"/>
            </a:rPr>
            <a:t>Dx</a:t>
          </a:r>
          <a:r>
            <a:rPr lang="en-US" sz="1600" kern="1200" dirty="0">
              <a:latin typeface="Arial Narrow" pitchFamily="34" charset="0"/>
            </a:rPr>
            <a:t>, com x = </a:t>
          </a:r>
          <a:r>
            <a:rPr lang="en-US" sz="1600" kern="1200" dirty="0" err="1">
              <a:latin typeface="Arial Narrow" pitchFamily="34" charset="0"/>
            </a:rPr>
            <a:t>penetração</a:t>
          </a:r>
          <a:r>
            <a:rPr lang="en-US" sz="1600" kern="1200" dirty="0">
              <a:latin typeface="Arial Narrow" pitchFamily="34" charset="0"/>
            </a:rPr>
            <a:t>]</a:t>
          </a:r>
        </a:p>
      </dsp:txBody>
      <dsp:txXfrm>
        <a:off x="0" y="3640438"/>
        <a:ext cx="8280920" cy="768221"/>
      </dsp:txXfrm>
    </dsp:sp>
    <dsp:sp modelId="{291C2B5A-1BD8-4D56-91FD-47E3D4809676}">
      <dsp:nvSpPr>
        <dsp:cNvPr id="0" name=""/>
        <dsp:cNvSpPr/>
      </dsp:nvSpPr>
      <dsp:spPr>
        <a:xfrm>
          <a:off x="0" y="4408660"/>
          <a:ext cx="8280920" cy="3690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600" kern="1200" dirty="0">
              <a:latin typeface="Arial Narrow" pitchFamily="34" charset="0"/>
            </a:rPr>
            <a:t>CENÁRIO E</a:t>
          </a:r>
        </a:p>
      </dsp:txBody>
      <dsp:txXfrm>
        <a:off x="18017" y="4426677"/>
        <a:ext cx="8244886" cy="333046"/>
      </dsp:txXfrm>
    </dsp:sp>
    <dsp:sp modelId="{AD71BAB4-400F-43EB-ACAA-4D417EE445D6}">
      <dsp:nvSpPr>
        <dsp:cNvPr id="0" name=""/>
        <dsp:cNvSpPr/>
      </dsp:nvSpPr>
      <dsp:spPr>
        <a:xfrm>
          <a:off x="0" y="4777740"/>
          <a:ext cx="8280920" cy="547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 err="1">
              <a:latin typeface="Arial Narrow" pitchFamily="34" charset="0"/>
            </a:rPr>
            <a:t>Cenário</a:t>
          </a:r>
          <a:r>
            <a:rPr lang="en-US" sz="1600" kern="1200" dirty="0">
              <a:latin typeface="Arial Narrow" pitchFamily="34" charset="0"/>
            </a:rPr>
            <a:t> D50 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Arial Narrow" pitchFamily="34" charset="0"/>
            </a:rPr>
            <a:t>- import/export</a:t>
          </a:r>
        </a:p>
      </dsp:txBody>
      <dsp:txXfrm>
        <a:off x="0" y="4777740"/>
        <a:ext cx="8280920" cy="547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9425-F340-4498-84BE-BBE6EB28F092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B69B5-F252-4309-BF9A-63EAB2E46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lha1.jpg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896" y="2060848"/>
            <a:ext cx="4847173" cy="388776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581" t="50929" r="55745" b="23563"/>
          <a:stretch>
            <a:fillRect/>
          </a:stretch>
        </p:blipFill>
        <p:spPr bwMode="auto">
          <a:xfrm>
            <a:off x="719571" y="2204864"/>
            <a:ext cx="2460540" cy="17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581" t="24681" r="55745" b="50057"/>
          <a:stretch>
            <a:fillRect/>
          </a:stretch>
        </p:blipFill>
        <p:spPr bwMode="auto">
          <a:xfrm>
            <a:off x="719572" y="4293096"/>
            <a:ext cx="2460539" cy="168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SISTEMAS DE ENERGIA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4653136"/>
            <a:ext cx="2840360" cy="1752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Miguel C Brito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31640" y="141277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DISCUSSÃO FINAL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03848" y="476672"/>
            <a:ext cx="5544616" cy="1499974"/>
            <a:chOff x="3203848" y="476672"/>
            <a:chExt cx="5544616" cy="1499974"/>
          </a:xfrm>
        </p:grpSpPr>
        <p:sp>
          <p:nvSpPr>
            <p:cNvPr id="9" name="TextBox 8"/>
            <p:cNvSpPr txBox="1"/>
            <p:nvPr/>
          </p:nvSpPr>
          <p:spPr>
            <a:xfrm>
              <a:off x="3203848" y="476672"/>
              <a:ext cx="5544616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Comparar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custos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/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potências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para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cada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uma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das 4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opções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. </a:t>
              </a:r>
            </a:p>
            <a:p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Propôr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e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justificar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o mix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adequado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.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3848" y="1268760"/>
              <a:ext cx="5544616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Deste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estudo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deve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resultar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o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consumo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de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electricidade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associado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ao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calor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.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552" y="332656"/>
            <a:ext cx="6048672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 Narrow" pitchFamily="34" charset="0"/>
                <a:ea typeface="Times New Roman" pitchFamily="18" charset="0"/>
              </a:rPr>
              <a:t>CALOR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u="sng" dirty="0" bmk="">
                <a:latin typeface="Arial Narrow" pitchFamily="34" charset="0"/>
                <a:ea typeface="Times New Roman" pitchFamily="18" charset="0"/>
              </a:rPr>
              <a:t>Consumo de calor: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AQS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Climatização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pt-PT" u="sng" dirty="0" bmk="">
              <a:latin typeface="Arial Narrow" pitchFamily="34" charset="0"/>
              <a:ea typeface="Times New Roman" pitchFamily="18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u="sng" dirty="0" bmk="">
                <a:latin typeface="Arial Narrow" pitchFamily="34" charset="0"/>
                <a:ea typeface="Times New Roman" pitchFamily="18" charset="0"/>
              </a:rPr>
              <a:t>Várias opções para a ‘produção’: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Produção local de calor por via solar térmica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Produção local de calor por via bomba calor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Produção ‘centralizada’ de calor por via de queima de resíduos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Produção ‘centralizada’ de calor por via da co-geração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59632" y="3140968"/>
            <a:ext cx="6192688" cy="1499974"/>
            <a:chOff x="467544" y="4077072"/>
            <a:chExt cx="6192688" cy="1499974"/>
          </a:xfrm>
        </p:grpSpPr>
        <p:sp>
          <p:nvSpPr>
            <p:cNvPr id="9" name="TextBox 8"/>
            <p:cNvSpPr txBox="1"/>
            <p:nvPr/>
          </p:nvSpPr>
          <p:spPr>
            <a:xfrm>
              <a:off x="467544" y="4077072"/>
              <a:ext cx="6192688" cy="70788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Decidir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utilização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da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área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disponível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para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culturas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energéticas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.</a:t>
              </a:r>
            </a:p>
            <a:p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Discutir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impacto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dos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diferentes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cenários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 de </a:t>
              </a:r>
              <a:r>
                <a:rPr lang="en-US" sz="2000" dirty="0" err="1">
                  <a:solidFill>
                    <a:schemeClr val="bg1"/>
                  </a:solidFill>
                  <a:latin typeface="Arial Narrow" pitchFamily="34" charset="0"/>
                </a:rPr>
                <a:t>mobilidade</a:t>
              </a:r>
              <a:r>
                <a:rPr lang="en-US" sz="2000" dirty="0">
                  <a:solidFill>
                    <a:schemeClr val="bg1"/>
                  </a:solidFill>
                  <a:latin typeface="Arial Narrow" pitchFamily="34" charset="0"/>
                </a:rPr>
                <a:t>.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7544" y="4869160"/>
              <a:ext cx="6192688" cy="70788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Deste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estudo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deve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resultar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a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disponibilidade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de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biomassa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para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co-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geração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para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os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vários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modelos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 de </a:t>
              </a:r>
              <a:r>
                <a:rPr lang="en-US" sz="2000" dirty="0" err="1">
                  <a:solidFill>
                    <a:schemeClr val="tx1"/>
                  </a:solidFill>
                  <a:latin typeface="Arial Narrow" pitchFamily="34" charset="0"/>
                </a:rPr>
                <a:t>mobilidade</a:t>
              </a:r>
              <a:r>
                <a:rPr lang="en-US" sz="2000" dirty="0">
                  <a:solidFill>
                    <a:schemeClr val="tx1"/>
                  </a:solidFill>
                  <a:latin typeface="Arial Narrow" pitchFamily="34" charset="0"/>
                </a:rPr>
                <a:t>. </a:t>
              </a:r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552" y="332656"/>
            <a:ext cx="7632848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BIOMASSA E BIOCOMBUSTÍVEIS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Definir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área floresta 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natural (arbitrário),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área urbana 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(~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500 </a:t>
            </a:r>
            <a:r>
              <a:rPr lang="pt-PT" dirty="0" err="1">
                <a:latin typeface="Arial Narrow" pitchFamily="34" charset="0"/>
                <a:ea typeface="Times New Roman" pitchFamily="18" charset="0"/>
              </a:rPr>
              <a:t>hab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/km</a:t>
            </a:r>
            <a:r>
              <a:rPr lang="pt-PT" baseline="30000" dirty="0">
                <a:latin typeface="Arial Narrow" pitchFamily="34" charset="0"/>
                <a:ea typeface="Times New Roman" pitchFamily="18" charset="0"/>
              </a:rPr>
              <a:t>2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)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dirty="0" bmk="">
                <a:latin typeface="Arial Narrow" pitchFamily="34" charset="0"/>
              </a:rPr>
              <a:t>e </a:t>
            </a: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área agrícola </a:t>
            </a:r>
            <a:r>
              <a:rPr kumimoji="0" lang="pt-P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mínima </a:t>
            </a: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necessária para alimentar a população (~800</a:t>
            </a: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a 1500m</a:t>
            </a:r>
            <a:r>
              <a:rPr kumimoji="0" lang="pt-PT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/pessoa)</a:t>
            </a:r>
            <a:endParaRPr kumimoji="0" lang="en-GB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Determinar </a:t>
            </a: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produção energética </a:t>
            </a:r>
            <a:r>
              <a:rPr kumimoji="0" lang="pt-P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anual </a:t>
            </a: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(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total e </a:t>
            </a:r>
            <a:r>
              <a:rPr lang="pt-PT" dirty="0" err="1">
                <a:latin typeface="Arial Narrow" pitchFamily="34" charset="0"/>
                <a:ea typeface="Times New Roman" pitchFamily="18" charset="0"/>
              </a:rPr>
              <a:t>per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 capita</a:t>
            </a: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) na área restante, considerando diferentes</a:t>
            </a:r>
            <a:r>
              <a:rPr kumimoji="0" lang="pt-PT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cenários de mobilidade. [biomassa versus biocombustíveis]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39552" y="991819"/>
            <a:ext cx="7380312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PT" b="1" dirty="0">
                <a:solidFill>
                  <a:schemeClr val="accent1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Bibliografia recomendada</a:t>
            </a:r>
            <a:endParaRPr kumimoji="0" lang="pt-PT" b="1" i="0" strike="noStrike" cap="none" normalizeH="0" dirty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  <a:hlinkClick r:id="" action="ppaction://noaction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pt-PT" baseline="30000" dirty="0">
              <a:latin typeface="Arial Narrow" pitchFamily="34" charset="0"/>
              <a:ea typeface="Times New Roman" pitchFamily="18" charset="0"/>
              <a:cs typeface="Times New Roman" pitchFamily="18" charset="0"/>
              <a:hlinkClick r:id="" action="ppaction://noaction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PT" baseline="30000" dirty="0" bmk="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S. </a:t>
            </a:r>
            <a:r>
              <a:rPr kumimoji="0" lang="en-GB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Nonhebel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</a:t>
            </a:r>
            <a:r>
              <a:rPr kumimoji="0" lang="en-GB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Renewable energy and food supply: will there be enough land?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Renewable and Sustainable Energy Reviews 9, (2005) 191-201</a:t>
            </a:r>
            <a:endParaRPr kumimoji="0" lang="en-GB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PT" baseline="30000" dirty="0" bmk="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P.W. </a:t>
            </a:r>
            <a:r>
              <a:rPr kumimoji="0" lang="en-GB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Gerbens-Leenes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et al</a:t>
            </a:r>
            <a:r>
              <a:rPr kumimoji="0" lang="en-GB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A method to determine land requirements relating to food consumption patterns, </a:t>
            </a:r>
            <a:r>
              <a:rPr kumimoji="0" lang="en-GB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Agriculture, Ecosystems and Environment 90 (2002) 47–58</a:t>
            </a:r>
            <a:endParaRPr kumimoji="0" lang="en-GB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A propósito, para uma discussão interessante sobre o futuro e a alimentação de 9 mil milhões de pessoas ver H. Charles J. Godfray, et al  </a:t>
            </a:r>
            <a:r>
              <a:rPr kumimoji="0" lang="pt-PT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Food Security: The Challenge of Feeding 9 Billion People</a:t>
            </a: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Science 327, 812 (2010);</a:t>
            </a:r>
            <a:endParaRPr kumimoji="0" lang="en-GB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A propósito, para uma crítica do conceito de pegada ecológica ver Nathan Fiala, </a:t>
            </a:r>
            <a:r>
              <a:rPr kumimoji="0" lang="pt-PT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Measuring sustainability: Why the ecological footprint is bad economics and bad environmental science</a:t>
            </a:r>
            <a:r>
              <a:rPr kumimoji="0" lang="pt-PT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, Ecological Economics, 67 (2008) 519-525</a:t>
            </a:r>
            <a:endParaRPr kumimoji="0" lang="en-GB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Para as zonas urbanas considerar uma densidade populacional de 500 hab/km</a:t>
            </a:r>
            <a:r>
              <a:rPr kumimoji="0" lang="pt-PT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 (ou seja circa 500 m</a:t>
            </a:r>
            <a:r>
              <a:rPr kumimoji="0" lang="pt-PT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2</a:t>
            </a: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</a:rPr>
              <a:t>/habitante).</a:t>
            </a:r>
            <a:endParaRPr kumimoji="0" lang="pt-P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404664"/>
            <a:ext cx="8352928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Narrow" pitchFamily="34" charset="0"/>
                <a:ea typeface="Times New Roman" pitchFamily="18" charset="0"/>
              </a:rPr>
              <a:t>BIOMASSA E BIOCOMBUSTÍVEIS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404664"/>
            <a:ext cx="8352928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BALANÇO ENERGÉTICO – ELECTRICIDADE</a:t>
            </a:r>
            <a:endParaRPr lang="pt-PT" dirty="0">
              <a:solidFill>
                <a:schemeClr val="accent2"/>
              </a:solidFill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Arial Narrow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3654112"/>
              </p:ext>
            </p:extLst>
          </p:nvPr>
        </p:nvGraphicFramePr>
        <p:xfrm>
          <a:off x="323528" y="980728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AF9FA-6FF8-489E-80D3-8833C331C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9AF9FA-6FF8-489E-80D3-8833C331C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F954B-5002-4D7B-8373-D805994F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B0F954B-5002-4D7B-8373-D805994F6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872DC2-1911-40D8-A8E7-AEEC36BED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D872DC2-1911-40D8-A8E7-AEEC36BED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EBFAC5-6825-48CF-995D-BFE63732D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8EBFAC5-6825-48CF-995D-BFE63732D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5F6AC-AFFC-4EBB-BAA4-ECF54F505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BE5F6AC-AFFC-4EBB-BAA4-ECF54F505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59437A-26D5-4C22-B535-D56083D26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E59437A-26D5-4C22-B535-D56083D26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30347-BADB-4703-B559-C50C54816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4930347-BADB-4703-B559-C50C54816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74568B-E6BE-49EB-BB76-10BDBD748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074568B-E6BE-49EB-BB76-10BDBD748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404664"/>
            <a:ext cx="8352928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BALANÇO ENERGÉTICO – ELECTRICIDADE</a:t>
            </a:r>
            <a:endParaRPr lang="pt-PT" dirty="0">
              <a:solidFill>
                <a:schemeClr val="accent2"/>
              </a:solidFill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Arial Narrow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980728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  <a:solidFill>
            <a:schemeClr val="bg2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23728" y="1844824"/>
            <a:ext cx="4536504" cy="2095958"/>
          </a:xfrm>
          <a:prstGeom prst="rect">
            <a:avLst/>
          </a:prstGeom>
          <a:ln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pt-PT" sz="16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  <a:ea typeface="Times New Roman" pitchFamily="18" charset="0"/>
              </a:rPr>
              <a:t>ALGUNS TÓPICOS A DISCUTIR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sz="16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  <a:ea typeface="Times New Roman" pitchFamily="18" charset="0"/>
              </a:rPr>
              <a:t> Custos de transição para um modelo renovável de sistema energia</a:t>
            </a:r>
            <a:r>
              <a:rPr kumimoji="0" lang="pt-PT" sz="1600" b="0" i="0" u="none" strike="noStrike" cap="none" normalizeH="0" baseline="0" dirty="0" bmk="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  <a:ea typeface="Times New Roman" pitchFamily="18" charset="0"/>
              </a:rPr>
              <a:t>.</a:t>
            </a:r>
            <a:endParaRPr lang="en-GB" sz="1600" dirty="0" bmk="">
              <a:solidFill>
                <a:schemeClr val="bg2"/>
              </a:solidFill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sz="1600" b="0" i="0" u="none" strike="noStrike" cap="none" normalizeH="0" baseline="0" dirty="0" bmk="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  <a:ea typeface="Times New Roman" pitchFamily="18" charset="0"/>
              </a:rPr>
              <a:t> Redundância de produção (e.g. ondas de calor/frio podem aumentar o consumo em 10%). </a:t>
            </a:r>
            <a:endParaRPr kumimoji="0" lang="en-GB" sz="1600" b="0" i="0" u="none" strike="noStrike" cap="none" normalizeH="0" baseline="0" dirty="0" bmk="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sz="1600" b="0" i="0" u="none" strike="noStrike" cap="none" normalizeH="0" baseline="0" dirty="0" bmk="">
                <a:ln>
                  <a:noFill/>
                </a:ln>
                <a:solidFill>
                  <a:schemeClr val="bg2"/>
                </a:solidFill>
                <a:effectLst/>
                <a:latin typeface="Arial Narrow" pitchFamily="34" charset="0"/>
                <a:ea typeface="Times New Roman" pitchFamily="18" charset="0"/>
              </a:rPr>
              <a:t> Efeito global warming na produção de energia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9552" y="404664"/>
            <a:ext cx="8352928" cy="7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</a:rPr>
              <a:t>BALANÇO ENERGÉTICO – ELECTRICIDADE</a:t>
            </a:r>
            <a:endParaRPr lang="pt-PT" dirty="0">
              <a:solidFill>
                <a:schemeClr val="accent2"/>
              </a:solidFill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Arial Narrow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9552" y="962895"/>
            <a:ext cx="7380312" cy="369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PT" b="1" dirty="0">
                <a:solidFill>
                  <a:schemeClr val="accent2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Bibliografia recomendada e notas</a:t>
            </a:r>
            <a:endParaRPr kumimoji="0" lang="pt-PT" b="1" i="0" strike="noStrike" cap="none" normalizeH="0" dirty="0">
              <a:ln>
                <a:noFill/>
              </a:ln>
              <a:solidFill>
                <a:schemeClr val="accent2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  <a:hlinkClick r:id="" action="ppaction://noaction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pt-PT" baseline="30000" dirty="0">
              <a:latin typeface="Arial Narrow" pitchFamily="34" charset="0"/>
              <a:ea typeface="Times New Roman" pitchFamily="18" charset="0"/>
              <a:cs typeface="Times New Roman" pitchFamily="18" charset="0"/>
              <a:hlinkClick r:id="" action="ppaction://noaction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Na realidade a distância </a:t>
            </a:r>
            <a:r>
              <a:rPr lang="pt-PT" i="1" dirty="0" bmk="">
                <a:latin typeface="Arial Narrow" pitchFamily="34" charset="0"/>
                <a:ea typeface="Times New Roman" pitchFamily="18" charset="0"/>
              </a:rPr>
              <a:t>d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 para o cabo submarino é definida pela geografia; neste exercício vamos considerar que a distância  </a:t>
            </a:r>
            <a:r>
              <a:rPr lang="pt-PT" i="1" dirty="0" bmk="">
                <a:latin typeface="Arial Narrow" pitchFamily="34" charset="0"/>
                <a:ea typeface="Times New Roman" pitchFamily="18" charset="0"/>
              </a:rPr>
              <a:t>d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 é tal que o sobrecusto sobre a transmissão de electricidade  é +50% do seu preço.</a:t>
            </a:r>
            <a:endParaRPr lang="en-GB" sz="3600" dirty="0" bmk="">
              <a:latin typeface="Arial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i="1" dirty="0">
                <a:latin typeface="Arial Narrow" pitchFamily="34" charset="0"/>
                <a:ea typeface="Times New Roman" pitchFamily="18" charset="0"/>
              </a:rPr>
              <a:t> </a:t>
            </a:r>
            <a:r>
              <a:rPr lang="pt-PT" dirty="0">
                <a:latin typeface="Arial Narrow" pitchFamily="34" charset="0"/>
                <a:ea typeface="Times New Roman" pitchFamily="18" charset="0"/>
              </a:rPr>
              <a:t>Custos electricidade no ‘continente’ : 	</a:t>
            </a:r>
            <a:r>
              <a:rPr lang="pt-PT" i="1" dirty="0">
                <a:latin typeface="Arial Narrow" pitchFamily="34" charset="0"/>
                <a:ea typeface="Times New Roman" pitchFamily="18" charset="0"/>
              </a:rPr>
              <a:t>http://www.omel.es/files/flash/ResultadosMercado.swf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Ver </a:t>
            </a:r>
            <a:r>
              <a:rPr lang="pt-PT" i="1" dirty="0" err="1" bmk="">
                <a:latin typeface="Arial Narrow" pitchFamily="34" charset="0"/>
                <a:ea typeface="Times New Roman" pitchFamily="18" charset="0"/>
              </a:rPr>
              <a:t>Roadmap</a:t>
            </a:r>
            <a:r>
              <a:rPr lang="pt-PT" i="1" dirty="0" bmk="">
                <a:latin typeface="Arial Narrow" pitchFamily="34" charset="0"/>
                <a:ea typeface="Times New Roman" pitchFamily="18" charset="0"/>
              </a:rPr>
              <a:t> 2050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 para uma boa discussão dos custos de transição.</a:t>
            </a:r>
            <a:endParaRPr lang="en-GB" dirty="0" bmk="">
              <a:latin typeface="Arial Narrow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  <a:ea typeface="Times New Roman" pitchFamily="18" charset="0"/>
              </a:rPr>
              <a:t> J. </a:t>
            </a:r>
            <a:r>
              <a:rPr lang="en-US" dirty="0" err="1">
                <a:latin typeface="Arial Narrow" pitchFamily="34" charset="0"/>
                <a:ea typeface="Times New Roman" pitchFamily="18" charset="0"/>
              </a:rPr>
              <a:t>Cleto</a:t>
            </a:r>
            <a:r>
              <a:rPr lang="en-US" dirty="0">
                <a:latin typeface="Arial Narrow" pitchFamily="34" charset="0"/>
                <a:ea typeface="Times New Roman" pitchFamily="18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Climate change impacts on </a:t>
            </a:r>
            <a:r>
              <a:rPr lang="en-US" i="1" dirty="0" err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portuguese</a:t>
            </a:r>
            <a:r>
              <a:rPr lang="en-US" i="1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 energy system in 2050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MSc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</a:rPr>
              <a:t> UNL, Thesis 2009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9552" y="388859"/>
            <a:ext cx="8352928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latin typeface="Arial Narrow" pitchFamily="34" charset="0"/>
                <a:ea typeface="Times New Roman" pitchFamily="18" charset="0"/>
              </a:rPr>
              <a:t>‘LOGÍSTICA’</a:t>
            </a:r>
            <a:endParaRPr lang="pt-PT" dirty="0">
              <a:latin typeface="Arial Narrow" pitchFamily="34" charset="0"/>
              <a:ea typeface="Times New Roman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GB" dirty="0">
              <a:latin typeface="Arial Narrow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9552" y="920073"/>
            <a:ext cx="8208912" cy="288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Apresentação com todas as turmas: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29 de maio.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Trabalho a realizar por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um só grupo 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[= turma].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Distribuição de tarefas e coordenação é uma das responsabilidades do colectivo.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</a:rPr>
              <a:t> Apresentação final com </a:t>
            </a:r>
            <a:r>
              <a:rPr lang="pt-PT" b="1" dirty="0" bmk="">
                <a:latin typeface="Arial Narrow" pitchFamily="34" charset="0"/>
              </a:rPr>
              <a:t>30 minutos </a:t>
            </a:r>
            <a:r>
              <a:rPr lang="pt-PT" dirty="0" bmk="">
                <a:latin typeface="Arial Narrow" pitchFamily="34" charset="0"/>
              </a:rPr>
              <a:t>+ discussão.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</a:rPr>
              <a:t> Não é necessário falar toda a gente na apresentação mas todos devem intervir na discussão.</a:t>
            </a:r>
            <a:endParaRPr lang="en-US" dirty="0">
              <a:latin typeface="Arial Narrow" pitchFamily="34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Documento escrito com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15 páginas 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no máximo.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PT" dirty="0" bmk="">
                <a:latin typeface="Arial Narrow" pitchFamily="34" charset="0"/>
                <a:ea typeface="Times New Roman" pitchFamily="18" charset="0"/>
              </a:rPr>
              <a:t> Classificação </a:t>
            </a:r>
            <a:r>
              <a:rPr lang="pt-PT" b="1" dirty="0" bmk="">
                <a:latin typeface="Arial Narrow" pitchFamily="34" charset="0"/>
                <a:ea typeface="Times New Roman" pitchFamily="18" charset="0"/>
              </a:rPr>
              <a:t>comum</a:t>
            </a:r>
            <a:r>
              <a:rPr lang="pt-PT" dirty="0" bmk="">
                <a:latin typeface="Arial Narrow" pitchFamily="34" charset="0"/>
                <a:ea typeface="Times New Roman" pitchFamily="18" charset="0"/>
              </a:rPr>
              <a:t> para toda a turma.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756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SISTEMAS DE ENERGIA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ENERGIA</dc:title>
  <dc:creator>KL</dc:creator>
  <cp:lastModifiedBy>Miguel Centeno Costa Ferreira Brito</cp:lastModifiedBy>
  <cp:revision>17</cp:revision>
  <dcterms:created xsi:type="dcterms:W3CDTF">2011-05-08T21:12:43Z</dcterms:created>
  <dcterms:modified xsi:type="dcterms:W3CDTF">2019-05-13T09:53:56Z</dcterms:modified>
</cp:coreProperties>
</file>