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89" r:id="rId3"/>
    <p:sldId id="270" r:id="rId4"/>
    <p:sldId id="271" r:id="rId5"/>
    <p:sldId id="279" r:id="rId6"/>
    <p:sldId id="280" r:id="rId7"/>
    <p:sldId id="272" r:id="rId8"/>
    <p:sldId id="273" r:id="rId9"/>
    <p:sldId id="276" r:id="rId10"/>
    <p:sldId id="275" r:id="rId11"/>
    <p:sldId id="274" r:id="rId12"/>
    <p:sldId id="277" r:id="rId13"/>
    <p:sldId id="278" r:id="rId14"/>
    <p:sldId id="285" r:id="rId15"/>
    <p:sldId id="284" r:id="rId16"/>
    <p:sldId id="283" r:id="rId17"/>
    <p:sldId id="282" r:id="rId18"/>
    <p:sldId id="281" r:id="rId19"/>
    <p:sldId id="263" r:id="rId20"/>
    <p:sldId id="269" r:id="rId21"/>
    <p:sldId id="287" r:id="rId22"/>
    <p:sldId id="288" r:id="rId23"/>
    <p:sldId id="267" r:id="rId24"/>
    <p:sldId id="262" r:id="rId25"/>
    <p:sldId id="257" r:id="rId26"/>
    <p:sldId id="258" r:id="rId27"/>
    <p:sldId id="259" r:id="rId28"/>
    <p:sldId id="260" r:id="rId29"/>
    <p:sldId id="286" r:id="rId30"/>
    <p:sldId id="264" r:id="rId31"/>
    <p:sldId id="261" r:id="rId32"/>
    <p:sldId id="265" r:id="rId33"/>
    <p:sldId id="266" r:id="rId34"/>
    <p:sldId id="26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16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53A3C-C01F-E546-821A-E10D804135EB}" type="datetimeFigureOut">
              <a:rPr lang="en-US" smtClean="0"/>
              <a:t>29/02/2016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E46ED1-6348-3342-B205-3BC0A0507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73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(02/10/2013 08:31) -----</a:t>
            </a:r>
          </a:p>
          <a:p>
            <a:r>
              <a:rPr lang="en-US"/>
              <a:t>all of our previous interpretations come from only photometry</a:t>
            </a:r>
          </a:p>
          <a:p>
            <a:r>
              <a:rPr lang="en-US"/>
              <a:t>IFU or 3D spectroscopic retrieves both spatial and spectral information (I'm sure you have seen these pictures of the blue- and red- shifted parts of the galaxy depending on it moves)</a:t>
            </a:r>
          </a:p>
          <a:p>
            <a:r>
              <a:rPr lang="en-US"/>
              <a:t>explain 3D spectroscopy</a:t>
            </a:r>
          </a:p>
          <a:p>
            <a:r>
              <a:rPr lang="en-US"/>
              <a:t>galaxy kinematics &amp; merging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EB59D-16C4-8145-A508-F7375060147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1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9F734-89CB-4645-AC91-09BE54E1B362}" type="datetimeFigureOut">
              <a:rPr lang="en-US" smtClean="0"/>
              <a:t>29/02/2016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AC095-253A-2046-A884-7518DDCDD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95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9F734-89CB-4645-AC91-09BE54E1B362}" type="datetimeFigureOut">
              <a:rPr lang="en-US" smtClean="0"/>
              <a:t>29/02/2016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AC095-253A-2046-A884-7518DDCDD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92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9F734-89CB-4645-AC91-09BE54E1B362}" type="datetimeFigureOut">
              <a:rPr lang="en-US" smtClean="0"/>
              <a:t>29/02/2016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AC095-253A-2046-A884-7518DDCDD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23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441" y="2129985"/>
            <a:ext cx="7763040" cy="146031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357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9F734-89CB-4645-AC91-09BE54E1B362}" type="datetimeFigureOut">
              <a:rPr lang="en-US" smtClean="0"/>
              <a:t>29/02/2016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AC095-253A-2046-A884-7518DDCDD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12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9F734-89CB-4645-AC91-09BE54E1B362}" type="datetimeFigureOut">
              <a:rPr lang="en-US" smtClean="0"/>
              <a:t>29/02/2016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AC095-253A-2046-A884-7518DDCDD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26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9F734-89CB-4645-AC91-09BE54E1B362}" type="datetimeFigureOut">
              <a:rPr lang="en-US" smtClean="0"/>
              <a:t>29/02/2016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AC095-253A-2046-A884-7518DDCDD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9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9F734-89CB-4645-AC91-09BE54E1B362}" type="datetimeFigureOut">
              <a:rPr lang="en-US" smtClean="0"/>
              <a:t>29/02/2016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AC095-253A-2046-A884-7518DDCDD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02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9F734-89CB-4645-AC91-09BE54E1B362}" type="datetimeFigureOut">
              <a:rPr lang="en-US" smtClean="0"/>
              <a:t>29/02/2016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AC095-253A-2046-A884-7518DDCDD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53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9F734-89CB-4645-AC91-09BE54E1B362}" type="datetimeFigureOut">
              <a:rPr lang="en-US" smtClean="0"/>
              <a:t>29/02/2016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AC095-253A-2046-A884-7518DDCDD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072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9F734-89CB-4645-AC91-09BE54E1B362}" type="datetimeFigureOut">
              <a:rPr lang="en-US" smtClean="0"/>
              <a:t>29/02/2016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AC095-253A-2046-A884-7518DDCDD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50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9F734-89CB-4645-AC91-09BE54E1B362}" type="datetimeFigureOut">
              <a:rPr lang="en-US" smtClean="0"/>
              <a:t>29/02/2016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AC095-253A-2046-A884-7518DDCDD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7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9F734-89CB-4645-AC91-09BE54E1B362}" type="datetimeFigureOut">
              <a:rPr lang="en-US" smtClean="0"/>
              <a:t>29/02/2016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AC095-253A-2046-A884-7518DDCDD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3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0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wmw.gsfc.nasa.gov/images/mwmw_11a.pdf" TargetMode="External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hromoscope.net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ASTROFÍSICA EXTRA-GALÁCTICA: FORMAÇÃO E EVOLUÇÃO DE GALÁXIAS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</a:rPr>
              <a:t>Fernando Buitrago</a:t>
            </a:r>
          </a:p>
          <a:p>
            <a:r>
              <a:rPr lang="en-US" dirty="0" err="1" smtClean="0">
                <a:solidFill>
                  <a:srgbClr val="FF6600"/>
                </a:solidFill>
              </a:rPr>
              <a:t>fabuitrago@fc.ul.pt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098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5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33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93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74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169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HISTORY OF THE GALAXY CONCEPT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6486"/>
            <a:ext cx="8229600" cy="570333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WOW factor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Why MW?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Geocentric </a:t>
            </a:r>
            <a:r>
              <a:rPr lang="en-US" dirty="0" err="1" smtClean="0">
                <a:solidFill>
                  <a:srgbClr val="FFFFFF"/>
                </a:solidFill>
              </a:rPr>
              <a:t>vs</a:t>
            </a:r>
            <a:r>
              <a:rPr lang="en-US" dirty="0" smtClean="0">
                <a:solidFill>
                  <a:srgbClr val="FFFFFF"/>
                </a:solidFill>
              </a:rPr>
              <a:t> Heliocentric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Galileo: MW is composed of stars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Halley: proper motions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Bessel: parallaxes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Kant: island universes</a:t>
            </a:r>
          </a:p>
          <a:p>
            <a:r>
              <a:rPr lang="es-ES" i="1" dirty="0" smtClean="0"/>
              <a:t>“</a:t>
            </a:r>
            <a:r>
              <a:rPr lang="es-ES" i="1" dirty="0" smtClean="0">
                <a:solidFill>
                  <a:srgbClr val="FFFFFF"/>
                </a:solidFill>
              </a:rPr>
              <a:t>”</a:t>
            </a:r>
            <a:r>
              <a:rPr lang="es-ES" i="1" dirty="0" err="1" smtClean="0">
                <a:solidFill>
                  <a:srgbClr val="FFFFFF"/>
                </a:solidFill>
              </a:rPr>
              <a:t>The</a:t>
            </a:r>
            <a:r>
              <a:rPr lang="es-ES" i="1" dirty="0" smtClean="0">
                <a:solidFill>
                  <a:srgbClr val="FFFFFF"/>
                </a:solidFill>
              </a:rPr>
              <a:t> </a:t>
            </a:r>
            <a:r>
              <a:rPr lang="es-ES" i="1" dirty="0" err="1" smtClean="0">
                <a:solidFill>
                  <a:srgbClr val="FFFFFF"/>
                </a:solidFill>
              </a:rPr>
              <a:t>infinity</a:t>
            </a:r>
            <a:r>
              <a:rPr lang="es-ES" i="1" dirty="0" smtClean="0">
                <a:solidFill>
                  <a:srgbClr val="FFFFFF"/>
                </a:solidFill>
              </a:rPr>
              <a:t> of </a:t>
            </a:r>
            <a:r>
              <a:rPr lang="es-ES" i="1" dirty="0" err="1" smtClean="0">
                <a:solidFill>
                  <a:srgbClr val="FFFFFF"/>
                </a:solidFill>
              </a:rPr>
              <a:t>creation</a:t>
            </a:r>
            <a:r>
              <a:rPr lang="es-ES" i="1" dirty="0" smtClean="0">
                <a:solidFill>
                  <a:srgbClr val="FFFFFF"/>
                </a:solidFill>
              </a:rPr>
              <a:t> </a:t>
            </a:r>
            <a:r>
              <a:rPr lang="es-ES" i="1" dirty="0" err="1" smtClean="0">
                <a:solidFill>
                  <a:srgbClr val="FFFFFF"/>
                </a:solidFill>
              </a:rPr>
              <a:t>is</a:t>
            </a:r>
            <a:r>
              <a:rPr lang="es-ES" i="1" dirty="0" smtClean="0">
                <a:solidFill>
                  <a:srgbClr val="FFFFFF"/>
                </a:solidFill>
              </a:rPr>
              <a:t> </a:t>
            </a:r>
            <a:r>
              <a:rPr lang="es-ES" i="1" dirty="0" err="1" smtClean="0">
                <a:solidFill>
                  <a:srgbClr val="FFFFFF"/>
                </a:solidFill>
              </a:rPr>
              <a:t>such</a:t>
            </a:r>
            <a:r>
              <a:rPr lang="es-ES" i="1" dirty="0" smtClean="0">
                <a:solidFill>
                  <a:srgbClr val="FFFFFF"/>
                </a:solidFill>
              </a:rPr>
              <a:t> </a:t>
            </a:r>
            <a:r>
              <a:rPr lang="es-ES" i="1" dirty="0" err="1" smtClean="0">
                <a:solidFill>
                  <a:srgbClr val="FFFFFF"/>
                </a:solidFill>
              </a:rPr>
              <a:t>big</a:t>
            </a:r>
            <a:r>
              <a:rPr lang="es-ES" i="1" dirty="0" smtClean="0">
                <a:solidFill>
                  <a:srgbClr val="FFFFFF"/>
                </a:solidFill>
              </a:rPr>
              <a:t> </a:t>
            </a:r>
            <a:r>
              <a:rPr lang="es-ES" i="1" dirty="0" err="1" smtClean="0">
                <a:solidFill>
                  <a:srgbClr val="FFFFFF"/>
                </a:solidFill>
              </a:rPr>
              <a:t>for</a:t>
            </a:r>
            <a:r>
              <a:rPr lang="es-ES" i="1" dirty="0" smtClean="0">
                <a:solidFill>
                  <a:srgbClr val="FFFFFF"/>
                </a:solidFill>
              </a:rPr>
              <a:t> a </a:t>
            </a:r>
            <a:r>
              <a:rPr lang="es-ES" i="1" dirty="0" err="1" smtClean="0">
                <a:solidFill>
                  <a:srgbClr val="FFFFFF"/>
                </a:solidFill>
              </a:rPr>
              <a:t>world</a:t>
            </a:r>
            <a:r>
              <a:rPr lang="es-ES" i="1" dirty="0" smtClean="0">
                <a:solidFill>
                  <a:srgbClr val="FFFFFF"/>
                </a:solidFill>
              </a:rPr>
              <a:t>, </a:t>
            </a:r>
            <a:r>
              <a:rPr lang="es-ES" i="1" dirty="0" err="1" smtClean="0">
                <a:solidFill>
                  <a:srgbClr val="FFFFFF"/>
                </a:solidFill>
              </a:rPr>
              <a:t>or</a:t>
            </a:r>
            <a:r>
              <a:rPr lang="es-ES" i="1" dirty="0" smtClean="0">
                <a:solidFill>
                  <a:srgbClr val="FFFFFF"/>
                </a:solidFill>
              </a:rPr>
              <a:t> a </a:t>
            </a:r>
            <a:r>
              <a:rPr lang="es-ES" i="1" dirty="0" err="1" smtClean="0">
                <a:solidFill>
                  <a:srgbClr val="FFFFFF"/>
                </a:solidFill>
              </a:rPr>
              <a:t>Milky</a:t>
            </a:r>
            <a:r>
              <a:rPr lang="es-ES" i="1" dirty="0" smtClean="0">
                <a:solidFill>
                  <a:srgbClr val="FFFFFF"/>
                </a:solidFill>
              </a:rPr>
              <a:t> </a:t>
            </a:r>
            <a:r>
              <a:rPr lang="es-ES" i="1" dirty="0" err="1" smtClean="0">
                <a:solidFill>
                  <a:srgbClr val="FFFFFF"/>
                </a:solidFill>
              </a:rPr>
              <a:t>Way</a:t>
            </a:r>
            <a:r>
              <a:rPr lang="es-ES" i="1" dirty="0" smtClean="0">
                <a:solidFill>
                  <a:srgbClr val="FFFFFF"/>
                </a:solidFill>
              </a:rPr>
              <a:t> of </a:t>
            </a:r>
            <a:r>
              <a:rPr lang="es-ES" i="1" dirty="0" err="1" smtClean="0">
                <a:solidFill>
                  <a:srgbClr val="FFFFFF"/>
                </a:solidFill>
              </a:rPr>
              <a:t>worlds</a:t>
            </a:r>
            <a:r>
              <a:rPr lang="es-ES" i="1" dirty="0" smtClean="0">
                <a:solidFill>
                  <a:srgbClr val="FFFFFF"/>
                </a:solidFill>
              </a:rPr>
              <a:t>, </a:t>
            </a:r>
            <a:r>
              <a:rPr lang="es-ES" i="1" dirty="0" err="1" smtClean="0">
                <a:solidFill>
                  <a:srgbClr val="FFFFFF"/>
                </a:solidFill>
              </a:rPr>
              <a:t>to</a:t>
            </a:r>
            <a:r>
              <a:rPr lang="es-ES" i="1" dirty="0" smtClean="0">
                <a:solidFill>
                  <a:srgbClr val="FFFFFF"/>
                </a:solidFill>
              </a:rPr>
              <a:t> look in </a:t>
            </a:r>
            <a:r>
              <a:rPr lang="es-ES" i="1" dirty="0" err="1" smtClean="0">
                <a:solidFill>
                  <a:srgbClr val="FFFFFF"/>
                </a:solidFill>
              </a:rPr>
              <a:t>comparison</a:t>
            </a:r>
            <a:r>
              <a:rPr lang="es-ES" i="1" dirty="0" smtClean="0">
                <a:solidFill>
                  <a:srgbClr val="FFFFFF"/>
                </a:solidFill>
              </a:rPr>
              <a:t> </a:t>
            </a:r>
            <a:r>
              <a:rPr lang="es-ES" i="1" dirty="0" err="1" smtClean="0">
                <a:solidFill>
                  <a:srgbClr val="FFFFFF"/>
                </a:solidFill>
              </a:rPr>
              <a:t>with</a:t>
            </a:r>
            <a:r>
              <a:rPr lang="es-ES" i="1" dirty="0" smtClean="0">
                <a:solidFill>
                  <a:srgbClr val="FFFFFF"/>
                </a:solidFill>
              </a:rPr>
              <a:t> </a:t>
            </a:r>
            <a:r>
              <a:rPr lang="es-ES" i="1" dirty="0" err="1" smtClean="0">
                <a:solidFill>
                  <a:srgbClr val="FFFFFF"/>
                </a:solidFill>
              </a:rPr>
              <a:t>it</a:t>
            </a:r>
            <a:r>
              <a:rPr lang="es-ES" i="1" dirty="0" smtClean="0">
                <a:solidFill>
                  <a:srgbClr val="FFFFFF"/>
                </a:solidFill>
              </a:rPr>
              <a:t>, as a </a:t>
            </a:r>
            <a:r>
              <a:rPr lang="es-ES" i="1" dirty="0" err="1" smtClean="0">
                <a:solidFill>
                  <a:srgbClr val="FFFFFF"/>
                </a:solidFill>
              </a:rPr>
              <a:t>flower</a:t>
            </a:r>
            <a:r>
              <a:rPr lang="es-ES" i="1" dirty="0" smtClean="0">
                <a:solidFill>
                  <a:srgbClr val="FFFFFF"/>
                </a:solidFill>
              </a:rPr>
              <a:t> </a:t>
            </a:r>
            <a:r>
              <a:rPr lang="es-ES" i="1" dirty="0" err="1" smtClean="0">
                <a:solidFill>
                  <a:srgbClr val="FFFFFF"/>
                </a:solidFill>
              </a:rPr>
              <a:t>or</a:t>
            </a:r>
            <a:r>
              <a:rPr lang="es-ES" i="1" dirty="0" smtClean="0">
                <a:solidFill>
                  <a:srgbClr val="FFFFFF"/>
                </a:solidFill>
              </a:rPr>
              <a:t> </a:t>
            </a:r>
            <a:r>
              <a:rPr lang="es-ES" i="1" dirty="0" err="1" smtClean="0">
                <a:solidFill>
                  <a:srgbClr val="FFFFFF"/>
                </a:solidFill>
              </a:rPr>
              <a:t>an</a:t>
            </a:r>
            <a:r>
              <a:rPr lang="es-ES" i="1" dirty="0" smtClean="0">
                <a:solidFill>
                  <a:srgbClr val="FFFFFF"/>
                </a:solidFill>
              </a:rPr>
              <a:t> </a:t>
            </a:r>
            <a:r>
              <a:rPr lang="es-ES" i="1" dirty="0" err="1" smtClean="0">
                <a:solidFill>
                  <a:srgbClr val="FFFFFF"/>
                </a:solidFill>
              </a:rPr>
              <a:t>insect</a:t>
            </a:r>
            <a:r>
              <a:rPr lang="es-ES" i="1" dirty="0" smtClean="0">
                <a:solidFill>
                  <a:srgbClr val="FFFFFF"/>
                </a:solidFill>
              </a:rPr>
              <a:t> in </a:t>
            </a:r>
            <a:r>
              <a:rPr lang="es-ES" i="1" dirty="0" err="1" smtClean="0">
                <a:solidFill>
                  <a:srgbClr val="FFFFFF"/>
                </a:solidFill>
              </a:rPr>
              <a:t>comparison</a:t>
            </a:r>
            <a:r>
              <a:rPr lang="es-ES" i="1" dirty="0" smtClean="0">
                <a:solidFill>
                  <a:srgbClr val="FFFFFF"/>
                </a:solidFill>
              </a:rPr>
              <a:t> </a:t>
            </a:r>
            <a:r>
              <a:rPr lang="es-ES" i="1" dirty="0" err="1" smtClean="0">
                <a:solidFill>
                  <a:srgbClr val="FFFFFF"/>
                </a:solidFill>
              </a:rPr>
              <a:t>with</a:t>
            </a:r>
            <a:r>
              <a:rPr lang="es-ES" i="1" dirty="0" smtClean="0">
                <a:solidFill>
                  <a:srgbClr val="FFFFFF"/>
                </a:solidFill>
              </a:rPr>
              <a:t> </a:t>
            </a:r>
            <a:r>
              <a:rPr lang="es-ES" i="1" dirty="0" err="1" smtClean="0">
                <a:solidFill>
                  <a:srgbClr val="FFFFFF"/>
                </a:solidFill>
              </a:rPr>
              <a:t>the</a:t>
            </a:r>
            <a:r>
              <a:rPr lang="es-ES" i="1" dirty="0" smtClean="0">
                <a:solidFill>
                  <a:srgbClr val="FFFFFF"/>
                </a:solidFill>
              </a:rPr>
              <a:t> </a:t>
            </a:r>
            <a:r>
              <a:rPr lang="es-ES" i="1" dirty="0" err="1" smtClean="0">
                <a:solidFill>
                  <a:srgbClr val="FFFFFF"/>
                </a:solidFill>
              </a:rPr>
              <a:t>Earth</a:t>
            </a:r>
            <a:r>
              <a:rPr lang="es-ES" i="1" dirty="0" smtClean="0">
                <a:solidFill>
                  <a:srgbClr val="FFFFFF"/>
                </a:solidFill>
              </a:rPr>
              <a:t>”.</a:t>
            </a:r>
            <a:endParaRPr lang="en-US" i="1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768" y="946485"/>
            <a:ext cx="3080212" cy="214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07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784" y="83872"/>
            <a:ext cx="8877437" cy="66857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Laplace: nebular formation hypothesis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William Herschel: distribution of stars in the sky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Kapteyn</a:t>
            </a:r>
            <a:r>
              <a:rPr lang="en-US" dirty="0" smtClean="0">
                <a:solidFill>
                  <a:srgbClr val="FFFFFF"/>
                </a:solidFill>
              </a:rPr>
              <a:t> Universe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Henrieta</a:t>
            </a:r>
            <a:r>
              <a:rPr lang="en-US" dirty="0" smtClean="0">
                <a:solidFill>
                  <a:srgbClr val="FFFFFF"/>
                </a:solidFill>
              </a:rPr>
              <a:t> Swan Leavitt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Sharpley</a:t>
            </a:r>
            <a:r>
              <a:rPr lang="en-US" dirty="0" smtClean="0">
                <a:solidFill>
                  <a:srgbClr val="FFFFFF"/>
                </a:solidFill>
              </a:rPr>
              <a:t> GCs and Barnard studies in extinction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Novas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THE GREAT DEBATE (1920): </a:t>
            </a:r>
            <a:r>
              <a:rPr lang="en-US" dirty="0" err="1" smtClean="0">
                <a:solidFill>
                  <a:srgbClr val="FFFFFF"/>
                </a:solidFill>
              </a:rPr>
              <a:t>Sharpley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vs</a:t>
            </a:r>
            <a:r>
              <a:rPr lang="en-US" dirty="0" smtClean="0">
                <a:solidFill>
                  <a:srgbClr val="FFFFFF"/>
                </a:solidFill>
              </a:rPr>
              <a:t> Curtis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Hubble: </a:t>
            </a:r>
            <a:r>
              <a:rPr lang="en-US" dirty="0" err="1" smtClean="0">
                <a:solidFill>
                  <a:srgbClr val="FFFFFF"/>
                </a:solidFill>
              </a:rPr>
              <a:t>Cefeids</a:t>
            </a:r>
            <a:r>
              <a:rPr lang="en-US" dirty="0" smtClean="0">
                <a:solidFill>
                  <a:srgbClr val="FFFFFF"/>
                </a:solidFill>
              </a:rPr>
              <a:t> in Andromeda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Sharpley</a:t>
            </a:r>
            <a:r>
              <a:rPr lang="en-US" dirty="0" smtClean="0">
                <a:solidFill>
                  <a:srgbClr val="FFFFFF"/>
                </a:solidFill>
              </a:rPr>
              <a:t>: No, it’s the Andromeda </a:t>
            </a:r>
            <a:r>
              <a:rPr lang="en-US" u="sng" dirty="0" smtClean="0">
                <a:solidFill>
                  <a:srgbClr val="FFFFFF"/>
                </a:solidFill>
              </a:rPr>
              <a:t>galaxy</a:t>
            </a:r>
            <a:endParaRPr lang="en-US" u="sng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468" y="1305999"/>
            <a:ext cx="2784753" cy="13944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017" y="1497706"/>
            <a:ext cx="2605451" cy="156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4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8452429"/>
              </p:ext>
            </p:extLst>
          </p:nvPr>
        </p:nvGraphicFramePr>
        <p:xfrm>
          <a:off x="457200" y="1600200"/>
          <a:ext cx="8229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4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616" y="6460390"/>
            <a:ext cx="31440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From </a:t>
            </a:r>
            <a:r>
              <a:rPr lang="en-US" dirty="0" err="1" smtClean="0">
                <a:solidFill>
                  <a:srgbClr val="000000"/>
                </a:solidFill>
              </a:rPr>
              <a:t>Sparke</a:t>
            </a:r>
            <a:r>
              <a:rPr lang="en-US" dirty="0" smtClean="0">
                <a:solidFill>
                  <a:srgbClr val="000000"/>
                </a:solidFill>
              </a:rPr>
              <a:t> &amp; Gallagher book</a:t>
            </a:r>
          </a:p>
        </p:txBody>
      </p:sp>
      <p:sp>
        <p:nvSpPr>
          <p:cNvPr id="6" name="TextBox 5"/>
          <p:cNvSpPr txBox="1"/>
          <p:nvPr/>
        </p:nvSpPr>
        <p:spPr>
          <a:xfrm rot="18337554">
            <a:off x="-946451" y="467279"/>
            <a:ext cx="3186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Walter Baade and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the true size of MW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762708"/>
              </p:ext>
            </p:extLst>
          </p:nvPr>
        </p:nvGraphicFramePr>
        <p:xfrm>
          <a:off x="98636" y="5020330"/>
          <a:ext cx="323037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603"/>
                <a:gridCol w="1077840"/>
                <a:gridCol w="1343933"/>
              </a:tblGrid>
              <a:tr h="3591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Mass (M</a:t>
                      </a:r>
                      <a:r>
                        <a:rPr lang="en-US" sz="1200" baseline="-25000" dirty="0" smtClean="0"/>
                        <a:t>☉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Luminosity (M</a:t>
                      </a:r>
                      <a:r>
                        <a:rPr lang="en-US" sz="1200" baseline="-25000" dirty="0" smtClean="0"/>
                        <a:t>☉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</a:tr>
              <a:tr h="359130">
                <a:tc>
                  <a:txBody>
                    <a:bodyPr/>
                    <a:lstStyle/>
                    <a:p>
                      <a:r>
                        <a:rPr lang="en-US" dirty="0" smtClean="0"/>
                        <a:t>Disk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60x10</a:t>
                      </a:r>
                      <a:r>
                        <a:rPr lang="en-US" baseline="30000" dirty="0" smtClean="0"/>
                        <a:t>9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2x10</a:t>
                      </a:r>
                      <a:r>
                        <a:rPr lang="en-US" baseline="30000" dirty="0" smtClean="0"/>
                        <a:t>9</a:t>
                      </a:r>
                      <a:endParaRPr lang="en-US" baseline="30000" dirty="0"/>
                    </a:p>
                  </a:txBody>
                  <a:tcPr/>
                </a:tc>
              </a:tr>
              <a:tr h="359130">
                <a:tc>
                  <a:txBody>
                    <a:bodyPr/>
                    <a:lstStyle/>
                    <a:p>
                      <a:r>
                        <a:rPr lang="en-US" dirty="0" smtClean="0"/>
                        <a:t>Bulge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20x10</a:t>
                      </a:r>
                      <a:r>
                        <a:rPr lang="en-US" baseline="30000" dirty="0" smtClean="0"/>
                        <a:t>9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5x10</a:t>
                      </a:r>
                      <a:r>
                        <a:rPr lang="en-US" baseline="30000" dirty="0" smtClean="0"/>
                        <a:t>9</a:t>
                      </a:r>
                      <a:endParaRPr lang="en-US" baseline="30000" dirty="0"/>
                    </a:p>
                  </a:txBody>
                  <a:tcPr/>
                </a:tc>
              </a:tr>
              <a:tr h="359130">
                <a:tc>
                  <a:txBody>
                    <a:bodyPr/>
                    <a:lstStyle/>
                    <a:p>
                      <a:r>
                        <a:rPr lang="en-US" dirty="0" smtClean="0"/>
                        <a:t>Halo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1x10</a:t>
                      </a:r>
                      <a:r>
                        <a:rPr lang="en-US" baseline="30000" dirty="0" smtClean="0"/>
                        <a:t>9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1187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76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8458" b="18458"/>
          <a:stretch>
            <a:fillRect/>
          </a:stretch>
        </p:blipFill>
        <p:spPr/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8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981" y="1174199"/>
            <a:ext cx="6253039" cy="54513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765" y="1601498"/>
            <a:ext cx="2735216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M</a:t>
            </a:r>
            <a:r>
              <a:rPr lang="en-US" baseline="-25000" dirty="0" err="1" smtClean="0"/>
              <a:t>stellar</a:t>
            </a:r>
            <a:r>
              <a:rPr lang="en-US" dirty="0" smtClean="0"/>
              <a:t> ~4x10</a:t>
            </a:r>
            <a:r>
              <a:rPr lang="en-US" baseline="30000" dirty="0" smtClean="0"/>
              <a:t>10</a:t>
            </a:r>
            <a:r>
              <a:rPr lang="en-US" dirty="0" smtClean="0"/>
              <a:t> </a:t>
            </a:r>
            <a:r>
              <a:rPr lang="en-US" dirty="0" err="1" smtClean="0"/>
              <a:t>M_Sun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M</a:t>
            </a:r>
            <a:r>
              <a:rPr lang="en-US" baseline="-25000" dirty="0" err="1" smtClean="0"/>
              <a:t>dyn</a:t>
            </a:r>
            <a:r>
              <a:rPr lang="en-US" dirty="0" smtClean="0"/>
              <a:t> ~5x10</a:t>
            </a:r>
            <a:r>
              <a:rPr lang="en-US" baseline="30000" dirty="0" smtClean="0"/>
              <a:t>11</a:t>
            </a:r>
            <a:r>
              <a:rPr lang="en-US" dirty="0" smtClean="0"/>
              <a:t> </a:t>
            </a:r>
            <a:r>
              <a:rPr lang="en-US" dirty="0" err="1" smtClean="0"/>
              <a:t>M_Sun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err="1" smtClean="0"/>
              <a:t>Ibata</a:t>
            </a:r>
            <a:r>
              <a:rPr lang="en-US" dirty="0" smtClean="0"/>
              <a:t> et al. 2012)</a:t>
            </a:r>
          </a:p>
          <a:p>
            <a:endParaRPr lang="en-US" dirty="0" smtClean="0"/>
          </a:p>
          <a:p>
            <a:r>
              <a:rPr lang="en-US" dirty="0" smtClean="0"/>
              <a:t>SFR ~1-3 </a:t>
            </a:r>
            <a:r>
              <a:rPr lang="en-US" dirty="0" err="1" smtClean="0"/>
              <a:t>M_Sun</a:t>
            </a:r>
            <a:r>
              <a:rPr lang="en-US" dirty="0" smtClean="0"/>
              <a:t> yr</a:t>
            </a:r>
            <a:r>
              <a:rPr lang="en-US" baseline="30000" dirty="0" smtClean="0"/>
              <a:t>-1</a:t>
            </a:r>
          </a:p>
          <a:p>
            <a:endParaRPr lang="en-US" dirty="0" smtClean="0"/>
          </a:p>
          <a:p>
            <a:r>
              <a:rPr lang="en-US" dirty="0" smtClean="0"/>
              <a:t>R</a:t>
            </a:r>
            <a:r>
              <a:rPr lang="en-US" baseline="-25000" dirty="0" smtClean="0"/>
              <a:t>e</a:t>
            </a:r>
            <a:r>
              <a:rPr lang="en-US" dirty="0" smtClean="0"/>
              <a:t> ~2.5 </a:t>
            </a:r>
            <a:r>
              <a:rPr lang="en-US" dirty="0" err="1" smtClean="0"/>
              <a:t>kpc</a:t>
            </a:r>
            <a:endParaRPr lang="en-US" dirty="0" smtClean="0"/>
          </a:p>
          <a:p>
            <a:r>
              <a:rPr lang="en-US" dirty="0" smtClean="0"/>
              <a:t>(Van der Bergh 1999)</a:t>
            </a:r>
          </a:p>
          <a:p>
            <a:endParaRPr lang="en-US" dirty="0" smtClean="0"/>
          </a:p>
          <a:p>
            <a:r>
              <a:rPr lang="en-US" dirty="0" smtClean="0"/>
              <a:t>Bulge ~3 </a:t>
            </a:r>
            <a:r>
              <a:rPr lang="en-US" dirty="0" err="1" smtClean="0"/>
              <a:t>kpc</a:t>
            </a:r>
            <a:r>
              <a:rPr lang="en-US" dirty="0" smtClean="0"/>
              <a:t> in diameter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90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36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2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57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00" y="1816100"/>
            <a:ext cx="4584700" cy="3213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958202_1133961879977633_6811749049030677592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2" y="0"/>
            <a:ext cx="7309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11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30045" y="5631378"/>
            <a:ext cx="2360129" cy="103042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786412"/>
            <a:ext cx="7924800" cy="4457700"/>
          </a:xfrm>
          <a:prstGeom prst="rect">
            <a:avLst/>
          </a:prstGeom>
        </p:spPr>
      </p:pic>
      <p:graphicFrame>
        <p:nvGraphicFramePr>
          <p:cNvPr id="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9589127"/>
              </p:ext>
            </p:extLst>
          </p:nvPr>
        </p:nvGraphicFramePr>
        <p:xfrm>
          <a:off x="3995738" y="5729026"/>
          <a:ext cx="16557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Ecuación" r:id="rId4" imgW="672840" imgH="393480" progId="Equation.3">
                  <p:embed/>
                </p:oleObj>
              </mc:Choice>
              <mc:Fallback>
                <p:oleObj name="Ecuación" r:id="rId4" imgW="6728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5729026"/>
                        <a:ext cx="1655762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289682" y="6146589"/>
            <a:ext cx="2244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BEWARE: the formula is in radians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20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JWST-vs-Hubb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7" y="588097"/>
            <a:ext cx="8973280" cy="514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61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omparison_optical_telescope_primary_mirrors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28" y="-11979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2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1231900"/>
            <a:ext cx="68326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12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4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PHOTOMETRY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25" b="-110"/>
          <a:stretch/>
        </p:blipFill>
        <p:spPr>
          <a:xfrm>
            <a:off x="1475529" y="1185244"/>
            <a:ext cx="6215853" cy="5466787"/>
          </a:xfrm>
        </p:spPr>
      </p:pic>
      <p:sp>
        <p:nvSpPr>
          <p:cNvPr id="5" name="TextBox 4"/>
          <p:cNvSpPr txBox="1"/>
          <p:nvPr/>
        </p:nvSpPr>
        <p:spPr>
          <a:xfrm>
            <a:off x="7811186" y="4253488"/>
            <a:ext cx="133281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From Molino et al. 2013 for the ALHAMBRA survey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96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Johnson_Bessel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r="18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367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Numeric values (pivot wavelength, filter width, </a:t>
            </a:r>
            <a:r>
              <a:rPr lang="en-US" dirty="0" err="1" smtClean="0">
                <a:solidFill>
                  <a:srgbClr val="FFFFFF"/>
                </a:solidFill>
              </a:rPr>
              <a:t>etc</a:t>
            </a:r>
            <a:r>
              <a:rPr lang="en-US" dirty="0" smtClean="0">
                <a:solidFill>
                  <a:srgbClr val="FFFFFF"/>
                </a:solidFill>
              </a:rPr>
              <a:t>) in </a:t>
            </a:r>
            <a:r>
              <a:rPr lang="en-US" dirty="0" err="1" smtClean="0">
                <a:solidFill>
                  <a:srgbClr val="FFFFFF"/>
                </a:solidFill>
              </a:rPr>
              <a:t>Ostlie</a:t>
            </a:r>
            <a:r>
              <a:rPr lang="en-US" dirty="0" smtClean="0">
                <a:solidFill>
                  <a:srgbClr val="FFFFFF"/>
                </a:solidFill>
              </a:rPr>
              <a:t> &amp; </a:t>
            </a:r>
            <a:r>
              <a:rPr lang="en-US" dirty="0" err="1" smtClean="0">
                <a:solidFill>
                  <a:srgbClr val="FFFFFF"/>
                </a:solidFill>
              </a:rPr>
              <a:t>Caroll</a:t>
            </a:r>
            <a:r>
              <a:rPr lang="en-US" dirty="0" smtClean="0">
                <a:solidFill>
                  <a:srgbClr val="FFFFFF"/>
                </a:solidFill>
              </a:rPr>
              <a:t> book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Content Placeholder 3" descr="SDSS_filters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r="14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786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ear_IR_filter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" r="9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9501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HST FILTER SET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2" r="91"/>
          <a:stretch/>
        </p:blipFill>
        <p:spPr>
          <a:xfrm>
            <a:off x="51438" y="1976973"/>
            <a:ext cx="9020682" cy="3610015"/>
          </a:xfr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5151549" y="5918938"/>
            <a:ext cx="3689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Postman et al. 2012 CLASH survey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272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ig07-011_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2614"/>
            <a:ext cx="9144000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77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Our classes: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When?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Where?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Which language?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Material: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You will </a:t>
            </a:r>
            <a:r>
              <a:rPr lang="en-US" smtClean="0">
                <a:solidFill>
                  <a:srgbClr val="FFFFFF"/>
                </a:solidFill>
              </a:rPr>
              <a:t>have available all </a:t>
            </a:r>
            <a:r>
              <a:rPr lang="en-US" dirty="0" smtClean="0">
                <a:solidFill>
                  <a:srgbClr val="FFFFFF"/>
                </a:solidFill>
              </a:rPr>
              <a:t>presentations and extra resources via </a:t>
            </a:r>
            <a:r>
              <a:rPr lang="en-US" dirty="0" err="1" smtClean="0">
                <a:solidFill>
                  <a:srgbClr val="FFFFFF"/>
                </a:solidFill>
              </a:rPr>
              <a:t>moodle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46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079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Spectral Energy Distribution (SED) =&gt; Photo-z, mass, …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7278" r="-27278"/>
          <a:stretch>
            <a:fillRect/>
          </a:stretch>
        </p:blipFill>
        <p:spPr>
          <a:xfrm>
            <a:off x="-955577" y="946474"/>
            <a:ext cx="11402440" cy="5911526"/>
          </a:xfrm>
        </p:spPr>
      </p:pic>
    </p:spTree>
    <p:extLst>
      <p:ext uri="{BB962C8B-B14F-4D97-AF65-F5344CB8AC3E}">
        <p14:creationId xmlns:p14="http://schemas.microsoft.com/office/powerpoint/2010/main" val="2981615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SLITLESS SPECTROSCOPY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9998" r="199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2435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025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3D SPECTROSCOPY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47" y="673907"/>
            <a:ext cx="7497209" cy="514045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57200" y="561022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>
              <a:buFont typeface="Arial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3647" y="6230461"/>
            <a:ext cx="691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SINFONI, KMOS, MUSE, PPAK, MIRI, HARMONI, …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211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NON PHOTONIC ASTRONOMY	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Neutrinos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Gravitational waves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921" y="1274540"/>
            <a:ext cx="2416207" cy="2367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496" y="3187120"/>
            <a:ext cx="2936704" cy="36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98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OTHER TECHNIQUES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Polarimetry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(Interferometry)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((Adaptive optics))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27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ASSESSMENT CRITERIA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Final exam: from 0 to 20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Continual evaluation: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Bring material for discussion + participation: 0-</a:t>
            </a:r>
            <a:r>
              <a:rPr lang="en-US" dirty="0" smtClean="0">
                <a:solidFill>
                  <a:srgbClr val="FFFFFF"/>
                </a:solidFill>
              </a:rPr>
              <a:t>4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Deliverables: 0-8 (including your master class)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Exam: 0-8 (just for getting your final mark)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8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"We are trying to unravel the Mighty Infinite using a language which was designed to tell one another where the fresh fruit was</a:t>
            </a:r>
            <a:r>
              <a:rPr lang="en-US" i="1" dirty="0" smtClean="0">
                <a:solidFill>
                  <a:schemeClr val="bg1"/>
                </a:solidFill>
              </a:rPr>
              <a:t>."</a:t>
            </a:r>
            <a:endParaRPr lang="en-US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Sir Terry </a:t>
            </a:r>
            <a:r>
              <a:rPr lang="en-US" dirty="0" err="1">
                <a:solidFill>
                  <a:schemeClr val="bg1"/>
                </a:solidFill>
              </a:rPr>
              <a:t>Pratchett</a:t>
            </a:r>
            <a:endParaRPr lang="en-US" dirty="0" smtClean="0">
              <a:solidFill>
                <a:schemeClr val="bg1"/>
              </a:solidFill>
            </a:endParaRPr>
          </a:p>
          <a:p>
            <a:pPr lvl="0"/>
            <a:r>
              <a:rPr lang="es-ES" i="1" dirty="0" err="1">
                <a:solidFill>
                  <a:schemeClr val="bg1"/>
                </a:solidFill>
              </a:rPr>
              <a:t>The</a:t>
            </a:r>
            <a:r>
              <a:rPr lang="es-ES" i="1" dirty="0">
                <a:solidFill>
                  <a:schemeClr val="bg1"/>
                </a:solidFill>
              </a:rPr>
              <a:t> total </a:t>
            </a:r>
            <a:r>
              <a:rPr lang="es-ES" i="1" dirty="0" err="1">
                <a:solidFill>
                  <a:schemeClr val="bg1"/>
                </a:solidFill>
              </a:rPr>
              <a:t>amount</a:t>
            </a:r>
            <a:r>
              <a:rPr lang="es-ES" i="1" dirty="0">
                <a:solidFill>
                  <a:schemeClr val="bg1"/>
                </a:solidFill>
              </a:rPr>
              <a:t> of </a:t>
            </a:r>
            <a:r>
              <a:rPr lang="es-ES" i="1" dirty="0" err="1">
                <a:solidFill>
                  <a:schemeClr val="bg1"/>
                </a:solidFill>
              </a:rPr>
              <a:t>energy</a:t>
            </a:r>
            <a:r>
              <a:rPr lang="es-ES" i="1" dirty="0">
                <a:solidFill>
                  <a:schemeClr val="bg1"/>
                </a:solidFill>
              </a:rPr>
              <a:t> </a:t>
            </a:r>
            <a:r>
              <a:rPr lang="es-ES" i="1" dirty="0" err="1">
                <a:solidFill>
                  <a:schemeClr val="bg1"/>
                </a:solidFill>
              </a:rPr>
              <a:t>ever</a:t>
            </a:r>
            <a:r>
              <a:rPr lang="es-ES" i="1" dirty="0">
                <a:solidFill>
                  <a:schemeClr val="bg1"/>
                </a:solidFill>
              </a:rPr>
              <a:t> </a:t>
            </a:r>
            <a:r>
              <a:rPr lang="es-ES" i="1" dirty="0" err="1">
                <a:solidFill>
                  <a:schemeClr val="bg1"/>
                </a:solidFill>
              </a:rPr>
              <a:t>received</a:t>
            </a:r>
            <a:r>
              <a:rPr lang="es-ES" i="1" dirty="0">
                <a:solidFill>
                  <a:schemeClr val="bg1"/>
                </a:solidFill>
              </a:rPr>
              <a:t> </a:t>
            </a:r>
            <a:r>
              <a:rPr lang="es-ES" i="1" dirty="0" err="1">
                <a:solidFill>
                  <a:schemeClr val="bg1"/>
                </a:solidFill>
              </a:rPr>
              <a:t>by</a:t>
            </a:r>
            <a:r>
              <a:rPr lang="es-ES" i="1" dirty="0">
                <a:solidFill>
                  <a:schemeClr val="bg1"/>
                </a:solidFill>
              </a:rPr>
              <a:t> </a:t>
            </a:r>
            <a:r>
              <a:rPr lang="es-ES" i="1" dirty="0" err="1">
                <a:solidFill>
                  <a:schemeClr val="bg1"/>
                </a:solidFill>
              </a:rPr>
              <a:t>all</a:t>
            </a:r>
            <a:r>
              <a:rPr lang="es-ES" i="1" dirty="0">
                <a:solidFill>
                  <a:schemeClr val="bg1"/>
                </a:solidFill>
              </a:rPr>
              <a:t> </a:t>
            </a:r>
            <a:r>
              <a:rPr lang="es-ES" i="1" dirty="0" err="1">
                <a:solidFill>
                  <a:schemeClr val="bg1"/>
                </a:solidFill>
              </a:rPr>
              <a:t>the</a:t>
            </a:r>
            <a:r>
              <a:rPr lang="es-ES" i="1" dirty="0">
                <a:solidFill>
                  <a:schemeClr val="bg1"/>
                </a:solidFill>
              </a:rPr>
              <a:t> radio </a:t>
            </a:r>
            <a:r>
              <a:rPr lang="es-ES" i="1" dirty="0" err="1">
                <a:solidFill>
                  <a:schemeClr val="bg1"/>
                </a:solidFill>
              </a:rPr>
              <a:t>telescopes</a:t>
            </a:r>
            <a:r>
              <a:rPr lang="es-ES" i="1" dirty="0">
                <a:solidFill>
                  <a:schemeClr val="bg1"/>
                </a:solidFill>
              </a:rPr>
              <a:t> in </a:t>
            </a:r>
            <a:r>
              <a:rPr lang="es-ES" i="1" dirty="0" err="1">
                <a:solidFill>
                  <a:schemeClr val="bg1"/>
                </a:solidFill>
              </a:rPr>
              <a:t>planet</a:t>
            </a:r>
            <a:r>
              <a:rPr lang="es-ES" i="1" dirty="0">
                <a:solidFill>
                  <a:schemeClr val="bg1"/>
                </a:solidFill>
              </a:rPr>
              <a:t> </a:t>
            </a:r>
            <a:r>
              <a:rPr lang="es-ES" i="1" dirty="0" err="1">
                <a:solidFill>
                  <a:schemeClr val="bg1"/>
                </a:solidFill>
              </a:rPr>
              <a:t>Earth</a:t>
            </a:r>
            <a:r>
              <a:rPr lang="es-ES" i="1" dirty="0">
                <a:solidFill>
                  <a:schemeClr val="bg1"/>
                </a:solidFill>
              </a:rPr>
              <a:t> </a:t>
            </a:r>
            <a:r>
              <a:rPr lang="es-ES" i="1" dirty="0" err="1">
                <a:solidFill>
                  <a:schemeClr val="bg1"/>
                </a:solidFill>
              </a:rPr>
              <a:t>is</a:t>
            </a:r>
            <a:r>
              <a:rPr lang="es-ES" i="1" dirty="0">
                <a:solidFill>
                  <a:schemeClr val="bg1"/>
                </a:solidFill>
              </a:rPr>
              <a:t> </a:t>
            </a:r>
            <a:r>
              <a:rPr lang="es-ES" i="1" dirty="0" err="1">
                <a:solidFill>
                  <a:schemeClr val="bg1"/>
                </a:solidFill>
              </a:rPr>
              <a:t>less</a:t>
            </a:r>
            <a:r>
              <a:rPr lang="es-ES" i="1" dirty="0">
                <a:solidFill>
                  <a:schemeClr val="bg1"/>
                </a:solidFill>
              </a:rPr>
              <a:t> </a:t>
            </a:r>
            <a:r>
              <a:rPr lang="es-ES" i="1" dirty="0" err="1">
                <a:solidFill>
                  <a:schemeClr val="bg1"/>
                </a:solidFill>
              </a:rPr>
              <a:t>than</a:t>
            </a:r>
            <a:r>
              <a:rPr lang="es-ES" i="1" dirty="0">
                <a:solidFill>
                  <a:schemeClr val="bg1"/>
                </a:solidFill>
              </a:rPr>
              <a:t> </a:t>
            </a:r>
            <a:r>
              <a:rPr lang="es-ES" i="1" dirty="0" err="1">
                <a:solidFill>
                  <a:schemeClr val="bg1"/>
                </a:solidFill>
              </a:rPr>
              <a:t>energy</a:t>
            </a:r>
            <a:r>
              <a:rPr lang="es-ES" i="1" dirty="0">
                <a:solidFill>
                  <a:schemeClr val="bg1"/>
                </a:solidFill>
              </a:rPr>
              <a:t> of a single </a:t>
            </a:r>
            <a:r>
              <a:rPr lang="es-ES" i="1" dirty="0" err="1">
                <a:solidFill>
                  <a:schemeClr val="bg1"/>
                </a:solidFill>
              </a:rPr>
              <a:t>snowflake</a:t>
            </a:r>
            <a:r>
              <a:rPr lang="es-ES" i="1" dirty="0">
                <a:solidFill>
                  <a:schemeClr val="bg1"/>
                </a:solidFill>
              </a:rPr>
              <a:t> </a:t>
            </a:r>
            <a:r>
              <a:rPr lang="es-ES" i="1" dirty="0" err="1">
                <a:solidFill>
                  <a:schemeClr val="bg1"/>
                </a:solidFill>
              </a:rPr>
              <a:t>striking</a:t>
            </a:r>
            <a:r>
              <a:rPr lang="es-ES" i="1" dirty="0">
                <a:solidFill>
                  <a:schemeClr val="bg1"/>
                </a:solidFill>
              </a:rPr>
              <a:t> </a:t>
            </a:r>
            <a:r>
              <a:rPr lang="es-ES" i="1" dirty="0" err="1">
                <a:solidFill>
                  <a:schemeClr val="bg1"/>
                </a:solidFill>
              </a:rPr>
              <a:t>the</a:t>
            </a:r>
            <a:r>
              <a:rPr lang="es-ES" i="1" dirty="0">
                <a:solidFill>
                  <a:schemeClr val="bg1"/>
                </a:solidFill>
              </a:rPr>
              <a:t> </a:t>
            </a:r>
            <a:r>
              <a:rPr lang="es-ES" i="1" dirty="0" err="1">
                <a:solidFill>
                  <a:schemeClr val="bg1"/>
                </a:solidFill>
              </a:rPr>
              <a:t>ground</a:t>
            </a:r>
            <a:r>
              <a:rPr lang="es-ES" i="1" dirty="0">
                <a:solidFill>
                  <a:schemeClr val="bg1"/>
                </a:solidFill>
              </a:rPr>
              <a:t>.</a:t>
            </a:r>
            <a:endParaRPr lang="en-US" i="1" dirty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es-ES" b="1" dirty="0">
                <a:solidFill>
                  <a:schemeClr val="bg1"/>
                </a:solidFill>
              </a:rPr>
              <a:t>Carl </a:t>
            </a:r>
            <a:r>
              <a:rPr lang="es-ES" b="1" dirty="0" err="1">
                <a:solidFill>
                  <a:schemeClr val="bg1"/>
                </a:solidFill>
              </a:rPr>
              <a:t>Sagan</a:t>
            </a:r>
            <a:r>
              <a:rPr lang="es-ES" b="1" dirty="0">
                <a:solidFill>
                  <a:schemeClr val="bg1"/>
                </a:solidFill>
              </a:rPr>
              <a:t> – Cosmos “</a:t>
            </a:r>
            <a:r>
              <a:rPr lang="es-ES" b="1" dirty="0" err="1">
                <a:solidFill>
                  <a:schemeClr val="bg1"/>
                </a:solidFill>
              </a:rPr>
              <a:t>The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edge</a:t>
            </a:r>
            <a:r>
              <a:rPr lang="es-ES" b="1" dirty="0">
                <a:solidFill>
                  <a:schemeClr val="bg1"/>
                </a:solidFill>
              </a:rPr>
              <a:t> of </a:t>
            </a:r>
            <a:r>
              <a:rPr lang="es-ES" b="1" dirty="0" err="1">
                <a:solidFill>
                  <a:schemeClr val="bg1"/>
                </a:solidFill>
              </a:rPr>
              <a:t>eternity</a:t>
            </a:r>
            <a:r>
              <a:rPr lang="es-ES" b="1" dirty="0">
                <a:solidFill>
                  <a:schemeClr val="bg1"/>
                </a:solidFill>
              </a:rPr>
              <a:t>” </a:t>
            </a:r>
            <a:r>
              <a:rPr lang="es-ES" b="1" dirty="0" err="1">
                <a:solidFill>
                  <a:schemeClr val="bg1"/>
                </a:solidFill>
              </a:rPr>
              <a:t>chapter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70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ES" i="1" dirty="0">
                <a:solidFill>
                  <a:srgbClr val="FFFFFF"/>
                </a:solidFill>
              </a:rPr>
              <a:t>“</a:t>
            </a:r>
            <a:r>
              <a:rPr lang="en-US" i="1" dirty="0">
                <a:solidFill>
                  <a:srgbClr val="FFFFFF"/>
                </a:solidFill>
              </a:rPr>
              <a:t>Stars are ageless, aren’t they?</a:t>
            </a:r>
            <a:r>
              <a:rPr lang="en-US" i="1" dirty="0" smtClean="0">
                <a:solidFill>
                  <a:srgbClr val="FFFFFF"/>
                </a:solidFill>
              </a:rPr>
              <a:t>”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Norma </a:t>
            </a:r>
            <a:r>
              <a:rPr lang="en-US" dirty="0" err="1">
                <a:solidFill>
                  <a:srgbClr val="FFFFFF"/>
                </a:solidFill>
              </a:rPr>
              <a:t>Desmon</a:t>
            </a:r>
            <a:r>
              <a:rPr lang="en-US" dirty="0">
                <a:solidFill>
                  <a:srgbClr val="FFFFFF"/>
                </a:solidFill>
              </a:rPr>
              <a:t> after killing her ex-boyfriend in Sunset Boulevard </a:t>
            </a:r>
            <a:endParaRPr lang="en-US" i="1" dirty="0" smtClean="0">
              <a:solidFill>
                <a:srgbClr val="FFFFFF"/>
              </a:solidFill>
            </a:endParaRPr>
          </a:p>
          <a:p>
            <a:r>
              <a:rPr lang="en-US" i="1" dirty="0">
                <a:solidFill>
                  <a:srgbClr val="FFFFFF"/>
                </a:solidFill>
              </a:rPr>
              <a:t>This is an example of the evils of specialization: a man must not write on Plato unless he has spent so much of his youth on Greek as to have had no time for the things that Plato thought important.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The history of Western </a:t>
            </a:r>
            <a:r>
              <a:rPr lang="en-US" dirty="0" err="1">
                <a:solidFill>
                  <a:srgbClr val="FFFFFF"/>
                </a:solidFill>
              </a:rPr>
              <a:t>Phylosophy</a:t>
            </a:r>
            <a:r>
              <a:rPr lang="en-US" dirty="0">
                <a:solidFill>
                  <a:srgbClr val="FFFFFF"/>
                </a:solidFill>
              </a:rPr>
              <a:t> – Bertrand Russell</a:t>
            </a:r>
          </a:p>
        </p:txBody>
      </p:sp>
    </p:spTree>
    <p:extLst>
      <p:ext uri="{BB962C8B-B14F-4D97-AF65-F5344CB8AC3E}">
        <p14:creationId xmlns:p14="http://schemas.microsoft.com/office/powerpoint/2010/main" val="538234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" r="-917"/>
          <a:stretch/>
        </p:blipFill>
        <p:spPr>
          <a:xfrm>
            <a:off x="0" y="0"/>
            <a:ext cx="9144000" cy="6720702"/>
          </a:xfrm>
        </p:spPr>
      </p:pic>
    </p:spTree>
    <p:extLst>
      <p:ext uri="{BB962C8B-B14F-4D97-AF65-F5344CB8AC3E}">
        <p14:creationId xmlns:p14="http://schemas.microsoft.com/office/powerpoint/2010/main" val="274522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RADIATION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hlinkClick r:id="rId2"/>
              </a:rPr>
              <a:t>www.chromoscope.net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  <a:hlinkClick r:id="rId3"/>
              </a:rPr>
              <a:t>www.mwmw.gsfc.nasa.gov/images/mwmw_11a.pdf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00"/>
            <a:ext cx="9144000" cy="6826562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rot="19840222">
            <a:off x="1892895" y="45576"/>
            <a:ext cx="551096" cy="432280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Left Arrow 8"/>
          <p:cNvSpPr/>
          <p:nvPr/>
        </p:nvSpPr>
        <p:spPr>
          <a:xfrm rot="7703803">
            <a:off x="991024" y="1707467"/>
            <a:ext cx="551096" cy="432280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3879" y="950358"/>
            <a:ext cx="383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B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601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39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591</Words>
  <Application>Microsoft Macintosh PowerPoint</Application>
  <PresentationFormat>On-screen Show (4:3)</PresentationFormat>
  <Paragraphs>103</Paragraphs>
  <Slides>34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Ecuación</vt:lpstr>
      <vt:lpstr>ASTROFÍSICA EXTRA-GALÁCTICA: FORMAÇÃO E EVOLUÇÃO DE GALÁXIAS  </vt:lpstr>
      <vt:lpstr>PowerPoint Presentation</vt:lpstr>
      <vt:lpstr>PowerPoint Presentation</vt:lpstr>
      <vt:lpstr>ASSESSMENT CRITERIA</vt:lpstr>
      <vt:lpstr>PowerPoint Presentation</vt:lpstr>
      <vt:lpstr>PowerPoint Presentation</vt:lpstr>
      <vt:lpstr>PowerPoint Presentation</vt:lpstr>
      <vt:lpstr>RADIATION</vt:lpstr>
      <vt:lpstr>PowerPoint Presentation</vt:lpstr>
      <vt:lpstr>PowerPoint Presentation</vt:lpstr>
      <vt:lpstr>PowerPoint Presentation</vt:lpstr>
      <vt:lpstr>HISTORY OF THE GALAXY CONCEPT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PHOTOMETRY</vt:lpstr>
      <vt:lpstr>PowerPoint Presentation</vt:lpstr>
      <vt:lpstr>Numeric values (pivot wavelength, filter width, etc) in Ostlie &amp; Caroll book</vt:lpstr>
      <vt:lpstr>PowerPoint Presentation</vt:lpstr>
      <vt:lpstr>HST FILTER SET</vt:lpstr>
      <vt:lpstr>PowerPoint Presentation</vt:lpstr>
      <vt:lpstr>Spectral Energy Distribution (SED) =&gt; Photo-z, mass, …</vt:lpstr>
      <vt:lpstr>SLITLESS SPECTROSCOPY</vt:lpstr>
      <vt:lpstr>3D SPECTROSCOPY</vt:lpstr>
      <vt:lpstr>NON PHOTONIC ASTRONOMY </vt:lpstr>
      <vt:lpstr>OTHER TECHNIQUES</vt:lpstr>
    </vt:vector>
  </TitlesOfParts>
  <Company>University of Edinburgh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Fernando Buitrago</dc:creator>
  <cp:lastModifiedBy>Fernando Buitrago</cp:lastModifiedBy>
  <cp:revision>26</cp:revision>
  <dcterms:created xsi:type="dcterms:W3CDTF">2016-02-14T00:19:26Z</dcterms:created>
  <dcterms:modified xsi:type="dcterms:W3CDTF">2016-02-29T12:14:23Z</dcterms:modified>
</cp:coreProperties>
</file>