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261" r:id="rId17"/>
    <p:sldId id="270" r:id="rId18"/>
    <p:sldId id="271" r:id="rId19"/>
    <p:sldId id="302" r:id="rId20"/>
    <p:sldId id="273" r:id="rId21"/>
    <p:sldId id="279" r:id="rId22"/>
    <p:sldId id="278" r:id="rId23"/>
    <p:sldId id="264" r:id="rId24"/>
    <p:sldId id="265" r:id="rId25"/>
    <p:sldId id="295" r:id="rId26"/>
    <p:sldId id="294" r:id="rId27"/>
    <p:sldId id="297" r:id="rId28"/>
    <p:sldId id="298" r:id="rId29"/>
    <p:sldId id="299" r:id="rId30"/>
    <p:sldId id="300" r:id="rId31"/>
    <p:sldId id="301"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édio 1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81" autoAdjust="0"/>
  </p:normalViewPr>
  <p:slideViewPr>
    <p:cSldViewPr snapToGrid="0">
      <p:cViewPr varScale="1">
        <p:scale>
          <a:sx n="115" d="100"/>
          <a:sy n="115"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301FF-BF55-4858-B159-2ED0FB4FD18C}" type="datetimeFigureOut">
              <a:rPr lang="en-US" smtClean="0"/>
              <a:t>19-Dec-18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26CD6-21B3-4B9B-A1CA-A37A3DEFDDAE}" type="slidenum">
              <a:rPr lang="en-US" smtClean="0"/>
              <a:t>‹#›</a:t>
            </a:fld>
            <a:endParaRPr lang="en-US"/>
          </a:p>
        </p:txBody>
      </p:sp>
    </p:spTree>
    <p:extLst>
      <p:ext uri="{BB962C8B-B14F-4D97-AF65-F5344CB8AC3E}">
        <p14:creationId xmlns:p14="http://schemas.microsoft.com/office/powerpoint/2010/main" val="394184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26CD6-21B3-4B9B-A1CA-A37A3DEFDDAE}" type="slidenum">
              <a:rPr lang="en-US" smtClean="0"/>
              <a:t>1</a:t>
            </a:fld>
            <a:endParaRPr lang="en-US"/>
          </a:p>
        </p:txBody>
      </p:sp>
    </p:spTree>
    <p:extLst>
      <p:ext uri="{BB962C8B-B14F-4D97-AF65-F5344CB8AC3E}">
        <p14:creationId xmlns:p14="http://schemas.microsoft.com/office/powerpoint/2010/main" val="15660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smtClean="0"/>
              <a:t>São </a:t>
            </a:r>
            <a:r>
              <a:rPr lang="en-GB" dirty="0" err="1" smtClean="0"/>
              <a:t>modelos</a:t>
            </a:r>
            <a:r>
              <a:rPr lang="en-GB" dirty="0" smtClean="0"/>
              <a:t> que </a:t>
            </a:r>
            <a:r>
              <a:rPr lang="en-GB" dirty="0" err="1" smtClean="0"/>
              <a:t>não</a:t>
            </a:r>
            <a:r>
              <a:rPr lang="en-GB" dirty="0" smtClean="0"/>
              <a:t> </a:t>
            </a:r>
            <a:r>
              <a:rPr lang="en-GB" dirty="0" err="1" smtClean="0"/>
              <a:t>dependem</a:t>
            </a:r>
            <a:r>
              <a:rPr lang="en-GB" dirty="0" smtClean="0"/>
              <a:t> de </a:t>
            </a:r>
            <a:r>
              <a:rPr lang="en-GB" dirty="0" err="1" smtClean="0"/>
              <a:t>medições</a:t>
            </a:r>
            <a:r>
              <a:rPr lang="en-GB" dirty="0" smtClean="0"/>
              <a:t> </a:t>
            </a:r>
            <a:r>
              <a:rPr lang="en-GB" dirty="0" err="1" smtClean="0"/>
              <a:t>precisas</a:t>
            </a:r>
            <a:r>
              <a:rPr lang="en-GB" dirty="0" smtClean="0"/>
              <a:t> e </a:t>
            </a:r>
            <a:r>
              <a:rPr lang="en-GB" dirty="0" err="1" smtClean="0"/>
              <a:t>reais</a:t>
            </a:r>
            <a:r>
              <a:rPr lang="en-GB" dirty="0" smtClean="0"/>
              <a:t>, </a:t>
            </a:r>
            <a:r>
              <a:rPr lang="en-GB" dirty="0" err="1" smtClean="0"/>
              <a:t>ou</a:t>
            </a:r>
            <a:r>
              <a:rPr lang="en-GB" dirty="0" smtClean="0"/>
              <a:t> de </a:t>
            </a:r>
            <a:r>
              <a:rPr lang="en-GB" dirty="0" err="1" smtClean="0"/>
              <a:t>valores</a:t>
            </a:r>
            <a:r>
              <a:rPr lang="en-GB" dirty="0" smtClean="0"/>
              <a:t> </a:t>
            </a:r>
            <a:r>
              <a:rPr lang="en-GB" dirty="0" err="1" smtClean="0"/>
              <a:t>exactos</a:t>
            </a:r>
            <a:r>
              <a:rPr lang="en-GB" dirty="0" smtClean="0"/>
              <a:t>.</a:t>
            </a:r>
            <a:r>
              <a:rPr lang="en-GB" baseline="0" dirty="0" smtClean="0"/>
              <a:t> </a:t>
            </a:r>
            <a:r>
              <a:rPr lang="en-GB" baseline="0" dirty="0" err="1" smtClean="0"/>
              <a:t>Utilizam</a:t>
            </a:r>
            <a:r>
              <a:rPr lang="en-GB" baseline="0" dirty="0" smtClean="0"/>
              <a:t> dados </a:t>
            </a:r>
            <a:r>
              <a:rPr lang="en-GB" baseline="0" dirty="0" err="1" smtClean="0"/>
              <a:t>qualitativos</a:t>
            </a:r>
            <a:r>
              <a:rPr lang="en-GB" baseline="0" dirty="0" smtClean="0"/>
              <a:t>, </a:t>
            </a:r>
            <a:r>
              <a:rPr lang="en-GB" baseline="0" dirty="0" err="1" smtClean="0"/>
              <a:t>ou</a:t>
            </a:r>
            <a:r>
              <a:rPr lang="en-GB" baseline="0" dirty="0" smtClean="0"/>
              <a:t> </a:t>
            </a:r>
            <a:r>
              <a:rPr lang="en-GB" baseline="0" dirty="0" err="1" smtClean="0"/>
              <a:t>semiquantitativos</a:t>
            </a:r>
            <a:r>
              <a:rPr lang="en-GB" baseline="0" dirty="0" smtClean="0"/>
              <a:t>. </a:t>
            </a:r>
          </a:p>
          <a:p>
            <a:endParaRPr lang="en-GB" baseline="0" dirty="0" smtClean="0"/>
          </a:p>
          <a:p>
            <a:r>
              <a:rPr lang="en-GB" baseline="0" dirty="0" err="1" smtClean="0"/>
              <a:t>Ao</a:t>
            </a:r>
            <a:r>
              <a:rPr lang="en-GB" baseline="0" dirty="0" smtClean="0"/>
              <a:t> </a:t>
            </a:r>
            <a:r>
              <a:rPr lang="en-GB" baseline="0" dirty="0" err="1" smtClean="0"/>
              <a:t>contrário</a:t>
            </a:r>
            <a:r>
              <a:rPr lang="en-GB" baseline="0" dirty="0" smtClean="0"/>
              <a:t> da </a:t>
            </a:r>
            <a:r>
              <a:rPr lang="en-GB" baseline="0" dirty="0" err="1" smtClean="0"/>
              <a:t>lógica</a:t>
            </a:r>
            <a:r>
              <a:rPr lang="en-GB" baseline="0" dirty="0" smtClean="0"/>
              <a:t> </a:t>
            </a:r>
            <a:r>
              <a:rPr lang="en-GB" baseline="0" dirty="0" err="1" smtClean="0"/>
              <a:t>mais</a:t>
            </a:r>
            <a:r>
              <a:rPr lang="en-GB" baseline="0" dirty="0" smtClean="0"/>
              <a:t> </a:t>
            </a:r>
            <a:r>
              <a:rPr lang="en-GB" baseline="0" dirty="0" err="1" smtClean="0"/>
              <a:t>tradicional</a:t>
            </a:r>
            <a:r>
              <a:rPr lang="en-GB" baseline="0" dirty="0" smtClean="0"/>
              <a:t>, </a:t>
            </a:r>
            <a:r>
              <a:rPr lang="en-GB" baseline="0" dirty="0" err="1" smtClean="0"/>
              <a:t>chamada</a:t>
            </a:r>
            <a:r>
              <a:rPr lang="en-GB" baseline="0" dirty="0" smtClean="0"/>
              <a:t> </a:t>
            </a:r>
            <a:r>
              <a:rPr lang="en-GB" baseline="0" dirty="0" err="1" smtClean="0"/>
              <a:t>lógica</a:t>
            </a:r>
            <a:r>
              <a:rPr lang="en-GB" baseline="0" dirty="0" smtClean="0"/>
              <a:t> Boolean, </a:t>
            </a:r>
            <a:r>
              <a:rPr lang="en-GB" baseline="0" dirty="0" err="1" smtClean="0"/>
              <a:t>onde</a:t>
            </a:r>
            <a:r>
              <a:rPr lang="en-GB" baseline="0" dirty="0" smtClean="0"/>
              <a:t> </a:t>
            </a:r>
            <a:r>
              <a:rPr lang="en-GB" baseline="0" dirty="0" err="1" smtClean="0"/>
              <a:t>os</a:t>
            </a:r>
            <a:r>
              <a:rPr lang="en-GB" baseline="0" dirty="0" smtClean="0"/>
              <a:t> dados </a:t>
            </a:r>
            <a:r>
              <a:rPr lang="en-GB" baseline="0" dirty="0" err="1" smtClean="0"/>
              <a:t>são</a:t>
            </a:r>
            <a:r>
              <a:rPr lang="en-GB" baseline="0" dirty="0" smtClean="0"/>
              <a:t> “</a:t>
            </a:r>
            <a:r>
              <a:rPr lang="en-GB" baseline="0" dirty="0" err="1" smtClean="0"/>
              <a:t>uma</a:t>
            </a:r>
            <a:r>
              <a:rPr lang="en-GB" baseline="0" dirty="0" smtClean="0"/>
              <a:t> </a:t>
            </a:r>
            <a:r>
              <a:rPr lang="en-GB" baseline="0" dirty="0" err="1" smtClean="0"/>
              <a:t>coisa</a:t>
            </a:r>
            <a:r>
              <a:rPr lang="en-GB" baseline="0" dirty="0" smtClean="0"/>
              <a:t> </a:t>
            </a:r>
            <a:r>
              <a:rPr lang="en-GB" baseline="0" dirty="0" err="1" smtClean="0"/>
              <a:t>ou</a:t>
            </a:r>
            <a:r>
              <a:rPr lang="en-GB" baseline="0" dirty="0" smtClean="0"/>
              <a:t> </a:t>
            </a:r>
            <a:r>
              <a:rPr lang="en-GB" baseline="0" dirty="0" err="1" smtClean="0"/>
              <a:t>outra</a:t>
            </a:r>
            <a:r>
              <a:rPr lang="en-GB" baseline="0" dirty="0" smtClean="0"/>
              <a:t>”, zeros e </a:t>
            </a:r>
            <a:r>
              <a:rPr lang="en-GB" baseline="0" dirty="0" err="1" smtClean="0"/>
              <a:t>uns</a:t>
            </a:r>
            <a:r>
              <a:rPr lang="en-GB" baseline="0" dirty="0" smtClean="0"/>
              <a:t>, </a:t>
            </a:r>
            <a:r>
              <a:rPr lang="en-GB" baseline="0" dirty="0" err="1" smtClean="0"/>
              <a:t>verdadeiros</a:t>
            </a:r>
            <a:r>
              <a:rPr lang="en-GB" baseline="0" dirty="0" smtClean="0"/>
              <a:t> e </a:t>
            </a:r>
            <a:r>
              <a:rPr lang="en-GB" baseline="0" dirty="0" err="1" smtClean="0"/>
              <a:t>falsos</a:t>
            </a:r>
            <a:r>
              <a:rPr lang="en-GB" baseline="0" dirty="0" smtClean="0"/>
              <a:t>, </a:t>
            </a:r>
            <a:r>
              <a:rPr lang="en-GB" baseline="0" dirty="0" err="1" smtClean="0"/>
              <a:t>os</a:t>
            </a:r>
            <a:r>
              <a:rPr lang="en-GB" baseline="0" dirty="0" smtClean="0"/>
              <a:t> dados </a:t>
            </a:r>
            <a:r>
              <a:rPr lang="en-GB" baseline="0" dirty="0" err="1" smtClean="0"/>
              <a:t>na</a:t>
            </a:r>
            <a:r>
              <a:rPr lang="en-GB" baseline="0" dirty="0" smtClean="0"/>
              <a:t> </a:t>
            </a:r>
            <a:r>
              <a:rPr lang="en-GB" baseline="0" dirty="0" err="1" smtClean="0"/>
              <a:t>lógica</a:t>
            </a:r>
            <a:r>
              <a:rPr lang="en-GB" baseline="0" dirty="0" smtClean="0"/>
              <a:t> </a:t>
            </a:r>
            <a:r>
              <a:rPr lang="en-GB" baseline="0" dirty="0" err="1" smtClean="0"/>
              <a:t>difusa</a:t>
            </a:r>
            <a:r>
              <a:rPr lang="en-GB" baseline="0" dirty="0" smtClean="0"/>
              <a:t> </a:t>
            </a:r>
            <a:r>
              <a:rPr lang="en-GB" baseline="0" dirty="0" err="1" smtClean="0"/>
              <a:t>não</a:t>
            </a:r>
            <a:r>
              <a:rPr lang="en-GB" baseline="0" dirty="0" smtClean="0"/>
              <a:t> </a:t>
            </a:r>
            <a:r>
              <a:rPr lang="en-GB" baseline="0" dirty="0" err="1" smtClean="0"/>
              <a:t>encaixam</a:t>
            </a:r>
            <a:r>
              <a:rPr lang="en-GB" baseline="0" dirty="0" smtClean="0"/>
              <a:t> </a:t>
            </a:r>
            <a:r>
              <a:rPr lang="en-GB" baseline="0" dirty="0" err="1" smtClean="0"/>
              <a:t>perfeitamente</a:t>
            </a:r>
            <a:r>
              <a:rPr lang="en-GB" baseline="0" dirty="0" smtClean="0"/>
              <a:t> </a:t>
            </a:r>
            <a:r>
              <a:rPr lang="en-GB" baseline="0" dirty="0" err="1" smtClean="0"/>
              <a:t>numa</a:t>
            </a:r>
            <a:r>
              <a:rPr lang="en-GB" baseline="0" dirty="0" smtClean="0"/>
              <a:t> dada </a:t>
            </a:r>
            <a:r>
              <a:rPr lang="en-GB" baseline="0" dirty="0" err="1" smtClean="0"/>
              <a:t>categoria</a:t>
            </a:r>
            <a:r>
              <a:rPr lang="en-GB" baseline="0" dirty="0" smtClean="0"/>
              <a:t>. Fuzzy models </a:t>
            </a:r>
            <a:r>
              <a:rPr lang="en-GB" baseline="0" dirty="0" err="1" smtClean="0"/>
              <a:t>lidam</a:t>
            </a:r>
            <a:r>
              <a:rPr lang="en-GB" baseline="0" dirty="0" smtClean="0"/>
              <a:t> com </a:t>
            </a:r>
            <a:r>
              <a:rPr lang="en-GB" baseline="0" dirty="0" err="1" smtClean="0"/>
              <a:t>verdades</a:t>
            </a:r>
            <a:r>
              <a:rPr lang="en-GB" baseline="0" dirty="0" smtClean="0"/>
              <a:t> </a:t>
            </a:r>
            <a:r>
              <a:rPr lang="en-GB" baseline="0" dirty="0" err="1" smtClean="0"/>
              <a:t>parciais</a:t>
            </a:r>
            <a:r>
              <a:rPr lang="en-GB" baseline="0" dirty="0" smtClean="0"/>
              <a:t>, </a:t>
            </a:r>
            <a:r>
              <a:rPr lang="en-GB" baseline="0" dirty="0" err="1" smtClean="0"/>
              <a:t>valores</a:t>
            </a:r>
            <a:r>
              <a:rPr lang="en-GB" baseline="0" dirty="0" smtClean="0"/>
              <a:t> entre o zero e o um.</a:t>
            </a:r>
          </a:p>
          <a:p>
            <a:endParaRPr lang="en-GB" baseline="0" dirty="0" smtClean="0"/>
          </a:p>
          <a:p>
            <a:endParaRPr lang="pt-PT" dirty="0"/>
          </a:p>
        </p:txBody>
      </p:sp>
      <p:sp>
        <p:nvSpPr>
          <p:cNvPr id="4" name="Marcador de Posição do Número do Diapositivo 3"/>
          <p:cNvSpPr>
            <a:spLocks noGrp="1"/>
          </p:cNvSpPr>
          <p:nvPr>
            <p:ph type="sldNum" sz="quarter" idx="10"/>
          </p:nvPr>
        </p:nvSpPr>
        <p:spPr/>
        <p:txBody>
          <a:bodyPr/>
          <a:lstStyle/>
          <a:p>
            <a:fld id="{A7626CD6-21B3-4B9B-A1CA-A37A3DEFDDAE}" type="slidenum">
              <a:rPr lang="en-US" smtClean="0"/>
              <a:t>2</a:t>
            </a:fld>
            <a:endParaRPr lang="en-US"/>
          </a:p>
        </p:txBody>
      </p:sp>
    </p:spTree>
    <p:extLst>
      <p:ext uri="{BB962C8B-B14F-4D97-AF65-F5344CB8AC3E}">
        <p14:creationId xmlns:p14="http://schemas.microsoft.com/office/powerpoint/2010/main" val="47202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A7626CD6-21B3-4B9B-A1CA-A37A3DEFDDAE}" type="slidenum">
              <a:rPr lang="en-US" smtClean="0"/>
              <a:t>16</a:t>
            </a:fld>
            <a:endParaRPr lang="en-US"/>
          </a:p>
        </p:txBody>
      </p:sp>
    </p:spTree>
    <p:extLst>
      <p:ext uri="{BB962C8B-B14F-4D97-AF65-F5344CB8AC3E}">
        <p14:creationId xmlns:p14="http://schemas.microsoft.com/office/powerpoint/2010/main" val="7798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Bahnschrift Light" panose="020B0502040204020203" pitchFamily="34" charset="0"/>
              </a:rPr>
              <a:t>Predictive models could be of practical use for decision support in river management. For river managers, knowledge of the environmental factors that </a:t>
            </a:r>
            <a:r>
              <a:rPr lang="en-US" sz="1200" dirty="0" err="1">
                <a:latin typeface="Bahnschrift Light" panose="020B0502040204020203" pitchFamily="34" charset="0"/>
              </a:rPr>
              <a:t>favour</a:t>
            </a:r>
            <a:r>
              <a:rPr lang="en-US" sz="1200" dirty="0">
                <a:latin typeface="Bahnschrift Light" panose="020B0502040204020203" pitchFamily="34" charset="0"/>
              </a:rPr>
              <a:t> key biota can guide their planning of restoration actions and conservation management.</a:t>
            </a:r>
          </a:p>
          <a:p>
            <a:endParaRPr lang="pt-PT" dirty="0"/>
          </a:p>
        </p:txBody>
      </p:sp>
      <p:sp>
        <p:nvSpPr>
          <p:cNvPr id="4" name="Slide Number Placeholder 3"/>
          <p:cNvSpPr>
            <a:spLocks noGrp="1"/>
          </p:cNvSpPr>
          <p:nvPr>
            <p:ph type="sldNum" sz="quarter" idx="10"/>
          </p:nvPr>
        </p:nvSpPr>
        <p:spPr/>
        <p:txBody>
          <a:bodyPr/>
          <a:lstStyle/>
          <a:p>
            <a:fld id="{A7626CD6-21B3-4B9B-A1CA-A37A3DEFDDAE}" type="slidenum">
              <a:rPr lang="en-US" smtClean="0"/>
              <a:t>22</a:t>
            </a:fld>
            <a:endParaRPr lang="en-US"/>
          </a:p>
        </p:txBody>
      </p:sp>
    </p:spTree>
    <p:extLst>
      <p:ext uri="{BB962C8B-B14F-4D97-AF65-F5344CB8AC3E}">
        <p14:creationId xmlns:p14="http://schemas.microsoft.com/office/powerpoint/2010/main" val="42719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a:t>https://www.sciencemag.org/news/2016/09/some-relief-great-barrier-reef</a:t>
            </a:r>
          </a:p>
          <a:p>
            <a:r>
              <a:rPr lang="pt-PT" dirty="0"/>
              <a:t>https://www.istockphoto.com/pt/foto/recife-de-coral-gm148788639-20398585</a:t>
            </a:r>
          </a:p>
          <a:p>
            <a:endParaRPr lang="pt-PT" dirty="0"/>
          </a:p>
        </p:txBody>
      </p:sp>
      <p:sp>
        <p:nvSpPr>
          <p:cNvPr id="4" name="Espaço Reservado para Número de Slide 3"/>
          <p:cNvSpPr>
            <a:spLocks noGrp="1"/>
          </p:cNvSpPr>
          <p:nvPr>
            <p:ph type="sldNum" sz="quarter" idx="10"/>
          </p:nvPr>
        </p:nvSpPr>
        <p:spPr/>
        <p:txBody>
          <a:bodyPr/>
          <a:lstStyle/>
          <a:p>
            <a:fld id="{A7626CD6-21B3-4B9B-A1CA-A37A3DEFDDAE}" type="slidenum">
              <a:rPr lang="en-US" smtClean="0"/>
              <a:t>24</a:t>
            </a:fld>
            <a:endParaRPr lang="en-US"/>
          </a:p>
        </p:txBody>
      </p:sp>
    </p:spTree>
    <p:extLst>
      <p:ext uri="{BB962C8B-B14F-4D97-AF65-F5344CB8AC3E}">
        <p14:creationId xmlns:p14="http://schemas.microsoft.com/office/powerpoint/2010/main" val="267956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a:t>https://www.sciencemag.org/news/2016/09/some-relief-great-barrier-reef</a:t>
            </a:r>
          </a:p>
          <a:p>
            <a:r>
              <a:rPr lang="pt-PT" dirty="0"/>
              <a:t>https://www.istockphoto.com/pt/foto/recife-de-coral-gm148788639-20398585</a:t>
            </a:r>
          </a:p>
          <a:p>
            <a:endParaRPr lang="pt-PT"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26CD6-21B3-4B9B-A1CA-A37A3DEFDD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1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a:t>SPM - </a:t>
            </a:r>
            <a:r>
              <a:rPr lang="en-US" sz="1200" b="0" i="0" u="none" strike="noStrike" kern="1200" baseline="0" dirty="0">
                <a:solidFill>
                  <a:schemeClr val="tx1"/>
                </a:solidFill>
                <a:latin typeface="+mn-lt"/>
                <a:ea typeface="+mn-ea"/>
                <a:cs typeface="+mn-cs"/>
              </a:rPr>
              <a:t>The SPM concentrations represent an instantaneous measure of the concentration of particles suspended in the water </a:t>
            </a:r>
            <a:r>
              <a:rPr lang="en-US" sz="1200" b="0" i="0" u="none" strike="noStrike" kern="1200" baseline="0" dirty="0" err="1">
                <a:solidFill>
                  <a:schemeClr val="tx1"/>
                </a:solidFill>
                <a:latin typeface="+mn-lt"/>
                <a:ea typeface="+mn-ea"/>
                <a:cs typeface="+mn-cs"/>
              </a:rPr>
              <a:t>colum</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SUBS - The amount of substratum available for settlement of coral larvae is defined as that part of the bottom not covered by sand, macro-algae, or dense stands of algae turfs. </a:t>
            </a:r>
          </a:p>
          <a:p>
            <a:r>
              <a:rPr lang="en-US" sz="1200" b="0" i="0" u="none" strike="noStrike" kern="1200" baseline="0" dirty="0">
                <a:solidFill>
                  <a:schemeClr val="tx1"/>
                </a:solidFill>
                <a:latin typeface="+mn-lt"/>
                <a:ea typeface="+mn-ea"/>
                <a:cs typeface="+mn-cs"/>
              </a:rPr>
              <a:t>SIZE - Maximum colony size, measured as living surface area, is used here as an integrated measurement for disturbance intensity and frequency (Connell 1978; Done 1992). Small sizes reflect high-energy regimes in which colonies are frequently disturbed and do not attain large sizes (Done &amp; Potts 1992). Large maximum sizes are interpreted as characteristic of more stable environments </a:t>
            </a:r>
          </a:p>
          <a:p>
            <a:endParaRPr lang="pt-PT" dirty="0"/>
          </a:p>
        </p:txBody>
      </p:sp>
      <p:sp>
        <p:nvSpPr>
          <p:cNvPr id="4" name="Espaço Reservado para Número de Slide 3"/>
          <p:cNvSpPr>
            <a:spLocks noGrp="1"/>
          </p:cNvSpPr>
          <p:nvPr>
            <p:ph type="sldNum" sz="quarter" idx="10"/>
          </p:nvPr>
        </p:nvSpPr>
        <p:spPr/>
        <p:txBody>
          <a:bodyPr/>
          <a:lstStyle/>
          <a:p>
            <a:fld id="{A7626CD6-21B3-4B9B-A1CA-A37A3DEFDDAE}" type="slidenum">
              <a:rPr lang="en-US" smtClean="0"/>
              <a:t>26</a:t>
            </a:fld>
            <a:endParaRPr lang="en-US"/>
          </a:p>
        </p:txBody>
      </p:sp>
    </p:spTree>
    <p:extLst>
      <p:ext uri="{BB962C8B-B14F-4D97-AF65-F5344CB8AC3E}">
        <p14:creationId xmlns:p14="http://schemas.microsoft.com/office/powerpoint/2010/main" val="222448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F61803F-1B47-41DD-AE7D-29F9DF29F043}" type="datetimeFigureOut">
              <a:rPr lang="en-US" smtClean="0"/>
              <a:t>19-Dec-18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10377067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1803F-1B47-41DD-AE7D-29F9DF29F043}" type="datetimeFigureOut">
              <a:rPr lang="en-US" smtClean="0"/>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305062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1803F-1B47-41DD-AE7D-29F9DF29F043}" type="datetimeFigureOut">
              <a:rPr lang="en-US" smtClean="0"/>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49016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61803F-1B47-41DD-AE7D-29F9DF29F043}" type="datetimeFigureOut">
              <a:rPr lang="en-US" smtClean="0"/>
              <a:t>19-Dec-18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365602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F61803F-1B47-41DD-AE7D-29F9DF29F043}" type="datetimeFigureOut">
              <a:rPr lang="en-US" smtClean="0"/>
              <a:t>19-Dec-18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16654499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F61803F-1B47-41DD-AE7D-29F9DF29F043}" type="datetimeFigureOut">
              <a:rPr lang="en-US" smtClean="0"/>
              <a:t>19-Dec-18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26758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F61803F-1B47-41DD-AE7D-29F9DF29F043}" type="datetimeFigureOut">
              <a:rPr lang="en-US" smtClean="0"/>
              <a:t>19-Dec-18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081F1-DB03-4CF0-9506-C109FD133AA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686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61803F-1B47-41DD-AE7D-29F9DF29F043}" type="datetimeFigureOut">
              <a:rPr lang="en-US" smtClean="0"/>
              <a:t>19-Dec-18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15119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1803F-1B47-41DD-AE7D-29F9DF29F043}" type="datetimeFigureOut">
              <a:rPr lang="en-US" smtClean="0"/>
              <a:t>19-Dec-18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22344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F61803F-1B47-41DD-AE7D-29F9DF29F043}" type="datetimeFigureOut">
              <a:rPr lang="en-US" smtClean="0"/>
              <a:t>19-Dec-18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237244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F61803F-1B47-41DD-AE7D-29F9DF29F043}" type="datetimeFigureOut">
              <a:rPr lang="en-US" smtClean="0"/>
              <a:t>19-Dec-18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4E081F1-DB03-4CF0-9506-C109FD133AAA}" type="slidenum">
              <a:rPr lang="en-US" smtClean="0"/>
              <a:t>‹#›</a:t>
            </a:fld>
            <a:endParaRPr lang="en-US"/>
          </a:p>
        </p:txBody>
      </p:sp>
    </p:spTree>
    <p:extLst>
      <p:ext uri="{BB962C8B-B14F-4D97-AF65-F5344CB8AC3E}">
        <p14:creationId xmlns:p14="http://schemas.microsoft.com/office/powerpoint/2010/main" val="179295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F61803F-1B47-41DD-AE7D-29F9DF29F043}" type="datetimeFigureOut">
              <a:rPr lang="en-US" smtClean="0"/>
              <a:t>19-Dec-18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4E081F1-DB03-4CF0-9506-C109FD133AAA}" type="slidenum">
              <a:rPr lang="en-US" smtClean="0"/>
              <a:t>‹#›</a:t>
            </a:fld>
            <a:endParaRPr lang="en-US"/>
          </a:p>
        </p:txBody>
      </p:sp>
    </p:spTree>
    <p:extLst>
      <p:ext uri="{BB962C8B-B14F-4D97-AF65-F5344CB8AC3E}">
        <p14:creationId xmlns:p14="http://schemas.microsoft.com/office/powerpoint/2010/main" val="2243750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017410"/>
            <a:ext cx="8991600" cy="1645920"/>
          </a:xfrm>
        </p:spPr>
        <p:txBody>
          <a:bodyPr/>
          <a:lstStyle/>
          <a:p>
            <a:r>
              <a:rPr lang="en-US" cap="none" dirty="0">
                <a:latin typeface="Bahnschrift SemiCondensed" panose="020B0502040204020203" pitchFamily="34" charset="0"/>
              </a:rPr>
              <a:t>FUZZY LOGIC MODELS</a:t>
            </a:r>
          </a:p>
        </p:txBody>
      </p:sp>
      <p:sp>
        <p:nvSpPr>
          <p:cNvPr id="3" name="Subtitle 2"/>
          <p:cNvSpPr>
            <a:spLocks noGrp="1"/>
          </p:cNvSpPr>
          <p:nvPr>
            <p:ph type="subTitle" idx="1"/>
          </p:nvPr>
        </p:nvSpPr>
        <p:spPr>
          <a:xfrm>
            <a:off x="175259" y="6044540"/>
            <a:ext cx="11921738" cy="688769"/>
          </a:xfrm>
        </p:spPr>
        <p:txBody>
          <a:bodyPr numCol="4">
            <a:noAutofit/>
          </a:bodyPr>
          <a:lstStyle/>
          <a:p>
            <a:r>
              <a:rPr lang="en-US" sz="1400" dirty="0" err="1" smtClean="0"/>
              <a:t>Inês</a:t>
            </a:r>
            <a:r>
              <a:rPr lang="en-US" sz="1400" dirty="0" smtClean="0"/>
              <a:t> Bento, 46283</a:t>
            </a:r>
            <a:endParaRPr lang="en-US" sz="1400" dirty="0"/>
          </a:p>
          <a:p>
            <a:r>
              <a:rPr lang="en-US" sz="1400" dirty="0" smtClean="0"/>
              <a:t>Joana </a:t>
            </a:r>
            <a:r>
              <a:rPr lang="en-US" sz="1400" dirty="0" err="1" smtClean="0"/>
              <a:t>Araújo</a:t>
            </a:r>
            <a:r>
              <a:rPr lang="en-US" sz="1400" dirty="0" smtClean="0"/>
              <a:t>, 46766</a:t>
            </a:r>
          </a:p>
          <a:p>
            <a:r>
              <a:rPr lang="en-US" sz="1400" dirty="0" smtClean="0"/>
              <a:t>Joana Pereira, 46125</a:t>
            </a:r>
            <a:endParaRPr lang="en-US" sz="1400" dirty="0"/>
          </a:p>
          <a:p>
            <a:r>
              <a:rPr lang="en-US" sz="1400" dirty="0"/>
              <a:t>Margarida Marques, 52399</a:t>
            </a:r>
          </a:p>
          <a:p>
            <a:r>
              <a:rPr lang="en-US" sz="1400" dirty="0" err="1" smtClean="0"/>
              <a:t>Matilde</a:t>
            </a:r>
            <a:r>
              <a:rPr lang="en-US" sz="1400" dirty="0" smtClean="0"/>
              <a:t> </a:t>
            </a:r>
            <a:r>
              <a:rPr lang="en-US" sz="1400" dirty="0" err="1"/>
              <a:t>Almodôvar</a:t>
            </a:r>
            <a:r>
              <a:rPr lang="en-US" sz="1400" dirty="0"/>
              <a:t>, </a:t>
            </a:r>
            <a:r>
              <a:rPr lang="en-US" sz="1400" dirty="0" smtClean="0"/>
              <a:t>47565</a:t>
            </a:r>
          </a:p>
          <a:p>
            <a:r>
              <a:rPr lang="en-US" sz="1400" dirty="0" smtClean="0"/>
              <a:t>Morgan </a:t>
            </a:r>
            <a:r>
              <a:rPr lang="en-US" sz="1400" dirty="0" err="1" smtClean="0"/>
              <a:t>Casal</a:t>
            </a:r>
            <a:r>
              <a:rPr lang="en-US" sz="1400" dirty="0" smtClean="0"/>
              <a:t> Ribeiro, 53471</a:t>
            </a:r>
            <a:endParaRPr lang="en-US" sz="1400" dirty="0"/>
          </a:p>
          <a:p>
            <a:r>
              <a:rPr lang="en-US" sz="1400" dirty="0" smtClean="0"/>
              <a:t>Pedro </a:t>
            </a:r>
            <a:r>
              <a:rPr lang="en-US" sz="1400" dirty="0" err="1" smtClean="0"/>
              <a:t>Afonso</a:t>
            </a:r>
            <a:r>
              <a:rPr lang="en-US" sz="1400" dirty="0"/>
              <a:t>, </a:t>
            </a:r>
            <a:r>
              <a:rPr lang="en-US" sz="1400" dirty="0" smtClean="0"/>
              <a:t>47594</a:t>
            </a:r>
          </a:p>
          <a:p>
            <a:r>
              <a:rPr lang="en-US" sz="1400" dirty="0" smtClean="0"/>
              <a:t>Rita </a:t>
            </a:r>
            <a:r>
              <a:rPr lang="en-US" sz="1400" dirty="0"/>
              <a:t>Pereira, </a:t>
            </a:r>
            <a:r>
              <a:rPr lang="en-US" sz="1400" dirty="0" smtClean="0"/>
              <a:t>47662</a:t>
            </a:r>
            <a:endParaRPr lang="en-US" sz="1400" dirty="0"/>
          </a:p>
        </p:txBody>
      </p:sp>
      <p:pic>
        <p:nvPicPr>
          <p:cNvPr id="5" name="Picture 4"/>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0" y="0"/>
            <a:ext cx="2081053" cy="1090759"/>
          </a:xfrm>
          <a:prstGeom prst="rect">
            <a:avLst/>
          </a:prstGeom>
        </p:spPr>
      </p:pic>
      <p:sp>
        <p:nvSpPr>
          <p:cNvPr id="6" name="TextBox 5"/>
          <p:cNvSpPr txBox="1"/>
          <p:nvPr/>
        </p:nvSpPr>
        <p:spPr>
          <a:xfrm>
            <a:off x="1600200" y="3963860"/>
            <a:ext cx="8991600" cy="923330"/>
          </a:xfrm>
          <a:prstGeom prst="rect">
            <a:avLst/>
          </a:prstGeom>
          <a:noFill/>
        </p:spPr>
        <p:txBody>
          <a:bodyPr wrap="square" rtlCol="0">
            <a:spAutoFit/>
          </a:bodyPr>
          <a:lstStyle/>
          <a:p>
            <a:pPr algn="ctr"/>
            <a:r>
              <a:rPr lang="en-US" dirty="0" err="1">
                <a:solidFill>
                  <a:schemeClr val="bg1"/>
                </a:solidFill>
              </a:rPr>
              <a:t>Mestrados</a:t>
            </a:r>
            <a:r>
              <a:rPr lang="en-US" dirty="0">
                <a:solidFill>
                  <a:schemeClr val="bg1"/>
                </a:solidFill>
              </a:rPr>
              <a:t> </a:t>
            </a:r>
            <a:r>
              <a:rPr lang="en-US" dirty="0" err="1">
                <a:solidFill>
                  <a:schemeClr val="bg1"/>
                </a:solidFill>
              </a:rPr>
              <a:t>em</a:t>
            </a:r>
            <a:r>
              <a:rPr lang="en-US" dirty="0">
                <a:solidFill>
                  <a:schemeClr val="bg1"/>
                </a:solidFill>
              </a:rPr>
              <a:t> </a:t>
            </a:r>
            <a:r>
              <a:rPr lang="en-US" dirty="0" err="1">
                <a:solidFill>
                  <a:schemeClr val="bg1"/>
                </a:solidFill>
              </a:rPr>
              <a:t>Biologia</a:t>
            </a:r>
            <a:r>
              <a:rPr lang="en-US" dirty="0">
                <a:solidFill>
                  <a:schemeClr val="bg1"/>
                </a:solidFill>
              </a:rPr>
              <a:t> da </a:t>
            </a:r>
            <a:r>
              <a:rPr lang="en-US" dirty="0" err="1">
                <a:solidFill>
                  <a:schemeClr val="bg1"/>
                </a:solidFill>
              </a:rPr>
              <a:t>Conservação</a:t>
            </a:r>
            <a:r>
              <a:rPr lang="en-US" dirty="0">
                <a:solidFill>
                  <a:schemeClr val="bg1"/>
                </a:solidFill>
              </a:rPr>
              <a:t>, </a:t>
            </a:r>
            <a:r>
              <a:rPr lang="en-US" dirty="0" err="1">
                <a:solidFill>
                  <a:schemeClr val="bg1"/>
                </a:solidFill>
              </a:rPr>
              <a:t>Ecologia</a:t>
            </a:r>
            <a:r>
              <a:rPr lang="en-US" dirty="0">
                <a:solidFill>
                  <a:schemeClr val="bg1"/>
                </a:solidFill>
              </a:rPr>
              <a:t> </a:t>
            </a:r>
            <a:r>
              <a:rPr lang="en-US" dirty="0" err="1">
                <a:solidFill>
                  <a:schemeClr val="bg1"/>
                </a:solidFill>
              </a:rPr>
              <a:t>Marinha</a:t>
            </a:r>
            <a:r>
              <a:rPr lang="en-US" dirty="0">
                <a:solidFill>
                  <a:schemeClr val="bg1"/>
                </a:solidFill>
              </a:rPr>
              <a:t> e </a:t>
            </a:r>
            <a:r>
              <a:rPr lang="en-US" dirty="0" err="1">
                <a:solidFill>
                  <a:schemeClr val="bg1"/>
                </a:solidFill>
              </a:rPr>
              <a:t>Ecologia</a:t>
            </a:r>
            <a:r>
              <a:rPr lang="en-US" dirty="0">
                <a:solidFill>
                  <a:schemeClr val="bg1"/>
                </a:solidFill>
              </a:rPr>
              <a:t> e </a:t>
            </a:r>
            <a:r>
              <a:rPr lang="en-US" dirty="0" err="1">
                <a:solidFill>
                  <a:schemeClr val="bg1"/>
                </a:solidFill>
              </a:rPr>
              <a:t>Gestão</a:t>
            </a:r>
            <a:r>
              <a:rPr lang="en-US" dirty="0">
                <a:solidFill>
                  <a:schemeClr val="bg1"/>
                </a:solidFill>
              </a:rPr>
              <a:t> </a:t>
            </a:r>
            <a:r>
              <a:rPr lang="en-US" dirty="0" err="1">
                <a:solidFill>
                  <a:schemeClr val="bg1"/>
                </a:solidFill>
              </a:rPr>
              <a:t>Ambiental</a:t>
            </a:r>
            <a:endParaRPr lang="en-US" dirty="0">
              <a:solidFill>
                <a:schemeClr val="bg1"/>
              </a:solidFill>
            </a:endParaRPr>
          </a:p>
          <a:p>
            <a:pPr algn="ctr"/>
            <a:r>
              <a:rPr lang="en-US" dirty="0" err="1">
                <a:solidFill>
                  <a:schemeClr val="bg1"/>
                </a:solidFill>
              </a:rPr>
              <a:t>Modelação</a:t>
            </a:r>
            <a:r>
              <a:rPr lang="en-US" dirty="0">
                <a:solidFill>
                  <a:schemeClr val="bg1"/>
                </a:solidFill>
              </a:rPr>
              <a:t> </a:t>
            </a:r>
            <a:r>
              <a:rPr lang="en-US" dirty="0" err="1">
                <a:solidFill>
                  <a:schemeClr val="bg1"/>
                </a:solidFill>
              </a:rPr>
              <a:t>Ecológica</a:t>
            </a:r>
            <a:endParaRPr lang="en-US" dirty="0">
              <a:solidFill>
                <a:schemeClr val="bg1"/>
              </a:solidFill>
            </a:endParaRPr>
          </a:p>
          <a:p>
            <a:pPr algn="ctr"/>
            <a:r>
              <a:rPr lang="en-US" dirty="0">
                <a:solidFill>
                  <a:schemeClr val="bg1"/>
                </a:solidFill>
              </a:rPr>
              <a:t>2018 /2019</a:t>
            </a:r>
          </a:p>
        </p:txBody>
      </p:sp>
    </p:spTree>
    <p:extLst>
      <p:ext uri="{BB962C8B-B14F-4D97-AF65-F5344CB8AC3E}">
        <p14:creationId xmlns:p14="http://schemas.microsoft.com/office/powerpoint/2010/main" val="224201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86854" y="1473958"/>
            <a:ext cx="10904561" cy="52570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25" name="CaixaDeTexto 24">
            <a:extLst>
              <a:ext uri="{FF2B5EF4-FFF2-40B4-BE49-F238E27FC236}">
                <a16:creationId xmlns:a16="http://schemas.microsoft.com/office/drawing/2014/main" id="{FA231A1B-A6A4-4A78-915B-5E8B4072453B}"/>
              </a:ext>
            </a:extLst>
          </p:cNvPr>
          <p:cNvSpPr txBox="1"/>
          <p:nvPr/>
        </p:nvSpPr>
        <p:spPr>
          <a:xfrm>
            <a:off x="1409700" y="1522689"/>
            <a:ext cx="2895600" cy="1938992"/>
          </a:xfrm>
          <a:prstGeom prst="rect">
            <a:avLst/>
          </a:prstGeom>
          <a:noFill/>
        </p:spPr>
        <p:txBody>
          <a:bodyPr wrap="square" rtlCol="0">
            <a:spAutoFit/>
          </a:bodyPr>
          <a:lstStyle/>
          <a:p>
            <a:pPr algn="ctr"/>
            <a:r>
              <a:rPr lang="pt-PT" sz="2000" dirty="0"/>
              <a:t>Kg </a:t>
            </a:r>
            <a:r>
              <a:rPr lang="pt-PT" sz="2000" dirty="0" err="1"/>
              <a:t>of</a:t>
            </a:r>
            <a:r>
              <a:rPr lang="pt-PT" sz="2000" dirty="0"/>
              <a:t> </a:t>
            </a:r>
            <a:r>
              <a:rPr lang="pt-PT" sz="2000" dirty="0" err="1"/>
              <a:t>meat</a:t>
            </a:r>
            <a:r>
              <a:rPr lang="pt-PT" sz="2000" dirty="0"/>
              <a:t> and </a:t>
            </a:r>
            <a:r>
              <a:rPr lang="pt-PT" sz="2000" dirty="0" err="1" smtClean="0"/>
              <a:t>bones</a:t>
            </a:r>
            <a:endParaRPr lang="pt-PT" sz="2000" dirty="0"/>
          </a:p>
          <a:p>
            <a:pPr algn="ctr"/>
            <a:r>
              <a:rPr lang="pt-PT" sz="2000" dirty="0"/>
              <a:t>a</a:t>
            </a:r>
            <a:r>
              <a:rPr lang="pt-PT" sz="2000" dirty="0" smtClean="0"/>
              <a:t> - </a:t>
            </a:r>
            <a:r>
              <a:rPr lang="pt-PT" sz="2000" dirty="0"/>
              <a:t>5 kg</a:t>
            </a:r>
          </a:p>
          <a:p>
            <a:pPr algn="ctr"/>
            <a:r>
              <a:rPr lang="pt-PT" sz="2000" dirty="0"/>
              <a:t>b</a:t>
            </a:r>
            <a:r>
              <a:rPr lang="pt-PT" sz="2000" dirty="0" smtClean="0"/>
              <a:t> - </a:t>
            </a:r>
            <a:r>
              <a:rPr lang="pt-PT" sz="2000" dirty="0"/>
              <a:t>10 kg</a:t>
            </a:r>
          </a:p>
          <a:p>
            <a:pPr algn="ctr"/>
            <a:r>
              <a:rPr lang="pt-PT" sz="2000" dirty="0"/>
              <a:t>c</a:t>
            </a:r>
            <a:r>
              <a:rPr lang="pt-PT" sz="2000" dirty="0" smtClean="0"/>
              <a:t> -20 </a:t>
            </a:r>
            <a:r>
              <a:rPr lang="pt-PT" sz="2000" dirty="0"/>
              <a:t>kg</a:t>
            </a:r>
          </a:p>
          <a:p>
            <a:pPr algn="ctr"/>
            <a:r>
              <a:rPr lang="pt-PT" sz="2000" dirty="0"/>
              <a:t>d</a:t>
            </a:r>
            <a:r>
              <a:rPr lang="pt-PT" sz="2000" dirty="0" smtClean="0"/>
              <a:t> -30 </a:t>
            </a:r>
            <a:r>
              <a:rPr lang="pt-PT" sz="2000" dirty="0"/>
              <a:t>kg</a:t>
            </a:r>
          </a:p>
          <a:p>
            <a:pPr algn="ctr"/>
            <a:r>
              <a:rPr lang="pt-PT" sz="2000" dirty="0"/>
              <a:t>e</a:t>
            </a:r>
            <a:r>
              <a:rPr lang="pt-PT" sz="2000" dirty="0" smtClean="0"/>
              <a:t> - </a:t>
            </a:r>
            <a:r>
              <a:rPr lang="pt-PT" sz="2000" dirty="0"/>
              <a:t>40 kg</a:t>
            </a:r>
          </a:p>
        </p:txBody>
      </p:sp>
      <p:sp>
        <p:nvSpPr>
          <p:cNvPr id="26" name="CaixaDeTexto 25">
            <a:extLst>
              <a:ext uri="{FF2B5EF4-FFF2-40B4-BE49-F238E27FC236}">
                <a16:creationId xmlns:a16="http://schemas.microsoft.com/office/drawing/2014/main" id="{A5A951DA-E690-44C5-AA34-16CEAEBC97BD}"/>
              </a:ext>
            </a:extLst>
          </p:cNvPr>
          <p:cNvSpPr txBox="1"/>
          <p:nvPr/>
        </p:nvSpPr>
        <p:spPr>
          <a:xfrm>
            <a:off x="4406900" y="4661196"/>
            <a:ext cx="2895600" cy="400110"/>
          </a:xfrm>
          <a:prstGeom prst="rect">
            <a:avLst/>
          </a:prstGeom>
          <a:noFill/>
        </p:spPr>
        <p:txBody>
          <a:bodyPr wrap="square" rtlCol="0">
            <a:spAutoFit/>
          </a:bodyPr>
          <a:lstStyle/>
          <a:p>
            <a:pPr algn="ctr"/>
            <a:r>
              <a:rPr lang="pt-PT" sz="2000" dirty="0" err="1"/>
              <a:t>Inference</a:t>
            </a:r>
            <a:endParaRPr lang="pt-PT" sz="2000" dirty="0"/>
          </a:p>
        </p:txBody>
      </p:sp>
      <p:sp>
        <p:nvSpPr>
          <p:cNvPr id="29" name="CaixaDeTexto 28">
            <a:extLst>
              <a:ext uri="{FF2B5EF4-FFF2-40B4-BE49-F238E27FC236}">
                <a16:creationId xmlns:a16="http://schemas.microsoft.com/office/drawing/2014/main" id="{D1E0F1F3-704B-470B-BCC1-B9BD9371D66C}"/>
              </a:ext>
            </a:extLst>
          </p:cNvPr>
          <p:cNvSpPr txBox="1"/>
          <p:nvPr/>
        </p:nvSpPr>
        <p:spPr>
          <a:xfrm>
            <a:off x="8407400" y="3400941"/>
            <a:ext cx="2895600" cy="400110"/>
          </a:xfrm>
          <a:prstGeom prst="rect">
            <a:avLst/>
          </a:prstGeom>
          <a:noFill/>
        </p:spPr>
        <p:txBody>
          <a:bodyPr wrap="square" rtlCol="0">
            <a:spAutoFit/>
          </a:bodyPr>
          <a:lstStyle/>
          <a:p>
            <a:pPr algn="ctr"/>
            <a:r>
              <a:rPr lang="pt-PT" sz="2000" dirty="0" err="1"/>
              <a:t>Defuzzify</a:t>
            </a:r>
            <a:endParaRPr lang="pt-PT" dirty="0"/>
          </a:p>
        </p:txBody>
      </p:sp>
      <p:sp>
        <p:nvSpPr>
          <p:cNvPr id="30" name="CaixaDeTexto 29">
            <a:extLst>
              <a:ext uri="{FF2B5EF4-FFF2-40B4-BE49-F238E27FC236}">
                <a16:creationId xmlns:a16="http://schemas.microsoft.com/office/drawing/2014/main" id="{338B9F80-3BA8-4EA4-B278-7846B0EB429A}"/>
              </a:ext>
            </a:extLst>
          </p:cNvPr>
          <p:cNvSpPr txBox="1"/>
          <p:nvPr/>
        </p:nvSpPr>
        <p:spPr>
          <a:xfrm>
            <a:off x="7275019" y="1473446"/>
            <a:ext cx="2895600" cy="1938992"/>
          </a:xfrm>
          <a:prstGeom prst="rect">
            <a:avLst/>
          </a:prstGeom>
          <a:noFill/>
        </p:spPr>
        <p:txBody>
          <a:bodyPr wrap="square" rtlCol="0">
            <a:spAutoFit/>
          </a:bodyPr>
          <a:lstStyle/>
          <a:p>
            <a:pPr algn="ctr"/>
            <a:r>
              <a:rPr lang="pt-PT" sz="2000" dirty="0" err="1"/>
              <a:t>Energy</a:t>
            </a:r>
            <a:r>
              <a:rPr lang="pt-PT" sz="2000" dirty="0"/>
              <a:t> </a:t>
            </a:r>
            <a:r>
              <a:rPr lang="pt-PT" sz="2000" dirty="0" err="1" smtClean="0"/>
              <a:t>gain</a:t>
            </a:r>
            <a:endParaRPr lang="pt-PT" sz="2000" dirty="0"/>
          </a:p>
          <a:p>
            <a:pPr algn="ctr"/>
            <a:r>
              <a:rPr lang="pt-PT" sz="2000" dirty="0"/>
              <a:t>a</a:t>
            </a:r>
            <a:r>
              <a:rPr lang="pt-PT" sz="2000" dirty="0" smtClean="0"/>
              <a:t> – 100 kcal</a:t>
            </a:r>
            <a:endParaRPr lang="pt-PT" sz="2000" dirty="0"/>
          </a:p>
          <a:p>
            <a:pPr algn="ctr"/>
            <a:r>
              <a:rPr lang="pt-PT" sz="2000" dirty="0"/>
              <a:t>b</a:t>
            </a:r>
            <a:r>
              <a:rPr lang="pt-PT" sz="2000" dirty="0" smtClean="0"/>
              <a:t> – 250 kcal</a:t>
            </a:r>
            <a:endParaRPr lang="pt-PT" sz="2000" dirty="0"/>
          </a:p>
          <a:p>
            <a:pPr algn="ctr"/>
            <a:r>
              <a:rPr lang="pt-PT" sz="2000" dirty="0"/>
              <a:t>c</a:t>
            </a:r>
            <a:r>
              <a:rPr lang="pt-PT" sz="2000" dirty="0" smtClean="0"/>
              <a:t> – 500 kcal</a:t>
            </a:r>
            <a:endParaRPr lang="pt-PT" sz="2000" dirty="0"/>
          </a:p>
          <a:p>
            <a:pPr algn="ctr"/>
            <a:r>
              <a:rPr lang="pt-PT" sz="2000" dirty="0"/>
              <a:t>d</a:t>
            </a:r>
            <a:r>
              <a:rPr lang="pt-PT" sz="2000" dirty="0" smtClean="0"/>
              <a:t> – 1000 kcal</a:t>
            </a:r>
            <a:endParaRPr lang="pt-PT" sz="2000" dirty="0"/>
          </a:p>
          <a:p>
            <a:pPr algn="ctr"/>
            <a:r>
              <a:rPr lang="pt-PT" sz="2000" dirty="0"/>
              <a:t>e</a:t>
            </a:r>
            <a:r>
              <a:rPr lang="pt-PT" sz="2000" dirty="0" smtClean="0"/>
              <a:t> - </a:t>
            </a:r>
            <a:r>
              <a:rPr lang="pt-PT" sz="2000" dirty="0"/>
              <a:t>no </a:t>
            </a:r>
            <a:r>
              <a:rPr lang="pt-PT" sz="2000" dirty="0" err="1" smtClean="0"/>
              <a:t>effort</a:t>
            </a:r>
            <a:endParaRPr lang="pt-PT" sz="2000" dirty="0"/>
          </a:p>
        </p:txBody>
      </p:sp>
      <p:sp>
        <p:nvSpPr>
          <p:cNvPr id="31" name="CaixaDeTexto 30">
            <a:extLst>
              <a:ext uri="{FF2B5EF4-FFF2-40B4-BE49-F238E27FC236}">
                <a16:creationId xmlns:a16="http://schemas.microsoft.com/office/drawing/2014/main" id="{C8E02794-B968-4020-8F74-75772F1FC172}"/>
              </a:ext>
            </a:extLst>
          </p:cNvPr>
          <p:cNvSpPr txBox="1"/>
          <p:nvPr/>
        </p:nvSpPr>
        <p:spPr>
          <a:xfrm>
            <a:off x="4386298" y="2969247"/>
            <a:ext cx="2949117" cy="461665"/>
          </a:xfrm>
          <a:prstGeom prst="rect">
            <a:avLst/>
          </a:prstGeom>
          <a:noFill/>
        </p:spPr>
        <p:txBody>
          <a:bodyPr wrap="square" rtlCol="0">
            <a:spAutoFit/>
          </a:bodyPr>
          <a:lstStyle/>
          <a:p>
            <a:pPr algn="ctr"/>
            <a:r>
              <a:rPr lang="pt-PT" sz="2400" dirty="0"/>
              <a:t>Rule Base</a:t>
            </a:r>
          </a:p>
        </p:txBody>
      </p:sp>
      <p:sp>
        <p:nvSpPr>
          <p:cNvPr id="32" name="CaixaDeTexto 31">
            <a:extLst>
              <a:ext uri="{FF2B5EF4-FFF2-40B4-BE49-F238E27FC236}">
                <a16:creationId xmlns:a16="http://schemas.microsoft.com/office/drawing/2014/main" id="{ACF6299F-08BF-450D-AEFF-415334922F69}"/>
              </a:ext>
            </a:extLst>
          </p:cNvPr>
          <p:cNvSpPr txBox="1"/>
          <p:nvPr/>
        </p:nvSpPr>
        <p:spPr>
          <a:xfrm>
            <a:off x="2225910" y="4638097"/>
            <a:ext cx="2002953" cy="1754326"/>
          </a:xfrm>
          <a:prstGeom prst="rect">
            <a:avLst/>
          </a:prstGeom>
          <a:noFill/>
        </p:spPr>
        <p:txBody>
          <a:bodyPr wrap="square" rtlCol="0">
            <a:spAutoFit/>
          </a:bodyPr>
          <a:lstStyle/>
          <a:p>
            <a:r>
              <a:rPr lang="pt-PT" dirty="0" smtClean="0"/>
              <a:t>Input </a:t>
            </a:r>
          </a:p>
          <a:p>
            <a:r>
              <a:rPr lang="pt-PT" dirty="0"/>
              <a:t>a</a:t>
            </a:r>
            <a:r>
              <a:rPr lang="pt-PT" dirty="0" smtClean="0"/>
              <a:t> - die </a:t>
            </a:r>
            <a:r>
              <a:rPr lang="pt-PT" dirty="0" err="1" smtClean="0"/>
              <a:t>of</a:t>
            </a:r>
            <a:r>
              <a:rPr lang="pt-PT" dirty="0" smtClean="0"/>
              <a:t> </a:t>
            </a:r>
            <a:r>
              <a:rPr lang="pt-PT" dirty="0" err="1" smtClean="0"/>
              <a:t>hunger</a:t>
            </a:r>
            <a:endParaRPr lang="pt-PT" dirty="0" smtClean="0"/>
          </a:p>
          <a:p>
            <a:r>
              <a:rPr lang="pt-PT" dirty="0" smtClean="0"/>
              <a:t>b - </a:t>
            </a:r>
            <a:r>
              <a:rPr lang="pt-PT" dirty="0" err="1"/>
              <a:t>very</a:t>
            </a:r>
            <a:r>
              <a:rPr lang="pt-PT" dirty="0"/>
              <a:t> </a:t>
            </a:r>
            <a:r>
              <a:rPr lang="pt-PT" dirty="0" err="1"/>
              <a:t>hungry</a:t>
            </a:r>
            <a:endParaRPr lang="pt-PT" dirty="0"/>
          </a:p>
          <a:p>
            <a:r>
              <a:rPr lang="pt-PT" dirty="0"/>
              <a:t>c</a:t>
            </a:r>
            <a:r>
              <a:rPr lang="pt-PT" dirty="0" smtClean="0"/>
              <a:t> - </a:t>
            </a:r>
            <a:r>
              <a:rPr lang="pt-PT" dirty="0" err="1"/>
              <a:t>hungry</a:t>
            </a:r>
            <a:endParaRPr lang="pt-PT" dirty="0"/>
          </a:p>
          <a:p>
            <a:r>
              <a:rPr lang="pt-PT" dirty="0"/>
              <a:t>d</a:t>
            </a:r>
            <a:r>
              <a:rPr lang="pt-PT" dirty="0" smtClean="0"/>
              <a:t> - </a:t>
            </a:r>
            <a:r>
              <a:rPr lang="pt-PT" dirty="0"/>
              <a:t>a bit </a:t>
            </a:r>
            <a:r>
              <a:rPr lang="pt-PT" dirty="0" err="1"/>
              <a:t>hungry</a:t>
            </a:r>
            <a:endParaRPr lang="pt-PT" dirty="0"/>
          </a:p>
          <a:p>
            <a:r>
              <a:rPr lang="pt-PT" dirty="0"/>
              <a:t>e</a:t>
            </a:r>
            <a:r>
              <a:rPr lang="pt-PT" dirty="0" smtClean="0"/>
              <a:t> - </a:t>
            </a:r>
            <a:r>
              <a:rPr lang="pt-PT" dirty="0" err="1"/>
              <a:t>not</a:t>
            </a:r>
            <a:r>
              <a:rPr lang="pt-PT" dirty="0"/>
              <a:t> </a:t>
            </a:r>
            <a:r>
              <a:rPr lang="pt-PT" dirty="0" err="1"/>
              <a:t>hungry</a:t>
            </a:r>
            <a:endParaRPr lang="pt-PT" dirty="0"/>
          </a:p>
        </p:txBody>
      </p:sp>
      <p:sp>
        <p:nvSpPr>
          <p:cNvPr id="33" name="CaixaDeTexto 32">
            <a:extLst>
              <a:ext uri="{FF2B5EF4-FFF2-40B4-BE49-F238E27FC236}">
                <a16:creationId xmlns:a16="http://schemas.microsoft.com/office/drawing/2014/main" id="{0F1778EB-D348-4884-92C5-527438135170}"/>
              </a:ext>
            </a:extLst>
          </p:cNvPr>
          <p:cNvSpPr txBox="1"/>
          <p:nvPr/>
        </p:nvSpPr>
        <p:spPr>
          <a:xfrm>
            <a:off x="409574" y="3456903"/>
            <a:ext cx="2895600" cy="400110"/>
          </a:xfrm>
          <a:prstGeom prst="rect">
            <a:avLst/>
          </a:prstGeom>
          <a:noFill/>
        </p:spPr>
        <p:txBody>
          <a:bodyPr wrap="square" rtlCol="0">
            <a:spAutoFit/>
          </a:bodyPr>
          <a:lstStyle/>
          <a:p>
            <a:pPr algn="ctr"/>
            <a:r>
              <a:rPr lang="pt-PT" sz="2000" dirty="0" err="1"/>
              <a:t>Fuzzify</a:t>
            </a:r>
            <a:endParaRPr lang="pt-PT" sz="2000" dirty="0"/>
          </a:p>
        </p:txBody>
      </p:sp>
      <p:cxnSp>
        <p:nvCxnSpPr>
          <p:cNvPr id="34" name="Conexão reta unidirecional 33">
            <a:extLst>
              <a:ext uri="{FF2B5EF4-FFF2-40B4-BE49-F238E27FC236}">
                <a16:creationId xmlns:a16="http://schemas.microsoft.com/office/drawing/2014/main" id="{86AE4C4C-39AF-495E-892F-93D03A380059}"/>
              </a:ext>
            </a:extLst>
          </p:cNvPr>
          <p:cNvCxnSpPr>
            <a:cxnSpLocks/>
          </p:cNvCxnSpPr>
          <p:nvPr/>
        </p:nvCxnSpPr>
        <p:spPr>
          <a:xfrm>
            <a:off x="2895600" y="3456903"/>
            <a:ext cx="0" cy="82926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xão reta unidirecional 34">
            <a:extLst>
              <a:ext uri="{FF2B5EF4-FFF2-40B4-BE49-F238E27FC236}">
                <a16:creationId xmlns:a16="http://schemas.microsoft.com/office/drawing/2014/main" id="{784FDEBF-C33D-4B9D-ACAA-D29BF0E4AA30}"/>
              </a:ext>
            </a:extLst>
          </p:cNvPr>
          <p:cNvCxnSpPr>
            <a:cxnSpLocks/>
          </p:cNvCxnSpPr>
          <p:nvPr/>
        </p:nvCxnSpPr>
        <p:spPr>
          <a:xfrm flipV="1">
            <a:off x="8835566" y="3401333"/>
            <a:ext cx="0" cy="89165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Seta: Para Baixo 35">
            <a:extLst>
              <a:ext uri="{FF2B5EF4-FFF2-40B4-BE49-F238E27FC236}">
                <a16:creationId xmlns:a16="http://schemas.microsoft.com/office/drawing/2014/main" id="{C8EF4815-43ED-4802-A70E-80FF332413E5}"/>
              </a:ext>
            </a:extLst>
          </p:cNvPr>
          <p:cNvSpPr/>
          <p:nvPr/>
        </p:nvSpPr>
        <p:spPr>
          <a:xfrm>
            <a:off x="5549907" y="3613081"/>
            <a:ext cx="609585" cy="645717"/>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7" name="Conexão reta unidirecional 36">
            <a:extLst>
              <a:ext uri="{FF2B5EF4-FFF2-40B4-BE49-F238E27FC236}">
                <a16:creationId xmlns:a16="http://schemas.microsoft.com/office/drawing/2014/main" id="{C5F0AEB5-8BDB-48EF-9232-C5244278E80B}"/>
              </a:ext>
            </a:extLst>
          </p:cNvPr>
          <p:cNvCxnSpPr>
            <a:cxnSpLocks/>
          </p:cNvCxnSpPr>
          <p:nvPr/>
        </p:nvCxnSpPr>
        <p:spPr>
          <a:xfrm>
            <a:off x="4174641" y="4861251"/>
            <a:ext cx="90170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xão reta unidirecional 37">
            <a:extLst>
              <a:ext uri="{FF2B5EF4-FFF2-40B4-BE49-F238E27FC236}">
                <a16:creationId xmlns:a16="http://schemas.microsoft.com/office/drawing/2014/main" id="{E92E5185-CDBD-4568-B086-EA6461CF7081}"/>
              </a:ext>
            </a:extLst>
          </p:cNvPr>
          <p:cNvCxnSpPr>
            <a:cxnSpLocks/>
          </p:cNvCxnSpPr>
          <p:nvPr/>
        </p:nvCxnSpPr>
        <p:spPr>
          <a:xfrm>
            <a:off x="6578081" y="4861251"/>
            <a:ext cx="90170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517C7F1-E507-4DA8-ACAC-712519AA669B}"/>
              </a:ext>
            </a:extLst>
          </p:cNvPr>
          <p:cNvSpPr/>
          <p:nvPr/>
        </p:nvSpPr>
        <p:spPr>
          <a:xfrm>
            <a:off x="1676400" y="4393104"/>
            <a:ext cx="2498241" cy="229064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1" name="Conexão reta 40">
            <a:extLst>
              <a:ext uri="{FF2B5EF4-FFF2-40B4-BE49-F238E27FC236}">
                <a16:creationId xmlns:a16="http://schemas.microsoft.com/office/drawing/2014/main" id="{06238C27-DF38-4B13-BE4C-2B42B63BB5C0}"/>
              </a:ext>
            </a:extLst>
          </p:cNvPr>
          <p:cNvCxnSpPr/>
          <p:nvPr/>
        </p:nvCxnSpPr>
        <p:spPr>
          <a:xfrm flipV="1">
            <a:off x="889000" y="3871537"/>
            <a:ext cx="10414000" cy="381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CaixaDeTexto 41">
            <a:extLst>
              <a:ext uri="{FF2B5EF4-FFF2-40B4-BE49-F238E27FC236}">
                <a16:creationId xmlns:a16="http://schemas.microsoft.com/office/drawing/2014/main" id="{7BE4A57E-38BC-452B-88D6-CAD3A7A4A790}"/>
              </a:ext>
            </a:extLst>
          </p:cNvPr>
          <p:cNvSpPr txBox="1"/>
          <p:nvPr/>
        </p:nvSpPr>
        <p:spPr>
          <a:xfrm>
            <a:off x="7985090" y="4646883"/>
            <a:ext cx="2895600" cy="1754326"/>
          </a:xfrm>
          <a:prstGeom prst="rect">
            <a:avLst/>
          </a:prstGeom>
          <a:noFill/>
        </p:spPr>
        <p:txBody>
          <a:bodyPr wrap="square" rtlCol="0">
            <a:spAutoFit/>
          </a:bodyPr>
          <a:lstStyle/>
          <a:p>
            <a:r>
              <a:rPr lang="pt-PT" dirty="0" smtClean="0"/>
              <a:t>Output</a:t>
            </a:r>
            <a:endParaRPr lang="pt-PT" dirty="0"/>
          </a:p>
          <a:p>
            <a:r>
              <a:rPr lang="pt-PT" dirty="0"/>
              <a:t>a</a:t>
            </a:r>
            <a:r>
              <a:rPr lang="pt-PT" dirty="0" smtClean="0"/>
              <a:t> - </a:t>
            </a:r>
            <a:r>
              <a:rPr lang="pt-PT" dirty="0" err="1" smtClean="0"/>
              <a:t>rat</a:t>
            </a:r>
            <a:r>
              <a:rPr lang="pt-PT" dirty="0" smtClean="0"/>
              <a:t> </a:t>
            </a:r>
            <a:r>
              <a:rPr lang="pt-PT" dirty="0" err="1" smtClean="0"/>
              <a:t>or</a:t>
            </a:r>
            <a:r>
              <a:rPr lang="pt-PT" dirty="0" smtClean="0"/>
              <a:t> </a:t>
            </a:r>
            <a:r>
              <a:rPr lang="pt-PT" dirty="0" err="1" smtClean="0"/>
              <a:t>anything</a:t>
            </a:r>
            <a:endParaRPr lang="pt-PT" dirty="0"/>
          </a:p>
          <a:p>
            <a:r>
              <a:rPr lang="pt-PT" dirty="0"/>
              <a:t>b</a:t>
            </a:r>
            <a:r>
              <a:rPr lang="pt-PT" dirty="0" smtClean="0"/>
              <a:t> - </a:t>
            </a:r>
            <a:r>
              <a:rPr lang="pt-PT" dirty="0" err="1"/>
              <a:t>bunny</a:t>
            </a:r>
            <a:r>
              <a:rPr lang="pt-PT" dirty="0"/>
              <a:t> </a:t>
            </a:r>
            <a:r>
              <a:rPr lang="pt-PT" dirty="0" err="1"/>
              <a:t>or</a:t>
            </a:r>
            <a:r>
              <a:rPr lang="pt-PT" dirty="0"/>
              <a:t> </a:t>
            </a:r>
            <a:r>
              <a:rPr lang="pt-PT" dirty="0" err="1"/>
              <a:t>partridge</a:t>
            </a:r>
            <a:endParaRPr lang="pt-PT" dirty="0"/>
          </a:p>
          <a:p>
            <a:r>
              <a:rPr lang="pt-PT" dirty="0"/>
              <a:t>c</a:t>
            </a:r>
            <a:r>
              <a:rPr lang="pt-PT" dirty="0" smtClean="0"/>
              <a:t> - </a:t>
            </a:r>
            <a:r>
              <a:rPr lang="pt-PT" dirty="0"/>
              <a:t>fox </a:t>
            </a:r>
            <a:r>
              <a:rPr lang="pt-PT" dirty="0" err="1"/>
              <a:t>or</a:t>
            </a:r>
            <a:r>
              <a:rPr lang="pt-PT" dirty="0"/>
              <a:t> </a:t>
            </a:r>
            <a:r>
              <a:rPr lang="pt-PT" dirty="0" err="1"/>
              <a:t>dog</a:t>
            </a:r>
            <a:endParaRPr lang="pt-PT" dirty="0"/>
          </a:p>
          <a:p>
            <a:r>
              <a:rPr lang="pt-PT" dirty="0"/>
              <a:t>d</a:t>
            </a:r>
            <a:r>
              <a:rPr lang="pt-PT" dirty="0" smtClean="0"/>
              <a:t> - </a:t>
            </a:r>
            <a:r>
              <a:rPr lang="pt-PT" dirty="0" err="1"/>
              <a:t>sheep</a:t>
            </a:r>
            <a:r>
              <a:rPr lang="pt-PT" dirty="0"/>
              <a:t> </a:t>
            </a:r>
            <a:r>
              <a:rPr lang="pt-PT" dirty="0" err="1"/>
              <a:t>or</a:t>
            </a:r>
            <a:r>
              <a:rPr lang="pt-PT" dirty="0"/>
              <a:t> </a:t>
            </a:r>
            <a:r>
              <a:rPr lang="pt-PT" dirty="0" err="1"/>
              <a:t>cow</a:t>
            </a:r>
            <a:endParaRPr lang="pt-PT" dirty="0"/>
          </a:p>
          <a:p>
            <a:r>
              <a:rPr lang="pt-PT" dirty="0"/>
              <a:t>e</a:t>
            </a:r>
            <a:r>
              <a:rPr lang="pt-PT" dirty="0" smtClean="0"/>
              <a:t> - </a:t>
            </a:r>
            <a:r>
              <a:rPr lang="pt-PT" dirty="0" err="1"/>
              <a:t>don’t</a:t>
            </a:r>
            <a:r>
              <a:rPr lang="pt-PT" dirty="0"/>
              <a:t> </a:t>
            </a:r>
            <a:r>
              <a:rPr lang="pt-PT" dirty="0" err="1"/>
              <a:t>land</a:t>
            </a:r>
            <a:endParaRPr lang="pt-PT" dirty="0"/>
          </a:p>
        </p:txBody>
      </p:sp>
      <p:sp>
        <p:nvSpPr>
          <p:cNvPr id="43" name="Oval 42">
            <a:extLst>
              <a:ext uri="{FF2B5EF4-FFF2-40B4-BE49-F238E27FC236}">
                <a16:creationId xmlns:a16="http://schemas.microsoft.com/office/drawing/2014/main" id="{C1ABB6E6-6DE7-4675-B36E-9ADBFC7EE9BD}"/>
              </a:ext>
            </a:extLst>
          </p:cNvPr>
          <p:cNvSpPr/>
          <p:nvPr/>
        </p:nvSpPr>
        <p:spPr>
          <a:xfrm>
            <a:off x="7479781" y="4364344"/>
            <a:ext cx="2690838" cy="231940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Tree>
    <p:extLst>
      <p:ext uri="{BB962C8B-B14F-4D97-AF65-F5344CB8AC3E}">
        <p14:creationId xmlns:p14="http://schemas.microsoft.com/office/powerpoint/2010/main" val="329679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Pc fixe\C\Cours EIT\AUA\classet.tif">
            <a:extLst>
              <a:ext uri="{FF2B5EF4-FFF2-40B4-BE49-F238E27FC236}">
                <a16:creationId xmlns:a16="http://schemas.microsoft.com/office/drawing/2014/main" id="{D1B573E4-12E4-4634-8D5B-5A13DF7359C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3890" t="5307" r="8722" b="18770"/>
          <a:stretch>
            <a:fillRect/>
          </a:stretch>
        </p:blipFill>
        <p:spPr bwMode="auto">
          <a:xfrm>
            <a:off x="1141251" y="2076450"/>
            <a:ext cx="6716360" cy="354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6561E6AD-9CD5-4D02-8C4B-CF30207E14C5}"/>
              </a:ext>
            </a:extLst>
          </p:cNvPr>
          <p:cNvSpPr/>
          <p:nvPr/>
        </p:nvSpPr>
        <p:spPr>
          <a:xfrm>
            <a:off x="6198787" y="4772332"/>
            <a:ext cx="1642982" cy="275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20925838-304E-4AAC-A703-BAEB2039ED14}"/>
              </a:ext>
            </a:extLst>
          </p:cNvPr>
          <p:cNvSpPr/>
          <p:nvPr/>
        </p:nvSpPr>
        <p:spPr>
          <a:xfrm>
            <a:off x="1225584" y="2076450"/>
            <a:ext cx="1752600" cy="515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a:extLst>
              <a:ext uri="{FF2B5EF4-FFF2-40B4-BE49-F238E27FC236}">
                <a16:creationId xmlns:a16="http://schemas.microsoft.com/office/drawing/2014/main" id="{B8705A75-AC47-420F-9BB9-1949DE7467BC}"/>
              </a:ext>
            </a:extLst>
          </p:cNvPr>
          <p:cNvSpPr/>
          <p:nvPr/>
        </p:nvSpPr>
        <p:spPr>
          <a:xfrm>
            <a:off x="2997234" y="5375545"/>
            <a:ext cx="2768565" cy="241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tângulo 12">
            <a:extLst>
              <a:ext uri="{FF2B5EF4-FFF2-40B4-BE49-F238E27FC236}">
                <a16:creationId xmlns:a16="http://schemas.microsoft.com/office/drawing/2014/main" id="{24FB3117-45E7-4142-A605-06B1E8CA6874}"/>
              </a:ext>
            </a:extLst>
          </p:cNvPr>
          <p:cNvSpPr/>
          <p:nvPr/>
        </p:nvSpPr>
        <p:spPr>
          <a:xfrm>
            <a:off x="1956693" y="2190290"/>
            <a:ext cx="4472682" cy="892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a:extLst>
              <a:ext uri="{FF2B5EF4-FFF2-40B4-BE49-F238E27FC236}">
                <a16:creationId xmlns:a16="http://schemas.microsoft.com/office/drawing/2014/main" id="{3DA8387E-E179-493F-A819-240DD8746653}"/>
              </a:ext>
            </a:extLst>
          </p:cNvPr>
          <p:cNvSpPr txBox="1"/>
          <p:nvPr/>
        </p:nvSpPr>
        <p:spPr>
          <a:xfrm>
            <a:off x="2229969" y="2744232"/>
            <a:ext cx="393700" cy="400110"/>
          </a:xfrm>
          <a:prstGeom prst="rect">
            <a:avLst/>
          </a:prstGeom>
          <a:noFill/>
        </p:spPr>
        <p:txBody>
          <a:bodyPr wrap="square" rtlCol="0">
            <a:spAutoFit/>
          </a:bodyPr>
          <a:lstStyle/>
          <a:p>
            <a:r>
              <a:rPr lang="en-GB" sz="2000" dirty="0"/>
              <a:t>e</a:t>
            </a:r>
            <a:endParaRPr lang="pt-PT" dirty="0"/>
          </a:p>
        </p:txBody>
      </p:sp>
      <p:sp>
        <p:nvSpPr>
          <p:cNvPr id="15" name="CaixaDeTexto 14">
            <a:extLst>
              <a:ext uri="{FF2B5EF4-FFF2-40B4-BE49-F238E27FC236}">
                <a16:creationId xmlns:a16="http://schemas.microsoft.com/office/drawing/2014/main" id="{BEC0D84B-A67A-48F6-A8AA-78F64CA2FDC1}"/>
              </a:ext>
            </a:extLst>
          </p:cNvPr>
          <p:cNvSpPr txBox="1"/>
          <p:nvPr/>
        </p:nvSpPr>
        <p:spPr>
          <a:xfrm>
            <a:off x="3416199" y="2744232"/>
            <a:ext cx="393700" cy="400110"/>
          </a:xfrm>
          <a:prstGeom prst="rect">
            <a:avLst/>
          </a:prstGeom>
          <a:noFill/>
        </p:spPr>
        <p:txBody>
          <a:bodyPr wrap="square" rtlCol="0">
            <a:spAutoFit/>
          </a:bodyPr>
          <a:lstStyle/>
          <a:p>
            <a:r>
              <a:rPr lang="en-GB" sz="2000" dirty="0"/>
              <a:t>d</a:t>
            </a:r>
            <a:endParaRPr lang="pt-PT" sz="2000" dirty="0"/>
          </a:p>
        </p:txBody>
      </p:sp>
      <p:sp>
        <p:nvSpPr>
          <p:cNvPr id="16" name="CaixaDeTexto 15">
            <a:extLst>
              <a:ext uri="{FF2B5EF4-FFF2-40B4-BE49-F238E27FC236}">
                <a16:creationId xmlns:a16="http://schemas.microsoft.com/office/drawing/2014/main" id="{67DA4C72-33E2-4429-A592-7DFBEECEEC50}"/>
              </a:ext>
            </a:extLst>
          </p:cNvPr>
          <p:cNvSpPr txBox="1"/>
          <p:nvPr/>
        </p:nvSpPr>
        <p:spPr>
          <a:xfrm>
            <a:off x="4363419" y="2744232"/>
            <a:ext cx="393700" cy="400110"/>
          </a:xfrm>
          <a:prstGeom prst="rect">
            <a:avLst/>
          </a:prstGeom>
          <a:noFill/>
        </p:spPr>
        <p:txBody>
          <a:bodyPr wrap="square" rtlCol="0">
            <a:spAutoFit/>
          </a:bodyPr>
          <a:lstStyle/>
          <a:p>
            <a:r>
              <a:rPr lang="en-GB" sz="2000" dirty="0"/>
              <a:t>c</a:t>
            </a:r>
            <a:endParaRPr lang="pt-PT" sz="2000" dirty="0"/>
          </a:p>
        </p:txBody>
      </p:sp>
      <p:sp>
        <p:nvSpPr>
          <p:cNvPr id="17" name="CaixaDeTexto 16">
            <a:extLst>
              <a:ext uri="{FF2B5EF4-FFF2-40B4-BE49-F238E27FC236}">
                <a16:creationId xmlns:a16="http://schemas.microsoft.com/office/drawing/2014/main" id="{E2C449EF-43D4-4F79-B2A0-C43FF47CC63A}"/>
              </a:ext>
            </a:extLst>
          </p:cNvPr>
          <p:cNvSpPr txBox="1"/>
          <p:nvPr/>
        </p:nvSpPr>
        <p:spPr>
          <a:xfrm>
            <a:off x="5255062" y="2758884"/>
            <a:ext cx="393700" cy="400110"/>
          </a:xfrm>
          <a:prstGeom prst="rect">
            <a:avLst/>
          </a:prstGeom>
          <a:noFill/>
        </p:spPr>
        <p:txBody>
          <a:bodyPr wrap="square" rtlCol="0">
            <a:spAutoFit/>
          </a:bodyPr>
          <a:lstStyle/>
          <a:p>
            <a:r>
              <a:rPr lang="en-GB" sz="2000" dirty="0"/>
              <a:t>b</a:t>
            </a:r>
            <a:endParaRPr lang="pt-PT" sz="2000" dirty="0"/>
          </a:p>
        </p:txBody>
      </p:sp>
      <p:sp>
        <p:nvSpPr>
          <p:cNvPr id="18" name="CaixaDeTexto 17">
            <a:extLst>
              <a:ext uri="{FF2B5EF4-FFF2-40B4-BE49-F238E27FC236}">
                <a16:creationId xmlns:a16="http://schemas.microsoft.com/office/drawing/2014/main" id="{41EBF30E-272C-4470-9118-2067B7A8C8C6}"/>
              </a:ext>
            </a:extLst>
          </p:cNvPr>
          <p:cNvSpPr txBox="1"/>
          <p:nvPr/>
        </p:nvSpPr>
        <p:spPr>
          <a:xfrm>
            <a:off x="6343780" y="2713246"/>
            <a:ext cx="393700" cy="400110"/>
          </a:xfrm>
          <a:prstGeom prst="rect">
            <a:avLst/>
          </a:prstGeom>
          <a:noFill/>
        </p:spPr>
        <p:txBody>
          <a:bodyPr wrap="square" rtlCol="0">
            <a:spAutoFit/>
          </a:bodyPr>
          <a:lstStyle/>
          <a:p>
            <a:r>
              <a:rPr lang="en-GB" sz="2000" dirty="0"/>
              <a:t>a</a:t>
            </a:r>
            <a:endParaRPr lang="pt-PT" sz="2000" dirty="0"/>
          </a:p>
        </p:txBody>
      </p:sp>
      <p:sp>
        <p:nvSpPr>
          <p:cNvPr id="20" name="CaixaDeTexto 19">
            <a:extLst>
              <a:ext uri="{FF2B5EF4-FFF2-40B4-BE49-F238E27FC236}">
                <a16:creationId xmlns:a16="http://schemas.microsoft.com/office/drawing/2014/main" id="{19345BCF-2A36-4FA8-9029-D96227E30660}"/>
              </a:ext>
            </a:extLst>
          </p:cNvPr>
          <p:cNvSpPr txBox="1"/>
          <p:nvPr/>
        </p:nvSpPr>
        <p:spPr>
          <a:xfrm>
            <a:off x="8743123" y="2877151"/>
            <a:ext cx="2895600" cy="1938992"/>
          </a:xfrm>
          <a:prstGeom prst="rect">
            <a:avLst/>
          </a:prstGeom>
          <a:noFill/>
        </p:spPr>
        <p:txBody>
          <a:bodyPr wrap="square" rtlCol="0">
            <a:spAutoFit/>
          </a:bodyPr>
          <a:lstStyle/>
          <a:p>
            <a:r>
              <a:rPr lang="pt-PT" sz="2000" b="1" dirty="0"/>
              <a:t>Input </a:t>
            </a:r>
            <a:r>
              <a:rPr lang="pt-PT" sz="2000" b="1" dirty="0" err="1"/>
              <a:t>Fuzzy</a:t>
            </a:r>
            <a:r>
              <a:rPr lang="pt-PT" sz="2000" b="1" dirty="0"/>
              <a:t> set:</a:t>
            </a:r>
          </a:p>
          <a:p>
            <a:r>
              <a:rPr lang="pt-PT" sz="2000" dirty="0"/>
              <a:t>a</a:t>
            </a:r>
            <a:r>
              <a:rPr lang="pt-PT" sz="2000" dirty="0" smtClean="0"/>
              <a:t> - </a:t>
            </a:r>
            <a:r>
              <a:rPr lang="pt-PT" sz="2000" dirty="0"/>
              <a:t>Die </a:t>
            </a:r>
            <a:r>
              <a:rPr lang="pt-PT" sz="2000" dirty="0" err="1"/>
              <a:t>of</a:t>
            </a:r>
            <a:r>
              <a:rPr lang="pt-PT" sz="2000" dirty="0"/>
              <a:t> </a:t>
            </a:r>
            <a:r>
              <a:rPr lang="pt-PT" sz="2000" dirty="0" err="1"/>
              <a:t>hunger</a:t>
            </a:r>
            <a:endParaRPr lang="pt-PT" sz="2000" dirty="0"/>
          </a:p>
          <a:p>
            <a:r>
              <a:rPr lang="pt-PT" sz="2000" dirty="0"/>
              <a:t>b</a:t>
            </a:r>
            <a:r>
              <a:rPr lang="pt-PT" sz="2000" dirty="0" smtClean="0"/>
              <a:t> - </a:t>
            </a:r>
            <a:r>
              <a:rPr lang="pt-PT" sz="2000" dirty="0" err="1"/>
              <a:t>Very</a:t>
            </a:r>
            <a:r>
              <a:rPr lang="pt-PT" sz="2000" dirty="0"/>
              <a:t> </a:t>
            </a:r>
            <a:r>
              <a:rPr lang="pt-PT" sz="2000" dirty="0" err="1"/>
              <a:t>hungry</a:t>
            </a:r>
            <a:endParaRPr lang="pt-PT" sz="2000" dirty="0"/>
          </a:p>
          <a:p>
            <a:r>
              <a:rPr lang="pt-PT" sz="2000" dirty="0"/>
              <a:t>c</a:t>
            </a:r>
            <a:r>
              <a:rPr lang="pt-PT" sz="2000" dirty="0" smtClean="0"/>
              <a:t> - </a:t>
            </a:r>
            <a:r>
              <a:rPr lang="pt-PT" sz="2000" dirty="0" err="1"/>
              <a:t>Hungry</a:t>
            </a:r>
            <a:endParaRPr lang="pt-PT" sz="2000" dirty="0"/>
          </a:p>
          <a:p>
            <a:r>
              <a:rPr lang="pt-PT" sz="2000" dirty="0"/>
              <a:t>d</a:t>
            </a:r>
            <a:r>
              <a:rPr lang="pt-PT" sz="2000" dirty="0" smtClean="0"/>
              <a:t> - </a:t>
            </a:r>
            <a:r>
              <a:rPr lang="pt-PT" sz="2000" dirty="0"/>
              <a:t>A bit </a:t>
            </a:r>
            <a:r>
              <a:rPr lang="pt-PT" sz="2000" dirty="0" err="1"/>
              <a:t>hungry</a:t>
            </a:r>
            <a:endParaRPr lang="pt-PT" sz="2000" dirty="0"/>
          </a:p>
          <a:p>
            <a:r>
              <a:rPr lang="pt-PT" sz="2000" dirty="0"/>
              <a:t>e</a:t>
            </a:r>
            <a:r>
              <a:rPr lang="pt-PT" sz="2000" dirty="0" smtClean="0"/>
              <a:t> - </a:t>
            </a:r>
            <a:r>
              <a:rPr lang="pt-PT" sz="2000" dirty="0" err="1"/>
              <a:t>Not</a:t>
            </a:r>
            <a:r>
              <a:rPr lang="pt-PT" sz="2000" dirty="0"/>
              <a:t> </a:t>
            </a:r>
            <a:r>
              <a:rPr lang="pt-PT" sz="2000" dirty="0" err="1"/>
              <a:t>hungry</a:t>
            </a:r>
            <a:endParaRPr lang="pt-PT" sz="2000" dirty="0"/>
          </a:p>
        </p:txBody>
      </p:sp>
      <p:sp>
        <p:nvSpPr>
          <p:cNvPr id="19"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
        <p:nvSpPr>
          <p:cNvPr id="21" name="Retângulo 20">
            <a:extLst>
              <a:ext uri="{FF2B5EF4-FFF2-40B4-BE49-F238E27FC236}">
                <a16:creationId xmlns:a16="http://schemas.microsoft.com/office/drawing/2014/main" id="{6561E6AD-9CD5-4D02-8C4B-CF30207E14C5}"/>
              </a:ext>
            </a:extLst>
          </p:cNvPr>
          <p:cNvSpPr/>
          <p:nvPr/>
        </p:nvSpPr>
        <p:spPr>
          <a:xfrm>
            <a:off x="3233063" y="5299535"/>
            <a:ext cx="2532736" cy="317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5290802" y="5266305"/>
            <a:ext cx="2499656" cy="369332"/>
          </a:xfrm>
          <a:prstGeom prst="rect">
            <a:avLst/>
          </a:prstGeom>
          <a:noFill/>
        </p:spPr>
        <p:txBody>
          <a:bodyPr wrap="square" rtlCol="0">
            <a:spAutoFit/>
          </a:bodyPr>
          <a:lstStyle/>
          <a:p>
            <a:r>
              <a:rPr lang="en-GB" dirty="0" smtClean="0"/>
              <a:t>Progression of hunger</a:t>
            </a:r>
            <a:endParaRPr lang="pt-PT" dirty="0"/>
          </a:p>
        </p:txBody>
      </p:sp>
      <p:sp>
        <p:nvSpPr>
          <p:cNvPr id="22" name="CaixaDeTexto 21"/>
          <p:cNvSpPr txBox="1"/>
          <p:nvPr/>
        </p:nvSpPr>
        <p:spPr>
          <a:xfrm rot="16200000">
            <a:off x="388972" y="3277959"/>
            <a:ext cx="2160591" cy="369332"/>
          </a:xfrm>
          <a:prstGeom prst="rect">
            <a:avLst/>
          </a:prstGeom>
          <a:solidFill>
            <a:schemeClr val="bg1"/>
          </a:solidFill>
        </p:spPr>
        <p:txBody>
          <a:bodyPr wrap="square" rtlCol="0">
            <a:spAutoFit/>
          </a:bodyPr>
          <a:lstStyle/>
          <a:p>
            <a:r>
              <a:rPr lang="en-GB" dirty="0" smtClean="0"/>
              <a:t>Membership value</a:t>
            </a:r>
            <a:endParaRPr lang="pt-PT" dirty="0"/>
          </a:p>
        </p:txBody>
      </p:sp>
    </p:spTree>
    <p:extLst>
      <p:ext uri="{BB962C8B-B14F-4D97-AF65-F5344CB8AC3E}">
        <p14:creationId xmlns:p14="http://schemas.microsoft.com/office/powerpoint/2010/main" val="190005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6C93947-42BF-4CBB-8CA1-325723C55067}"/>
              </a:ext>
            </a:extLst>
          </p:cNvPr>
          <p:cNvSpPr txBox="1"/>
          <p:nvPr/>
        </p:nvSpPr>
        <p:spPr>
          <a:xfrm>
            <a:off x="436716" y="1940948"/>
            <a:ext cx="2363634" cy="2551637"/>
          </a:xfrm>
          <a:prstGeom prst="rect">
            <a:avLst/>
          </a:prstGeom>
          <a:noFill/>
          <a:ln w="57150">
            <a:solidFill>
              <a:schemeClr val="accent2">
                <a:lumMod val="60000"/>
                <a:lumOff val="40000"/>
              </a:schemeClr>
            </a:solidFill>
          </a:ln>
        </p:spPr>
        <p:txBody>
          <a:bodyPr wrap="square" tIns="90000" bIns="90000" rtlCol="0">
            <a:spAutoFit/>
          </a:bodyPr>
          <a:lstStyle/>
          <a:p>
            <a:pPr algn="ctr">
              <a:lnSpc>
                <a:spcPct val="150000"/>
              </a:lnSpc>
            </a:pPr>
            <a:r>
              <a:rPr lang="pt-PT" sz="1600" b="1" dirty="0" err="1" smtClean="0"/>
              <a:t>Vulture</a:t>
            </a:r>
            <a:endParaRPr lang="pt-PT" sz="1600" b="1" dirty="0"/>
          </a:p>
          <a:p>
            <a:pPr marL="185738">
              <a:lnSpc>
                <a:spcPct val="150000"/>
              </a:lnSpc>
            </a:pPr>
            <a:r>
              <a:rPr lang="pt-PT" sz="1600" dirty="0"/>
              <a:t>a</a:t>
            </a:r>
            <a:r>
              <a:rPr lang="pt-PT" sz="1600" dirty="0" smtClean="0"/>
              <a:t> - </a:t>
            </a:r>
            <a:r>
              <a:rPr lang="pt-PT" sz="1600" dirty="0"/>
              <a:t>D</a:t>
            </a:r>
            <a:r>
              <a:rPr lang="pt-PT" sz="1600" dirty="0" smtClean="0"/>
              <a:t>ie </a:t>
            </a:r>
            <a:r>
              <a:rPr lang="pt-PT" sz="1600" dirty="0" err="1"/>
              <a:t>of</a:t>
            </a:r>
            <a:r>
              <a:rPr lang="pt-PT" sz="1600" dirty="0"/>
              <a:t> </a:t>
            </a:r>
            <a:r>
              <a:rPr lang="pt-PT" sz="1600" dirty="0" err="1" smtClean="0"/>
              <a:t>hunger</a:t>
            </a:r>
            <a:endParaRPr lang="pt-PT" sz="1600" dirty="0"/>
          </a:p>
          <a:p>
            <a:pPr marL="185738">
              <a:lnSpc>
                <a:spcPct val="150000"/>
              </a:lnSpc>
            </a:pPr>
            <a:r>
              <a:rPr lang="pt-PT" sz="1600" dirty="0"/>
              <a:t>b</a:t>
            </a:r>
            <a:r>
              <a:rPr lang="pt-PT" sz="1600" dirty="0" smtClean="0"/>
              <a:t> - </a:t>
            </a:r>
            <a:r>
              <a:rPr lang="pt-PT" sz="1600" dirty="0" err="1"/>
              <a:t>V</a:t>
            </a:r>
            <a:r>
              <a:rPr lang="pt-PT" sz="1600" dirty="0" err="1" smtClean="0"/>
              <a:t>ery</a:t>
            </a:r>
            <a:r>
              <a:rPr lang="pt-PT" sz="1600" dirty="0" smtClean="0"/>
              <a:t> </a:t>
            </a:r>
            <a:r>
              <a:rPr lang="pt-PT" sz="1600" dirty="0" err="1"/>
              <a:t>hungry</a:t>
            </a:r>
            <a:endParaRPr lang="pt-PT" sz="1600" dirty="0"/>
          </a:p>
          <a:p>
            <a:pPr marL="185738">
              <a:lnSpc>
                <a:spcPct val="150000"/>
              </a:lnSpc>
            </a:pPr>
            <a:r>
              <a:rPr lang="pt-PT" sz="1600" dirty="0"/>
              <a:t>c</a:t>
            </a:r>
            <a:r>
              <a:rPr lang="pt-PT" sz="1600" dirty="0" smtClean="0"/>
              <a:t> - </a:t>
            </a:r>
            <a:r>
              <a:rPr lang="pt-PT" sz="1600" dirty="0" err="1"/>
              <a:t>H</a:t>
            </a:r>
            <a:r>
              <a:rPr lang="pt-PT" sz="1600" dirty="0" err="1" smtClean="0"/>
              <a:t>ungry</a:t>
            </a:r>
            <a:endParaRPr lang="pt-PT" sz="1600" dirty="0"/>
          </a:p>
          <a:p>
            <a:pPr marL="185738">
              <a:lnSpc>
                <a:spcPct val="150000"/>
              </a:lnSpc>
            </a:pPr>
            <a:r>
              <a:rPr lang="pt-PT" sz="1600" dirty="0"/>
              <a:t>d</a:t>
            </a:r>
            <a:r>
              <a:rPr lang="pt-PT" sz="1600" dirty="0" smtClean="0"/>
              <a:t> – A bit </a:t>
            </a:r>
            <a:r>
              <a:rPr lang="pt-PT" sz="1600" dirty="0" err="1"/>
              <a:t>hungry</a:t>
            </a:r>
            <a:endParaRPr lang="pt-PT" sz="1600" dirty="0"/>
          </a:p>
          <a:p>
            <a:pPr marL="185738">
              <a:lnSpc>
                <a:spcPct val="150000"/>
              </a:lnSpc>
            </a:pPr>
            <a:r>
              <a:rPr lang="pt-PT" sz="1600" dirty="0"/>
              <a:t>e</a:t>
            </a:r>
            <a:r>
              <a:rPr lang="pt-PT" sz="1600" dirty="0" smtClean="0"/>
              <a:t> - </a:t>
            </a:r>
            <a:r>
              <a:rPr lang="pt-PT" sz="1600" dirty="0" err="1"/>
              <a:t>N</a:t>
            </a:r>
            <a:r>
              <a:rPr lang="pt-PT" sz="1600" dirty="0" err="1" smtClean="0"/>
              <a:t>ot</a:t>
            </a:r>
            <a:r>
              <a:rPr lang="pt-PT" sz="1600" dirty="0" smtClean="0"/>
              <a:t> </a:t>
            </a:r>
            <a:r>
              <a:rPr lang="pt-PT" sz="1600" dirty="0" err="1" smtClean="0"/>
              <a:t>hungry</a:t>
            </a:r>
            <a:endParaRPr lang="pt-PT" sz="1600" dirty="0" smtClean="0"/>
          </a:p>
          <a:p>
            <a:pPr marL="185738"/>
            <a:endParaRPr lang="pt-PT" sz="1000" dirty="0"/>
          </a:p>
        </p:txBody>
      </p:sp>
      <p:sp>
        <p:nvSpPr>
          <p:cNvPr id="6" name="CaixaDeTexto 5">
            <a:extLst>
              <a:ext uri="{FF2B5EF4-FFF2-40B4-BE49-F238E27FC236}">
                <a16:creationId xmlns:a16="http://schemas.microsoft.com/office/drawing/2014/main" id="{FF5A6678-C0F0-4D90-BFDB-30440674BC3A}"/>
              </a:ext>
            </a:extLst>
          </p:cNvPr>
          <p:cNvSpPr txBox="1"/>
          <p:nvPr/>
        </p:nvSpPr>
        <p:spPr>
          <a:xfrm>
            <a:off x="436716" y="4486251"/>
            <a:ext cx="2363634" cy="1800493"/>
          </a:xfrm>
          <a:prstGeom prst="rect">
            <a:avLst/>
          </a:prstGeom>
          <a:noFill/>
          <a:ln w="57150">
            <a:solidFill>
              <a:schemeClr val="accent2">
                <a:lumMod val="60000"/>
                <a:lumOff val="40000"/>
              </a:schemeClr>
            </a:solidFill>
          </a:ln>
        </p:spPr>
        <p:txBody>
          <a:bodyPr wrap="square" rtlCol="0">
            <a:spAutoFit/>
          </a:bodyPr>
          <a:lstStyle/>
          <a:p>
            <a:pPr algn="ctr">
              <a:lnSpc>
                <a:spcPct val="150000"/>
              </a:lnSpc>
            </a:pPr>
            <a:r>
              <a:rPr lang="pt-PT" sz="1600" b="1" dirty="0" err="1" smtClean="0"/>
              <a:t>Juvenile</a:t>
            </a:r>
            <a:endParaRPr lang="pt-PT" sz="1600" b="1" dirty="0"/>
          </a:p>
          <a:p>
            <a:pPr marL="185738">
              <a:lnSpc>
                <a:spcPct val="150000"/>
              </a:lnSpc>
            </a:pPr>
            <a:r>
              <a:rPr lang="pt-PT" sz="1600" dirty="0"/>
              <a:t>a</a:t>
            </a:r>
            <a:r>
              <a:rPr lang="pt-PT" sz="1600" dirty="0" smtClean="0"/>
              <a:t> - </a:t>
            </a:r>
            <a:r>
              <a:rPr lang="pt-PT" sz="1600" dirty="0" err="1"/>
              <a:t>Juvenile</a:t>
            </a:r>
            <a:r>
              <a:rPr lang="pt-PT" sz="1600" dirty="0"/>
              <a:t> </a:t>
            </a:r>
            <a:r>
              <a:rPr lang="pt-PT" sz="1600" dirty="0" err="1"/>
              <a:t>fed</a:t>
            </a:r>
            <a:endParaRPr lang="pt-PT" sz="1600" dirty="0"/>
          </a:p>
          <a:p>
            <a:pPr marL="185738">
              <a:lnSpc>
                <a:spcPct val="150000"/>
              </a:lnSpc>
            </a:pPr>
            <a:r>
              <a:rPr lang="pt-PT" sz="1600" dirty="0"/>
              <a:t>b</a:t>
            </a:r>
            <a:r>
              <a:rPr lang="pt-PT" sz="1600" dirty="0" smtClean="0"/>
              <a:t> - </a:t>
            </a:r>
            <a:r>
              <a:rPr lang="pt-PT" sz="1600" dirty="0" err="1"/>
              <a:t>Juvenile</a:t>
            </a:r>
            <a:r>
              <a:rPr lang="pt-PT" sz="1600" dirty="0"/>
              <a:t> </a:t>
            </a:r>
            <a:r>
              <a:rPr lang="pt-PT" sz="1600" dirty="0" err="1"/>
              <a:t>hungry</a:t>
            </a:r>
            <a:endParaRPr lang="pt-PT" sz="1600" dirty="0"/>
          </a:p>
          <a:p>
            <a:pPr marL="185738">
              <a:lnSpc>
                <a:spcPct val="150000"/>
              </a:lnSpc>
            </a:pPr>
            <a:r>
              <a:rPr lang="pt-PT" sz="1600" dirty="0"/>
              <a:t>c</a:t>
            </a:r>
            <a:r>
              <a:rPr lang="pt-PT" sz="1600" dirty="0" smtClean="0"/>
              <a:t> - </a:t>
            </a:r>
            <a:r>
              <a:rPr lang="pt-PT" sz="1600" dirty="0" err="1"/>
              <a:t>Juvenile</a:t>
            </a:r>
            <a:r>
              <a:rPr lang="pt-PT" sz="1600" dirty="0"/>
              <a:t> </a:t>
            </a:r>
            <a:r>
              <a:rPr lang="pt-PT" sz="1600" dirty="0" err="1"/>
              <a:t>very</a:t>
            </a:r>
            <a:r>
              <a:rPr lang="pt-PT" sz="1600" dirty="0"/>
              <a:t> </a:t>
            </a:r>
            <a:r>
              <a:rPr lang="pt-PT" sz="1600" dirty="0" err="1" smtClean="0"/>
              <a:t>hungry</a:t>
            </a:r>
            <a:endParaRPr lang="pt-PT" sz="1600" dirty="0" smtClean="0"/>
          </a:p>
          <a:p>
            <a:pPr marL="185738">
              <a:lnSpc>
                <a:spcPct val="150000"/>
              </a:lnSpc>
            </a:pPr>
            <a:endParaRPr lang="pt-PT" sz="1000" dirty="0" smtClean="0"/>
          </a:p>
        </p:txBody>
      </p:sp>
      <p:sp>
        <p:nvSpPr>
          <p:cNvPr id="8" name="CaixaDeTexto 7">
            <a:extLst>
              <a:ext uri="{FF2B5EF4-FFF2-40B4-BE49-F238E27FC236}">
                <a16:creationId xmlns:a16="http://schemas.microsoft.com/office/drawing/2014/main" id="{AA3E6D64-7AFE-4B65-A6D0-0D94E971189B}"/>
              </a:ext>
            </a:extLst>
          </p:cNvPr>
          <p:cNvSpPr txBox="1"/>
          <p:nvPr/>
        </p:nvSpPr>
        <p:spPr>
          <a:xfrm>
            <a:off x="9190038" y="1921542"/>
            <a:ext cx="2460549" cy="4385816"/>
          </a:xfrm>
          <a:prstGeom prst="rect">
            <a:avLst/>
          </a:prstGeom>
          <a:noFill/>
          <a:ln w="57150">
            <a:solidFill>
              <a:schemeClr val="accent2">
                <a:lumMod val="60000"/>
                <a:lumOff val="40000"/>
              </a:schemeClr>
            </a:solidFill>
          </a:ln>
        </p:spPr>
        <p:txBody>
          <a:bodyPr wrap="square" rtlCol="0" anchor="ctr">
            <a:spAutoFit/>
          </a:bodyPr>
          <a:lstStyle/>
          <a:p>
            <a:pPr algn="ctr">
              <a:lnSpc>
                <a:spcPct val="150000"/>
              </a:lnSpc>
            </a:pPr>
            <a:endParaRPr lang="pt-PT" sz="1600" b="1" dirty="0"/>
          </a:p>
          <a:p>
            <a:pPr algn="ctr">
              <a:lnSpc>
                <a:spcPct val="150000"/>
              </a:lnSpc>
            </a:pPr>
            <a:endParaRPr lang="pt-PT" sz="1600" b="1" dirty="0" smtClean="0"/>
          </a:p>
          <a:p>
            <a:pPr algn="ctr">
              <a:lnSpc>
                <a:spcPct val="150000"/>
              </a:lnSpc>
            </a:pPr>
            <a:r>
              <a:rPr lang="pt-PT" sz="1600" b="1" dirty="0" err="1" smtClean="0"/>
              <a:t>Fedding</a:t>
            </a:r>
            <a:endParaRPr lang="pt-PT" sz="1600" b="1" dirty="0"/>
          </a:p>
          <a:p>
            <a:pPr marL="185738">
              <a:lnSpc>
                <a:spcPct val="150000"/>
              </a:lnSpc>
            </a:pPr>
            <a:r>
              <a:rPr lang="pt-PT" sz="1600" dirty="0"/>
              <a:t>a</a:t>
            </a:r>
            <a:r>
              <a:rPr lang="pt-PT" sz="1600" dirty="0" smtClean="0"/>
              <a:t> – </a:t>
            </a:r>
            <a:r>
              <a:rPr lang="pt-PT" sz="1600" dirty="0" err="1" smtClean="0"/>
              <a:t>Rat</a:t>
            </a:r>
            <a:r>
              <a:rPr lang="pt-PT" sz="1600" dirty="0" smtClean="0"/>
              <a:t> </a:t>
            </a:r>
            <a:r>
              <a:rPr lang="pt-PT" sz="1600" dirty="0" err="1" smtClean="0"/>
              <a:t>or</a:t>
            </a:r>
            <a:r>
              <a:rPr lang="pt-PT" sz="1600" dirty="0" smtClean="0"/>
              <a:t> </a:t>
            </a:r>
            <a:r>
              <a:rPr lang="pt-PT" sz="1600" dirty="0" err="1" smtClean="0"/>
              <a:t>anything</a:t>
            </a:r>
            <a:endParaRPr lang="pt-PT" sz="1600" dirty="0"/>
          </a:p>
          <a:p>
            <a:pPr marL="185738">
              <a:lnSpc>
                <a:spcPct val="150000"/>
              </a:lnSpc>
            </a:pPr>
            <a:r>
              <a:rPr lang="pt-PT" sz="1600" dirty="0"/>
              <a:t>b</a:t>
            </a:r>
            <a:r>
              <a:rPr lang="pt-PT" sz="1600" dirty="0" smtClean="0"/>
              <a:t> – </a:t>
            </a:r>
            <a:r>
              <a:rPr lang="pt-PT" sz="1600" dirty="0" err="1" smtClean="0"/>
              <a:t>Rabbit</a:t>
            </a:r>
            <a:r>
              <a:rPr lang="pt-PT" sz="1600" dirty="0" smtClean="0"/>
              <a:t> </a:t>
            </a:r>
            <a:r>
              <a:rPr lang="pt-PT" sz="1600" dirty="0" err="1" smtClean="0"/>
              <a:t>or</a:t>
            </a:r>
            <a:r>
              <a:rPr lang="pt-PT" sz="1600" dirty="0" smtClean="0"/>
              <a:t> </a:t>
            </a:r>
            <a:r>
              <a:rPr lang="pt-PT" sz="1600" dirty="0" err="1" smtClean="0"/>
              <a:t>partridge</a:t>
            </a:r>
            <a:endParaRPr lang="pt-PT" sz="1600" dirty="0" smtClean="0"/>
          </a:p>
          <a:p>
            <a:pPr marL="185738">
              <a:lnSpc>
                <a:spcPct val="150000"/>
              </a:lnSpc>
            </a:pPr>
            <a:r>
              <a:rPr lang="pt-PT" sz="1600" dirty="0" smtClean="0"/>
              <a:t>c - </a:t>
            </a:r>
            <a:r>
              <a:rPr lang="pt-PT" sz="1600" dirty="0"/>
              <a:t>F</a:t>
            </a:r>
            <a:r>
              <a:rPr lang="pt-PT" sz="1600" dirty="0" smtClean="0"/>
              <a:t>ox </a:t>
            </a:r>
            <a:r>
              <a:rPr lang="pt-PT" sz="1600" dirty="0" err="1"/>
              <a:t>or</a:t>
            </a:r>
            <a:r>
              <a:rPr lang="pt-PT" sz="1600" dirty="0"/>
              <a:t> </a:t>
            </a:r>
            <a:r>
              <a:rPr lang="pt-PT" sz="1600" dirty="0" err="1" smtClean="0"/>
              <a:t>dog</a:t>
            </a:r>
            <a:endParaRPr lang="pt-PT" sz="1600" dirty="0" smtClean="0"/>
          </a:p>
          <a:p>
            <a:pPr marL="185738">
              <a:lnSpc>
                <a:spcPct val="150000"/>
              </a:lnSpc>
            </a:pPr>
            <a:r>
              <a:rPr lang="pt-PT" sz="1600" dirty="0" smtClean="0"/>
              <a:t>d - </a:t>
            </a:r>
            <a:r>
              <a:rPr lang="pt-PT" sz="1600" dirty="0" err="1"/>
              <a:t>S</a:t>
            </a:r>
            <a:r>
              <a:rPr lang="pt-PT" sz="1600" dirty="0" err="1" smtClean="0"/>
              <a:t>heep</a:t>
            </a:r>
            <a:r>
              <a:rPr lang="pt-PT" sz="1600" dirty="0" smtClean="0"/>
              <a:t> </a:t>
            </a:r>
            <a:r>
              <a:rPr lang="pt-PT" sz="1600" dirty="0" err="1"/>
              <a:t>or</a:t>
            </a:r>
            <a:r>
              <a:rPr lang="pt-PT" sz="1600" dirty="0"/>
              <a:t> </a:t>
            </a:r>
            <a:r>
              <a:rPr lang="pt-PT" sz="1600" dirty="0" err="1" smtClean="0"/>
              <a:t>cow</a:t>
            </a:r>
            <a:endParaRPr lang="pt-PT" sz="1600" dirty="0" smtClean="0"/>
          </a:p>
          <a:p>
            <a:pPr marL="185738">
              <a:lnSpc>
                <a:spcPct val="150000"/>
              </a:lnSpc>
            </a:pPr>
            <a:r>
              <a:rPr lang="pt-PT" sz="1600" dirty="0" smtClean="0"/>
              <a:t>e - </a:t>
            </a:r>
            <a:r>
              <a:rPr lang="pt-PT" sz="1600" dirty="0" err="1"/>
              <a:t>D</a:t>
            </a:r>
            <a:r>
              <a:rPr lang="pt-PT" sz="1600" dirty="0" err="1" smtClean="0"/>
              <a:t>on’t</a:t>
            </a:r>
            <a:r>
              <a:rPr lang="pt-PT" sz="1600" dirty="0" smtClean="0"/>
              <a:t> </a:t>
            </a:r>
            <a:r>
              <a:rPr lang="pt-PT" sz="1600" dirty="0" err="1" smtClean="0"/>
              <a:t>land</a:t>
            </a:r>
            <a:endParaRPr lang="pt-PT" sz="1600" dirty="0" smtClean="0"/>
          </a:p>
          <a:p>
            <a:pPr marL="185738">
              <a:lnSpc>
                <a:spcPct val="150000"/>
              </a:lnSpc>
            </a:pPr>
            <a:endParaRPr lang="en-GB" sz="1600" dirty="0"/>
          </a:p>
          <a:p>
            <a:pPr marL="185738">
              <a:lnSpc>
                <a:spcPct val="150000"/>
              </a:lnSpc>
            </a:pPr>
            <a:endParaRPr lang="en-GB" sz="1600" dirty="0" smtClean="0"/>
          </a:p>
          <a:p>
            <a:pPr marL="185738">
              <a:lnSpc>
                <a:spcPct val="150000"/>
              </a:lnSpc>
            </a:pPr>
            <a:endParaRPr lang="pt-PT" sz="1600" dirty="0" smtClean="0"/>
          </a:p>
          <a:p>
            <a:pPr marL="185738">
              <a:lnSpc>
                <a:spcPct val="150000"/>
              </a:lnSpc>
            </a:pPr>
            <a:endParaRPr lang="pt-PT" sz="1000" dirty="0"/>
          </a:p>
        </p:txBody>
      </p:sp>
      <p:sp>
        <p:nvSpPr>
          <p:cNvPr id="10" name="Title 1"/>
          <p:cNvSpPr txBox="1">
            <a:spLocks/>
          </p:cNvSpPr>
          <p:nvPr/>
        </p:nvSpPr>
        <p:spPr bwMode="black">
          <a:xfrm>
            <a:off x="2454364" y="565096"/>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graphicFrame>
        <p:nvGraphicFramePr>
          <p:cNvPr id="5" name="Tabela 4"/>
          <p:cNvGraphicFramePr>
            <a:graphicFrameLocks noGrp="1"/>
          </p:cNvGraphicFramePr>
          <p:nvPr>
            <p:extLst/>
          </p:nvPr>
        </p:nvGraphicFramePr>
        <p:xfrm>
          <a:off x="3003550" y="1921542"/>
          <a:ext cx="5983288" cy="4385816"/>
        </p:xfrm>
        <a:graphic>
          <a:graphicData uri="http://schemas.openxmlformats.org/drawingml/2006/table">
            <a:tbl>
              <a:tblPr firstRow="1" bandRow="1">
                <a:tableStyleId>{18603FDC-E32A-4AB5-989C-0864C3EAD2B8}</a:tableStyleId>
              </a:tblPr>
              <a:tblGrid>
                <a:gridCol w="2991644">
                  <a:extLst>
                    <a:ext uri="{9D8B030D-6E8A-4147-A177-3AD203B41FA5}">
                      <a16:colId xmlns:a16="http://schemas.microsoft.com/office/drawing/2014/main" val="20000"/>
                    </a:ext>
                  </a:extLst>
                </a:gridCol>
                <a:gridCol w="2991644">
                  <a:extLst>
                    <a:ext uri="{9D8B030D-6E8A-4147-A177-3AD203B41FA5}">
                      <a16:colId xmlns:a16="http://schemas.microsoft.com/office/drawing/2014/main" val="20001"/>
                    </a:ext>
                  </a:extLst>
                </a:gridCol>
              </a:tblGrid>
              <a:tr h="1096454">
                <a:tc>
                  <a:txBody>
                    <a:bodyPr/>
                    <a:lstStyle/>
                    <a:p>
                      <a:pPr marL="185738" marR="0" lvl="0" indent="0" algn="just" defTabSz="9144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IF</a:t>
                      </a:r>
                      <a:r>
                        <a:rPr lang="pt-PT" sz="1600" b="0" dirty="0" smtClean="0">
                          <a:solidFill>
                            <a:schemeClr val="tx1"/>
                          </a:solidFill>
                        </a:rPr>
                        <a:t> (</a:t>
                      </a:r>
                      <a:r>
                        <a:rPr lang="pt-PT" sz="1600" b="0" dirty="0" err="1" smtClean="0">
                          <a:solidFill>
                            <a:schemeClr val="tx1"/>
                          </a:solidFill>
                        </a:rPr>
                        <a:t>vulture</a:t>
                      </a:r>
                      <a:r>
                        <a:rPr lang="pt-PT" sz="1600" b="0" dirty="0" smtClean="0">
                          <a:solidFill>
                            <a:schemeClr val="tx1"/>
                          </a:solidFill>
                        </a:rPr>
                        <a:t> </a:t>
                      </a:r>
                      <a:r>
                        <a:rPr lang="pt-PT" sz="1600" b="0" dirty="0" err="1" smtClean="0">
                          <a:solidFill>
                            <a:schemeClr val="tx1"/>
                          </a:solidFill>
                        </a:rPr>
                        <a:t>is</a:t>
                      </a:r>
                      <a:r>
                        <a:rPr lang="pt-PT" sz="1600" b="0" dirty="0" smtClean="0">
                          <a:solidFill>
                            <a:schemeClr val="tx1"/>
                          </a:solidFill>
                        </a:rPr>
                        <a:t> </a:t>
                      </a:r>
                      <a:r>
                        <a:rPr lang="pt-PT" sz="1600" b="0" dirty="0" err="1" smtClean="0">
                          <a:solidFill>
                            <a:schemeClr val="tx1"/>
                          </a:solidFill>
                        </a:rPr>
                        <a:t>very</a:t>
                      </a:r>
                      <a:r>
                        <a:rPr lang="pt-PT" sz="1600" b="0" dirty="0" smtClean="0">
                          <a:solidFill>
                            <a:schemeClr val="tx1"/>
                          </a:solidFill>
                        </a:rPr>
                        <a:t> </a:t>
                      </a:r>
                      <a:r>
                        <a:rPr lang="pt-PT" sz="1600" b="0" dirty="0" err="1" smtClean="0">
                          <a:solidFill>
                            <a:schemeClr val="tx1"/>
                          </a:solidFill>
                        </a:rPr>
                        <a:t>hungry</a:t>
                      </a:r>
                      <a:r>
                        <a:rPr lang="pt-PT" sz="1600" b="0" dirty="0" smtClean="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5738" marR="0" lvl="0" indent="0" algn="just" defTabSz="9144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THEN</a:t>
                      </a:r>
                      <a:r>
                        <a:rPr lang="pt-PT" sz="1600" b="0" dirty="0" smtClean="0">
                          <a:solidFill>
                            <a:schemeClr val="tx1"/>
                          </a:solidFill>
                        </a:rPr>
                        <a:t> (</a:t>
                      </a:r>
                      <a:r>
                        <a:rPr lang="pt-PT" sz="1600" b="0" dirty="0" err="1" smtClean="0">
                          <a:solidFill>
                            <a:schemeClr val="tx1"/>
                          </a:solidFill>
                        </a:rPr>
                        <a:t>feeds</a:t>
                      </a:r>
                      <a:r>
                        <a:rPr lang="pt-PT" sz="1600" b="0" dirty="0" smtClean="0">
                          <a:solidFill>
                            <a:schemeClr val="tx1"/>
                          </a:solidFill>
                        </a:rPr>
                        <a:t> </a:t>
                      </a:r>
                      <a:r>
                        <a:rPr lang="pt-PT" sz="1600" b="0" dirty="0" err="1" smtClean="0">
                          <a:solidFill>
                            <a:schemeClr val="tx1"/>
                          </a:solidFill>
                        </a:rPr>
                        <a:t>on</a:t>
                      </a:r>
                      <a:r>
                        <a:rPr lang="pt-PT" sz="1600" b="0" dirty="0" smtClean="0">
                          <a:solidFill>
                            <a:schemeClr val="tx1"/>
                          </a:solidFill>
                        </a:rPr>
                        <a:t> </a:t>
                      </a:r>
                      <a:r>
                        <a:rPr lang="pt-PT" sz="1600" b="0" dirty="0" err="1" smtClean="0">
                          <a:solidFill>
                            <a:schemeClr val="tx1"/>
                          </a:solidFill>
                        </a:rPr>
                        <a:t>rabbit</a:t>
                      </a:r>
                      <a:r>
                        <a:rPr lang="pt-PT" sz="1600" b="0" dirty="0" smtClean="0">
                          <a:solidFill>
                            <a:schemeClr val="tx1"/>
                          </a:solidFill>
                        </a:rPr>
                        <a:t> </a:t>
                      </a:r>
                      <a:r>
                        <a:rPr lang="pt-PT" sz="1600" b="0" dirty="0" err="1" smtClean="0">
                          <a:solidFill>
                            <a:schemeClr val="tx1"/>
                          </a:solidFill>
                        </a:rPr>
                        <a:t>or</a:t>
                      </a:r>
                      <a:r>
                        <a:rPr lang="pt-PT" sz="1600" b="0" dirty="0" smtClean="0">
                          <a:solidFill>
                            <a:schemeClr val="tx1"/>
                          </a:solidFill>
                        </a:rPr>
                        <a:t> </a:t>
                      </a:r>
                      <a:r>
                        <a:rPr lang="pt-PT" sz="1600" b="0" dirty="0" err="1" smtClean="0">
                          <a:solidFill>
                            <a:schemeClr val="tx1"/>
                          </a:solidFill>
                        </a:rPr>
                        <a:t>partridge</a:t>
                      </a:r>
                      <a:r>
                        <a:rPr lang="pt-PT" sz="1600" b="0" dirty="0" smtClean="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096454">
                <a:tc>
                  <a:txBody>
                    <a:bodyPr/>
                    <a:lstStyle/>
                    <a:p>
                      <a:pPr marL="185738" marR="0" lvl="0" indent="0" algn="just" defTabSz="9144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IF </a:t>
                      </a:r>
                      <a:r>
                        <a:rPr lang="pt-PT" sz="1600" dirty="0" smtClean="0">
                          <a:solidFill>
                            <a:schemeClr val="tx1"/>
                          </a:solidFill>
                        </a:rPr>
                        <a:t>(</a:t>
                      </a:r>
                      <a:r>
                        <a:rPr lang="pt-PT" sz="1600" dirty="0" err="1" smtClean="0">
                          <a:solidFill>
                            <a:schemeClr val="tx1"/>
                          </a:solidFill>
                        </a:rPr>
                        <a:t>vulture</a:t>
                      </a:r>
                      <a:r>
                        <a:rPr lang="pt-PT" sz="1600" dirty="0" smtClean="0">
                          <a:solidFill>
                            <a:schemeClr val="tx1"/>
                          </a:solidFill>
                        </a:rPr>
                        <a:t> </a:t>
                      </a:r>
                      <a:r>
                        <a:rPr lang="pt-PT" sz="1600" dirty="0" err="1" smtClean="0">
                          <a:solidFill>
                            <a:schemeClr val="tx1"/>
                          </a:solidFill>
                        </a:rPr>
                        <a:t>is</a:t>
                      </a:r>
                      <a:r>
                        <a:rPr lang="pt-PT" sz="1600" dirty="0" smtClean="0">
                          <a:solidFill>
                            <a:schemeClr val="tx1"/>
                          </a:solidFill>
                        </a:rPr>
                        <a:t> </a:t>
                      </a:r>
                      <a:r>
                        <a:rPr lang="pt-PT" sz="1600" dirty="0" err="1" smtClean="0">
                          <a:solidFill>
                            <a:schemeClr val="tx1"/>
                          </a:solidFill>
                        </a:rPr>
                        <a:t>hungry</a:t>
                      </a:r>
                      <a:r>
                        <a:rPr lang="pt-PT" sz="1600" dirty="0" smtClean="0">
                          <a:solidFill>
                            <a:schemeClr val="tx1"/>
                          </a:solidFill>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5738" indent="0" algn="just"/>
                      <a:r>
                        <a:rPr lang="pt-PT" sz="1600" b="1" dirty="0" smtClean="0">
                          <a:solidFill>
                            <a:schemeClr val="tx1"/>
                          </a:solidFill>
                        </a:rPr>
                        <a:t>THEN</a:t>
                      </a:r>
                      <a:r>
                        <a:rPr lang="pt-PT" sz="1600" dirty="0" smtClean="0">
                          <a:solidFill>
                            <a:schemeClr val="tx1"/>
                          </a:solidFill>
                        </a:rPr>
                        <a:t> (</a:t>
                      </a:r>
                      <a:r>
                        <a:rPr lang="pt-PT" sz="1600" dirty="0" err="1" smtClean="0">
                          <a:solidFill>
                            <a:schemeClr val="tx1"/>
                          </a:solidFill>
                        </a:rPr>
                        <a:t>feeds</a:t>
                      </a:r>
                      <a:r>
                        <a:rPr lang="pt-PT" sz="1600" dirty="0" smtClean="0">
                          <a:solidFill>
                            <a:schemeClr val="tx1"/>
                          </a:solidFill>
                        </a:rPr>
                        <a:t> </a:t>
                      </a:r>
                      <a:r>
                        <a:rPr lang="pt-PT" sz="1600" dirty="0" err="1" smtClean="0">
                          <a:solidFill>
                            <a:schemeClr val="tx1"/>
                          </a:solidFill>
                        </a:rPr>
                        <a:t>on</a:t>
                      </a:r>
                      <a:r>
                        <a:rPr lang="pt-PT" sz="1600" dirty="0" smtClean="0">
                          <a:solidFill>
                            <a:schemeClr val="tx1"/>
                          </a:solidFill>
                        </a:rPr>
                        <a:t> fox </a:t>
                      </a:r>
                      <a:r>
                        <a:rPr lang="pt-PT" sz="1600" dirty="0" err="1" smtClean="0">
                          <a:solidFill>
                            <a:schemeClr val="tx1"/>
                          </a:solidFill>
                        </a:rPr>
                        <a:t>or</a:t>
                      </a:r>
                      <a:r>
                        <a:rPr lang="pt-PT" sz="1600" dirty="0" smtClean="0">
                          <a:solidFill>
                            <a:schemeClr val="tx1"/>
                          </a:solidFill>
                        </a:rPr>
                        <a:t> </a:t>
                      </a:r>
                      <a:r>
                        <a:rPr lang="pt-PT" sz="1600" dirty="0" err="1" smtClean="0">
                          <a:solidFill>
                            <a:schemeClr val="tx1"/>
                          </a:solidFill>
                        </a:rPr>
                        <a:t>dog</a:t>
                      </a:r>
                      <a:r>
                        <a:rPr lang="pt-PT" sz="1600" dirty="0" smtClean="0">
                          <a:solidFill>
                            <a:schemeClr val="tx1"/>
                          </a:solidFill>
                        </a:rPr>
                        <a:t>)</a:t>
                      </a:r>
                      <a:endParaRPr lang="pt-PT"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096454">
                <a:tc>
                  <a:txBody>
                    <a:bodyPr/>
                    <a:lstStyle/>
                    <a:p>
                      <a:pPr marL="185738" marR="0" lvl="0" indent="0" algn="just" defTabSz="8382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IF</a:t>
                      </a:r>
                      <a:r>
                        <a:rPr lang="pt-PT" sz="1600" b="0" baseline="0" dirty="0" smtClean="0">
                          <a:solidFill>
                            <a:schemeClr val="tx1"/>
                          </a:solidFill>
                        </a:rPr>
                        <a:t> </a:t>
                      </a:r>
                      <a:r>
                        <a:rPr lang="pt-PT" sz="1600" dirty="0" smtClean="0">
                          <a:solidFill>
                            <a:schemeClr val="tx1"/>
                          </a:solidFill>
                        </a:rPr>
                        <a:t>(</a:t>
                      </a:r>
                      <a:r>
                        <a:rPr lang="pt-PT" sz="1600" dirty="0" err="1" smtClean="0">
                          <a:solidFill>
                            <a:schemeClr val="tx1"/>
                          </a:solidFill>
                        </a:rPr>
                        <a:t>vulture</a:t>
                      </a:r>
                      <a:r>
                        <a:rPr lang="pt-PT" sz="1600" dirty="0" smtClean="0">
                          <a:solidFill>
                            <a:schemeClr val="tx1"/>
                          </a:solidFill>
                        </a:rPr>
                        <a:t> </a:t>
                      </a:r>
                      <a:r>
                        <a:rPr lang="pt-PT" sz="1600" dirty="0" err="1" smtClean="0">
                          <a:solidFill>
                            <a:schemeClr val="tx1"/>
                          </a:solidFill>
                        </a:rPr>
                        <a:t>is</a:t>
                      </a:r>
                      <a:r>
                        <a:rPr lang="pt-PT" sz="1600" dirty="0" smtClean="0">
                          <a:solidFill>
                            <a:schemeClr val="tx1"/>
                          </a:solidFill>
                        </a:rPr>
                        <a:t> </a:t>
                      </a:r>
                      <a:r>
                        <a:rPr lang="pt-PT" sz="1600" dirty="0" err="1" smtClean="0">
                          <a:solidFill>
                            <a:schemeClr val="tx1"/>
                          </a:solidFill>
                        </a:rPr>
                        <a:t>not</a:t>
                      </a:r>
                      <a:r>
                        <a:rPr lang="pt-PT" sz="1600" dirty="0" smtClean="0">
                          <a:solidFill>
                            <a:schemeClr val="tx1"/>
                          </a:solidFill>
                        </a:rPr>
                        <a:t> </a:t>
                      </a:r>
                      <a:r>
                        <a:rPr lang="pt-PT" sz="1600" dirty="0" err="1" smtClean="0">
                          <a:solidFill>
                            <a:schemeClr val="tx1"/>
                          </a:solidFill>
                        </a:rPr>
                        <a:t>hungry</a:t>
                      </a:r>
                      <a:r>
                        <a:rPr lang="pt-PT" sz="1600" dirty="0" smtClean="0">
                          <a:solidFill>
                            <a:schemeClr val="tx1"/>
                          </a:solidFill>
                        </a:rPr>
                        <a:t>)</a:t>
                      </a:r>
                      <a:r>
                        <a:rPr lang="pt-PT" sz="1600" baseline="0" dirty="0" smtClean="0">
                          <a:solidFill>
                            <a:schemeClr val="tx1"/>
                          </a:solidFill>
                        </a:rPr>
                        <a:t> </a:t>
                      </a:r>
                      <a:r>
                        <a:rPr lang="pt-PT" sz="1600" dirty="0" smtClean="0">
                          <a:solidFill>
                            <a:schemeClr val="tx1"/>
                          </a:solidFill>
                        </a:rPr>
                        <a:t>and (</a:t>
                      </a:r>
                      <a:r>
                        <a:rPr lang="pt-PT" sz="1600" dirty="0" err="1" smtClean="0">
                          <a:solidFill>
                            <a:schemeClr val="tx1"/>
                          </a:solidFill>
                        </a:rPr>
                        <a:t>Juvenile</a:t>
                      </a:r>
                      <a:r>
                        <a:rPr lang="pt-PT" sz="1600" dirty="0" smtClean="0">
                          <a:solidFill>
                            <a:schemeClr val="tx1"/>
                          </a:solidFill>
                        </a:rPr>
                        <a:t> </a:t>
                      </a:r>
                      <a:r>
                        <a:rPr lang="pt-PT" sz="1600" dirty="0" err="1" smtClean="0">
                          <a:solidFill>
                            <a:schemeClr val="tx1"/>
                          </a:solidFill>
                        </a:rPr>
                        <a:t>is</a:t>
                      </a:r>
                      <a:r>
                        <a:rPr lang="pt-PT" sz="1600" dirty="0" smtClean="0">
                          <a:solidFill>
                            <a:schemeClr val="tx1"/>
                          </a:solidFill>
                        </a:rPr>
                        <a:t> </a:t>
                      </a:r>
                      <a:r>
                        <a:rPr lang="pt-PT" sz="1600" dirty="0" err="1" smtClean="0">
                          <a:solidFill>
                            <a:schemeClr val="tx1"/>
                          </a:solidFill>
                        </a:rPr>
                        <a:t>very</a:t>
                      </a:r>
                      <a:r>
                        <a:rPr lang="pt-PT" sz="1600" dirty="0" smtClean="0">
                          <a:solidFill>
                            <a:schemeClr val="tx1"/>
                          </a:solidFill>
                        </a:rPr>
                        <a:t> </a:t>
                      </a:r>
                      <a:r>
                        <a:rPr lang="pt-PT" sz="1600" dirty="0" err="1" smtClean="0">
                          <a:solidFill>
                            <a:schemeClr val="tx1"/>
                          </a:solidFill>
                        </a:rPr>
                        <a:t>hungry</a:t>
                      </a:r>
                      <a:r>
                        <a:rPr lang="pt-PT" sz="1600" dirty="0" smtClean="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5738" marR="0" lvl="0" indent="0" algn="just" defTabSz="9144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THEN</a:t>
                      </a:r>
                      <a:r>
                        <a:rPr lang="pt-PT" sz="1600" baseline="0" dirty="0" smtClean="0">
                          <a:solidFill>
                            <a:schemeClr val="tx1"/>
                          </a:solidFill>
                        </a:rPr>
                        <a:t> </a:t>
                      </a:r>
                      <a:r>
                        <a:rPr lang="pt-PT" sz="1600" dirty="0" smtClean="0">
                          <a:solidFill>
                            <a:schemeClr val="tx1"/>
                          </a:solidFill>
                        </a:rPr>
                        <a:t>(</a:t>
                      </a:r>
                      <a:r>
                        <a:rPr lang="pt-PT" sz="1600" dirty="0" err="1" smtClean="0">
                          <a:solidFill>
                            <a:schemeClr val="tx1"/>
                          </a:solidFill>
                        </a:rPr>
                        <a:t>feeds</a:t>
                      </a:r>
                      <a:r>
                        <a:rPr lang="pt-PT" sz="1600" dirty="0" smtClean="0">
                          <a:solidFill>
                            <a:schemeClr val="tx1"/>
                          </a:solidFill>
                        </a:rPr>
                        <a:t> </a:t>
                      </a:r>
                      <a:r>
                        <a:rPr lang="pt-PT" sz="1600" dirty="0" err="1" smtClean="0">
                          <a:solidFill>
                            <a:schemeClr val="tx1"/>
                          </a:solidFill>
                        </a:rPr>
                        <a:t>on</a:t>
                      </a:r>
                      <a:r>
                        <a:rPr lang="pt-PT" sz="1600" dirty="0" smtClean="0">
                          <a:solidFill>
                            <a:schemeClr val="tx1"/>
                          </a:solidFill>
                        </a:rPr>
                        <a:t> </a:t>
                      </a:r>
                      <a:r>
                        <a:rPr lang="pt-PT" sz="1600" dirty="0" err="1" smtClean="0">
                          <a:solidFill>
                            <a:schemeClr val="tx1"/>
                          </a:solidFill>
                        </a:rPr>
                        <a:t>rabbit</a:t>
                      </a:r>
                      <a:r>
                        <a:rPr lang="pt-PT" sz="1600" dirty="0" smtClean="0">
                          <a:solidFill>
                            <a:schemeClr val="tx1"/>
                          </a:solidFill>
                        </a:rPr>
                        <a:t> </a:t>
                      </a:r>
                      <a:r>
                        <a:rPr lang="pt-PT" sz="1600" dirty="0" err="1" smtClean="0">
                          <a:solidFill>
                            <a:schemeClr val="tx1"/>
                          </a:solidFill>
                        </a:rPr>
                        <a:t>or</a:t>
                      </a:r>
                      <a:r>
                        <a:rPr lang="pt-PT" sz="1600" dirty="0" smtClean="0">
                          <a:solidFill>
                            <a:schemeClr val="tx1"/>
                          </a:solidFill>
                        </a:rPr>
                        <a:t> </a:t>
                      </a:r>
                      <a:r>
                        <a:rPr lang="pt-PT" sz="1600" dirty="0" err="1" smtClean="0">
                          <a:solidFill>
                            <a:schemeClr val="tx1"/>
                          </a:solidFill>
                        </a:rPr>
                        <a:t>partridge</a:t>
                      </a:r>
                      <a:r>
                        <a:rPr lang="pt-PT" sz="1600" dirty="0" smtClean="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096454">
                <a:tc>
                  <a:txBody>
                    <a:bodyPr/>
                    <a:lstStyle/>
                    <a:p>
                      <a:pPr marL="185738" marR="0" lvl="0" indent="0" algn="just" defTabSz="9144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IF</a:t>
                      </a:r>
                      <a:r>
                        <a:rPr lang="pt-PT" sz="1600" baseline="0" dirty="0" smtClean="0">
                          <a:solidFill>
                            <a:schemeClr val="tx1"/>
                          </a:solidFill>
                        </a:rPr>
                        <a:t> </a:t>
                      </a:r>
                      <a:r>
                        <a:rPr lang="pt-PT" sz="1600" dirty="0" smtClean="0">
                          <a:solidFill>
                            <a:schemeClr val="tx1"/>
                          </a:solidFill>
                        </a:rPr>
                        <a:t>(</a:t>
                      </a:r>
                      <a:r>
                        <a:rPr lang="pt-PT" sz="1600" dirty="0" err="1" smtClean="0">
                          <a:solidFill>
                            <a:schemeClr val="tx1"/>
                          </a:solidFill>
                        </a:rPr>
                        <a:t>vulture</a:t>
                      </a:r>
                      <a:r>
                        <a:rPr lang="pt-PT" sz="1600" dirty="0" smtClean="0">
                          <a:solidFill>
                            <a:schemeClr val="tx1"/>
                          </a:solidFill>
                        </a:rPr>
                        <a:t> </a:t>
                      </a:r>
                      <a:r>
                        <a:rPr lang="pt-PT" sz="1600" dirty="0" err="1" smtClean="0">
                          <a:solidFill>
                            <a:schemeClr val="tx1"/>
                          </a:solidFill>
                        </a:rPr>
                        <a:t>is</a:t>
                      </a:r>
                      <a:r>
                        <a:rPr lang="pt-PT" sz="1600" dirty="0" smtClean="0">
                          <a:solidFill>
                            <a:schemeClr val="tx1"/>
                          </a:solidFill>
                        </a:rPr>
                        <a:t> </a:t>
                      </a:r>
                      <a:r>
                        <a:rPr lang="pt-PT" sz="1600" dirty="0" err="1" smtClean="0">
                          <a:solidFill>
                            <a:schemeClr val="tx1"/>
                          </a:solidFill>
                        </a:rPr>
                        <a:t>not</a:t>
                      </a:r>
                      <a:r>
                        <a:rPr lang="pt-PT" sz="1600" dirty="0" smtClean="0">
                          <a:solidFill>
                            <a:schemeClr val="tx1"/>
                          </a:solidFill>
                        </a:rPr>
                        <a:t> </a:t>
                      </a:r>
                      <a:r>
                        <a:rPr lang="pt-PT" sz="1600" dirty="0" err="1" smtClean="0">
                          <a:solidFill>
                            <a:schemeClr val="tx1"/>
                          </a:solidFill>
                        </a:rPr>
                        <a:t>hungry</a:t>
                      </a:r>
                      <a:r>
                        <a:rPr lang="pt-PT" sz="1600" dirty="0" smtClean="0">
                          <a:solidFill>
                            <a:schemeClr val="tx1"/>
                          </a:solidFill>
                        </a:rPr>
                        <a:t>) and (</a:t>
                      </a:r>
                      <a:r>
                        <a:rPr lang="pt-PT" sz="1600" dirty="0" err="1" smtClean="0">
                          <a:solidFill>
                            <a:schemeClr val="tx1"/>
                          </a:solidFill>
                        </a:rPr>
                        <a:t>Juvenile</a:t>
                      </a:r>
                      <a:r>
                        <a:rPr lang="pt-PT" sz="1600" dirty="0" smtClean="0">
                          <a:solidFill>
                            <a:schemeClr val="tx1"/>
                          </a:solidFill>
                        </a:rPr>
                        <a:t> </a:t>
                      </a:r>
                      <a:r>
                        <a:rPr lang="pt-PT" sz="1600" dirty="0" err="1" smtClean="0">
                          <a:solidFill>
                            <a:schemeClr val="tx1"/>
                          </a:solidFill>
                        </a:rPr>
                        <a:t>is</a:t>
                      </a:r>
                      <a:r>
                        <a:rPr lang="pt-PT" sz="1600" dirty="0" smtClean="0">
                          <a:solidFill>
                            <a:schemeClr val="tx1"/>
                          </a:solidFill>
                        </a:rPr>
                        <a:t> </a:t>
                      </a:r>
                      <a:r>
                        <a:rPr lang="pt-PT" sz="1600" dirty="0" err="1" smtClean="0">
                          <a:solidFill>
                            <a:schemeClr val="tx1"/>
                          </a:solidFill>
                        </a:rPr>
                        <a:t>fed</a:t>
                      </a:r>
                      <a:r>
                        <a:rPr lang="pt-PT" sz="1600" dirty="0" smtClean="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5738" marR="0" lvl="0" indent="0" algn="just" defTabSz="914400" rtl="0" eaLnBrk="1" fontAlgn="auto" latinLnBrk="0" hangingPunct="1">
                        <a:lnSpc>
                          <a:spcPct val="100000"/>
                        </a:lnSpc>
                        <a:spcBef>
                          <a:spcPts val="0"/>
                        </a:spcBef>
                        <a:spcAft>
                          <a:spcPts val="0"/>
                        </a:spcAft>
                        <a:buClrTx/>
                        <a:buSzTx/>
                        <a:buFontTx/>
                        <a:buNone/>
                        <a:tabLst/>
                        <a:defRPr/>
                      </a:pPr>
                      <a:r>
                        <a:rPr lang="pt-PT" sz="1600" b="1" dirty="0" smtClean="0">
                          <a:solidFill>
                            <a:schemeClr val="tx1"/>
                          </a:solidFill>
                        </a:rPr>
                        <a:t>THEN</a:t>
                      </a:r>
                      <a:r>
                        <a:rPr lang="pt-PT" sz="1600" dirty="0" smtClean="0">
                          <a:solidFill>
                            <a:schemeClr val="tx1"/>
                          </a:solidFill>
                        </a:rPr>
                        <a:t> (</a:t>
                      </a:r>
                      <a:r>
                        <a:rPr lang="pt-PT" sz="1600" dirty="0" err="1" smtClean="0">
                          <a:solidFill>
                            <a:schemeClr val="tx1"/>
                          </a:solidFill>
                        </a:rPr>
                        <a:t>don’t</a:t>
                      </a:r>
                      <a:r>
                        <a:rPr lang="pt-PT" sz="1600" dirty="0" smtClean="0">
                          <a:solidFill>
                            <a:schemeClr val="tx1"/>
                          </a:solidFill>
                        </a:rPr>
                        <a:t> </a:t>
                      </a:r>
                      <a:r>
                        <a:rPr lang="pt-PT" sz="1600" dirty="0" err="1" smtClean="0">
                          <a:solidFill>
                            <a:schemeClr val="tx1"/>
                          </a:solidFill>
                        </a:rPr>
                        <a:t>land</a:t>
                      </a:r>
                      <a:r>
                        <a:rPr lang="pt-PT" sz="1600" dirty="0" smtClean="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6317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92D4019E-2374-4F14-B02D-9261CA44ED2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262" r="412" b="3836"/>
          <a:stretch/>
        </p:blipFill>
        <p:spPr bwMode="auto">
          <a:xfrm>
            <a:off x="2813576" y="1719753"/>
            <a:ext cx="6564848" cy="4026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68DA3BA2-35ED-4C51-BA1B-A56DF622FBEF}"/>
              </a:ext>
            </a:extLst>
          </p:cNvPr>
          <p:cNvSpPr/>
          <p:nvPr/>
        </p:nvSpPr>
        <p:spPr>
          <a:xfrm>
            <a:off x="3520142" y="2080127"/>
            <a:ext cx="763099" cy="294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tângulo 7">
            <a:extLst>
              <a:ext uri="{FF2B5EF4-FFF2-40B4-BE49-F238E27FC236}">
                <a16:creationId xmlns:a16="http://schemas.microsoft.com/office/drawing/2014/main" id="{31F9CAFD-DFBD-41A4-A063-5B4AED24B384}"/>
              </a:ext>
            </a:extLst>
          </p:cNvPr>
          <p:cNvSpPr/>
          <p:nvPr/>
        </p:nvSpPr>
        <p:spPr>
          <a:xfrm>
            <a:off x="3520143" y="4986086"/>
            <a:ext cx="911983" cy="312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tângulo 8">
            <a:extLst>
              <a:ext uri="{FF2B5EF4-FFF2-40B4-BE49-F238E27FC236}">
                <a16:creationId xmlns:a16="http://schemas.microsoft.com/office/drawing/2014/main" id="{A569D147-70E7-4C3D-B34F-13727675C151}"/>
              </a:ext>
            </a:extLst>
          </p:cNvPr>
          <p:cNvSpPr/>
          <p:nvPr/>
        </p:nvSpPr>
        <p:spPr>
          <a:xfrm>
            <a:off x="7559412" y="5183406"/>
            <a:ext cx="910820" cy="28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a:extLst>
              <a:ext uri="{FF2B5EF4-FFF2-40B4-BE49-F238E27FC236}">
                <a16:creationId xmlns:a16="http://schemas.microsoft.com/office/drawing/2014/main" id="{F5826B79-8740-4DAE-9111-ACDBB3277ECD}"/>
              </a:ext>
            </a:extLst>
          </p:cNvPr>
          <p:cNvSpPr txBox="1"/>
          <p:nvPr/>
        </p:nvSpPr>
        <p:spPr>
          <a:xfrm>
            <a:off x="3681707" y="1771251"/>
            <a:ext cx="1308100" cy="461665"/>
          </a:xfrm>
          <a:prstGeom prst="rect">
            <a:avLst/>
          </a:prstGeom>
          <a:noFill/>
        </p:spPr>
        <p:txBody>
          <a:bodyPr wrap="square" rtlCol="0">
            <a:spAutoFit/>
          </a:bodyPr>
          <a:lstStyle/>
          <a:p>
            <a:r>
              <a:rPr lang="pt-PT" sz="2400" dirty="0" err="1"/>
              <a:t>Feeding</a:t>
            </a:r>
            <a:endParaRPr lang="pt-PT" dirty="0"/>
          </a:p>
        </p:txBody>
      </p:sp>
      <p:sp>
        <p:nvSpPr>
          <p:cNvPr id="12" name="CaixaDeTexto 11">
            <a:extLst>
              <a:ext uri="{FF2B5EF4-FFF2-40B4-BE49-F238E27FC236}">
                <a16:creationId xmlns:a16="http://schemas.microsoft.com/office/drawing/2014/main" id="{F617E5A6-AF1E-4FEC-B97E-94C16C5234B2}"/>
              </a:ext>
            </a:extLst>
          </p:cNvPr>
          <p:cNvSpPr txBox="1"/>
          <p:nvPr/>
        </p:nvSpPr>
        <p:spPr>
          <a:xfrm>
            <a:off x="3343538" y="5124484"/>
            <a:ext cx="1308100" cy="461665"/>
          </a:xfrm>
          <a:prstGeom prst="rect">
            <a:avLst/>
          </a:prstGeom>
          <a:noFill/>
        </p:spPr>
        <p:txBody>
          <a:bodyPr wrap="square" rtlCol="0">
            <a:spAutoFit/>
          </a:bodyPr>
          <a:lstStyle/>
          <a:p>
            <a:r>
              <a:rPr lang="pt-PT" sz="2400" dirty="0" err="1"/>
              <a:t>Vulture</a:t>
            </a:r>
            <a:endParaRPr lang="pt-PT" dirty="0"/>
          </a:p>
        </p:txBody>
      </p:sp>
      <p:sp>
        <p:nvSpPr>
          <p:cNvPr id="13" name="CaixaDeTexto 12">
            <a:extLst>
              <a:ext uri="{FF2B5EF4-FFF2-40B4-BE49-F238E27FC236}">
                <a16:creationId xmlns:a16="http://schemas.microsoft.com/office/drawing/2014/main" id="{874F87FD-6866-464D-8D76-BDD73B2C12A1}"/>
              </a:ext>
            </a:extLst>
          </p:cNvPr>
          <p:cNvSpPr txBox="1"/>
          <p:nvPr/>
        </p:nvSpPr>
        <p:spPr>
          <a:xfrm>
            <a:off x="7526030" y="5196253"/>
            <a:ext cx="1308100" cy="461665"/>
          </a:xfrm>
          <a:prstGeom prst="rect">
            <a:avLst/>
          </a:prstGeom>
          <a:noFill/>
        </p:spPr>
        <p:txBody>
          <a:bodyPr wrap="square" rtlCol="0">
            <a:spAutoFit/>
          </a:bodyPr>
          <a:lstStyle/>
          <a:p>
            <a:r>
              <a:rPr lang="pt-PT" sz="2400" dirty="0" err="1"/>
              <a:t>Juvenile</a:t>
            </a:r>
            <a:endParaRPr lang="pt-PT" dirty="0"/>
          </a:p>
        </p:txBody>
      </p:sp>
      <p:sp>
        <p:nvSpPr>
          <p:cNvPr id="11"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Tree>
    <p:extLst>
      <p:ext uri="{BB962C8B-B14F-4D97-AF65-F5344CB8AC3E}">
        <p14:creationId xmlns:p14="http://schemas.microsoft.com/office/powerpoint/2010/main" val="2115266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65D23-0155-4B7C-ADDC-20CA6EFD060E}"/>
              </a:ext>
            </a:extLst>
          </p:cNvPr>
          <p:cNvSpPr>
            <a:spLocks noGrp="1"/>
          </p:cNvSpPr>
          <p:nvPr>
            <p:ph type="title"/>
          </p:nvPr>
        </p:nvSpPr>
        <p:spPr/>
        <p:txBody>
          <a:bodyPr/>
          <a:lstStyle/>
          <a:p>
            <a:r>
              <a:rPr lang="en-US" dirty="0"/>
              <a:t>advantages</a:t>
            </a:r>
            <a:endParaRPr lang="pt-PT" dirty="0"/>
          </a:p>
        </p:txBody>
      </p:sp>
      <p:sp>
        <p:nvSpPr>
          <p:cNvPr id="3" name="Marcador de Posição de Conteúdo 2">
            <a:extLst>
              <a:ext uri="{FF2B5EF4-FFF2-40B4-BE49-F238E27FC236}">
                <a16:creationId xmlns:a16="http://schemas.microsoft.com/office/drawing/2014/main" id="{83F3CB15-5E69-4B0D-B5BF-299B9F63DCA5}"/>
              </a:ext>
            </a:extLst>
          </p:cNvPr>
          <p:cNvSpPr>
            <a:spLocks noGrp="1"/>
          </p:cNvSpPr>
          <p:nvPr>
            <p:ph idx="1"/>
          </p:nvPr>
        </p:nvSpPr>
        <p:spPr>
          <a:xfrm>
            <a:off x="1656668" y="3151390"/>
            <a:ext cx="8878664" cy="3101983"/>
          </a:xfrm>
        </p:spPr>
        <p:txBody>
          <a:bodyPr/>
          <a:lstStyle/>
          <a:p>
            <a:pPr lvl="1" algn="just">
              <a:lnSpc>
                <a:spcPct val="150000"/>
              </a:lnSpc>
            </a:pPr>
            <a:r>
              <a:rPr lang="en-US" sz="2000" dirty="0" smtClean="0"/>
              <a:t>The </a:t>
            </a:r>
            <a:r>
              <a:rPr lang="en-US" sz="2000" dirty="0"/>
              <a:t>representation and handling of imprecise data defined as fuzzy sets</a:t>
            </a:r>
          </a:p>
          <a:p>
            <a:pPr lvl="1" algn="just">
              <a:lnSpc>
                <a:spcPct val="150000"/>
              </a:lnSpc>
            </a:pPr>
            <a:r>
              <a:rPr lang="en-US" sz="2000" dirty="0"/>
              <a:t>The representation and processing of vague knowledge in the form of linguistic rules with imprecise terms defined as fuzzy sets</a:t>
            </a:r>
          </a:p>
          <a:p>
            <a:endParaRPr lang="pt-PT" dirty="0"/>
          </a:p>
        </p:txBody>
      </p:sp>
    </p:spTree>
    <p:extLst>
      <p:ext uri="{BB962C8B-B14F-4D97-AF65-F5344CB8AC3E}">
        <p14:creationId xmlns:p14="http://schemas.microsoft.com/office/powerpoint/2010/main" val="3301420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idx="1"/>
          </p:nvPr>
        </p:nvSpPr>
        <p:spPr>
          <a:xfrm>
            <a:off x="1691061" y="3120563"/>
            <a:ext cx="6463685" cy="1997287"/>
          </a:xfrm>
        </p:spPr>
        <p:txBody>
          <a:bodyPr>
            <a:normAutofit/>
          </a:bodyPr>
          <a:lstStyle/>
          <a:p>
            <a:pPr marL="457200" lvl="2">
              <a:lnSpc>
                <a:spcPct val="150000"/>
              </a:lnSpc>
            </a:pPr>
            <a:r>
              <a:rPr lang="en-US" sz="2000" dirty="0" smtClean="0"/>
              <a:t>Hard </a:t>
            </a:r>
            <a:r>
              <a:rPr lang="en-US" sz="2000" dirty="0"/>
              <a:t>to quantify predictions</a:t>
            </a:r>
          </a:p>
          <a:p>
            <a:pPr marL="457200" lvl="2">
              <a:lnSpc>
                <a:spcPct val="150000"/>
              </a:lnSpc>
            </a:pPr>
            <a:r>
              <a:rPr lang="en-US" sz="2000" dirty="0"/>
              <a:t>Applicable to simple situations with few </a:t>
            </a:r>
            <a:r>
              <a:rPr lang="en-US" sz="2000" dirty="0" smtClean="0"/>
              <a:t>variables</a:t>
            </a:r>
          </a:p>
          <a:p>
            <a:pPr marL="457200" lvl="2">
              <a:lnSpc>
                <a:spcPct val="150000"/>
              </a:lnSpc>
            </a:pPr>
            <a:r>
              <a:rPr lang="en-US" sz="2000" dirty="0"/>
              <a:t>Less credibility than other models</a:t>
            </a:r>
          </a:p>
          <a:p>
            <a:pPr marL="457200" lvl="2"/>
            <a:endParaRPr lang="en-US" sz="1800" dirty="0"/>
          </a:p>
          <a:p>
            <a:pPr marL="457200" lvl="2"/>
            <a:endParaRPr lang="en-US" sz="1800" dirty="0"/>
          </a:p>
        </p:txBody>
      </p:sp>
      <p:sp>
        <p:nvSpPr>
          <p:cNvPr id="4" name="CaixaDeTexto 3">
            <a:extLst>
              <a:ext uri="{FF2B5EF4-FFF2-40B4-BE49-F238E27FC236}">
                <a16:creationId xmlns:a16="http://schemas.microsoft.com/office/drawing/2014/main" id="{F297DD2A-05E7-4F82-B0B8-1A73969E3E53}"/>
              </a:ext>
            </a:extLst>
          </p:cNvPr>
          <p:cNvSpPr txBox="1"/>
          <p:nvPr/>
        </p:nvSpPr>
        <p:spPr>
          <a:xfrm>
            <a:off x="8154746" y="3120563"/>
            <a:ext cx="3612235" cy="2031325"/>
          </a:xfrm>
          <a:prstGeom prst="rect">
            <a:avLst/>
          </a:prstGeom>
          <a:noFill/>
        </p:spPr>
        <p:txBody>
          <a:bodyPr wrap="square" rtlCol="0">
            <a:spAutoFit/>
          </a:bodyPr>
          <a:lstStyle/>
          <a:p>
            <a:pPr>
              <a:lnSpc>
                <a:spcPct val="150000"/>
              </a:lnSpc>
            </a:pPr>
            <a:r>
              <a:rPr lang="en-US" dirty="0">
                <a:solidFill>
                  <a:schemeClr val="tx1">
                    <a:lumMod val="85000"/>
                    <a:lumOff val="15000"/>
                  </a:schemeClr>
                </a:solidFill>
              </a:rPr>
              <a:t>Fuzzy </a:t>
            </a:r>
            <a:r>
              <a:rPr lang="en-US" dirty="0" smtClean="0">
                <a:solidFill>
                  <a:schemeClr val="tx1">
                    <a:lumMod val="85000"/>
                    <a:lumOff val="15000"/>
                  </a:schemeClr>
                </a:solidFill>
              </a:rPr>
              <a:t>Models - </a:t>
            </a:r>
            <a:r>
              <a:rPr lang="en-US" b="1" dirty="0">
                <a:solidFill>
                  <a:schemeClr val="tx1">
                    <a:lumMod val="85000"/>
                    <a:lumOff val="15000"/>
                  </a:schemeClr>
                </a:solidFill>
              </a:rPr>
              <a:t>75,000</a:t>
            </a:r>
          </a:p>
          <a:p>
            <a:pPr>
              <a:lnSpc>
                <a:spcPct val="150000"/>
              </a:lnSpc>
            </a:pPr>
            <a:r>
              <a:rPr lang="en-US" dirty="0" smtClean="0">
                <a:solidFill>
                  <a:schemeClr val="tx1">
                    <a:lumMod val="85000"/>
                    <a:lumOff val="15000"/>
                  </a:schemeClr>
                </a:solidFill>
              </a:rPr>
              <a:t>Steady-State – </a:t>
            </a:r>
            <a:r>
              <a:rPr lang="en-US" b="1" dirty="0" smtClean="0">
                <a:solidFill>
                  <a:schemeClr val="tx1">
                    <a:lumMod val="85000"/>
                    <a:lumOff val="15000"/>
                  </a:schemeClr>
                </a:solidFill>
              </a:rPr>
              <a:t>923,000</a:t>
            </a:r>
            <a:endParaRPr lang="en-US" b="1" dirty="0">
              <a:solidFill>
                <a:schemeClr val="tx1">
                  <a:lumMod val="85000"/>
                  <a:lumOff val="15000"/>
                </a:schemeClr>
              </a:solidFill>
            </a:endParaRPr>
          </a:p>
          <a:p>
            <a:pPr>
              <a:lnSpc>
                <a:spcPct val="150000"/>
              </a:lnSpc>
            </a:pPr>
            <a:r>
              <a:rPr lang="en-US" dirty="0">
                <a:solidFill>
                  <a:schemeClr val="tx1">
                    <a:lumMod val="85000"/>
                    <a:lumOff val="15000"/>
                  </a:schemeClr>
                </a:solidFill>
              </a:rPr>
              <a:t>Individual Based </a:t>
            </a:r>
            <a:r>
              <a:rPr lang="en-US" dirty="0" smtClean="0">
                <a:solidFill>
                  <a:schemeClr val="tx1">
                    <a:lumMod val="85000"/>
                    <a:lumOff val="15000"/>
                  </a:schemeClr>
                </a:solidFill>
              </a:rPr>
              <a:t>Models -</a:t>
            </a:r>
            <a:r>
              <a:rPr lang="en-US" b="1" dirty="0" smtClean="0">
                <a:solidFill>
                  <a:schemeClr val="tx1">
                    <a:lumMod val="85000"/>
                    <a:lumOff val="15000"/>
                  </a:schemeClr>
                </a:solidFill>
              </a:rPr>
              <a:t>2,810,000</a:t>
            </a:r>
            <a:endParaRPr lang="en-US" b="1" dirty="0">
              <a:solidFill>
                <a:schemeClr val="tx1">
                  <a:lumMod val="85000"/>
                  <a:lumOff val="15000"/>
                </a:schemeClr>
              </a:solidFill>
            </a:endParaRPr>
          </a:p>
          <a:p>
            <a:pPr>
              <a:lnSpc>
                <a:spcPct val="150000"/>
              </a:lnSpc>
            </a:pPr>
            <a:r>
              <a:rPr lang="en-US" dirty="0">
                <a:solidFill>
                  <a:schemeClr val="tx1">
                    <a:lumMod val="85000"/>
                    <a:lumOff val="15000"/>
                  </a:schemeClr>
                </a:solidFill>
              </a:rPr>
              <a:t>Dynamic </a:t>
            </a:r>
            <a:r>
              <a:rPr lang="en-US" dirty="0" smtClean="0">
                <a:solidFill>
                  <a:schemeClr val="tx1">
                    <a:lumMod val="85000"/>
                    <a:lumOff val="15000"/>
                  </a:schemeClr>
                </a:solidFill>
              </a:rPr>
              <a:t>Models – </a:t>
            </a:r>
            <a:r>
              <a:rPr lang="en-US" b="1" dirty="0" smtClean="0">
                <a:solidFill>
                  <a:schemeClr val="tx1">
                    <a:lumMod val="85000"/>
                    <a:lumOff val="15000"/>
                  </a:schemeClr>
                </a:solidFill>
              </a:rPr>
              <a:t>2,600,000</a:t>
            </a:r>
            <a:endParaRPr lang="en-US" b="1" dirty="0">
              <a:solidFill>
                <a:schemeClr val="tx1">
                  <a:lumMod val="85000"/>
                  <a:lumOff val="15000"/>
                </a:schemeClr>
              </a:solidFill>
            </a:endParaRPr>
          </a:p>
          <a:p>
            <a:endParaRPr lang="pt-PT" dirty="0"/>
          </a:p>
        </p:txBody>
      </p:sp>
      <p:sp>
        <p:nvSpPr>
          <p:cNvPr id="5" name="Chaveta à direita 4">
            <a:extLst>
              <a:ext uri="{FF2B5EF4-FFF2-40B4-BE49-F238E27FC236}">
                <a16:creationId xmlns:a16="http://schemas.microsoft.com/office/drawing/2014/main" id="{2C432D4B-F9BE-4E3B-AD65-50A96425DCDF}"/>
              </a:ext>
            </a:extLst>
          </p:cNvPr>
          <p:cNvSpPr/>
          <p:nvPr/>
        </p:nvSpPr>
        <p:spPr>
          <a:xfrm>
            <a:off x="7603958" y="3264524"/>
            <a:ext cx="336884" cy="1540042"/>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Tree>
    <p:extLst>
      <p:ext uri="{BB962C8B-B14F-4D97-AF65-F5344CB8AC3E}">
        <p14:creationId xmlns:p14="http://schemas.microsoft.com/office/powerpoint/2010/main" val="495952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a:t>
            </a:r>
          </a:p>
        </p:txBody>
      </p:sp>
      <p:pic>
        <p:nvPicPr>
          <p:cNvPr id="6" name="Content Placeholder 5"/>
          <p:cNvPicPr>
            <a:picLocks noGrp="1" noChangeAspect="1"/>
          </p:cNvPicPr>
          <p:nvPr>
            <p:ph idx="1"/>
          </p:nvPr>
        </p:nvPicPr>
        <p:blipFill>
          <a:blip r:embed="rId3"/>
          <a:stretch>
            <a:fillRect/>
          </a:stretch>
        </p:blipFill>
        <p:spPr>
          <a:xfrm>
            <a:off x="6244512" y="2243828"/>
            <a:ext cx="5782739" cy="2955871"/>
          </a:xfrm>
          <a:prstGeom prst="rect">
            <a:avLst/>
          </a:prstGeom>
        </p:spPr>
      </p:pic>
      <p:sp>
        <p:nvSpPr>
          <p:cNvPr id="5" name="Text Placeholder 4"/>
          <p:cNvSpPr>
            <a:spLocks noGrp="1"/>
          </p:cNvSpPr>
          <p:nvPr>
            <p:ph type="body" sz="half" idx="2"/>
          </p:nvPr>
        </p:nvSpPr>
        <p:spPr>
          <a:xfrm>
            <a:off x="804672" y="3549918"/>
            <a:ext cx="4486656" cy="2194036"/>
          </a:xfrm>
        </p:spPr>
        <p:txBody>
          <a:bodyPr/>
          <a:lstStyle/>
          <a:p>
            <a:r>
              <a:rPr lang="en-US" sz="1600" dirty="0"/>
              <a:t>Prediction of abundance levels of Crustacean species (</a:t>
            </a:r>
            <a:r>
              <a:rPr lang="en-US" sz="1600" i="1" dirty="0"/>
              <a:t>Asellus </a:t>
            </a:r>
            <a:r>
              <a:rPr lang="en-US" sz="1600" dirty="0"/>
              <a:t> and </a:t>
            </a:r>
            <a:r>
              <a:rPr lang="en-US" sz="1600" i="1" dirty="0"/>
              <a:t>Gammarus) </a:t>
            </a:r>
            <a:r>
              <a:rPr lang="en-US" sz="1600" dirty="0"/>
              <a:t> in river basins in Flanders (Belgium)</a:t>
            </a:r>
          </a:p>
          <a:p>
            <a:endParaRPr lang="en-US" dirty="0"/>
          </a:p>
        </p:txBody>
      </p:sp>
    </p:spTree>
    <p:extLst>
      <p:ext uri="{BB962C8B-B14F-4D97-AF65-F5344CB8AC3E}">
        <p14:creationId xmlns:p14="http://schemas.microsoft.com/office/powerpoint/2010/main" val="419062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30878" y="611731"/>
            <a:ext cx="7729728" cy="1188720"/>
          </a:xfrm>
        </p:spPr>
        <p:txBody>
          <a:bodyPr/>
          <a:lstStyle/>
          <a:p>
            <a:pPr>
              <a:lnSpc>
                <a:spcPct val="100000"/>
              </a:lnSpc>
            </a:pPr>
            <a:r>
              <a:rPr lang="en-US" dirty="0"/>
              <a:t>Case study 1</a:t>
            </a:r>
            <a:br>
              <a:rPr lang="en-US" dirty="0"/>
            </a:br>
            <a:r>
              <a:rPr lang="en-US" sz="1800" dirty="0"/>
              <a:t>introduction</a:t>
            </a:r>
          </a:p>
        </p:txBody>
      </p:sp>
      <p:sp>
        <p:nvSpPr>
          <p:cNvPr id="8" name="Content Placeholder 7"/>
          <p:cNvSpPr>
            <a:spLocks noGrp="1"/>
          </p:cNvSpPr>
          <p:nvPr>
            <p:ph sz="half" idx="1"/>
          </p:nvPr>
        </p:nvSpPr>
        <p:spPr>
          <a:xfrm>
            <a:off x="2230620" y="2428500"/>
            <a:ext cx="7729986" cy="3929012"/>
          </a:xfrm>
        </p:spPr>
        <p:txBody>
          <a:bodyPr>
            <a:noAutofit/>
          </a:bodyPr>
          <a:lstStyle/>
          <a:p>
            <a:r>
              <a:rPr lang="en-US" sz="1400" dirty="0"/>
              <a:t>The aim of this study was the construction of fuzzy knowledge-based models for the prediction of the macroinvertebrate taxa </a:t>
            </a:r>
            <a:r>
              <a:rPr lang="en-US" sz="1400" i="1" dirty="0"/>
              <a:t>Gammarus</a:t>
            </a:r>
            <a:r>
              <a:rPr lang="en-US" sz="1400" dirty="0"/>
              <a:t> and </a:t>
            </a:r>
            <a:r>
              <a:rPr lang="en-US" sz="1400" i="1" dirty="0"/>
              <a:t>Asellus</a:t>
            </a:r>
            <a:r>
              <a:rPr lang="en-US" sz="1400" dirty="0"/>
              <a:t> in the </a:t>
            </a:r>
            <a:r>
              <a:rPr lang="en-US" sz="1400" dirty="0" err="1"/>
              <a:t>Zwalm</a:t>
            </a:r>
            <a:r>
              <a:rPr lang="en-US" sz="1400" dirty="0"/>
              <a:t> river basin</a:t>
            </a:r>
          </a:p>
          <a:p>
            <a:pPr marL="0" indent="0">
              <a:buNone/>
            </a:pPr>
            <a:endParaRPr lang="en-US" sz="1400" dirty="0"/>
          </a:p>
          <a:p>
            <a:r>
              <a:rPr lang="en-US" sz="1400" i="1" dirty="0"/>
              <a:t>Gammarus</a:t>
            </a:r>
            <a:r>
              <a:rPr lang="en-US" sz="1400" dirty="0"/>
              <a:t> and </a:t>
            </a:r>
            <a:r>
              <a:rPr lang="en-US" sz="1400" i="1" dirty="0"/>
              <a:t>Asellus</a:t>
            </a:r>
            <a:r>
              <a:rPr lang="en-US" sz="1400" dirty="0"/>
              <a:t> were chosen as representative taxa because of their highly variable presence in these headwaters and their use as bio-indicators in river quality assessment</a:t>
            </a:r>
          </a:p>
        </p:txBody>
      </p:sp>
      <p:pic>
        <p:nvPicPr>
          <p:cNvPr id="7" name="Picture 6"/>
          <p:cNvPicPr>
            <a:picLocks noChangeAspect="1"/>
          </p:cNvPicPr>
          <p:nvPr/>
        </p:nvPicPr>
        <p:blipFill>
          <a:blip r:embed="rId2"/>
          <a:stretch>
            <a:fillRect/>
          </a:stretch>
        </p:blipFill>
        <p:spPr>
          <a:xfrm>
            <a:off x="3626966" y="4393006"/>
            <a:ext cx="4937293" cy="1741448"/>
          </a:xfrm>
          <a:prstGeom prst="rect">
            <a:avLst/>
          </a:prstGeom>
        </p:spPr>
      </p:pic>
    </p:spTree>
    <p:extLst>
      <p:ext uri="{BB962C8B-B14F-4D97-AF65-F5344CB8AC3E}">
        <p14:creationId xmlns:p14="http://schemas.microsoft.com/office/powerpoint/2010/main" val="377254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06168" y="1541825"/>
            <a:ext cx="7979664" cy="704087"/>
          </a:xfrm>
        </p:spPr>
        <p:txBody>
          <a:bodyPr>
            <a:noAutofit/>
          </a:bodyPr>
          <a:lstStyle/>
          <a:p>
            <a:r>
              <a:rPr lang="en-US" sz="1200" b="1" cap="none" dirty="0">
                <a:solidFill>
                  <a:schemeClr val="tx2">
                    <a:lumMod val="60000"/>
                    <a:lumOff val="40000"/>
                  </a:schemeClr>
                </a:solidFill>
                <a:latin typeface="Bahnschrift SemiCondensed" panose="020B0502040204020203" pitchFamily="34" charset="0"/>
              </a:rPr>
              <a:t>SELECTION OF INPUT VARIABLES, CONSTRUCTION OF THE MEMBERSHIP FUNCTIONS AND THE FUZZY RULE BASE</a:t>
            </a:r>
            <a:endParaRPr lang="en-US" sz="1200" cap="none" dirty="0">
              <a:solidFill>
                <a:schemeClr val="tx2">
                  <a:lumMod val="60000"/>
                  <a:lumOff val="40000"/>
                </a:schemeClr>
              </a:solidFill>
              <a:latin typeface="Bahnschrift SemiCondensed" panose="020B0502040204020203" pitchFamily="34" charset="0"/>
            </a:endParaRPr>
          </a:p>
        </p:txBody>
      </p:sp>
      <p:sp>
        <p:nvSpPr>
          <p:cNvPr id="6" name="Content Placeholder 5"/>
          <p:cNvSpPr>
            <a:spLocks noGrp="1"/>
          </p:cNvSpPr>
          <p:nvPr>
            <p:ph sz="half" idx="2"/>
          </p:nvPr>
        </p:nvSpPr>
        <p:spPr>
          <a:xfrm>
            <a:off x="2231136" y="2603287"/>
            <a:ext cx="7729728" cy="2596776"/>
          </a:xfrm>
        </p:spPr>
        <p:txBody>
          <a:bodyPr>
            <a:normAutofit/>
          </a:bodyPr>
          <a:lstStyle/>
          <a:p>
            <a:r>
              <a:rPr lang="en-US" sz="1400" dirty="0"/>
              <a:t>Literature research allowed the formation of an ecological knowledge database that was used to select the (physical–chemical) input variables and to construct the fuzzy sets and rules of the model.</a:t>
            </a:r>
          </a:p>
        </p:txBody>
      </p:sp>
      <p:sp>
        <p:nvSpPr>
          <p:cNvPr id="4" name="Title 1"/>
          <p:cNvSpPr>
            <a:spLocks noGrp="1"/>
          </p:cNvSpPr>
          <p:nvPr>
            <p:ph type="title"/>
          </p:nvPr>
        </p:nvSpPr>
        <p:spPr>
          <a:xfrm>
            <a:off x="2231136" y="624047"/>
            <a:ext cx="7729728" cy="1188720"/>
          </a:xfrm>
        </p:spPr>
        <p:txBody>
          <a:bodyPr>
            <a:normAutofit/>
          </a:bodyPr>
          <a:lstStyle/>
          <a:p>
            <a:pPr>
              <a:lnSpc>
                <a:spcPct val="100000"/>
              </a:lnSpc>
            </a:pPr>
            <a:r>
              <a:rPr lang="en-US" dirty="0"/>
              <a:t>Case study 1</a:t>
            </a:r>
            <a:br>
              <a:rPr lang="en-US" dirty="0"/>
            </a:br>
            <a:r>
              <a:rPr lang="en-US" sz="1800" dirty="0"/>
              <a:t>results</a:t>
            </a:r>
          </a:p>
        </p:txBody>
      </p:sp>
      <p:graphicFrame>
        <p:nvGraphicFramePr>
          <p:cNvPr id="2" name="Tabela 1">
            <a:extLst>
              <a:ext uri="{FF2B5EF4-FFF2-40B4-BE49-F238E27FC236}">
                <a16:creationId xmlns:a16="http://schemas.microsoft.com/office/drawing/2014/main" id="{800AEE52-8D24-40A6-AFC2-F355F406524D}"/>
              </a:ext>
            </a:extLst>
          </p:cNvPr>
          <p:cNvGraphicFramePr>
            <a:graphicFrameLocks noGrp="1"/>
          </p:cNvGraphicFramePr>
          <p:nvPr>
            <p:extLst>
              <p:ext uri="{D42A27DB-BD31-4B8C-83A1-F6EECF244321}">
                <p14:modId xmlns:p14="http://schemas.microsoft.com/office/powerpoint/2010/main" val="2051434792"/>
              </p:ext>
            </p:extLst>
          </p:nvPr>
        </p:nvGraphicFramePr>
        <p:xfrm>
          <a:off x="2106168" y="3657599"/>
          <a:ext cx="8127999" cy="1862667"/>
        </p:xfrm>
        <a:graphic>
          <a:graphicData uri="http://schemas.openxmlformats.org/drawingml/2006/table">
            <a:tbl>
              <a:tblPr firstRow="1" bandRow="1">
                <a:tableStyleId>{F5AB1C69-6EDB-4FF4-983F-18BD219EF322}</a:tableStyleId>
              </a:tblPr>
              <a:tblGrid>
                <a:gridCol w="2988346">
                  <a:extLst>
                    <a:ext uri="{9D8B030D-6E8A-4147-A177-3AD203B41FA5}">
                      <a16:colId xmlns:a16="http://schemas.microsoft.com/office/drawing/2014/main" val="488825563"/>
                    </a:ext>
                  </a:extLst>
                </a:gridCol>
                <a:gridCol w="2569029">
                  <a:extLst>
                    <a:ext uri="{9D8B030D-6E8A-4147-A177-3AD203B41FA5}">
                      <a16:colId xmlns:a16="http://schemas.microsoft.com/office/drawing/2014/main" val="3410094947"/>
                    </a:ext>
                  </a:extLst>
                </a:gridCol>
                <a:gridCol w="2570624">
                  <a:extLst>
                    <a:ext uri="{9D8B030D-6E8A-4147-A177-3AD203B41FA5}">
                      <a16:colId xmlns:a16="http://schemas.microsoft.com/office/drawing/2014/main" val="4032354714"/>
                    </a:ext>
                  </a:extLst>
                </a:gridCol>
              </a:tblGrid>
              <a:tr h="379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Input variables</a:t>
                      </a:r>
                      <a:endParaRPr lang="en-GB" sz="1400" dirty="0">
                        <a:latin typeface="Bahnschrift Light"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Gammarus</a:t>
                      </a:r>
                      <a:endParaRPr lang="en-GB" sz="1400" i="1" dirty="0">
                        <a:latin typeface="Bahnschrift Light"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Asellus</a:t>
                      </a:r>
                      <a:endParaRPr lang="en-GB" sz="1400" i="1" dirty="0">
                        <a:latin typeface="Bahnschrift Light" panose="020B0502040204020203" pitchFamily="34" charset="0"/>
                      </a:endParaRPr>
                    </a:p>
                  </a:txBody>
                  <a:tcPr anchor="ctr"/>
                </a:tc>
                <a:extLst>
                  <a:ext uri="{0D108BD9-81ED-4DB2-BD59-A6C34878D82A}">
                    <a16:rowId xmlns:a16="http://schemas.microsoft.com/office/drawing/2014/main" val="457356482"/>
                  </a:ext>
                </a:extLst>
              </a:tr>
              <a:tr h="370840">
                <a:tc>
                  <a:txBody>
                    <a:bodyPr/>
                    <a:lstStyle/>
                    <a:p>
                      <a:pPr algn="ctr"/>
                      <a:r>
                        <a:rPr lang="en-GB" sz="1400" dirty="0"/>
                        <a:t>Conductivity</a:t>
                      </a:r>
                      <a:endParaRPr lang="en-GB" sz="1400" dirty="0">
                        <a:latin typeface="Bahnschrift Light" panose="020B0502040204020203" pitchFamily="34" charset="0"/>
                      </a:endParaRPr>
                    </a:p>
                  </a:txBody>
                  <a:tcPr anchor="ctr"/>
                </a:tc>
                <a:tc>
                  <a:txBody>
                    <a:bodyPr/>
                    <a:lstStyle/>
                    <a:p>
                      <a:pPr algn="ctr"/>
                      <a:r>
                        <a:rPr lang="en-GB" sz="1400" dirty="0"/>
                        <a:t>Low</a:t>
                      </a:r>
                      <a:endParaRPr lang="en-GB" sz="1400" dirty="0">
                        <a:latin typeface="Bahnschrift Light" panose="020B0502040204020203" pitchFamily="34" charset="0"/>
                      </a:endParaRPr>
                    </a:p>
                  </a:txBody>
                  <a:tcPr anchor="ctr"/>
                </a:tc>
                <a:tc>
                  <a:txBody>
                    <a:bodyPr/>
                    <a:lstStyle/>
                    <a:p>
                      <a:pPr algn="ctr"/>
                      <a:r>
                        <a:rPr lang="en-GB" sz="1400" dirty="0"/>
                        <a:t>Low</a:t>
                      </a:r>
                      <a:endParaRPr lang="en-GB" sz="1400" dirty="0">
                        <a:latin typeface="Bahnschrift Light" panose="020B0502040204020203" pitchFamily="34" charset="0"/>
                      </a:endParaRPr>
                    </a:p>
                  </a:txBody>
                  <a:tcPr anchor="ctr"/>
                </a:tc>
                <a:extLst>
                  <a:ext uri="{0D108BD9-81ED-4DB2-BD59-A6C34878D82A}">
                    <a16:rowId xmlns:a16="http://schemas.microsoft.com/office/drawing/2014/main" val="488862884"/>
                  </a:ext>
                </a:extLst>
              </a:tr>
              <a:tr h="370840">
                <a:tc>
                  <a:txBody>
                    <a:bodyPr/>
                    <a:lstStyle/>
                    <a:p>
                      <a:pPr algn="ctr"/>
                      <a:r>
                        <a:rPr lang="en-GB" sz="1400" dirty="0"/>
                        <a:t>Dissolved oxygen concentration</a:t>
                      </a:r>
                      <a:endParaRPr lang="en-GB" sz="1400" dirty="0">
                        <a:latin typeface="Bahnschrift Light" panose="020B0502040204020203" pitchFamily="34" charset="0"/>
                      </a:endParaRPr>
                    </a:p>
                  </a:txBody>
                  <a:tcPr anchor="ctr"/>
                </a:tc>
                <a:tc>
                  <a:txBody>
                    <a:bodyPr/>
                    <a:lstStyle/>
                    <a:p>
                      <a:pPr algn="ctr"/>
                      <a:r>
                        <a:rPr lang="en-GB" sz="1400" dirty="0"/>
                        <a:t>High</a:t>
                      </a:r>
                      <a:endParaRPr lang="en-GB" sz="1400" dirty="0">
                        <a:latin typeface="Bahnschrift Light" panose="020B0502040204020203" pitchFamily="34" charset="0"/>
                      </a:endParaRPr>
                    </a:p>
                  </a:txBody>
                  <a:tcPr anchor="ctr"/>
                </a:tc>
                <a:tc>
                  <a:txBody>
                    <a:bodyPr/>
                    <a:lstStyle/>
                    <a:p>
                      <a:pPr algn="ctr"/>
                      <a:r>
                        <a:rPr lang="en-GB" sz="1400" dirty="0"/>
                        <a:t>High</a:t>
                      </a:r>
                      <a:endParaRPr lang="en-GB" sz="1400" dirty="0">
                        <a:latin typeface="Bahnschrift Light" panose="020B0502040204020203" pitchFamily="34" charset="0"/>
                      </a:endParaRPr>
                    </a:p>
                  </a:txBody>
                  <a:tcPr anchor="ctr"/>
                </a:tc>
                <a:extLst>
                  <a:ext uri="{0D108BD9-81ED-4DB2-BD59-A6C34878D82A}">
                    <a16:rowId xmlns:a16="http://schemas.microsoft.com/office/drawing/2014/main" val="2654286918"/>
                  </a:ext>
                </a:extLst>
              </a:tr>
              <a:tr h="370840">
                <a:tc>
                  <a:txBody>
                    <a:bodyPr/>
                    <a:lstStyle/>
                    <a:p>
                      <a:pPr algn="ctr"/>
                      <a:r>
                        <a:rPr lang="en-GB" sz="1400" dirty="0"/>
                        <a:t>Stream velocity</a:t>
                      </a:r>
                      <a:endParaRPr lang="en-GB" sz="1400" dirty="0">
                        <a:latin typeface="Bahnschrift Light" panose="020B0502040204020203" pitchFamily="34" charset="0"/>
                      </a:endParaRPr>
                    </a:p>
                  </a:txBody>
                  <a:tcPr anchor="ctr"/>
                </a:tc>
                <a:tc>
                  <a:txBody>
                    <a:bodyPr/>
                    <a:lstStyle/>
                    <a:p>
                      <a:pPr algn="ctr"/>
                      <a:r>
                        <a:rPr lang="en-GB" sz="1400" dirty="0"/>
                        <a:t>High</a:t>
                      </a:r>
                      <a:endParaRPr lang="en-GB" sz="1400" dirty="0">
                        <a:latin typeface="Bahnschrift Light"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Low</a:t>
                      </a:r>
                      <a:endParaRPr lang="en-GB" sz="1400" dirty="0">
                        <a:latin typeface="Bahnschrift Light" panose="020B0502040204020203" pitchFamily="34" charset="0"/>
                      </a:endParaRPr>
                    </a:p>
                  </a:txBody>
                  <a:tcPr anchor="ctr"/>
                </a:tc>
                <a:extLst>
                  <a:ext uri="{0D108BD9-81ED-4DB2-BD59-A6C34878D82A}">
                    <a16:rowId xmlns:a16="http://schemas.microsoft.com/office/drawing/2014/main" val="644423486"/>
                  </a:ext>
                </a:extLst>
              </a:tr>
              <a:tr h="370840">
                <a:tc>
                  <a:txBody>
                    <a:bodyPr/>
                    <a:lstStyle/>
                    <a:p>
                      <a:pPr algn="ctr"/>
                      <a:r>
                        <a:rPr lang="en-GB" sz="1400" dirty="0"/>
                        <a:t>Stream width</a:t>
                      </a:r>
                      <a:endParaRPr lang="en-GB" sz="1400" dirty="0">
                        <a:latin typeface="Bahnschrift Light" panose="020B0502040204020203" pitchFamily="34" charset="0"/>
                      </a:endParaRPr>
                    </a:p>
                  </a:txBody>
                  <a:tcPr anchor="ctr"/>
                </a:tc>
                <a:tc>
                  <a:txBody>
                    <a:bodyPr/>
                    <a:lstStyle/>
                    <a:p>
                      <a:pPr algn="ctr"/>
                      <a:r>
                        <a:rPr lang="en-GB" sz="1400" dirty="0"/>
                        <a:t>Low</a:t>
                      </a:r>
                      <a:endParaRPr lang="en-GB" sz="1400" dirty="0">
                        <a:latin typeface="Bahnschrift Light" panose="020B0502040204020203" pitchFamily="34" charset="0"/>
                      </a:endParaRPr>
                    </a:p>
                  </a:txBody>
                  <a:tcPr anchor="ctr"/>
                </a:tc>
                <a:tc>
                  <a:txBody>
                    <a:bodyPr/>
                    <a:lstStyle/>
                    <a:p>
                      <a:pPr algn="ctr"/>
                      <a:r>
                        <a:rPr lang="en-GB" sz="1400" dirty="0"/>
                        <a:t>High</a:t>
                      </a:r>
                      <a:endParaRPr lang="en-GB" sz="1400" dirty="0">
                        <a:latin typeface="Bahnschrift Light" panose="020B0502040204020203" pitchFamily="34" charset="0"/>
                      </a:endParaRPr>
                    </a:p>
                  </a:txBody>
                  <a:tcPr anchor="ctr"/>
                </a:tc>
                <a:extLst>
                  <a:ext uri="{0D108BD9-81ED-4DB2-BD59-A6C34878D82A}">
                    <a16:rowId xmlns:a16="http://schemas.microsoft.com/office/drawing/2014/main" val="851039437"/>
                  </a:ext>
                </a:extLst>
              </a:tr>
            </a:tbl>
          </a:graphicData>
        </a:graphic>
      </p:graphicFrame>
    </p:spTree>
    <p:extLst>
      <p:ext uri="{BB962C8B-B14F-4D97-AF65-F5344CB8AC3E}">
        <p14:creationId xmlns:p14="http://schemas.microsoft.com/office/powerpoint/2010/main" val="196759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06168" y="1541825"/>
            <a:ext cx="7979664" cy="704087"/>
          </a:xfrm>
        </p:spPr>
        <p:txBody>
          <a:bodyPr>
            <a:noAutofit/>
          </a:bodyPr>
          <a:lstStyle/>
          <a:p>
            <a:r>
              <a:rPr lang="en-US" sz="1200" b="1" cap="none" dirty="0">
                <a:solidFill>
                  <a:schemeClr val="tx2">
                    <a:lumMod val="60000"/>
                    <a:lumOff val="40000"/>
                  </a:schemeClr>
                </a:solidFill>
                <a:latin typeface="Bahnschrift SemiCondensed" panose="020B0502040204020203" pitchFamily="34" charset="0"/>
              </a:rPr>
              <a:t>SELECTION OF INPUT VARIABLES, CONSTRUCTION OF THE MEMBERSHIP FUNCTIONS AND THE FUZZY RULE BASE</a:t>
            </a:r>
            <a:endParaRPr lang="en-US" sz="1200" cap="none" dirty="0">
              <a:solidFill>
                <a:schemeClr val="tx2">
                  <a:lumMod val="60000"/>
                  <a:lumOff val="40000"/>
                </a:schemeClr>
              </a:solidFill>
              <a:latin typeface="Bahnschrift SemiCondensed" panose="020B0502040204020203" pitchFamily="34" charset="0"/>
            </a:endParaRPr>
          </a:p>
        </p:txBody>
      </p:sp>
      <p:sp>
        <p:nvSpPr>
          <p:cNvPr id="6" name="Content Placeholder 5"/>
          <p:cNvSpPr>
            <a:spLocks noGrp="1"/>
          </p:cNvSpPr>
          <p:nvPr>
            <p:ph sz="half" idx="2"/>
          </p:nvPr>
        </p:nvSpPr>
        <p:spPr>
          <a:xfrm>
            <a:off x="2231136" y="2603287"/>
            <a:ext cx="7729728" cy="2596776"/>
          </a:xfrm>
        </p:spPr>
        <p:txBody>
          <a:bodyPr>
            <a:normAutofit/>
          </a:bodyPr>
          <a:lstStyle/>
          <a:p>
            <a:r>
              <a:rPr lang="en-US" sz="1400" dirty="0"/>
              <a:t>Literature research allowed the formation of an ecological knowledge database that was used to select the (physical–chemical) input variables and to construct the fuzzy sets and rules of the model.</a:t>
            </a:r>
          </a:p>
        </p:txBody>
      </p:sp>
      <p:sp>
        <p:nvSpPr>
          <p:cNvPr id="4" name="Title 1"/>
          <p:cNvSpPr>
            <a:spLocks noGrp="1"/>
          </p:cNvSpPr>
          <p:nvPr>
            <p:ph type="title"/>
          </p:nvPr>
        </p:nvSpPr>
        <p:spPr>
          <a:xfrm>
            <a:off x="2231136" y="624047"/>
            <a:ext cx="7729728" cy="1188720"/>
          </a:xfrm>
        </p:spPr>
        <p:txBody>
          <a:bodyPr>
            <a:normAutofit/>
          </a:bodyPr>
          <a:lstStyle/>
          <a:p>
            <a:pPr>
              <a:lnSpc>
                <a:spcPct val="100000"/>
              </a:lnSpc>
            </a:pPr>
            <a:r>
              <a:rPr lang="en-US" dirty="0"/>
              <a:t>Case study 1</a:t>
            </a:r>
            <a:br>
              <a:rPr lang="en-US" dirty="0"/>
            </a:br>
            <a:r>
              <a:rPr lang="en-US" sz="1800" dirty="0"/>
              <a:t>results</a:t>
            </a:r>
          </a:p>
        </p:txBody>
      </p:sp>
      <p:grpSp>
        <p:nvGrpSpPr>
          <p:cNvPr id="7" name="Group 6"/>
          <p:cNvGrpSpPr/>
          <p:nvPr/>
        </p:nvGrpSpPr>
        <p:grpSpPr>
          <a:xfrm>
            <a:off x="2231136" y="3469696"/>
            <a:ext cx="4018085" cy="2465494"/>
            <a:chOff x="2578503" y="2589585"/>
            <a:chExt cx="6318752" cy="3688283"/>
          </a:xfrm>
        </p:grpSpPr>
        <p:sp>
          <p:nvSpPr>
            <p:cNvPr id="8" name="Retângulo 2">
              <a:extLst>
                <a:ext uri="{FF2B5EF4-FFF2-40B4-BE49-F238E27FC236}">
                  <a16:creationId xmlns:a16="http://schemas.microsoft.com/office/drawing/2014/main" id="{BE2D23B7-A4A3-498C-BF2F-8561D1AF0994}"/>
                </a:ext>
              </a:extLst>
            </p:cNvPr>
            <p:cNvSpPr/>
            <p:nvPr/>
          </p:nvSpPr>
          <p:spPr>
            <a:xfrm>
              <a:off x="2578503" y="3195337"/>
              <a:ext cx="3517497" cy="1204751"/>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1600" b="1" dirty="0"/>
                <a:t>Input variables</a:t>
              </a:r>
            </a:p>
            <a:p>
              <a:pPr algn="ctr" fontAlgn="ctr"/>
              <a:r>
                <a:rPr lang="en-GB" sz="1200" dirty="0"/>
                <a:t>(Conductivity</a:t>
              </a:r>
              <a:r>
                <a:rPr lang="pt-PT" sz="1200" dirty="0"/>
                <a:t>, D.O., </a:t>
              </a:r>
              <a:r>
                <a:rPr lang="en-GB" sz="1200" dirty="0"/>
                <a:t>width and stream velocity)</a:t>
              </a:r>
              <a:endParaRPr lang="pt-PT" sz="1200" dirty="0"/>
            </a:p>
          </p:txBody>
        </p:sp>
        <p:sp>
          <p:nvSpPr>
            <p:cNvPr id="9" name="Retângulo 6">
              <a:extLst>
                <a:ext uri="{FF2B5EF4-FFF2-40B4-BE49-F238E27FC236}">
                  <a16:creationId xmlns:a16="http://schemas.microsoft.com/office/drawing/2014/main" id="{038B15C9-3A8A-4389-9177-83E69E903E6E}"/>
                </a:ext>
              </a:extLst>
            </p:cNvPr>
            <p:cNvSpPr/>
            <p:nvPr/>
          </p:nvSpPr>
          <p:spPr>
            <a:xfrm>
              <a:off x="6598338" y="2589585"/>
              <a:ext cx="2298917" cy="42091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dirty="0"/>
                <a:t>Fuzzy sets</a:t>
              </a:r>
            </a:p>
          </p:txBody>
        </p:sp>
        <p:sp>
          <p:nvSpPr>
            <p:cNvPr id="10" name="Retângulo 7">
              <a:extLst>
                <a:ext uri="{FF2B5EF4-FFF2-40B4-BE49-F238E27FC236}">
                  <a16:creationId xmlns:a16="http://schemas.microsoft.com/office/drawing/2014/main" id="{ADE69C3E-4128-4DC6-BC69-65020C63A49F}"/>
                </a:ext>
              </a:extLst>
            </p:cNvPr>
            <p:cNvSpPr/>
            <p:nvPr/>
          </p:nvSpPr>
          <p:spPr>
            <a:xfrm>
              <a:off x="6598337" y="3200491"/>
              <a:ext cx="2298917" cy="4209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High</a:t>
              </a:r>
            </a:p>
          </p:txBody>
        </p:sp>
        <p:sp>
          <p:nvSpPr>
            <p:cNvPr id="11" name="Retângulo 8">
              <a:extLst>
                <a:ext uri="{FF2B5EF4-FFF2-40B4-BE49-F238E27FC236}">
                  <a16:creationId xmlns:a16="http://schemas.microsoft.com/office/drawing/2014/main" id="{4AD42261-CA9D-4054-8513-76D4C5DB0CD2}"/>
                </a:ext>
              </a:extLst>
            </p:cNvPr>
            <p:cNvSpPr/>
            <p:nvPr/>
          </p:nvSpPr>
          <p:spPr>
            <a:xfrm>
              <a:off x="6598336" y="4054002"/>
              <a:ext cx="2298918" cy="386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Low</a:t>
              </a:r>
              <a:endParaRPr lang="en-GB" sz="1600" dirty="0"/>
            </a:p>
          </p:txBody>
        </p:sp>
        <p:cxnSp>
          <p:nvCxnSpPr>
            <p:cNvPr id="12" name="Conexão reta unidirecional 10">
              <a:extLst>
                <a:ext uri="{FF2B5EF4-FFF2-40B4-BE49-F238E27FC236}">
                  <a16:creationId xmlns:a16="http://schemas.microsoft.com/office/drawing/2014/main" id="{5F18A023-B660-40C0-8F59-0F3CB4BAA20D}"/>
                </a:ext>
              </a:extLst>
            </p:cNvPr>
            <p:cNvCxnSpPr>
              <a:cxnSpLocks/>
              <a:stCxn id="8" idx="3"/>
              <a:endCxn id="10" idx="1"/>
            </p:cNvCxnSpPr>
            <p:nvPr/>
          </p:nvCxnSpPr>
          <p:spPr>
            <a:xfrm flipV="1">
              <a:off x="6096000" y="3410948"/>
              <a:ext cx="502336" cy="386764"/>
            </a:xfrm>
            <a:prstGeom prst="straightConnector1">
              <a:avLst/>
            </a:prstGeom>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exão reta unidirecional 12">
              <a:extLst>
                <a:ext uri="{FF2B5EF4-FFF2-40B4-BE49-F238E27FC236}">
                  <a16:creationId xmlns:a16="http://schemas.microsoft.com/office/drawing/2014/main" id="{A8709029-E3B0-4832-BC54-0B7727D05565}"/>
                </a:ext>
              </a:extLst>
            </p:cNvPr>
            <p:cNvCxnSpPr>
              <a:cxnSpLocks/>
              <a:stCxn id="8" idx="3"/>
              <a:endCxn id="11" idx="1"/>
            </p:cNvCxnSpPr>
            <p:nvPr/>
          </p:nvCxnSpPr>
          <p:spPr>
            <a:xfrm>
              <a:off x="6096000" y="3797713"/>
              <a:ext cx="502336" cy="449378"/>
            </a:xfrm>
            <a:prstGeom prst="straightConnector1">
              <a:avLst/>
            </a:prstGeom>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tângulo 13">
              <a:extLst>
                <a:ext uri="{FF2B5EF4-FFF2-40B4-BE49-F238E27FC236}">
                  <a16:creationId xmlns:a16="http://schemas.microsoft.com/office/drawing/2014/main" id="{524D34F1-07E4-4890-ADC4-074DC24F0472}"/>
                </a:ext>
              </a:extLst>
            </p:cNvPr>
            <p:cNvSpPr/>
            <p:nvPr/>
          </p:nvSpPr>
          <p:spPr>
            <a:xfrm>
              <a:off x="2578503" y="4993177"/>
              <a:ext cx="3517497" cy="1284691"/>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1600" b="1" dirty="0"/>
                <a:t>Output variable</a:t>
              </a:r>
            </a:p>
            <a:p>
              <a:pPr algn="ctr"/>
              <a:r>
                <a:rPr lang="en-GB" sz="1200" dirty="0"/>
                <a:t>(Abundance classes for each species)</a:t>
              </a:r>
              <a:endParaRPr lang="pt-PT" sz="1200" dirty="0"/>
            </a:p>
          </p:txBody>
        </p:sp>
        <p:sp>
          <p:nvSpPr>
            <p:cNvPr id="15" name="Retângulo 14">
              <a:extLst>
                <a:ext uri="{FF2B5EF4-FFF2-40B4-BE49-F238E27FC236}">
                  <a16:creationId xmlns:a16="http://schemas.microsoft.com/office/drawing/2014/main" id="{A396C343-396A-434E-B2A1-BEBCEBB8A7CF}"/>
                </a:ext>
              </a:extLst>
            </p:cNvPr>
            <p:cNvSpPr/>
            <p:nvPr/>
          </p:nvSpPr>
          <p:spPr>
            <a:xfrm>
              <a:off x="6598336" y="4993172"/>
              <a:ext cx="2298917" cy="345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High</a:t>
              </a:r>
              <a:endParaRPr lang="en-GB" sz="1600" dirty="0"/>
            </a:p>
          </p:txBody>
        </p:sp>
        <p:sp>
          <p:nvSpPr>
            <p:cNvPr id="16" name="Retângulo 15">
              <a:extLst>
                <a:ext uri="{FF2B5EF4-FFF2-40B4-BE49-F238E27FC236}">
                  <a16:creationId xmlns:a16="http://schemas.microsoft.com/office/drawing/2014/main" id="{1743D4D7-DE94-4A49-8718-D14A24E0C974}"/>
                </a:ext>
              </a:extLst>
            </p:cNvPr>
            <p:cNvSpPr/>
            <p:nvPr/>
          </p:nvSpPr>
          <p:spPr>
            <a:xfrm>
              <a:off x="6598336" y="5931932"/>
              <a:ext cx="2298918" cy="345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Low</a:t>
              </a:r>
            </a:p>
          </p:txBody>
        </p:sp>
        <p:sp>
          <p:nvSpPr>
            <p:cNvPr id="17" name="Retângulo 16">
              <a:extLst>
                <a:ext uri="{FF2B5EF4-FFF2-40B4-BE49-F238E27FC236}">
                  <a16:creationId xmlns:a16="http://schemas.microsoft.com/office/drawing/2014/main" id="{83674A49-FC15-4A87-BFA4-E9286CDBB014}"/>
                </a:ext>
              </a:extLst>
            </p:cNvPr>
            <p:cNvSpPr/>
            <p:nvPr/>
          </p:nvSpPr>
          <p:spPr>
            <a:xfrm>
              <a:off x="6598336" y="5450806"/>
              <a:ext cx="2298917" cy="369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Medium</a:t>
              </a:r>
              <a:endParaRPr lang="en-GB" sz="1600" dirty="0"/>
            </a:p>
          </p:txBody>
        </p:sp>
        <p:cxnSp>
          <p:nvCxnSpPr>
            <p:cNvPr id="18" name="Conexão reta unidirecional 27">
              <a:extLst>
                <a:ext uri="{FF2B5EF4-FFF2-40B4-BE49-F238E27FC236}">
                  <a16:creationId xmlns:a16="http://schemas.microsoft.com/office/drawing/2014/main" id="{24A73304-935F-44D2-8F29-370579FE7214}"/>
                </a:ext>
              </a:extLst>
            </p:cNvPr>
            <p:cNvCxnSpPr>
              <a:stCxn id="14" idx="3"/>
              <a:endCxn id="15" idx="1"/>
            </p:cNvCxnSpPr>
            <p:nvPr/>
          </p:nvCxnSpPr>
          <p:spPr>
            <a:xfrm flipV="1">
              <a:off x="6096000" y="5166142"/>
              <a:ext cx="502336" cy="469382"/>
            </a:xfrm>
            <a:prstGeom prst="straightConnector1">
              <a:avLst/>
            </a:prstGeom>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exão reta unidirecional 29">
              <a:extLst>
                <a:ext uri="{FF2B5EF4-FFF2-40B4-BE49-F238E27FC236}">
                  <a16:creationId xmlns:a16="http://schemas.microsoft.com/office/drawing/2014/main" id="{15738B81-15C4-4E72-BCC3-398D6D7B934C}"/>
                </a:ext>
              </a:extLst>
            </p:cNvPr>
            <p:cNvCxnSpPr>
              <a:stCxn id="14" idx="3"/>
              <a:endCxn id="17" idx="1"/>
            </p:cNvCxnSpPr>
            <p:nvPr/>
          </p:nvCxnSpPr>
          <p:spPr>
            <a:xfrm flipV="1">
              <a:off x="6096000" y="5635522"/>
              <a:ext cx="502336" cy="1"/>
            </a:xfrm>
            <a:prstGeom prst="straightConnector1">
              <a:avLst/>
            </a:prstGeom>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xão reta unidirecional 31">
              <a:extLst>
                <a:ext uri="{FF2B5EF4-FFF2-40B4-BE49-F238E27FC236}">
                  <a16:creationId xmlns:a16="http://schemas.microsoft.com/office/drawing/2014/main" id="{D07DB594-BFD8-4046-8388-F5B9161E7441}"/>
                </a:ext>
              </a:extLst>
            </p:cNvPr>
            <p:cNvCxnSpPr>
              <a:stCxn id="14" idx="3"/>
              <a:endCxn id="16" idx="1"/>
            </p:cNvCxnSpPr>
            <p:nvPr/>
          </p:nvCxnSpPr>
          <p:spPr>
            <a:xfrm>
              <a:off x="6096000" y="5635523"/>
              <a:ext cx="502336" cy="469377"/>
            </a:xfrm>
            <a:prstGeom prst="straightConnector1">
              <a:avLst/>
            </a:prstGeom>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3" name="Imagem 5">
            <a:extLst>
              <a:ext uri="{FF2B5EF4-FFF2-40B4-BE49-F238E27FC236}">
                <a16:creationId xmlns:a16="http://schemas.microsoft.com/office/drawing/2014/main" id="{7AED5237-9C5C-4950-8E78-BD8C0D1F7822}"/>
              </a:ext>
            </a:extLst>
          </p:cNvPr>
          <p:cNvPicPr>
            <a:picLocks noChangeAspect="1"/>
          </p:cNvPicPr>
          <p:nvPr/>
        </p:nvPicPr>
        <p:blipFill rotWithShape="1">
          <a:blip r:embed="rId2"/>
          <a:srcRect l="-1" r="51219"/>
          <a:stretch/>
        </p:blipFill>
        <p:spPr>
          <a:xfrm>
            <a:off x="7016648" y="3491908"/>
            <a:ext cx="3069184" cy="2566046"/>
          </a:xfrm>
          <a:prstGeom prst="rect">
            <a:avLst/>
          </a:prstGeom>
        </p:spPr>
      </p:pic>
    </p:spTree>
    <p:extLst>
      <p:ext uri="{BB962C8B-B14F-4D97-AF65-F5344CB8AC3E}">
        <p14:creationId xmlns:p14="http://schemas.microsoft.com/office/powerpoint/2010/main" val="101927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8782"/>
            <a:ext cx="7608900" cy="959642"/>
          </a:xfrm>
        </p:spPr>
        <p:txBody>
          <a:bodyPr/>
          <a:lstStyle/>
          <a:p>
            <a:r>
              <a:rPr lang="en-US" dirty="0"/>
              <a:t>model features</a:t>
            </a:r>
          </a:p>
        </p:txBody>
      </p:sp>
      <p:sp>
        <p:nvSpPr>
          <p:cNvPr id="3" name="Content Placeholder 2"/>
          <p:cNvSpPr>
            <a:spLocks noGrp="1"/>
          </p:cNvSpPr>
          <p:nvPr>
            <p:ph idx="1"/>
          </p:nvPr>
        </p:nvSpPr>
        <p:spPr>
          <a:xfrm>
            <a:off x="1097386" y="2237494"/>
            <a:ext cx="9780164" cy="3987344"/>
          </a:xfrm>
        </p:spPr>
        <p:txBody>
          <a:bodyPr>
            <a:normAutofit/>
          </a:bodyPr>
          <a:lstStyle/>
          <a:p>
            <a:pPr algn="just">
              <a:lnSpc>
                <a:spcPct val="150000"/>
              </a:lnSpc>
            </a:pPr>
            <a:r>
              <a:rPr lang="en-US" sz="2400" dirty="0"/>
              <a:t>Fuzzy models are used when the data </a:t>
            </a:r>
            <a:r>
              <a:rPr lang="en-US" sz="2400" dirty="0" smtClean="0"/>
              <a:t>is fuzzy                 qualitative </a:t>
            </a:r>
            <a:r>
              <a:rPr lang="en-US" sz="2400" dirty="0"/>
              <a:t>or </a:t>
            </a:r>
            <a:r>
              <a:rPr lang="en-US" sz="2400" dirty="0" err="1" smtClean="0"/>
              <a:t>semiquantitative</a:t>
            </a:r>
            <a:endParaRPr lang="pt-PT" sz="2400" dirty="0"/>
          </a:p>
          <a:p>
            <a:pPr algn="just">
              <a:lnSpc>
                <a:spcPct val="150000"/>
              </a:lnSpc>
            </a:pPr>
            <a:r>
              <a:rPr lang="en-US" sz="2400" dirty="0" smtClean="0"/>
              <a:t>Handles PARTIAL truths                  truth </a:t>
            </a:r>
            <a:r>
              <a:rPr lang="en-US" sz="2400" dirty="0"/>
              <a:t>value may range between </a:t>
            </a:r>
            <a:r>
              <a:rPr lang="en-US" sz="2400" dirty="0" smtClean="0"/>
              <a:t>0 and 1</a:t>
            </a:r>
          </a:p>
          <a:p>
            <a:pPr algn="just">
              <a:lnSpc>
                <a:spcPct val="150000"/>
              </a:lnSpc>
            </a:pPr>
            <a:r>
              <a:rPr lang="en-US" sz="2400" dirty="0" smtClean="0"/>
              <a:t>Linguistic variables are used to facilitate the expression of rules and facts</a:t>
            </a:r>
          </a:p>
          <a:p>
            <a:endParaRPr lang="pt-PT" sz="2600" dirty="0"/>
          </a:p>
          <a:p>
            <a:endParaRPr lang="pt-PT" dirty="0"/>
          </a:p>
          <a:p>
            <a:endParaRPr lang="en-US" dirty="0"/>
          </a:p>
        </p:txBody>
      </p:sp>
      <p:cxnSp>
        <p:nvCxnSpPr>
          <p:cNvPr id="7" name="Conexão reta unidirecional 6"/>
          <p:cNvCxnSpPr/>
          <p:nvPr/>
        </p:nvCxnSpPr>
        <p:spPr>
          <a:xfrm flipV="1">
            <a:off x="7616118" y="2631891"/>
            <a:ext cx="1148876" cy="933"/>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exão reta unidirecional 8"/>
          <p:cNvCxnSpPr/>
          <p:nvPr/>
        </p:nvCxnSpPr>
        <p:spPr>
          <a:xfrm>
            <a:off x="4595456" y="3814880"/>
            <a:ext cx="1133831" cy="14171"/>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244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06168" y="1728409"/>
            <a:ext cx="7979664" cy="704087"/>
          </a:xfrm>
        </p:spPr>
        <p:txBody>
          <a:bodyPr>
            <a:noAutofit/>
          </a:bodyPr>
          <a:lstStyle/>
          <a:p>
            <a:r>
              <a:rPr lang="en-US" sz="1200" b="1" cap="none" dirty="0">
                <a:solidFill>
                  <a:schemeClr val="tx2">
                    <a:lumMod val="60000"/>
                    <a:lumOff val="40000"/>
                  </a:schemeClr>
                </a:solidFill>
              </a:rPr>
              <a:t>SELECTION OF INPUT VARIABLES, CONSTRUCTION OF THE MEMBERSHIP FUNCTIONS AND THE FUZZY RULE BASE</a:t>
            </a:r>
            <a:endParaRPr lang="en-US" sz="1200" cap="none" dirty="0">
              <a:solidFill>
                <a:schemeClr val="tx2">
                  <a:lumMod val="60000"/>
                  <a:lumOff val="40000"/>
                </a:schemeClr>
              </a:solidFill>
            </a:endParaRPr>
          </a:p>
        </p:txBody>
      </p:sp>
      <p:sp>
        <p:nvSpPr>
          <p:cNvPr id="4" name="Title 1"/>
          <p:cNvSpPr>
            <a:spLocks noGrp="1"/>
          </p:cNvSpPr>
          <p:nvPr>
            <p:ph type="title"/>
          </p:nvPr>
        </p:nvSpPr>
        <p:spPr>
          <a:xfrm>
            <a:off x="2231136" y="624047"/>
            <a:ext cx="7729728" cy="1188720"/>
          </a:xfrm>
        </p:spPr>
        <p:txBody>
          <a:bodyPr>
            <a:normAutofit/>
          </a:bodyPr>
          <a:lstStyle/>
          <a:p>
            <a:pPr>
              <a:lnSpc>
                <a:spcPct val="100000"/>
              </a:lnSpc>
            </a:pPr>
            <a:r>
              <a:rPr lang="en-US" dirty="0"/>
              <a:t>Case study 1</a:t>
            </a:r>
            <a:br>
              <a:rPr lang="en-US" dirty="0"/>
            </a:br>
            <a:r>
              <a:rPr lang="en-US" sz="1800" dirty="0"/>
              <a:t>results</a:t>
            </a:r>
          </a:p>
        </p:txBody>
      </p:sp>
      <p:grpSp>
        <p:nvGrpSpPr>
          <p:cNvPr id="10" name="Group 9"/>
          <p:cNvGrpSpPr/>
          <p:nvPr/>
        </p:nvGrpSpPr>
        <p:grpSpPr>
          <a:xfrm>
            <a:off x="736338" y="3095180"/>
            <a:ext cx="10719324" cy="2566639"/>
            <a:chOff x="576752" y="3095180"/>
            <a:chExt cx="10719324" cy="2566639"/>
          </a:xfrm>
        </p:grpSpPr>
        <p:pic>
          <p:nvPicPr>
            <p:cNvPr id="18" name="Imagem 15">
              <a:extLst>
                <a:ext uri="{FF2B5EF4-FFF2-40B4-BE49-F238E27FC236}">
                  <a16:creationId xmlns:a16="http://schemas.microsoft.com/office/drawing/2014/main" id="{C6066D79-3085-46F0-91D6-D53391282356}"/>
                </a:ext>
              </a:extLst>
            </p:cNvPr>
            <p:cNvPicPr>
              <a:picLocks noChangeAspect="1"/>
            </p:cNvPicPr>
            <p:nvPr/>
          </p:nvPicPr>
          <p:blipFill>
            <a:blip r:embed="rId2"/>
            <a:stretch>
              <a:fillRect/>
            </a:stretch>
          </p:blipFill>
          <p:spPr>
            <a:xfrm>
              <a:off x="3839407" y="3095181"/>
              <a:ext cx="7456669" cy="2566638"/>
            </a:xfrm>
            <a:prstGeom prst="rect">
              <a:avLst/>
            </a:prstGeom>
          </p:spPr>
        </p:pic>
        <p:pic>
          <p:nvPicPr>
            <p:cNvPr id="6" name="Picture 5"/>
            <p:cNvPicPr>
              <a:picLocks noChangeAspect="1"/>
            </p:cNvPicPr>
            <p:nvPr/>
          </p:nvPicPr>
          <p:blipFill>
            <a:blip r:embed="rId3"/>
            <a:stretch>
              <a:fillRect/>
            </a:stretch>
          </p:blipFill>
          <p:spPr>
            <a:xfrm>
              <a:off x="576752" y="3095180"/>
              <a:ext cx="3072650" cy="2566638"/>
            </a:xfrm>
            <a:prstGeom prst="rect">
              <a:avLst/>
            </a:prstGeom>
          </p:spPr>
        </p:pic>
      </p:grpSp>
    </p:spTree>
    <p:extLst>
      <p:ext uri="{BB962C8B-B14F-4D97-AF65-F5344CB8AC3E}">
        <p14:creationId xmlns:p14="http://schemas.microsoft.com/office/powerpoint/2010/main" val="186397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462EEE-C48E-4A73-A87B-1F1E72D47A27}"/>
              </a:ext>
            </a:extLst>
          </p:cNvPr>
          <p:cNvSpPr>
            <a:spLocks noGrp="1"/>
          </p:cNvSpPr>
          <p:nvPr>
            <p:ph type="title"/>
          </p:nvPr>
        </p:nvSpPr>
        <p:spPr>
          <a:xfrm>
            <a:off x="2231136" y="624047"/>
            <a:ext cx="7729728" cy="1188720"/>
          </a:xfrm>
        </p:spPr>
        <p:txBody>
          <a:bodyPr>
            <a:normAutofit/>
          </a:bodyPr>
          <a:lstStyle/>
          <a:p>
            <a:pPr>
              <a:lnSpc>
                <a:spcPct val="100000"/>
              </a:lnSpc>
            </a:pPr>
            <a:r>
              <a:rPr lang="en-US" dirty="0"/>
              <a:t>Case study 1</a:t>
            </a:r>
            <a:br>
              <a:rPr lang="en-US" dirty="0"/>
            </a:br>
            <a:r>
              <a:rPr lang="en-US" sz="1800" dirty="0"/>
              <a:t>results</a:t>
            </a:r>
          </a:p>
        </p:txBody>
      </p:sp>
      <p:sp>
        <p:nvSpPr>
          <p:cNvPr id="15" name="Text Placeholder 4">
            <a:extLst>
              <a:ext uri="{FF2B5EF4-FFF2-40B4-BE49-F238E27FC236}">
                <a16:creationId xmlns:a16="http://schemas.microsoft.com/office/drawing/2014/main" id="{EDA6E2AF-4BCC-4AAC-B743-8F0B5F8F360A}"/>
              </a:ext>
            </a:extLst>
          </p:cNvPr>
          <p:cNvSpPr txBox="1">
            <a:spLocks/>
          </p:cNvSpPr>
          <p:nvPr/>
        </p:nvSpPr>
        <p:spPr>
          <a:xfrm>
            <a:off x="2106168" y="1521318"/>
            <a:ext cx="7979664" cy="704087"/>
          </a:xfrm>
          <a:prstGeom prst="rect">
            <a:avLst/>
          </a:prstGeom>
        </p:spPr>
        <p:txBody>
          <a:bodyPr vert="horz" lIns="91440" tIns="45720" rIns="91440" bIns="45720" rtlCol="0" anchor="b" anchorCtr="1">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r>
              <a:rPr lang="en-US" sz="1200" b="1" cap="none" dirty="0">
                <a:solidFill>
                  <a:schemeClr val="tx2">
                    <a:lumMod val="60000"/>
                    <a:lumOff val="40000"/>
                  </a:schemeClr>
                </a:solidFill>
              </a:rPr>
              <a:t>VALIDATION AND OPTIMIZATION OF THE FUZZY MODELS</a:t>
            </a:r>
          </a:p>
        </p:txBody>
      </p:sp>
      <p:sp>
        <p:nvSpPr>
          <p:cNvPr id="7" name="Content Placeholder 5">
            <a:extLst>
              <a:ext uri="{FF2B5EF4-FFF2-40B4-BE49-F238E27FC236}">
                <a16:creationId xmlns:a16="http://schemas.microsoft.com/office/drawing/2014/main" id="{F2B16A3B-E68D-4FD2-8CA9-6DCA5826DAAB}"/>
              </a:ext>
            </a:extLst>
          </p:cNvPr>
          <p:cNvSpPr txBox="1">
            <a:spLocks/>
          </p:cNvSpPr>
          <p:nvPr/>
        </p:nvSpPr>
        <p:spPr>
          <a:xfrm>
            <a:off x="2231136" y="2453817"/>
            <a:ext cx="7729728" cy="2839151"/>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400" dirty="0"/>
              <a:t>CCI and Cohen’s Kappa (</a:t>
            </a:r>
            <a:r>
              <a:rPr lang="en-US" sz="1400" i="1" dirty="0"/>
              <a:t>K</a:t>
            </a:r>
            <a:r>
              <a:rPr lang="en-US" sz="1400" dirty="0"/>
              <a:t>) were used to evaluate the model based on the </a:t>
            </a:r>
            <a:r>
              <a:rPr lang="en-US" sz="1400" dirty="0" err="1"/>
              <a:t>Zwalm</a:t>
            </a:r>
            <a:r>
              <a:rPr lang="en-US" sz="1400" dirty="0"/>
              <a:t> river basin data set</a:t>
            </a:r>
          </a:p>
          <a:p>
            <a:endParaRPr lang="en-US" sz="1400" dirty="0"/>
          </a:p>
          <a:p>
            <a:pPr marL="0" indent="0">
              <a:buNone/>
            </a:pPr>
            <a:endParaRPr lang="en-US" sz="1400" dirty="0"/>
          </a:p>
          <a:p>
            <a:endParaRPr lang="en-US" sz="1400" dirty="0"/>
          </a:p>
          <a:p>
            <a:endParaRPr lang="en-US" sz="700" dirty="0"/>
          </a:p>
          <a:p>
            <a:r>
              <a:rPr lang="en-US" sz="1400" dirty="0"/>
              <a:t>By comparing the predicted with the measured results for the </a:t>
            </a:r>
            <a:r>
              <a:rPr lang="en-US" sz="1400" dirty="0" err="1"/>
              <a:t>Zwalm</a:t>
            </a:r>
            <a:r>
              <a:rPr lang="en-US" sz="1400" dirty="0"/>
              <a:t> river basin, matrices of confusion were constructed, identifying true positive, false positive, false negative and true negative cased for each model.</a:t>
            </a:r>
          </a:p>
        </p:txBody>
      </p:sp>
      <p:pic>
        <p:nvPicPr>
          <p:cNvPr id="4" name="Picture 3"/>
          <p:cNvPicPr>
            <a:picLocks noChangeAspect="1"/>
          </p:cNvPicPr>
          <p:nvPr/>
        </p:nvPicPr>
        <p:blipFill>
          <a:blip r:embed="rId2"/>
          <a:stretch>
            <a:fillRect/>
          </a:stretch>
        </p:blipFill>
        <p:spPr>
          <a:xfrm>
            <a:off x="3281461" y="5125626"/>
            <a:ext cx="5629078" cy="1320707"/>
          </a:xfrm>
          <a:prstGeom prst="rect">
            <a:avLst/>
          </a:prstGeom>
        </p:spPr>
      </p:pic>
      <p:pic>
        <p:nvPicPr>
          <p:cNvPr id="5" name="Picture 4"/>
          <p:cNvPicPr>
            <a:picLocks noChangeAspect="1"/>
          </p:cNvPicPr>
          <p:nvPr/>
        </p:nvPicPr>
        <p:blipFill>
          <a:blip r:embed="rId3"/>
          <a:stretch>
            <a:fillRect/>
          </a:stretch>
        </p:blipFill>
        <p:spPr>
          <a:xfrm>
            <a:off x="4550459" y="3061130"/>
            <a:ext cx="3091082" cy="1067225"/>
          </a:xfrm>
          <a:prstGeom prst="rect">
            <a:avLst/>
          </a:prstGeom>
        </p:spPr>
      </p:pic>
    </p:spTree>
    <p:extLst>
      <p:ext uri="{BB962C8B-B14F-4D97-AF65-F5344CB8AC3E}">
        <p14:creationId xmlns:p14="http://schemas.microsoft.com/office/powerpoint/2010/main" val="139706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10692"/>
            <a:ext cx="7729728" cy="1188720"/>
          </a:xfrm>
        </p:spPr>
        <p:txBody>
          <a:bodyPr>
            <a:normAutofit/>
          </a:bodyPr>
          <a:lstStyle/>
          <a:p>
            <a:pPr>
              <a:lnSpc>
                <a:spcPct val="100000"/>
              </a:lnSpc>
            </a:pPr>
            <a:r>
              <a:rPr lang="en-US" dirty="0"/>
              <a:t>Case study 1</a:t>
            </a:r>
            <a:br>
              <a:rPr lang="en-US" dirty="0"/>
            </a:br>
            <a:r>
              <a:rPr lang="en-US" sz="1800" dirty="0"/>
              <a:t>conclusion</a:t>
            </a:r>
          </a:p>
        </p:txBody>
      </p:sp>
      <p:sp>
        <p:nvSpPr>
          <p:cNvPr id="3" name="Content Placeholder 2"/>
          <p:cNvSpPr>
            <a:spLocks noGrp="1"/>
          </p:cNvSpPr>
          <p:nvPr>
            <p:ph idx="1"/>
          </p:nvPr>
        </p:nvSpPr>
        <p:spPr>
          <a:xfrm>
            <a:off x="2231136" y="2361664"/>
            <a:ext cx="7841778" cy="3922414"/>
          </a:xfrm>
        </p:spPr>
        <p:txBody>
          <a:bodyPr>
            <a:normAutofit/>
          </a:bodyPr>
          <a:lstStyle/>
          <a:p>
            <a:r>
              <a:rPr lang="pt-PT" sz="1400" dirty="0" err="1"/>
              <a:t>The</a:t>
            </a:r>
            <a:r>
              <a:rPr lang="pt-PT" sz="1400" dirty="0"/>
              <a:t> </a:t>
            </a:r>
            <a:r>
              <a:rPr lang="pt-PT" sz="1400" dirty="0" err="1"/>
              <a:t>developed</a:t>
            </a:r>
            <a:r>
              <a:rPr lang="pt-PT" sz="1400" dirty="0"/>
              <a:t> </a:t>
            </a:r>
            <a:r>
              <a:rPr lang="pt-PT" sz="1400" dirty="0" err="1"/>
              <a:t>fuzzy</a:t>
            </a:r>
            <a:r>
              <a:rPr lang="pt-PT" sz="1400" dirty="0"/>
              <a:t> </a:t>
            </a:r>
            <a:r>
              <a:rPr lang="pt-PT" sz="1400" dirty="0" err="1"/>
              <a:t>models</a:t>
            </a:r>
            <a:r>
              <a:rPr lang="pt-PT" sz="1400" dirty="0"/>
              <a:t> </a:t>
            </a:r>
            <a:r>
              <a:rPr lang="en-US" sz="1400" dirty="0"/>
              <a:t>for the prediction of </a:t>
            </a:r>
            <a:r>
              <a:rPr lang="en-US" sz="1400" i="1" dirty="0" err="1"/>
              <a:t>Gammarus</a:t>
            </a:r>
            <a:r>
              <a:rPr lang="en-US" sz="1400" i="1" dirty="0"/>
              <a:t> </a:t>
            </a:r>
            <a:r>
              <a:rPr lang="en-US" sz="1400" dirty="0"/>
              <a:t>and </a:t>
            </a:r>
            <a:r>
              <a:rPr lang="en-US" sz="1400" i="1" dirty="0" err="1"/>
              <a:t>Asellus</a:t>
            </a:r>
            <a:r>
              <a:rPr lang="en-US" sz="1400" i="1" dirty="0"/>
              <a:t> </a:t>
            </a:r>
            <a:r>
              <a:rPr lang="en-US" sz="1400" dirty="0"/>
              <a:t>in rivers, as evaluated by CCI and Cohen’s Kappa </a:t>
            </a:r>
            <a:r>
              <a:rPr lang="en-US" sz="1400" i="1" dirty="0"/>
              <a:t>K</a:t>
            </a:r>
            <a:r>
              <a:rPr lang="en-US" sz="1400" dirty="0"/>
              <a:t>, seem to perform well and can have practical application in the decision support </a:t>
            </a:r>
            <a:r>
              <a:rPr lang="pt-PT" sz="1400" dirty="0" err="1"/>
              <a:t>related</a:t>
            </a:r>
            <a:r>
              <a:rPr lang="pt-PT" sz="1400" dirty="0"/>
              <a:t> to </a:t>
            </a:r>
            <a:r>
              <a:rPr lang="pt-PT" sz="1400" dirty="0" err="1"/>
              <a:t>water</a:t>
            </a:r>
            <a:r>
              <a:rPr lang="pt-PT" sz="1400" dirty="0"/>
              <a:t> management.</a:t>
            </a:r>
          </a:p>
          <a:p>
            <a:pPr marL="0" indent="0">
              <a:buNone/>
            </a:pPr>
            <a:endParaRPr lang="en-US" sz="1400" dirty="0"/>
          </a:p>
          <a:p>
            <a:pPr marL="228600" lvl="1" indent="0">
              <a:buNone/>
            </a:pPr>
            <a:endParaRPr lang="en-US" sz="1400" dirty="0"/>
          </a:p>
          <a:p>
            <a:r>
              <a:rPr lang="en-US" sz="1400" dirty="0"/>
              <a:t>In comparison to other predictive modelling techniques, fuzzy models have the advantage to:</a:t>
            </a:r>
          </a:p>
          <a:p>
            <a:pPr lvl="1"/>
            <a:r>
              <a:rPr lang="en-US" sz="1400" dirty="0"/>
              <a:t>allow the inclusion of large numbers of combinations of parameters into habitat simulation tools and therefore it is easy to include more parameters.</a:t>
            </a:r>
          </a:p>
          <a:p>
            <a:pPr lvl="1"/>
            <a:r>
              <a:rPr lang="en-US" sz="1400" dirty="0"/>
              <a:t>be simple (relations between input and output variables can be explained in a linguistic-based rule base)</a:t>
            </a:r>
          </a:p>
          <a:p>
            <a:pPr lvl="1"/>
            <a:r>
              <a:rPr lang="en-US" sz="1400" dirty="0"/>
              <a:t>be  robust (performance is not depending on training and new input variables and rules can be easily added).</a:t>
            </a:r>
          </a:p>
        </p:txBody>
      </p:sp>
    </p:spTree>
    <p:extLst>
      <p:ext uri="{BB962C8B-B14F-4D97-AF65-F5344CB8AC3E}">
        <p14:creationId xmlns:p14="http://schemas.microsoft.com/office/powerpoint/2010/main" val="240414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ii</a:t>
            </a:r>
          </a:p>
        </p:txBody>
      </p:sp>
      <p:sp>
        <p:nvSpPr>
          <p:cNvPr id="5" name="Text Placeholder 4"/>
          <p:cNvSpPr>
            <a:spLocks noGrp="1"/>
          </p:cNvSpPr>
          <p:nvPr>
            <p:ph type="body" sz="half" idx="2"/>
          </p:nvPr>
        </p:nvSpPr>
        <p:spPr>
          <a:xfrm>
            <a:off x="1150620" y="3429000"/>
            <a:ext cx="3794760" cy="891453"/>
          </a:xfrm>
        </p:spPr>
        <p:txBody>
          <a:bodyPr>
            <a:normAutofit/>
          </a:bodyPr>
          <a:lstStyle/>
          <a:p>
            <a:pPr algn="just"/>
            <a:r>
              <a:rPr lang="pt-PT" sz="1600" dirty="0">
                <a:solidFill>
                  <a:schemeClr val="bg1"/>
                </a:solidFill>
              </a:rPr>
              <a:t>Predict the coral reef development in response to anthropogenic perturbations in the next 10 years, in Curaçao coral reef.</a:t>
            </a:r>
          </a:p>
          <a:p>
            <a:pPr algn="just"/>
            <a:endParaRPr lang="en-US" sz="1600" dirty="0"/>
          </a:p>
        </p:txBody>
      </p:sp>
      <p:pic>
        <p:nvPicPr>
          <p:cNvPr id="7" name="Content Placeholder 6"/>
          <p:cNvPicPr>
            <a:picLocks noGrp="1" noChangeAspect="1"/>
          </p:cNvPicPr>
          <p:nvPr>
            <p:ph idx="1"/>
          </p:nvPr>
        </p:nvPicPr>
        <p:blipFill>
          <a:blip r:embed="rId2"/>
          <a:stretch>
            <a:fillRect/>
          </a:stretch>
        </p:blipFill>
        <p:spPr>
          <a:xfrm>
            <a:off x="6243386" y="2243828"/>
            <a:ext cx="5783865" cy="2813030"/>
          </a:xfrm>
          <a:prstGeom prst="rect">
            <a:avLst/>
          </a:prstGeom>
        </p:spPr>
      </p:pic>
    </p:spTree>
    <p:extLst>
      <p:ext uri="{BB962C8B-B14F-4D97-AF65-F5344CB8AC3E}">
        <p14:creationId xmlns:p14="http://schemas.microsoft.com/office/powerpoint/2010/main" val="132406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912E332C-2CC4-49D0-9A91-B513E934B4A9}"/>
              </a:ext>
            </a:extLst>
          </p:cNvPr>
          <p:cNvGrpSpPr/>
          <p:nvPr/>
        </p:nvGrpSpPr>
        <p:grpSpPr>
          <a:xfrm>
            <a:off x="0" y="0"/>
            <a:ext cx="12192000" cy="6858000"/>
            <a:chOff x="0" y="0"/>
            <a:chExt cx="12192000" cy="6858000"/>
          </a:xfrm>
        </p:grpSpPr>
        <p:pic>
          <p:nvPicPr>
            <p:cNvPr id="1028" name="Picture 4" descr="Resultado de imagem para coral reef long image">
              <a:extLst>
                <a:ext uri="{FF2B5EF4-FFF2-40B4-BE49-F238E27FC236}">
                  <a16:creationId xmlns:a16="http://schemas.microsoft.com/office/drawing/2014/main" id="{835167BB-C8C3-45C2-A2F1-EA46DAE6EA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83" b="57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69779ACA-19A7-469D-B30D-7E23B65F0649}"/>
                </a:ext>
              </a:extLst>
            </p:cNvPr>
            <p:cNvSpPr txBox="1"/>
            <p:nvPr/>
          </p:nvSpPr>
          <p:spPr>
            <a:xfrm>
              <a:off x="11387328" y="6531429"/>
              <a:ext cx="638629" cy="184666"/>
            </a:xfrm>
            <a:prstGeom prst="rect">
              <a:avLst/>
            </a:prstGeom>
            <a:noFill/>
          </p:spPr>
          <p:txBody>
            <a:bodyPr wrap="square" rtlCol="0">
              <a:spAutoFit/>
            </a:bodyPr>
            <a:lstStyle/>
            <a:p>
              <a:r>
                <a:rPr lang="pt-PT" sz="500" dirty="0">
                  <a:solidFill>
                    <a:schemeClr val="bg1"/>
                  </a:solidFill>
                </a:rPr>
                <a:t>Iborisoff (</a:t>
              </a:r>
              <a:r>
                <a:rPr lang="pt-PT" sz="600" dirty="0">
                  <a:solidFill>
                    <a:schemeClr val="bg1"/>
                  </a:solidFill>
                </a:rPr>
                <a:t>2012</a:t>
              </a:r>
              <a:r>
                <a:rPr lang="pt-PT" sz="500" dirty="0">
                  <a:solidFill>
                    <a:schemeClr val="bg1"/>
                  </a:solidFill>
                </a:rPr>
                <a:t>)</a:t>
              </a:r>
            </a:p>
          </p:txBody>
        </p:sp>
      </p:grpSp>
      <p:sp>
        <p:nvSpPr>
          <p:cNvPr id="135" name="Rectangle 134">
            <a:extLst>
              <a:ext uri="{FF2B5EF4-FFF2-40B4-BE49-F238E27FC236}">
                <a16:creationId xmlns:a16="http://schemas.microsoft.com/office/drawing/2014/main" id="{66D7D6D2-2AAB-4157-B5CA-8413490202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458968" y="2834640"/>
            <a:ext cx="5928360" cy="1188720"/>
          </a:xfrm>
          <a:solidFill>
            <a:schemeClr val="bg1">
              <a:alpha val="80000"/>
            </a:schemeClr>
          </a:solidFill>
          <a:ln>
            <a:solidFill>
              <a:schemeClr val="tx1">
                <a:lumMod val="75000"/>
                <a:lumOff val="25000"/>
              </a:schemeClr>
            </a:solidFill>
          </a:ln>
        </p:spPr>
        <p:txBody>
          <a:bodyPr>
            <a:normAutofit/>
          </a:bodyPr>
          <a:lstStyle/>
          <a:p>
            <a:r>
              <a:rPr lang="en-US" dirty="0">
                <a:solidFill>
                  <a:schemeClr val="tx1">
                    <a:lumMod val="85000"/>
                    <a:lumOff val="15000"/>
                  </a:schemeClr>
                </a:solidFill>
              </a:rPr>
              <a:t>Case study II</a:t>
            </a:r>
            <a:br>
              <a:rPr lang="en-US" dirty="0">
                <a:solidFill>
                  <a:schemeClr val="tx1">
                    <a:lumMod val="85000"/>
                    <a:lumOff val="15000"/>
                  </a:schemeClr>
                </a:solidFill>
              </a:rPr>
            </a:br>
            <a:r>
              <a:rPr lang="en-US" sz="1800" dirty="0">
                <a:solidFill>
                  <a:schemeClr val="tx1">
                    <a:lumMod val="85000"/>
                    <a:lumOff val="15000"/>
                  </a:schemeClr>
                </a:solidFill>
              </a:rPr>
              <a:t>Coral reefs</a:t>
            </a:r>
            <a:endParaRPr lang="en-US" dirty="0">
              <a:solidFill>
                <a:schemeClr val="tx1">
                  <a:lumMod val="85000"/>
                  <a:lumOff val="15000"/>
                </a:schemeClr>
              </a:solidFill>
            </a:endParaRPr>
          </a:p>
        </p:txBody>
      </p:sp>
      <p:sp>
        <p:nvSpPr>
          <p:cNvPr id="7" name="Espaço Reservado para Conteúdo 2">
            <a:extLst>
              <a:ext uri="{FF2B5EF4-FFF2-40B4-BE49-F238E27FC236}">
                <a16:creationId xmlns:a16="http://schemas.microsoft.com/office/drawing/2014/main" id="{5AB96B91-BBE5-4A11-BD3D-0A022B67F247}"/>
              </a:ext>
            </a:extLst>
          </p:cNvPr>
          <p:cNvSpPr>
            <a:spLocks noGrp="1"/>
          </p:cNvSpPr>
          <p:nvPr>
            <p:ph idx="1"/>
          </p:nvPr>
        </p:nvSpPr>
        <p:spPr>
          <a:xfrm>
            <a:off x="280217" y="1465131"/>
            <a:ext cx="3712812" cy="810355"/>
          </a:xfrm>
        </p:spPr>
        <p:txBody>
          <a:bodyPr>
            <a:normAutofit/>
          </a:bodyPr>
          <a:lstStyle/>
          <a:p>
            <a:pPr marL="0" indent="0">
              <a:buNone/>
            </a:pPr>
            <a:r>
              <a:rPr lang="pt-PT" dirty="0">
                <a:solidFill>
                  <a:schemeClr val="bg1"/>
                </a:solidFill>
              </a:rPr>
              <a:t>Several ecological functions and an immense biodiversity</a:t>
            </a:r>
          </a:p>
        </p:txBody>
      </p:sp>
      <p:sp>
        <p:nvSpPr>
          <p:cNvPr id="8" name="CaixaDeTexto 7">
            <a:extLst>
              <a:ext uri="{FF2B5EF4-FFF2-40B4-BE49-F238E27FC236}">
                <a16:creationId xmlns:a16="http://schemas.microsoft.com/office/drawing/2014/main" id="{58378DD5-4BB1-4A8F-8394-0CC74267EF43}"/>
              </a:ext>
            </a:extLst>
          </p:cNvPr>
          <p:cNvSpPr txBox="1"/>
          <p:nvPr/>
        </p:nvSpPr>
        <p:spPr>
          <a:xfrm>
            <a:off x="322629" y="3166274"/>
            <a:ext cx="3432313" cy="369332"/>
          </a:xfrm>
          <a:prstGeom prst="rect">
            <a:avLst/>
          </a:prstGeom>
          <a:noFill/>
        </p:spPr>
        <p:txBody>
          <a:bodyPr wrap="square" rtlCol="0">
            <a:spAutoFit/>
          </a:bodyPr>
          <a:lstStyle/>
          <a:p>
            <a:r>
              <a:rPr lang="pt-PT" dirty="0">
                <a:solidFill>
                  <a:schemeClr val="bg1"/>
                </a:solidFill>
              </a:rPr>
              <a:t>Anthropogenic perturbations</a:t>
            </a:r>
          </a:p>
        </p:txBody>
      </p:sp>
      <p:sp>
        <p:nvSpPr>
          <p:cNvPr id="9" name="CaixaDeTexto 8">
            <a:extLst>
              <a:ext uri="{FF2B5EF4-FFF2-40B4-BE49-F238E27FC236}">
                <a16:creationId xmlns:a16="http://schemas.microsoft.com/office/drawing/2014/main" id="{8089D930-4188-48DD-8991-11BB1018D791}"/>
              </a:ext>
            </a:extLst>
          </p:cNvPr>
          <p:cNvSpPr txBox="1"/>
          <p:nvPr/>
        </p:nvSpPr>
        <p:spPr>
          <a:xfrm>
            <a:off x="322629" y="4796693"/>
            <a:ext cx="2258124" cy="400110"/>
          </a:xfrm>
          <a:prstGeom prst="rect">
            <a:avLst/>
          </a:prstGeom>
          <a:noFill/>
        </p:spPr>
        <p:txBody>
          <a:bodyPr wrap="square" rtlCol="0">
            <a:spAutoFit/>
          </a:bodyPr>
          <a:lstStyle/>
          <a:p>
            <a:r>
              <a:rPr lang="pt-PT" sz="2000" b="1" dirty="0">
                <a:solidFill>
                  <a:schemeClr val="bg1"/>
                </a:solidFill>
              </a:rPr>
              <a:t>Take action now</a:t>
            </a:r>
          </a:p>
        </p:txBody>
      </p:sp>
    </p:spTree>
    <p:extLst>
      <p:ext uri="{BB962C8B-B14F-4D97-AF65-F5344CB8AC3E}">
        <p14:creationId xmlns:p14="http://schemas.microsoft.com/office/powerpoint/2010/main" val="1162890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id="{72AE6FAE-16C0-4844-8763-62D906098D57}"/>
              </a:ext>
            </a:extLst>
          </p:cNvPr>
          <p:cNvGrpSpPr/>
          <p:nvPr/>
        </p:nvGrpSpPr>
        <p:grpSpPr>
          <a:xfrm>
            <a:off x="0" y="0"/>
            <a:ext cx="12192000" cy="6858000"/>
            <a:chOff x="0" y="0"/>
            <a:chExt cx="12192000" cy="6858000"/>
          </a:xfrm>
        </p:grpSpPr>
        <p:pic>
          <p:nvPicPr>
            <p:cNvPr id="12" name="Picture 4" descr="Resultado de imagem para coral reef long image">
              <a:extLst>
                <a:ext uri="{FF2B5EF4-FFF2-40B4-BE49-F238E27FC236}">
                  <a16:creationId xmlns:a16="http://schemas.microsoft.com/office/drawing/2014/main" id="{06E5552D-4595-4371-9D01-D0BBC24F13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83" b="57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0EAFFB25-07FE-4FDD-9693-5E3479C02317}"/>
                </a:ext>
              </a:extLst>
            </p:cNvPr>
            <p:cNvSpPr txBox="1"/>
            <p:nvPr/>
          </p:nvSpPr>
          <p:spPr>
            <a:xfrm>
              <a:off x="11387328" y="6531429"/>
              <a:ext cx="638629" cy="184666"/>
            </a:xfrm>
            <a:prstGeom prst="rect">
              <a:avLst/>
            </a:prstGeom>
            <a:noFill/>
          </p:spPr>
          <p:txBody>
            <a:bodyPr wrap="square" rtlCol="0">
              <a:spAutoFit/>
            </a:bodyPr>
            <a:lstStyle/>
            <a:p>
              <a:r>
                <a:rPr lang="pt-PT" sz="500" dirty="0">
                  <a:solidFill>
                    <a:schemeClr val="bg1"/>
                  </a:solidFill>
                </a:rPr>
                <a:t>Iborisoff (</a:t>
              </a:r>
              <a:r>
                <a:rPr lang="pt-PT" sz="600" dirty="0">
                  <a:solidFill>
                    <a:schemeClr val="bg1"/>
                  </a:solidFill>
                </a:rPr>
                <a:t>2012</a:t>
              </a:r>
              <a:r>
                <a:rPr lang="pt-PT" sz="500" dirty="0">
                  <a:solidFill>
                    <a:schemeClr val="bg1"/>
                  </a:solidFill>
                </a:rPr>
                <a:t>)</a:t>
              </a:r>
            </a:p>
          </p:txBody>
        </p:sp>
      </p:grpSp>
      <p:sp>
        <p:nvSpPr>
          <p:cNvPr id="135" name="Rectangle 134">
            <a:extLst>
              <a:ext uri="{FF2B5EF4-FFF2-40B4-BE49-F238E27FC236}">
                <a16:creationId xmlns:a16="http://schemas.microsoft.com/office/drawing/2014/main" id="{66D7D6D2-2AAB-4157-B5CA-8413490202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le 4"/>
          <p:cNvSpPr>
            <a:spLocks noGrp="1"/>
          </p:cNvSpPr>
          <p:nvPr>
            <p:ph type="title"/>
          </p:nvPr>
        </p:nvSpPr>
        <p:spPr>
          <a:xfrm>
            <a:off x="5458968" y="2834640"/>
            <a:ext cx="5928360" cy="1188720"/>
          </a:xfrm>
          <a:solidFill>
            <a:schemeClr val="bg1">
              <a:alpha val="80000"/>
            </a:schemeClr>
          </a:solidFill>
          <a:ln>
            <a:solidFill>
              <a:schemeClr val="tx1">
                <a:lumMod val="75000"/>
                <a:lumOff val="25000"/>
              </a:schemeClr>
            </a:solidFill>
          </a:ln>
        </p:spPr>
        <p:txBody>
          <a:bodyPr>
            <a:normAutofit/>
          </a:bodyPr>
          <a:lstStyle/>
          <a:p>
            <a:r>
              <a:rPr lang="en-US" dirty="0">
                <a:solidFill>
                  <a:schemeClr val="tx1">
                    <a:lumMod val="85000"/>
                    <a:lumOff val="15000"/>
                  </a:schemeClr>
                </a:solidFill>
              </a:rPr>
              <a:t>Case study II</a:t>
            </a:r>
            <a:br>
              <a:rPr lang="en-US" dirty="0">
                <a:solidFill>
                  <a:schemeClr val="tx1">
                    <a:lumMod val="85000"/>
                    <a:lumOff val="15000"/>
                  </a:schemeClr>
                </a:solidFill>
              </a:rPr>
            </a:br>
            <a:r>
              <a:rPr lang="en-US" sz="1800" dirty="0">
                <a:solidFill>
                  <a:schemeClr val="tx1">
                    <a:lumMod val="85000"/>
                    <a:lumOff val="15000"/>
                  </a:schemeClr>
                </a:solidFill>
              </a:rPr>
              <a:t>Coral reefs</a:t>
            </a:r>
            <a:endParaRPr lang="en-US" dirty="0">
              <a:solidFill>
                <a:schemeClr val="tx1">
                  <a:lumMod val="85000"/>
                  <a:lumOff val="15000"/>
                </a:schemeClr>
              </a:solidFill>
            </a:endParaRPr>
          </a:p>
        </p:txBody>
      </p:sp>
      <p:sp>
        <p:nvSpPr>
          <p:cNvPr id="7" name="Espaço Reservado para Conteúdo 2">
            <a:extLst>
              <a:ext uri="{FF2B5EF4-FFF2-40B4-BE49-F238E27FC236}">
                <a16:creationId xmlns:a16="http://schemas.microsoft.com/office/drawing/2014/main" id="{5AB96B91-BBE5-4A11-BD3D-0A022B67F247}"/>
              </a:ext>
            </a:extLst>
          </p:cNvPr>
          <p:cNvSpPr>
            <a:spLocks noGrp="1"/>
          </p:cNvSpPr>
          <p:nvPr>
            <p:ph idx="1"/>
          </p:nvPr>
        </p:nvSpPr>
        <p:spPr>
          <a:xfrm>
            <a:off x="140108" y="1469231"/>
            <a:ext cx="4374079" cy="998198"/>
          </a:xfrm>
        </p:spPr>
        <p:txBody>
          <a:bodyPr>
            <a:normAutofit/>
          </a:bodyPr>
          <a:lstStyle/>
          <a:p>
            <a:pPr marL="0" indent="0" algn="just">
              <a:buNone/>
            </a:pPr>
            <a:r>
              <a:rPr lang="pt-PT" dirty="0">
                <a:solidFill>
                  <a:schemeClr val="bg1"/>
                </a:solidFill>
              </a:rPr>
              <a:t>Predict the coral reef development in response to anthropogenic perturbations in the next 10 years, in Curaçao coral reef.</a:t>
            </a:r>
          </a:p>
        </p:txBody>
      </p:sp>
      <p:sp>
        <p:nvSpPr>
          <p:cNvPr id="2" name="Seta: para Baixo 1">
            <a:extLst>
              <a:ext uri="{FF2B5EF4-FFF2-40B4-BE49-F238E27FC236}">
                <a16:creationId xmlns:a16="http://schemas.microsoft.com/office/drawing/2014/main" id="{2E6F1311-2EE9-46F9-A771-C975D60E3CEE}"/>
              </a:ext>
            </a:extLst>
          </p:cNvPr>
          <p:cNvSpPr/>
          <p:nvPr/>
        </p:nvSpPr>
        <p:spPr>
          <a:xfrm>
            <a:off x="2061029" y="4934857"/>
            <a:ext cx="145142" cy="69668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4" name="Title 4">
            <a:extLst>
              <a:ext uri="{FF2B5EF4-FFF2-40B4-BE49-F238E27FC236}">
                <a16:creationId xmlns:a16="http://schemas.microsoft.com/office/drawing/2014/main" id="{CF83EC04-F1CD-45EA-8108-00016188A48E}"/>
              </a:ext>
            </a:extLst>
          </p:cNvPr>
          <p:cNvSpPr txBox="1">
            <a:spLocks/>
          </p:cNvSpPr>
          <p:nvPr/>
        </p:nvSpPr>
        <p:spPr bwMode="black">
          <a:xfrm>
            <a:off x="1122027" y="5860527"/>
            <a:ext cx="2023146" cy="384244"/>
          </a:xfrm>
          <a:prstGeom prst="rect">
            <a:avLst/>
          </a:prstGeom>
          <a:solidFill>
            <a:schemeClr val="bg1">
              <a:alpha val="80000"/>
            </a:schemeClr>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400" dirty="0">
                <a:solidFill>
                  <a:schemeClr val="tx1">
                    <a:lumMod val="85000"/>
                    <a:lumOff val="15000"/>
                  </a:schemeClr>
                </a:solidFill>
              </a:rPr>
              <a:t>Fuzzy model</a:t>
            </a:r>
          </a:p>
        </p:txBody>
      </p:sp>
      <p:sp>
        <p:nvSpPr>
          <p:cNvPr id="3" name="CaixaDeTexto 2">
            <a:extLst>
              <a:ext uri="{FF2B5EF4-FFF2-40B4-BE49-F238E27FC236}">
                <a16:creationId xmlns:a16="http://schemas.microsoft.com/office/drawing/2014/main" id="{AFD99E13-D8C4-4C28-A5C5-1408B667645A}"/>
              </a:ext>
            </a:extLst>
          </p:cNvPr>
          <p:cNvSpPr txBox="1"/>
          <p:nvPr/>
        </p:nvSpPr>
        <p:spPr>
          <a:xfrm>
            <a:off x="356828" y="3967209"/>
            <a:ext cx="3553544" cy="738664"/>
          </a:xfrm>
          <a:prstGeom prst="rect">
            <a:avLst/>
          </a:prstGeom>
          <a:noFill/>
        </p:spPr>
        <p:txBody>
          <a:bodyPr wrap="square" rtlCol="0">
            <a:spAutoFit/>
          </a:bodyPr>
          <a:lstStyle/>
          <a:p>
            <a:pPr algn="ctr"/>
            <a:r>
              <a:rPr lang="pt-PT" sz="1400" dirty="0">
                <a:solidFill>
                  <a:schemeClr val="bg1"/>
                </a:solidFill>
              </a:rPr>
              <a:t>Ecossystems of high complexity.</a:t>
            </a:r>
          </a:p>
          <a:p>
            <a:pPr algn="ctr"/>
            <a:endParaRPr lang="pt-PT" sz="1400" dirty="0">
              <a:solidFill>
                <a:schemeClr val="bg1"/>
              </a:solidFill>
            </a:endParaRPr>
          </a:p>
          <a:p>
            <a:pPr algn="ctr"/>
            <a:r>
              <a:rPr lang="pt-PT" sz="1400" dirty="0">
                <a:solidFill>
                  <a:schemeClr val="bg1"/>
                </a:solidFill>
              </a:rPr>
              <a:t>Lack of exact data.</a:t>
            </a:r>
            <a:endParaRPr lang="pt-PT" sz="1400" dirty="0"/>
          </a:p>
        </p:txBody>
      </p:sp>
    </p:spTree>
    <p:extLst>
      <p:ext uri="{BB962C8B-B14F-4D97-AF65-F5344CB8AC3E}">
        <p14:creationId xmlns:p14="http://schemas.microsoft.com/office/powerpoint/2010/main" val="2825623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4">
            <a:extLst>
              <a:ext uri="{FF2B5EF4-FFF2-40B4-BE49-F238E27FC236}">
                <a16:creationId xmlns:a16="http://schemas.microsoft.com/office/drawing/2014/main" id="{05ABF990-D7B2-477F-9600-5EFDAE2A2C01}"/>
              </a:ext>
            </a:extLst>
          </p:cNvPr>
          <p:cNvSpPr txBox="1">
            <a:spLocks/>
          </p:cNvSpPr>
          <p:nvPr/>
        </p:nvSpPr>
        <p:spPr>
          <a:xfrm>
            <a:off x="6448956" y="2356942"/>
            <a:ext cx="3511909" cy="616933"/>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SzPct val="80000"/>
              <a:buFont typeface="Wingdings" panose="05000000000000000000" pitchFamily="2" charset="2"/>
              <a:buChar char="v"/>
            </a:pPr>
            <a:r>
              <a:rPr lang="en-GB" sz="1200" dirty="0"/>
              <a:t> Living cover of hard corals,</a:t>
            </a:r>
          </a:p>
          <a:p>
            <a:pPr>
              <a:buSzPct val="80000"/>
              <a:buFont typeface="Wingdings" panose="05000000000000000000" pitchFamily="2" charset="2"/>
              <a:buChar char="v"/>
            </a:pPr>
            <a:r>
              <a:rPr lang="en-GB" sz="1200" dirty="0"/>
              <a:t> Species number.</a:t>
            </a:r>
            <a:endParaRPr lang="pt-PT" sz="1200" dirty="0"/>
          </a:p>
        </p:txBody>
      </p:sp>
      <p:sp>
        <p:nvSpPr>
          <p:cNvPr id="5" name="Espaço Reservado para Conteúdo 5">
            <a:extLst>
              <a:ext uri="{FF2B5EF4-FFF2-40B4-BE49-F238E27FC236}">
                <a16:creationId xmlns:a16="http://schemas.microsoft.com/office/drawing/2014/main" id="{516B91D9-B79A-4A9B-8851-AE7C34102D01}"/>
              </a:ext>
            </a:extLst>
          </p:cNvPr>
          <p:cNvSpPr txBox="1">
            <a:spLocks/>
          </p:cNvSpPr>
          <p:nvPr/>
        </p:nvSpPr>
        <p:spPr>
          <a:xfrm>
            <a:off x="2201679" y="2345388"/>
            <a:ext cx="3511909" cy="3384228"/>
          </a:xfrm>
          <a:prstGeom prst="rect">
            <a:avLst/>
          </a:prstGeom>
          <a:ln w="19050">
            <a:solidFill>
              <a:schemeClr val="tx1"/>
            </a:solidFill>
          </a:ln>
        </p:spPr>
        <p:txBody>
          <a:bodyPr vert="horz" lIns="91440" tIns="45720" rIns="91440" bIns="45720" numCol="1"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nSpc>
                <a:spcPct val="200000"/>
              </a:lnSpc>
              <a:buSzPct val="80000"/>
              <a:buFont typeface="Wingdings" panose="05000000000000000000" pitchFamily="2" charset="2"/>
              <a:buChar char="v"/>
            </a:pPr>
            <a:r>
              <a:rPr lang="en-GB" sz="1500" dirty="0"/>
              <a:t> </a:t>
            </a:r>
            <a:r>
              <a:rPr lang="en-GB" sz="1200" dirty="0"/>
              <a:t>Suspended particulate matter (SPM),</a:t>
            </a:r>
          </a:p>
          <a:p>
            <a:pPr>
              <a:lnSpc>
                <a:spcPct val="200000"/>
              </a:lnSpc>
              <a:buSzPct val="80000"/>
              <a:buFont typeface="Wingdings" panose="05000000000000000000" pitchFamily="2" charset="2"/>
              <a:buChar char="v"/>
            </a:pPr>
            <a:r>
              <a:rPr lang="en-GB" sz="1200" dirty="0"/>
              <a:t> Dissolved inorganic nitrogen (DIN),</a:t>
            </a:r>
          </a:p>
          <a:p>
            <a:pPr>
              <a:lnSpc>
                <a:spcPct val="200000"/>
              </a:lnSpc>
              <a:buSzPct val="80000"/>
              <a:buFont typeface="Wingdings" panose="05000000000000000000" pitchFamily="2" charset="2"/>
              <a:buChar char="v"/>
            </a:pPr>
            <a:r>
              <a:rPr lang="en-GB" sz="1200" dirty="0"/>
              <a:t> Soluble reactive phosphorus (P),</a:t>
            </a:r>
          </a:p>
          <a:p>
            <a:pPr>
              <a:lnSpc>
                <a:spcPct val="200000"/>
              </a:lnSpc>
              <a:buSzPct val="80000"/>
              <a:buFont typeface="Wingdings" panose="05000000000000000000" pitchFamily="2" charset="2"/>
              <a:buChar char="v"/>
            </a:pPr>
            <a:r>
              <a:rPr lang="en-GB" sz="1200" dirty="0"/>
              <a:t> Diversity of hard coral (DIV),</a:t>
            </a:r>
          </a:p>
          <a:p>
            <a:pPr>
              <a:lnSpc>
                <a:spcPct val="200000"/>
              </a:lnSpc>
              <a:buSzPct val="80000"/>
              <a:buFont typeface="Wingdings" panose="05000000000000000000" pitchFamily="2" charset="2"/>
              <a:buChar char="v"/>
            </a:pPr>
            <a:r>
              <a:rPr lang="en-GB" sz="1200" dirty="0"/>
              <a:t> Coral cover (COV),</a:t>
            </a:r>
          </a:p>
          <a:p>
            <a:pPr>
              <a:lnSpc>
                <a:spcPct val="200000"/>
              </a:lnSpc>
              <a:buSzPct val="80000"/>
              <a:buFont typeface="Wingdings" panose="05000000000000000000" pitchFamily="2" charset="2"/>
              <a:buChar char="v"/>
            </a:pPr>
            <a:r>
              <a:rPr lang="en-GB" sz="1200" dirty="0"/>
              <a:t> Available substratum (SUBS),</a:t>
            </a:r>
          </a:p>
          <a:p>
            <a:pPr>
              <a:lnSpc>
                <a:spcPct val="200000"/>
              </a:lnSpc>
              <a:buSzPct val="80000"/>
              <a:buFont typeface="Wingdings" panose="05000000000000000000" pitchFamily="2" charset="2"/>
              <a:buChar char="v"/>
            </a:pPr>
            <a:r>
              <a:rPr lang="en-GB" sz="1200" dirty="0"/>
              <a:t> Coral maximum colony size (SIZE).</a:t>
            </a:r>
            <a:endParaRPr lang="pt-PT" sz="1200" dirty="0"/>
          </a:p>
        </p:txBody>
      </p:sp>
      <p:sp>
        <p:nvSpPr>
          <p:cNvPr id="6" name="Título 3">
            <a:extLst>
              <a:ext uri="{FF2B5EF4-FFF2-40B4-BE49-F238E27FC236}">
                <a16:creationId xmlns:a16="http://schemas.microsoft.com/office/drawing/2014/main" id="{15A6D689-3A2D-44CE-9969-1BFB60939E59}"/>
              </a:ext>
            </a:extLst>
          </p:cNvPr>
          <p:cNvSpPr txBox="1">
            <a:spLocks/>
          </p:cNvSpPr>
          <p:nvPr/>
        </p:nvSpPr>
        <p:spPr bwMode="black">
          <a:xfrm>
            <a:off x="2201679" y="1796537"/>
            <a:ext cx="3511909" cy="518924"/>
          </a:xfrm>
          <a:prstGeom prst="rect">
            <a:avLst/>
          </a:prstGeom>
          <a:solidFill>
            <a:srgbClr val="FFFFFF"/>
          </a:solidFill>
          <a:ln w="190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pt-PT" sz="1600" dirty="0"/>
              <a:t>inpupts</a:t>
            </a:r>
          </a:p>
        </p:txBody>
      </p:sp>
      <p:sp>
        <p:nvSpPr>
          <p:cNvPr id="7" name="Título 3">
            <a:extLst>
              <a:ext uri="{FF2B5EF4-FFF2-40B4-BE49-F238E27FC236}">
                <a16:creationId xmlns:a16="http://schemas.microsoft.com/office/drawing/2014/main" id="{C8559DC1-40E9-4E23-94E0-8355B5626CDF}"/>
              </a:ext>
            </a:extLst>
          </p:cNvPr>
          <p:cNvSpPr txBox="1">
            <a:spLocks/>
          </p:cNvSpPr>
          <p:nvPr/>
        </p:nvSpPr>
        <p:spPr bwMode="black">
          <a:xfrm>
            <a:off x="6448956" y="1796538"/>
            <a:ext cx="3511909" cy="518924"/>
          </a:xfrm>
          <a:prstGeom prst="rect">
            <a:avLst/>
          </a:prstGeom>
          <a:solidFill>
            <a:srgbClr val="FFFFFF"/>
          </a:solidFill>
          <a:ln w="190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pt-PT" sz="1600" dirty="0"/>
              <a:t>outputs</a:t>
            </a:r>
          </a:p>
        </p:txBody>
      </p:sp>
      <p:grpSp>
        <p:nvGrpSpPr>
          <p:cNvPr id="17" name="Agrupar 16">
            <a:extLst>
              <a:ext uri="{FF2B5EF4-FFF2-40B4-BE49-F238E27FC236}">
                <a16:creationId xmlns:a16="http://schemas.microsoft.com/office/drawing/2014/main" id="{43A592F7-742B-4856-8C83-5380EC1EC514}"/>
              </a:ext>
            </a:extLst>
          </p:cNvPr>
          <p:cNvGrpSpPr/>
          <p:nvPr/>
        </p:nvGrpSpPr>
        <p:grpSpPr>
          <a:xfrm rot="16200000">
            <a:off x="3696130" y="4211921"/>
            <a:ext cx="721775" cy="4077965"/>
            <a:chOff x="8226008" y="740228"/>
            <a:chExt cx="1560211" cy="4077965"/>
          </a:xfrm>
        </p:grpSpPr>
        <p:sp>
          <p:nvSpPr>
            <p:cNvPr id="12" name="Seta: Pentágono 11">
              <a:extLst>
                <a:ext uri="{FF2B5EF4-FFF2-40B4-BE49-F238E27FC236}">
                  <a16:creationId xmlns:a16="http://schemas.microsoft.com/office/drawing/2014/main" id="{BD8A1DD6-DEE5-4AEC-88A1-3F453667A067}"/>
                </a:ext>
              </a:extLst>
            </p:cNvPr>
            <p:cNvSpPr/>
            <p:nvPr/>
          </p:nvSpPr>
          <p:spPr>
            <a:xfrm rot="5400000">
              <a:off x="8026398" y="3058374"/>
              <a:ext cx="1959429" cy="1560209"/>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Seta: Pentágono 9">
              <a:extLst>
                <a:ext uri="{FF2B5EF4-FFF2-40B4-BE49-F238E27FC236}">
                  <a16:creationId xmlns:a16="http://schemas.microsoft.com/office/drawing/2014/main" id="{6B6DCA15-EC15-4FD2-A89C-EEDDB9C00116}"/>
                </a:ext>
              </a:extLst>
            </p:cNvPr>
            <p:cNvSpPr/>
            <p:nvPr/>
          </p:nvSpPr>
          <p:spPr>
            <a:xfrm rot="5400000">
              <a:off x="8026399" y="1901405"/>
              <a:ext cx="1959429" cy="156021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Seta: Pentágono 8">
              <a:extLst>
                <a:ext uri="{FF2B5EF4-FFF2-40B4-BE49-F238E27FC236}">
                  <a16:creationId xmlns:a16="http://schemas.microsoft.com/office/drawing/2014/main" id="{8F1DE52F-2DB7-41DE-B6AC-748E05928E30}"/>
                </a:ext>
              </a:extLst>
            </p:cNvPr>
            <p:cNvSpPr/>
            <p:nvPr/>
          </p:nvSpPr>
          <p:spPr>
            <a:xfrm rot="5400000">
              <a:off x="8186055" y="780182"/>
              <a:ext cx="1640117" cy="1560209"/>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CaixaDeTexto 10">
              <a:extLst>
                <a:ext uri="{FF2B5EF4-FFF2-40B4-BE49-F238E27FC236}">
                  <a16:creationId xmlns:a16="http://schemas.microsoft.com/office/drawing/2014/main" id="{14C039C2-02F7-4BE1-B3D2-CE9CD46FD7A3}"/>
                </a:ext>
              </a:extLst>
            </p:cNvPr>
            <p:cNvSpPr txBox="1"/>
            <p:nvPr/>
          </p:nvSpPr>
          <p:spPr>
            <a:xfrm rot="5400000">
              <a:off x="8511093" y="1161106"/>
              <a:ext cx="964142" cy="798359"/>
            </a:xfrm>
            <a:prstGeom prst="rect">
              <a:avLst/>
            </a:prstGeom>
            <a:noFill/>
            <a:ln>
              <a:noFill/>
            </a:ln>
          </p:spPr>
          <p:txBody>
            <a:bodyPr wrap="square" rtlCol="0">
              <a:spAutoFit/>
            </a:bodyPr>
            <a:lstStyle/>
            <a:p>
              <a:r>
                <a:rPr lang="pt-PT" dirty="0">
                  <a:solidFill>
                    <a:schemeClr val="bg1"/>
                  </a:solidFill>
                </a:rPr>
                <a:t>HIGH</a:t>
              </a:r>
            </a:p>
          </p:txBody>
        </p:sp>
        <p:sp>
          <p:nvSpPr>
            <p:cNvPr id="13" name="CaixaDeTexto 12">
              <a:extLst>
                <a:ext uri="{FF2B5EF4-FFF2-40B4-BE49-F238E27FC236}">
                  <a16:creationId xmlns:a16="http://schemas.microsoft.com/office/drawing/2014/main" id="{4D5F0783-4DFE-4E16-A5D7-61872C739A86}"/>
                </a:ext>
              </a:extLst>
            </p:cNvPr>
            <p:cNvSpPr txBox="1"/>
            <p:nvPr/>
          </p:nvSpPr>
          <p:spPr>
            <a:xfrm rot="5400000">
              <a:off x="8372978" y="2650290"/>
              <a:ext cx="1266273" cy="798359"/>
            </a:xfrm>
            <a:prstGeom prst="rect">
              <a:avLst/>
            </a:prstGeom>
            <a:noFill/>
            <a:ln>
              <a:noFill/>
            </a:ln>
          </p:spPr>
          <p:txBody>
            <a:bodyPr wrap="square" rtlCol="0">
              <a:spAutoFit/>
            </a:bodyPr>
            <a:lstStyle/>
            <a:p>
              <a:r>
                <a:rPr lang="pt-PT" dirty="0">
                  <a:solidFill>
                    <a:schemeClr val="bg1"/>
                  </a:solidFill>
                </a:rPr>
                <a:t>MEDIUM</a:t>
              </a:r>
            </a:p>
          </p:txBody>
        </p:sp>
        <p:sp>
          <p:nvSpPr>
            <p:cNvPr id="14" name="CaixaDeTexto 13">
              <a:extLst>
                <a:ext uri="{FF2B5EF4-FFF2-40B4-BE49-F238E27FC236}">
                  <a16:creationId xmlns:a16="http://schemas.microsoft.com/office/drawing/2014/main" id="{97665B63-9809-43A0-9AD2-21DD50BF05D9}"/>
                </a:ext>
              </a:extLst>
            </p:cNvPr>
            <p:cNvSpPr txBox="1"/>
            <p:nvPr/>
          </p:nvSpPr>
          <p:spPr>
            <a:xfrm rot="5400000">
              <a:off x="8500798" y="3851220"/>
              <a:ext cx="1010633" cy="798359"/>
            </a:xfrm>
            <a:prstGeom prst="rect">
              <a:avLst/>
            </a:prstGeom>
            <a:noFill/>
            <a:ln>
              <a:noFill/>
            </a:ln>
          </p:spPr>
          <p:txBody>
            <a:bodyPr wrap="square" rtlCol="0">
              <a:spAutoFit/>
            </a:bodyPr>
            <a:lstStyle/>
            <a:p>
              <a:r>
                <a:rPr lang="pt-PT" dirty="0">
                  <a:solidFill>
                    <a:schemeClr val="bg1"/>
                  </a:solidFill>
                </a:rPr>
                <a:t>LOW</a:t>
              </a:r>
            </a:p>
          </p:txBody>
        </p:sp>
      </p:grpSp>
      <p:sp>
        <p:nvSpPr>
          <p:cNvPr id="15" name="Title 1">
            <a:extLst>
              <a:ext uri="{FF2B5EF4-FFF2-40B4-BE49-F238E27FC236}">
                <a16:creationId xmlns:a16="http://schemas.microsoft.com/office/drawing/2014/main" id="{40F2AE07-77BE-4B86-97CB-ADAE104E8855}"/>
              </a:ext>
            </a:extLst>
          </p:cNvPr>
          <p:cNvSpPr txBox="1">
            <a:spLocks/>
          </p:cNvSpPr>
          <p:nvPr/>
        </p:nvSpPr>
        <p:spPr>
          <a:xfrm>
            <a:off x="2231137" y="312070"/>
            <a:ext cx="7729728" cy="883240"/>
          </a:xfrm>
          <a:prstGeom prst="rect">
            <a:avLst/>
          </a:prstGeom>
          <a:solidFill>
            <a:schemeClr val="bg1"/>
          </a:solidFill>
          <a:ln>
            <a:solidFill>
              <a:schemeClr val="tx1"/>
            </a:solidFill>
          </a:ln>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nSpc>
                <a:spcPct val="100000"/>
              </a:lnSpc>
            </a:pPr>
            <a:r>
              <a:rPr lang="en-US" dirty="0"/>
              <a:t>Case study i1</a:t>
            </a:r>
          </a:p>
          <a:p>
            <a:pPr>
              <a:lnSpc>
                <a:spcPct val="100000"/>
              </a:lnSpc>
            </a:pPr>
            <a:r>
              <a:rPr lang="en-US" sz="1800" dirty="0"/>
              <a:t>variables</a:t>
            </a:r>
          </a:p>
        </p:txBody>
      </p:sp>
    </p:spTree>
    <p:extLst>
      <p:ext uri="{BB962C8B-B14F-4D97-AF65-F5344CB8AC3E}">
        <p14:creationId xmlns:p14="http://schemas.microsoft.com/office/powerpoint/2010/main" val="3818899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93E3852-DC98-448C-9D92-B81AAE5AE65F}"/>
              </a:ext>
            </a:extLst>
          </p:cNvPr>
          <p:cNvPicPr>
            <a:picLocks noChangeAspect="1"/>
          </p:cNvPicPr>
          <p:nvPr/>
        </p:nvPicPr>
        <p:blipFill>
          <a:blip r:embed="rId2"/>
          <a:stretch>
            <a:fillRect/>
          </a:stretch>
        </p:blipFill>
        <p:spPr>
          <a:xfrm>
            <a:off x="1363335" y="3429000"/>
            <a:ext cx="9464807" cy="3128600"/>
          </a:xfrm>
          <a:prstGeom prst="rect">
            <a:avLst/>
          </a:prstGeom>
        </p:spPr>
      </p:pic>
      <p:sp>
        <p:nvSpPr>
          <p:cNvPr id="4" name="CaixaDeTexto 3">
            <a:extLst>
              <a:ext uri="{FF2B5EF4-FFF2-40B4-BE49-F238E27FC236}">
                <a16:creationId xmlns:a16="http://schemas.microsoft.com/office/drawing/2014/main" id="{07A8EA6A-4BE4-4CCB-AFFE-B29ED1BBADE9}"/>
              </a:ext>
            </a:extLst>
          </p:cNvPr>
          <p:cNvSpPr txBox="1"/>
          <p:nvPr/>
        </p:nvSpPr>
        <p:spPr>
          <a:xfrm>
            <a:off x="1984436" y="2290112"/>
            <a:ext cx="8222603" cy="369332"/>
          </a:xfrm>
          <a:prstGeom prst="rect">
            <a:avLst/>
          </a:prstGeom>
          <a:noFill/>
        </p:spPr>
        <p:txBody>
          <a:bodyPr wrap="square" rtlCol="0" anchor="ctr">
            <a:spAutoFit/>
          </a:bodyPr>
          <a:lstStyle/>
          <a:p>
            <a:r>
              <a:rPr lang="pt-PT" dirty="0"/>
              <a:t>The boundary values of each fuzzy set were based on the collected data and literature.</a:t>
            </a:r>
          </a:p>
        </p:txBody>
      </p:sp>
      <p:sp>
        <p:nvSpPr>
          <p:cNvPr id="5" name="Title 1">
            <a:extLst>
              <a:ext uri="{FF2B5EF4-FFF2-40B4-BE49-F238E27FC236}">
                <a16:creationId xmlns:a16="http://schemas.microsoft.com/office/drawing/2014/main" id="{1E88D3EF-1361-415F-A444-D6EFB2E6696B}"/>
              </a:ext>
            </a:extLst>
          </p:cNvPr>
          <p:cNvSpPr txBox="1">
            <a:spLocks/>
          </p:cNvSpPr>
          <p:nvPr/>
        </p:nvSpPr>
        <p:spPr>
          <a:xfrm>
            <a:off x="2231137" y="312070"/>
            <a:ext cx="7729728" cy="883240"/>
          </a:xfrm>
          <a:prstGeom prst="rect">
            <a:avLst/>
          </a:prstGeom>
          <a:solidFill>
            <a:schemeClr val="bg1"/>
          </a:solidFill>
          <a:ln>
            <a:solidFill>
              <a:schemeClr val="tx1"/>
            </a:solidFill>
          </a:ln>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nSpc>
                <a:spcPct val="100000"/>
              </a:lnSpc>
            </a:pPr>
            <a:r>
              <a:rPr lang="en-US" dirty="0"/>
              <a:t>Case study i1</a:t>
            </a:r>
          </a:p>
          <a:p>
            <a:pPr>
              <a:lnSpc>
                <a:spcPct val="100000"/>
              </a:lnSpc>
            </a:pPr>
            <a:r>
              <a:rPr lang="en-US" sz="1800" dirty="0"/>
              <a:t>variables</a:t>
            </a:r>
          </a:p>
        </p:txBody>
      </p:sp>
      <p:pic>
        <p:nvPicPr>
          <p:cNvPr id="3" name="Imagem 2">
            <a:extLst>
              <a:ext uri="{FF2B5EF4-FFF2-40B4-BE49-F238E27FC236}">
                <a16:creationId xmlns:a16="http://schemas.microsoft.com/office/drawing/2014/main" id="{384BA967-C081-4955-8A48-C1B2870A08F9}"/>
              </a:ext>
            </a:extLst>
          </p:cNvPr>
          <p:cNvPicPr>
            <a:picLocks noChangeAspect="1"/>
          </p:cNvPicPr>
          <p:nvPr/>
        </p:nvPicPr>
        <p:blipFill>
          <a:blip r:embed="rId3"/>
          <a:stretch>
            <a:fillRect/>
          </a:stretch>
        </p:blipFill>
        <p:spPr>
          <a:xfrm>
            <a:off x="3885937" y="0"/>
            <a:ext cx="4419600" cy="3790950"/>
          </a:xfrm>
          <a:prstGeom prst="rect">
            <a:avLst/>
          </a:prstGeom>
        </p:spPr>
      </p:pic>
      <p:cxnSp>
        <p:nvCxnSpPr>
          <p:cNvPr id="7" name="Conector reto 6">
            <a:extLst>
              <a:ext uri="{FF2B5EF4-FFF2-40B4-BE49-F238E27FC236}">
                <a16:creationId xmlns:a16="http://schemas.microsoft.com/office/drawing/2014/main" id="{B236289D-798B-4B33-9E9D-980945E9C86C}"/>
              </a:ext>
            </a:extLst>
          </p:cNvPr>
          <p:cNvCxnSpPr/>
          <p:nvPr/>
        </p:nvCxnSpPr>
        <p:spPr>
          <a:xfrm flipV="1">
            <a:off x="4943061" y="198783"/>
            <a:ext cx="0" cy="227599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22BCC7E9-47F4-41F9-99A1-2C993FA1AA9C}"/>
              </a:ext>
            </a:extLst>
          </p:cNvPr>
          <p:cNvCxnSpPr/>
          <p:nvPr/>
        </p:nvCxnSpPr>
        <p:spPr>
          <a:xfrm flipV="1">
            <a:off x="5466522" y="205825"/>
            <a:ext cx="0" cy="227599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5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6BA266AF-A928-432B-9E03-0414D2C241E2}"/>
              </a:ext>
            </a:extLst>
          </p:cNvPr>
          <p:cNvPicPr>
            <a:picLocks noChangeAspect="1"/>
          </p:cNvPicPr>
          <p:nvPr/>
        </p:nvPicPr>
        <p:blipFill>
          <a:blip r:embed="rId2"/>
          <a:stretch>
            <a:fillRect/>
          </a:stretch>
        </p:blipFill>
        <p:spPr>
          <a:xfrm>
            <a:off x="6252333" y="1234940"/>
            <a:ext cx="5641867" cy="5425311"/>
          </a:xfrm>
          <a:prstGeom prst="rect">
            <a:avLst/>
          </a:prstGeom>
          <a:ln w="28575">
            <a:solidFill>
              <a:schemeClr val="bg1"/>
            </a:solidFill>
          </a:ln>
        </p:spPr>
      </p:pic>
      <p:pic>
        <p:nvPicPr>
          <p:cNvPr id="12" name="Imagem 11">
            <a:extLst>
              <a:ext uri="{FF2B5EF4-FFF2-40B4-BE49-F238E27FC236}">
                <a16:creationId xmlns:a16="http://schemas.microsoft.com/office/drawing/2014/main" id="{A87B0EBA-C743-4190-BF0B-EC4D5FB90560}"/>
              </a:ext>
            </a:extLst>
          </p:cNvPr>
          <p:cNvPicPr>
            <a:picLocks noChangeAspect="1"/>
          </p:cNvPicPr>
          <p:nvPr/>
        </p:nvPicPr>
        <p:blipFill rotWithShape="1">
          <a:blip r:embed="rId3"/>
          <a:srcRect r="1129"/>
          <a:stretch/>
        </p:blipFill>
        <p:spPr>
          <a:xfrm>
            <a:off x="297800" y="1263968"/>
            <a:ext cx="5685656" cy="5521461"/>
          </a:xfrm>
          <a:prstGeom prst="rect">
            <a:avLst/>
          </a:prstGeom>
          <a:ln w="28575">
            <a:solidFill>
              <a:schemeClr val="bg1"/>
            </a:solidFill>
          </a:ln>
        </p:spPr>
      </p:pic>
      <p:sp>
        <p:nvSpPr>
          <p:cNvPr id="6" name="Title 1">
            <a:extLst>
              <a:ext uri="{FF2B5EF4-FFF2-40B4-BE49-F238E27FC236}">
                <a16:creationId xmlns:a16="http://schemas.microsoft.com/office/drawing/2014/main" id="{788A24CC-D6BA-465C-A4F9-3A98D75DB2A3}"/>
              </a:ext>
            </a:extLst>
          </p:cNvPr>
          <p:cNvSpPr txBox="1">
            <a:spLocks/>
          </p:cNvSpPr>
          <p:nvPr/>
        </p:nvSpPr>
        <p:spPr>
          <a:xfrm>
            <a:off x="2231136" y="141229"/>
            <a:ext cx="7729728" cy="883240"/>
          </a:xfrm>
          <a:prstGeom prst="rect">
            <a:avLst/>
          </a:prstGeom>
          <a:solidFill>
            <a:schemeClr val="bg1"/>
          </a:solidFill>
          <a:ln>
            <a:solidFill>
              <a:schemeClr val="tx1"/>
            </a:solidFill>
          </a:ln>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nSpc>
                <a:spcPct val="100000"/>
              </a:lnSpc>
            </a:pPr>
            <a:r>
              <a:rPr lang="en-US" dirty="0"/>
              <a:t>Case study i1</a:t>
            </a:r>
          </a:p>
          <a:p>
            <a:pPr>
              <a:lnSpc>
                <a:spcPct val="100000"/>
              </a:lnSpc>
            </a:pPr>
            <a:r>
              <a:rPr lang="en-US" sz="1800" dirty="0"/>
              <a:t>Results</a:t>
            </a:r>
          </a:p>
        </p:txBody>
      </p:sp>
      <p:sp>
        <p:nvSpPr>
          <p:cNvPr id="2" name="Elipse 1">
            <a:extLst>
              <a:ext uri="{FF2B5EF4-FFF2-40B4-BE49-F238E27FC236}">
                <a16:creationId xmlns:a16="http://schemas.microsoft.com/office/drawing/2014/main" id="{1CFDB506-4154-4A68-85B9-EF16C0AA5FED}"/>
              </a:ext>
            </a:extLst>
          </p:cNvPr>
          <p:cNvSpPr/>
          <p:nvPr/>
        </p:nvSpPr>
        <p:spPr>
          <a:xfrm>
            <a:off x="5190935" y="4107976"/>
            <a:ext cx="395785" cy="191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Elipse 6">
            <a:extLst>
              <a:ext uri="{FF2B5EF4-FFF2-40B4-BE49-F238E27FC236}">
                <a16:creationId xmlns:a16="http://schemas.microsoft.com/office/drawing/2014/main" id="{100210D8-AE35-46C0-B446-38167B2DA37C}"/>
              </a:ext>
            </a:extLst>
          </p:cNvPr>
          <p:cNvSpPr/>
          <p:nvPr/>
        </p:nvSpPr>
        <p:spPr>
          <a:xfrm rot="10800000">
            <a:off x="5159562" y="6469182"/>
            <a:ext cx="395785" cy="191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Elipse 7">
            <a:extLst>
              <a:ext uri="{FF2B5EF4-FFF2-40B4-BE49-F238E27FC236}">
                <a16:creationId xmlns:a16="http://schemas.microsoft.com/office/drawing/2014/main" id="{8CD846EF-1503-40C6-B3C4-A725D7F13408}"/>
              </a:ext>
            </a:extLst>
          </p:cNvPr>
          <p:cNvSpPr/>
          <p:nvPr/>
        </p:nvSpPr>
        <p:spPr>
          <a:xfrm>
            <a:off x="11122964" y="4107976"/>
            <a:ext cx="395785" cy="191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Elipse 8">
            <a:extLst>
              <a:ext uri="{FF2B5EF4-FFF2-40B4-BE49-F238E27FC236}">
                <a16:creationId xmlns:a16="http://schemas.microsoft.com/office/drawing/2014/main" id="{D2CD87BC-B210-4860-BCDF-E701B8BB2B74}"/>
              </a:ext>
            </a:extLst>
          </p:cNvPr>
          <p:cNvSpPr/>
          <p:nvPr/>
        </p:nvSpPr>
        <p:spPr>
          <a:xfrm rot="10621256">
            <a:off x="11057704" y="6459026"/>
            <a:ext cx="395785" cy="191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Imagem 9">
            <a:extLst>
              <a:ext uri="{FF2B5EF4-FFF2-40B4-BE49-F238E27FC236}">
                <a16:creationId xmlns:a16="http://schemas.microsoft.com/office/drawing/2014/main" id="{72DAF023-D97F-4752-BCCF-8E84D025D39C}"/>
              </a:ext>
            </a:extLst>
          </p:cNvPr>
          <p:cNvPicPr>
            <a:picLocks noChangeAspect="1"/>
          </p:cNvPicPr>
          <p:nvPr/>
        </p:nvPicPr>
        <p:blipFill>
          <a:blip r:embed="rId4"/>
          <a:stretch>
            <a:fillRect/>
          </a:stretch>
        </p:blipFill>
        <p:spPr>
          <a:xfrm>
            <a:off x="3140628" y="2075570"/>
            <a:ext cx="6334110" cy="3744049"/>
          </a:xfrm>
          <a:prstGeom prst="rect">
            <a:avLst/>
          </a:prstGeom>
          <a:ln w="28575">
            <a:solidFill>
              <a:schemeClr val="bg1"/>
            </a:solidFill>
          </a:ln>
        </p:spPr>
      </p:pic>
    </p:spTree>
    <p:extLst>
      <p:ext uri="{BB962C8B-B14F-4D97-AF65-F5344CB8AC3E}">
        <p14:creationId xmlns:p14="http://schemas.microsoft.com/office/powerpoint/2010/main" val="30088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47412DB-6FB7-43A2-B761-838B82F7C950}"/>
              </a:ext>
            </a:extLst>
          </p:cNvPr>
          <p:cNvSpPr>
            <a:spLocks noGrp="1"/>
          </p:cNvSpPr>
          <p:nvPr>
            <p:ph type="title"/>
          </p:nvPr>
        </p:nvSpPr>
        <p:spPr/>
        <p:txBody>
          <a:bodyPr/>
          <a:lstStyle/>
          <a:p>
            <a:r>
              <a:rPr lang="pt-PT" dirty="0"/>
              <a:t>Case study ii</a:t>
            </a:r>
            <a:br>
              <a:rPr lang="pt-PT" dirty="0"/>
            </a:br>
            <a:r>
              <a:rPr lang="pt-PT" sz="1800" dirty="0"/>
              <a:t>conclusion</a:t>
            </a:r>
          </a:p>
        </p:txBody>
      </p:sp>
      <p:sp>
        <p:nvSpPr>
          <p:cNvPr id="4" name="Espaço Reservado para Conteúdo 3">
            <a:extLst>
              <a:ext uri="{FF2B5EF4-FFF2-40B4-BE49-F238E27FC236}">
                <a16:creationId xmlns:a16="http://schemas.microsoft.com/office/drawing/2014/main" id="{FE38C4DE-B967-44AC-93F6-6793290AB458}"/>
              </a:ext>
            </a:extLst>
          </p:cNvPr>
          <p:cNvSpPr>
            <a:spLocks noGrp="1"/>
          </p:cNvSpPr>
          <p:nvPr>
            <p:ph idx="1"/>
          </p:nvPr>
        </p:nvSpPr>
        <p:spPr>
          <a:xfrm>
            <a:off x="2231136" y="2638045"/>
            <a:ext cx="7729728" cy="1716242"/>
          </a:xfrm>
        </p:spPr>
        <p:txBody>
          <a:bodyPr/>
          <a:lstStyle/>
          <a:p>
            <a:r>
              <a:rPr lang="pt-PT" dirty="0"/>
              <a:t>Higher coral cover when SPM = 0 and DIN = 0 combined.</a:t>
            </a:r>
          </a:p>
          <a:p>
            <a:r>
              <a:rPr lang="pt-PT" dirty="0"/>
              <a:t>Smaller colonies are more susceptible to overgrowth by algae (DIN) than larger colonies.</a:t>
            </a:r>
          </a:p>
        </p:txBody>
      </p:sp>
      <p:sp>
        <p:nvSpPr>
          <p:cNvPr id="5" name="Seta: para Baixo 4">
            <a:extLst>
              <a:ext uri="{FF2B5EF4-FFF2-40B4-BE49-F238E27FC236}">
                <a16:creationId xmlns:a16="http://schemas.microsoft.com/office/drawing/2014/main" id="{D75137F1-64DB-4FED-BC00-08EDFD66D14C}"/>
              </a:ext>
            </a:extLst>
          </p:cNvPr>
          <p:cNvSpPr/>
          <p:nvPr/>
        </p:nvSpPr>
        <p:spPr>
          <a:xfrm>
            <a:off x="5958114" y="3924520"/>
            <a:ext cx="275771" cy="914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6" name="Espaço Reservado para Conteúdo 3">
            <a:extLst>
              <a:ext uri="{FF2B5EF4-FFF2-40B4-BE49-F238E27FC236}">
                <a16:creationId xmlns:a16="http://schemas.microsoft.com/office/drawing/2014/main" id="{349074E2-5A52-45DE-AD03-BF0030466E31}"/>
              </a:ext>
            </a:extLst>
          </p:cNvPr>
          <p:cNvSpPr txBox="1">
            <a:spLocks/>
          </p:cNvSpPr>
          <p:nvPr/>
        </p:nvSpPr>
        <p:spPr>
          <a:xfrm>
            <a:off x="2231136" y="5109028"/>
            <a:ext cx="7729728" cy="17162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just"/>
            <a:r>
              <a:rPr lang="pt-PT" dirty="0"/>
              <a:t>Larger colonies will be less afected after 10 years, and if there is low levels of suspended particule mater and nitrogen, there will be higher levels of coral cover and diversity.</a:t>
            </a:r>
          </a:p>
        </p:txBody>
      </p:sp>
    </p:spTree>
    <p:extLst>
      <p:ext uri="{BB962C8B-B14F-4D97-AF65-F5344CB8AC3E}">
        <p14:creationId xmlns:p14="http://schemas.microsoft.com/office/powerpoint/2010/main" val="292190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167" y="1909381"/>
            <a:ext cx="10200837" cy="4472369"/>
          </a:xfrm>
        </p:spPr>
        <p:txBody>
          <a:bodyPr>
            <a:normAutofit/>
          </a:bodyPr>
          <a:lstStyle/>
          <a:p>
            <a:pPr>
              <a:lnSpc>
                <a:spcPct val="150000"/>
              </a:lnSpc>
            </a:pPr>
            <a:r>
              <a:rPr lang="en-US" sz="2400" b="1" dirty="0" smtClean="0"/>
              <a:t>Heterogeneity</a:t>
            </a:r>
            <a:r>
              <a:rPr lang="en-US" sz="2400" dirty="0" smtClean="0"/>
              <a:t> and </a:t>
            </a:r>
            <a:r>
              <a:rPr lang="en-US" sz="2400" b="1" dirty="0" smtClean="0"/>
              <a:t>uncertainty</a:t>
            </a:r>
            <a:r>
              <a:rPr lang="en-US" sz="2400" dirty="0" smtClean="0"/>
              <a:t> are characteristic properties of ecological data bases!</a:t>
            </a:r>
          </a:p>
          <a:p>
            <a:pPr algn="just">
              <a:lnSpc>
                <a:spcPct val="150000"/>
              </a:lnSpc>
            </a:pPr>
            <a:r>
              <a:rPr lang="en-US" sz="2400" dirty="0" smtClean="0"/>
              <a:t>Uncertainty results from random variables, incomplete or inaccurate data, estimations and incomparability of data</a:t>
            </a:r>
          </a:p>
          <a:p>
            <a:pPr>
              <a:lnSpc>
                <a:spcPct val="150000"/>
              </a:lnSpc>
            </a:pPr>
            <a:r>
              <a:rPr lang="en-US" sz="2400" dirty="0" smtClean="0"/>
              <a:t>Ecological data can be defined as fuzzy sets with no sharply defined boundaries, which better reflects the continuousness of nature</a:t>
            </a:r>
          </a:p>
          <a:p>
            <a:endParaRPr lang="pt-PT" sz="2000" dirty="0"/>
          </a:p>
        </p:txBody>
      </p:sp>
      <p:sp>
        <p:nvSpPr>
          <p:cNvPr id="4"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Tree>
    <p:extLst>
      <p:ext uri="{BB962C8B-B14F-4D97-AF65-F5344CB8AC3E}">
        <p14:creationId xmlns:p14="http://schemas.microsoft.com/office/powerpoint/2010/main" val="1264929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AF5CC-B6B5-4123-94ED-C17948974F87}"/>
              </a:ext>
            </a:extLst>
          </p:cNvPr>
          <p:cNvSpPr>
            <a:spLocks noGrp="1"/>
          </p:cNvSpPr>
          <p:nvPr>
            <p:ph type="title"/>
          </p:nvPr>
        </p:nvSpPr>
        <p:spPr/>
        <p:txBody>
          <a:bodyPr/>
          <a:lstStyle/>
          <a:p>
            <a:r>
              <a:rPr lang="pt-PT" dirty="0"/>
              <a:t>Case study II</a:t>
            </a:r>
            <a:br>
              <a:rPr lang="pt-PT" dirty="0"/>
            </a:br>
            <a:r>
              <a:rPr lang="pt-PT" sz="1800" dirty="0"/>
              <a:t>conclusion</a:t>
            </a:r>
          </a:p>
        </p:txBody>
      </p:sp>
      <p:sp>
        <p:nvSpPr>
          <p:cNvPr id="3" name="Espaço Reservado para Conteúdo 2">
            <a:extLst>
              <a:ext uri="{FF2B5EF4-FFF2-40B4-BE49-F238E27FC236}">
                <a16:creationId xmlns:a16="http://schemas.microsoft.com/office/drawing/2014/main" id="{2026B188-21A8-4CA5-9B8B-A0B4E284E530}"/>
              </a:ext>
            </a:extLst>
          </p:cNvPr>
          <p:cNvSpPr>
            <a:spLocks noGrp="1"/>
          </p:cNvSpPr>
          <p:nvPr>
            <p:ph idx="1"/>
          </p:nvPr>
        </p:nvSpPr>
        <p:spPr>
          <a:xfrm>
            <a:off x="2231136" y="2638044"/>
            <a:ext cx="5765509" cy="3101983"/>
          </a:xfrm>
        </p:spPr>
        <p:txBody>
          <a:bodyPr/>
          <a:lstStyle/>
          <a:p>
            <a:r>
              <a:rPr lang="pt-PT" dirty="0"/>
              <a:t>Useful approximation of the reality.</a:t>
            </a:r>
          </a:p>
          <a:p>
            <a:r>
              <a:rPr lang="pt-PT" dirty="0"/>
              <a:t>Good method to deal with imprecise or unavailable data. </a:t>
            </a:r>
          </a:p>
          <a:p>
            <a:pPr marL="0" indent="0">
              <a:buNone/>
            </a:pPr>
            <a:endParaRPr lang="pt-PT" dirty="0">
              <a:highlight>
                <a:srgbClr val="FFFF00"/>
              </a:highlight>
            </a:endParaRPr>
          </a:p>
          <a:p>
            <a:pPr marL="0" indent="0">
              <a:buNone/>
            </a:pPr>
            <a:endParaRPr lang="pt-PT" dirty="0">
              <a:highlight>
                <a:srgbClr val="FFFF00"/>
              </a:highlight>
            </a:endParaRPr>
          </a:p>
          <a:p>
            <a:pPr marL="0" indent="0">
              <a:buNone/>
            </a:pPr>
            <a:r>
              <a:rPr lang="pt-PT" dirty="0"/>
              <a:t>Although … 	</a:t>
            </a:r>
          </a:p>
        </p:txBody>
      </p:sp>
      <p:sp>
        <p:nvSpPr>
          <p:cNvPr id="5" name="CaixaDeTexto 4">
            <a:extLst>
              <a:ext uri="{FF2B5EF4-FFF2-40B4-BE49-F238E27FC236}">
                <a16:creationId xmlns:a16="http://schemas.microsoft.com/office/drawing/2014/main" id="{02260B0B-E8BF-4E1E-9AA3-387E91DF85F6}"/>
              </a:ext>
            </a:extLst>
          </p:cNvPr>
          <p:cNvSpPr txBox="1"/>
          <p:nvPr/>
        </p:nvSpPr>
        <p:spPr>
          <a:xfrm>
            <a:off x="7163671" y="4976655"/>
            <a:ext cx="3509265" cy="338554"/>
          </a:xfrm>
          <a:prstGeom prst="rect">
            <a:avLst/>
          </a:prstGeom>
          <a:noFill/>
        </p:spPr>
        <p:txBody>
          <a:bodyPr wrap="square" rtlCol="0">
            <a:spAutoFit/>
          </a:bodyPr>
          <a:lstStyle/>
          <a:p>
            <a:r>
              <a:rPr lang="pt-PT" sz="1600" dirty="0"/>
              <a:t>More flexibility and detail in the output.</a:t>
            </a:r>
          </a:p>
        </p:txBody>
      </p:sp>
      <p:sp>
        <p:nvSpPr>
          <p:cNvPr id="6" name="CaixaDeTexto 5">
            <a:extLst>
              <a:ext uri="{FF2B5EF4-FFF2-40B4-BE49-F238E27FC236}">
                <a16:creationId xmlns:a16="http://schemas.microsoft.com/office/drawing/2014/main" id="{48CC025D-1C29-4E44-8DA8-B16065519F97}"/>
              </a:ext>
            </a:extLst>
          </p:cNvPr>
          <p:cNvSpPr txBox="1"/>
          <p:nvPr/>
        </p:nvSpPr>
        <p:spPr>
          <a:xfrm>
            <a:off x="2256970" y="4939575"/>
            <a:ext cx="3509265" cy="584775"/>
          </a:xfrm>
          <a:prstGeom prst="rect">
            <a:avLst/>
          </a:prstGeom>
          <a:noFill/>
        </p:spPr>
        <p:txBody>
          <a:bodyPr wrap="square" rtlCol="0">
            <a:spAutoFit/>
          </a:bodyPr>
          <a:lstStyle/>
          <a:p>
            <a:pPr marL="285750" indent="-285750">
              <a:buFont typeface="Arial" panose="020B0604020202020204" pitchFamily="34" charset="0"/>
              <a:buChar char="•"/>
            </a:pPr>
            <a:r>
              <a:rPr lang="pt-PT" sz="1600" dirty="0"/>
              <a:t>Define the ideal number fuzzy sets. </a:t>
            </a:r>
          </a:p>
          <a:p>
            <a:pPr marL="285750" indent="-285750">
              <a:buFont typeface="Arial" panose="020B0604020202020204" pitchFamily="34" charset="0"/>
              <a:buChar char="•"/>
            </a:pPr>
            <a:endParaRPr lang="pt-PT" sz="1600" dirty="0"/>
          </a:p>
        </p:txBody>
      </p:sp>
      <p:sp>
        <p:nvSpPr>
          <p:cNvPr id="7" name="CaixaDeTexto 6">
            <a:extLst>
              <a:ext uri="{FF2B5EF4-FFF2-40B4-BE49-F238E27FC236}">
                <a16:creationId xmlns:a16="http://schemas.microsoft.com/office/drawing/2014/main" id="{256CA5E9-A6CF-45C2-8A28-B703E16208A5}"/>
              </a:ext>
            </a:extLst>
          </p:cNvPr>
          <p:cNvSpPr txBox="1"/>
          <p:nvPr/>
        </p:nvSpPr>
        <p:spPr>
          <a:xfrm>
            <a:off x="3628572" y="4474248"/>
            <a:ext cx="4194629" cy="584775"/>
          </a:xfrm>
          <a:prstGeom prst="rect">
            <a:avLst/>
          </a:prstGeom>
          <a:noFill/>
        </p:spPr>
        <p:txBody>
          <a:bodyPr wrap="square" rtlCol="0">
            <a:spAutoFit/>
          </a:bodyPr>
          <a:lstStyle/>
          <a:p>
            <a:endParaRPr lang="pt-PT" sz="1600" dirty="0"/>
          </a:p>
          <a:p>
            <a:pPr marL="285750" indent="-285750">
              <a:buFont typeface="Arial" panose="020B0604020202020204" pitchFamily="34" charset="0"/>
              <a:buChar char="•"/>
            </a:pPr>
            <a:endParaRPr lang="pt-PT" sz="1600" dirty="0"/>
          </a:p>
        </p:txBody>
      </p:sp>
      <p:sp>
        <p:nvSpPr>
          <p:cNvPr id="8" name="Seta: para a Direita 7">
            <a:extLst>
              <a:ext uri="{FF2B5EF4-FFF2-40B4-BE49-F238E27FC236}">
                <a16:creationId xmlns:a16="http://schemas.microsoft.com/office/drawing/2014/main" id="{A90D3155-E199-4902-84CB-BD6AA826D40F}"/>
              </a:ext>
            </a:extLst>
          </p:cNvPr>
          <p:cNvSpPr/>
          <p:nvPr/>
        </p:nvSpPr>
        <p:spPr>
          <a:xfrm>
            <a:off x="8247814" y="3204069"/>
            <a:ext cx="921658" cy="649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10" name="CaixaDeTexto 9">
            <a:extLst>
              <a:ext uri="{FF2B5EF4-FFF2-40B4-BE49-F238E27FC236}">
                <a16:creationId xmlns:a16="http://schemas.microsoft.com/office/drawing/2014/main" id="{B70E03D8-FA41-4A77-8803-7EB16064E7B4}"/>
              </a:ext>
            </a:extLst>
          </p:cNvPr>
          <p:cNvSpPr txBox="1"/>
          <p:nvPr/>
        </p:nvSpPr>
        <p:spPr>
          <a:xfrm>
            <a:off x="9420641" y="3090446"/>
            <a:ext cx="1363472" cy="338554"/>
          </a:xfrm>
          <a:prstGeom prst="rect">
            <a:avLst/>
          </a:prstGeom>
          <a:noFill/>
        </p:spPr>
        <p:txBody>
          <a:bodyPr wrap="square" rtlCol="0">
            <a:spAutoFit/>
          </a:bodyPr>
          <a:lstStyle/>
          <a:p>
            <a:r>
              <a:rPr lang="pt-PT" sz="1600" dirty="0"/>
              <a:t>Coral reefs</a:t>
            </a:r>
          </a:p>
        </p:txBody>
      </p:sp>
      <p:sp>
        <p:nvSpPr>
          <p:cNvPr id="11" name="Seta: para a Direita 10">
            <a:extLst>
              <a:ext uri="{FF2B5EF4-FFF2-40B4-BE49-F238E27FC236}">
                <a16:creationId xmlns:a16="http://schemas.microsoft.com/office/drawing/2014/main" id="{BA42BA7A-197A-4316-B478-3A73CD0AA32D}"/>
              </a:ext>
            </a:extLst>
          </p:cNvPr>
          <p:cNvSpPr/>
          <p:nvPr/>
        </p:nvSpPr>
        <p:spPr>
          <a:xfrm>
            <a:off x="5873547" y="5117463"/>
            <a:ext cx="921658" cy="649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45744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85C69-1A6A-4C02-ABEA-9D9A714455B8}"/>
              </a:ext>
            </a:extLst>
          </p:cNvPr>
          <p:cNvSpPr>
            <a:spLocks noGrp="1"/>
          </p:cNvSpPr>
          <p:nvPr>
            <p:ph type="title"/>
          </p:nvPr>
        </p:nvSpPr>
        <p:spPr/>
        <p:txBody>
          <a:bodyPr/>
          <a:lstStyle/>
          <a:p>
            <a:r>
              <a:rPr lang="pt-PT" dirty="0"/>
              <a:t>Fuzzy models</a:t>
            </a:r>
            <a:br>
              <a:rPr lang="pt-PT" dirty="0"/>
            </a:br>
            <a:r>
              <a:rPr lang="pt-PT" sz="1800" dirty="0"/>
              <a:t>conclusion</a:t>
            </a:r>
            <a:endParaRPr lang="pt-PT" dirty="0"/>
          </a:p>
        </p:txBody>
      </p:sp>
      <p:sp>
        <p:nvSpPr>
          <p:cNvPr id="3" name="Espaço Reservado para Conteúdo 2">
            <a:extLst>
              <a:ext uri="{FF2B5EF4-FFF2-40B4-BE49-F238E27FC236}">
                <a16:creationId xmlns:a16="http://schemas.microsoft.com/office/drawing/2014/main" id="{E8B1C47C-41C0-43F3-A388-B8755A0A89F9}"/>
              </a:ext>
            </a:extLst>
          </p:cNvPr>
          <p:cNvSpPr>
            <a:spLocks noGrp="1"/>
          </p:cNvSpPr>
          <p:nvPr>
            <p:ph idx="1"/>
          </p:nvPr>
        </p:nvSpPr>
        <p:spPr/>
        <p:txBody>
          <a:bodyPr>
            <a:normAutofit lnSpcReduction="10000"/>
          </a:bodyPr>
          <a:lstStyle/>
          <a:p>
            <a:r>
              <a:rPr lang="pt-PT" dirty="0"/>
              <a:t>Good method to predict from imprecise data.</a:t>
            </a:r>
          </a:p>
          <a:p>
            <a:r>
              <a:rPr lang="pt-PT" dirty="0"/>
              <a:t>Diferent interpretation of data.</a:t>
            </a:r>
          </a:p>
          <a:p>
            <a:r>
              <a:rPr lang="pt-PT" dirty="0"/>
              <a:t>More flexible.</a:t>
            </a:r>
          </a:p>
          <a:p>
            <a:r>
              <a:rPr lang="pt-PT" dirty="0"/>
              <a:t>Inovation for ecological studies.</a:t>
            </a:r>
          </a:p>
          <a:p>
            <a:endParaRPr lang="pt-PT" dirty="0"/>
          </a:p>
          <a:p>
            <a:endParaRPr lang="pt-PT" dirty="0"/>
          </a:p>
          <a:p>
            <a:r>
              <a:rPr lang="pt-PT" dirty="0"/>
              <a:t>Subjective to the author’s interpretation.</a:t>
            </a:r>
          </a:p>
          <a:p>
            <a:r>
              <a:rPr lang="pt-PT" dirty="0"/>
              <a:t>Less accurate in some cases.</a:t>
            </a:r>
          </a:p>
        </p:txBody>
      </p:sp>
    </p:spTree>
    <p:extLst>
      <p:ext uri="{BB962C8B-B14F-4D97-AF65-F5344CB8AC3E}">
        <p14:creationId xmlns:p14="http://schemas.microsoft.com/office/powerpoint/2010/main" val="4278450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86067"/>
            <a:ext cx="7729728" cy="590976"/>
          </a:xfrm>
        </p:spPr>
        <p:txBody>
          <a:bodyPr>
            <a:noAutofit/>
          </a:bodyPr>
          <a:lstStyle/>
          <a:p>
            <a:r>
              <a:rPr lang="en-US" sz="2000" dirty="0"/>
              <a:t>references</a:t>
            </a:r>
          </a:p>
        </p:txBody>
      </p:sp>
      <p:sp>
        <p:nvSpPr>
          <p:cNvPr id="3" name="Content Placeholder 2"/>
          <p:cNvSpPr>
            <a:spLocks noGrp="1"/>
          </p:cNvSpPr>
          <p:nvPr>
            <p:ph idx="1"/>
          </p:nvPr>
        </p:nvSpPr>
        <p:spPr>
          <a:xfrm>
            <a:off x="2231136" y="1844714"/>
            <a:ext cx="7729728" cy="2420844"/>
          </a:xfrm>
        </p:spPr>
        <p:txBody>
          <a:bodyPr>
            <a:normAutofit/>
          </a:bodyPr>
          <a:lstStyle/>
          <a:p>
            <a:pPr marL="0" indent="0">
              <a:buNone/>
            </a:pPr>
            <a:r>
              <a:rPr lang="en-US" sz="1400" dirty="0" err="1"/>
              <a:t>Adriaenssens</a:t>
            </a:r>
            <a:r>
              <a:rPr lang="en-US" sz="1400" dirty="0"/>
              <a:t>, V., Goethals, P. L., &amp; De </a:t>
            </a:r>
            <a:r>
              <a:rPr lang="en-US" sz="1400" dirty="0" err="1"/>
              <a:t>Pauw</a:t>
            </a:r>
            <a:r>
              <a:rPr lang="en-US" sz="1400" dirty="0"/>
              <a:t>, N. (2006). Fuzzy knowledge-based models for prediction of </a:t>
            </a:r>
            <a:r>
              <a:rPr lang="en-US" sz="1400" dirty="0" err="1"/>
              <a:t>Asellus</a:t>
            </a:r>
            <a:r>
              <a:rPr lang="en-US" sz="1400" dirty="0"/>
              <a:t> and </a:t>
            </a:r>
            <a:r>
              <a:rPr lang="en-US" sz="1400" dirty="0" err="1"/>
              <a:t>Gammarus</a:t>
            </a:r>
            <a:r>
              <a:rPr lang="en-US" sz="1400" dirty="0"/>
              <a:t> in watercourses in Flanders (Belgium). </a:t>
            </a:r>
            <a:r>
              <a:rPr lang="en-US" sz="1400" i="1" dirty="0"/>
              <a:t>Ecological Modelling</a:t>
            </a:r>
            <a:r>
              <a:rPr lang="en-US" sz="1400" dirty="0"/>
              <a:t>, </a:t>
            </a:r>
            <a:r>
              <a:rPr lang="en-US" sz="1400" i="1" dirty="0"/>
              <a:t>195</a:t>
            </a:r>
            <a:r>
              <a:rPr lang="en-US" sz="1400" dirty="0"/>
              <a:t>(1-2), 3-10.</a:t>
            </a:r>
          </a:p>
          <a:p>
            <a:pPr marL="0" indent="0">
              <a:buNone/>
            </a:pPr>
            <a:r>
              <a:rPr lang="en-US" sz="1400" dirty="0" err="1"/>
              <a:t>Meesters</a:t>
            </a:r>
            <a:r>
              <a:rPr lang="en-US" sz="1400" dirty="0"/>
              <a:t>, E. H., </a:t>
            </a:r>
            <a:r>
              <a:rPr lang="en-US" sz="1400" dirty="0" err="1"/>
              <a:t>Bak</a:t>
            </a:r>
            <a:r>
              <a:rPr lang="en-US" sz="1400" dirty="0"/>
              <a:t>, R. P., </a:t>
            </a:r>
            <a:r>
              <a:rPr lang="en-US" sz="1400" dirty="0" err="1"/>
              <a:t>Westmacott</a:t>
            </a:r>
            <a:r>
              <a:rPr lang="en-US" sz="1400" dirty="0"/>
              <a:t>, S., Ridgley, M., &amp; Dollar, S. (1998). A fuzzy logic model to predict coral reef development under nutrient and sediment stress. </a:t>
            </a:r>
            <a:r>
              <a:rPr lang="en-US" sz="1400" i="1" dirty="0"/>
              <a:t>Conservation Biology</a:t>
            </a:r>
            <a:r>
              <a:rPr lang="en-US" sz="1400" dirty="0"/>
              <a:t>, </a:t>
            </a:r>
            <a:r>
              <a:rPr lang="en-US" sz="1400" i="1" dirty="0"/>
              <a:t>12</a:t>
            </a:r>
            <a:r>
              <a:rPr lang="en-US" sz="1400" dirty="0"/>
              <a:t>(5), 957-965.</a:t>
            </a:r>
          </a:p>
          <a:p>
            <a:pPr marL="0" indent="0">
              <a:buNone/>
            </a:pPr>
            <a:r>
              <a:rPr lang="en-US" sz="1400" dirty="0" err="1"/>
              <a:t>Recknagel</a:t>
            </a:r>
            <a:r>
              <a:rPr lang="en-US" sz="1400" dirty="0"/>
              <a:t>, F. (2006). Ecological </a:t>
            </a:r>
            <a:r>
              <a:rPr lang="en-US" sz="1400" dirty="0" smtClean="0"/>
              <a:t>informatics: scope</a:t>
            </a:r>
            <a:r>
              <a:rPr lang="en-US" sz="1400" dirty="0"/>
              <a:t>, </a:t>
            </a:r>
            <a:r>
              <a:rPr lang="en-US" sz="1400" dirty="0" smtClean="0"/>
              <a:t>techniques and </a:t>
            </a:r>
            <a:r>
              <a:rPr lang="en-US" sz="1400" dirty="0"/>
              <a:t>applications.</a:t>
            </a:r>
            <a:endParaRPr lang="en-US" sz="1100" dirty="0"/>
          </a:p>
        </p:txBody>
      </p:sp>
      <p:sp>
        <p:nvSpPr>
          <p:cNvPr id="4" name="Título 1">
            <a:extLst>
              <a:ext uri="{FF2B5EF4-FFF2-40B4-BE49-F238E27FC236}">
                <a16:creationId xmlns:a16="http://schemas.microsoft.com/office/drawing/2014/main" id="{268E0D28-68DA-4B21-A8A6-6EE503BD2DDD}"/>
              </a:ext>
            </a:extLst>
          </p:cNvPr>
          <p:cNvSpPr txBox="1">
            <a:spLocks/>
          </p:cNvSpPr>
          <p:nvPr/>
        </p:nvSpPr>
        <p:spPr bwMode="black">
          <a:xfrm>
            <a:off x="2231136" y="4120085"/>
            <a:ext cx="7729728" cy="59436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pt-PT" sz="2000" dirty="0" err="1"/>
              <a:t>Image</a:t>
            </a:r>
            <a:r>
              <a:rPr lang="pt-PT" sz="2000" dirty="0"/>
              <a:t> </a:t>
            </a:r>
            <a:r>
              <a:rPr lang="pt-PT" sz="2000" dirty="0" err="1"/>
              <a:t>regerences</a:t>
            </a:r>
            <a:endParaRPr lang="pt-PT" sz="2000" dirty="0"/>
          </a:p>
        </p:txBody>
      </p:sp>
      <p:sp>
        <p:nvSpPr>
          <p:cNvPr id="5" name="Espaço Reservado para Conteúdo 2">
            <a:extLst>
              <a:ext uri="{FF2B5EF4-FFF2-40B4-BE49-F238E27FC236}">
                <a16:creationId xmlns:a16="http://schemas.microsoft.com/office/drawing/2014/main" id="{4433548D-F100-4F29-9995-83A6B19B3E15}"/>
              </a:ext>
            </a:extLst>
          </p:cNvPr>
          <p:cNvSpPr txBox="1">
            <a:spLocks/>
          </p:cNvSpPr>
          <p:nvPr/>
        </p:nvSpPr>
        <p:spPr>
          <a:xfrm>
            <a:off x="2231136" y="4966260"/>
            <a:ext cx="7729728" cy="12214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PT" sz="1400" dirty="0" err="1"/>
              <a:t>Iborisoff</a:t>
            </a:r>
            <a:r>
              <a:rPr lang="pt-PT" sz="1400" dirty="0"/>
              <a:t> (2012) </a:t>
            </a:r>
            <a:r>
              <a:rPr lang="pt-PT" sz="1400" i="1" dirty="0"/>
              <a:t>Coral </a:t>
            </a:r>
            <a:r>
              <a:rPr lang="pt-PT" sz="1400" i="1" dirty="0" err="1"/>
              <a:t>Reef</a:t>
            </a:r>
            <a:r>
              <a:rPr lang="pt-PT" sz="1400" i="1" dirty="0"/>
              <a:t> </a:t>
            </a:r>
            <a:r>
              <a:rPr lang="pt-PT" sz="1400" dirty="0"/>
              <a:t>[Digital </a:t>
            </a:r>
            <a:r>
              <a:rPr lang="pt-PT" sz="1400" dirty="0" err="1"/>
              <a:t>image</a:t>
            </a:r>
            <a:r>
              <a:rPr lang="pt-PT" sz="1400" dirty="0"/>
              <a:t>]. In https://www.sciencemag.org/news/2016/09/some-relief-great-barrier-reef</a:t>
            </a:r>
            <a:endParaRPr lang="en-US" sz="1400" dirty="0"/>
          </a:p>
          <a:p>
            <a:pPr marL="0" indent="0">
              <a:buFont typeface="Arial" panose="020B0604020202020204" pitchFamily="34" charset="0"/>
              <a:buNone/>
            </a:pPr>
            <a:endParaRPr lang="pt-PT" sz="1400" dirty="0"/>
          </a:p>
        </p:txBody>
      </p:sp>
    </p:spTree>
    <p:extLst>
      <p:ext uri="{BB962C8B-B14F-4D97-AF65-F5344CB8AC3E}">
        <p14:creationId xmlns:p14="http://schemas.microsoft.com/office/powerpoint/2010/main" val="388241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uzzytech.com/bilder/pfd_lop.gif">
            <a:extLst>
              <a:ext uri="{FF2B5EF4-FFF2-40B4-BE49-F238E27FC236}">
                <a16:creationId xmlns:a16="http://schemas.microsoft.com/office/drawing/2014/main" id="{1B8EC7C7-A3CC-460C-98BA-E6FDD0272A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964" y="1774208"/>
            <a:ext cx="8256731" cy="365616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Tree>
    <p:extLst>
      <p:ext uri="{BB962C8B-B14F-4D97-AF65-F5344CB8AC3E}">
        <p14:creationId xmlns:p14="http://schemas.microsoft.com/office/powerpoint/2010/main" val="140278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upo 54"/>
          <p:cNvGrpSpPr/>
          <p:nvPr/>
        </p:nvGrpSpPr>
        <p:grpSpPr>
          <a:xfrm>
            <a:off x="885397" y="1922643"/>
            <a:ext cx="10421206" cy="3708521"/>
            <a:chOff x="885397" y="1922643"/>
            <a:chExt cx="10421206" cy="3708521"/>
          </a:xfrm>
        </p:grpSpPr>
        <p:sp>
          <p:nvSpPr>
            <p:cNvPr id="8" name="CaixaDeTexto 7">
              <a:extLst>
                <a:ext uri="{FF2B5EF4-FFF2-40B4-BE49-F238E27FC236}">
                  <a16:creationId xmlns:a16="http://schemas.microsoft.com/office/drawing/2014/main" id="{5CA1F1BA-E2B3-49D3-B376-29C175A3C0AB}"/>
                </a:ext>
              </a:extLst>
            </p:cNvPr>
            <p:cNvSpPr txBox="1"/>
            <p:nvPr/>
          </p:nvSpPr>
          <p:spPr>
            <a:xfrm>
              <a:off x="1430383" y="1922643"/>
              <a:ext cx="3030656" cy="400111"/>
            </a:xfrm>
            <a:prstGeom prst="rect">
              <a:avLst/>
            </a:prstGeom>
            <a:noFill/>
          </p:spPr>
          <p:txBody>
            <a:bodyPr wrap="square" rtlCol="0">
              <a:spAutoFit/>
            </a:bodyPr>
            <a:lstStyle/>
            <a:p>
              <a:pPr algn="ctr"/>
              <a:r>
                <a:rPr lang="pt-PT" sz="2000" b="1" dirty="0"/>
                <a:t>Real </a:t>
              </a:r>
              <a:r>
                <a:rPr lang="pt-PT" sz="2000" b="1" dirty="0" err="1"/>
                <a:t>Values</a:t>
              </a:r>
              <a:endParaRPr lang="pt-PT" sz="2000" b="1" dirty="0"/>
            </a:p>
          </p:txBody>
        </p:sp>
        <p:sp>
          <p:nvSpPr>
            <p:cNvPr id="9" name="CaixaDeTexto 8">
              <a:extLst>
                <a:ext uri="{FF2B5EF4-FFF2-40B4-BE49-F238E27FC236}">
                  <a16:creationId xmlns:a16="http://schemas.microsoft.com/office/drawing/2014/main" id="{5F758C0F-0FC5-4F08-BD2F-85E657C16925}"/>
                </a:ext>
              </a:extLst>
            </p:cNvPr>
            <p:cNvSpPr txBox="1"/>
            <p:nvPr/>
          </p:nvSpPr>
          <p:spPr>
            <a:xfrm>
              <a:off x="4554085" y="4533638"/>
              <a:ext cx="3030656" cy="523220"/>
            </a:xfrm>
            <a:prstGeom prst="rect">
              <a:avLst/>
            </a:prstGeom>
            <a:noFill/>
          </p:spPr>
          <p:txBody>
            <a:bodyPr wrap="square" rtlCol="0">
              <a:spAutoFit/>
            </a:bodyPr>
            <a:lstStyle/>
            <a:p>
              <a:pPr algn="ctr"/>
              <a:r>
                <a:rPr lang="pt-PT" sz="2800" dirty="0" err="1"/>
                <a:t>Inference</a:t>
              </a:r>
              <a:endParaRPr lang="pt-PT" sz="2800" dirty="0"/>
            </a:p>
          </p:txBody>
        </p:sp>
        <p:sp>
          <p:nvSpPr>
            <p:cNvPr id="11" name="CaixaDeTexto 10">
              <a:extLst>
                <a:ext uri="{FF2B5EF4-FFF2-40B4-BE49-F238E27FC236}">
                  <a16:creationId xmlns:a16="http://schemas.microsoft.com/office/drawing/2014/main" id="{B61C504B-123F-47CA-9FB3-DA312A2E06FA}"/>
                </a:ext>
              </a:extLst>
            </p:cNvPr>
            <p:cNvSpPr txBox="1"/>
            <p:nvPr/>
          </p:nvSpPr>
          <p:spPr>
            <a:xfrm>
              <a:off x="7678633" y="4469442"/>
              <a:ext cx="3030656" cy="707886"/>
            </a:xfrm>
            <a:prstGeom prst="rect">
              <a:avLst/>
            </a:prstGeom>
            <a:noFill/>
          </p:spPr>
          <p:txBody>
            <a:bodyPr wrap="square" rtlCol="0">
              <a:spAutoFit/>
            </a:bodyPr>
            <a:lstStyle/>
            <a:p>
              <a:pPr algn="ctr"/>
              <a:r>
                <a:rPr lang="pt-PT" sz="2000" b="1" dirty="0"/>
                <a:t>Output </a:t>
              </a:r>
              <a:endParaRPr lang="pt-PT" sz="2000" b="1" dirty="0" smtClean="0"/>
            </a:p>
            <a:p>
              <a:pPr algn="ctr"/>
              <a:r>
                <a:rPr lang="pt-PT" sz="2000" b="1" dirty="0" err="1" smtClean="0"/>
                <a:t>Fuzzy</a:t>
              </a:r>
              <a:r>
                <a:rPr lang="pt-PT" sz="2000" b="1" dirty="0" smtClean="0"/>
                <a:t> </a:t>
              </a:r>
              <a:r>
                <a:rPr lang="pt-PT" sz="2000" b="1" dirty="0"/>
                <a:t>set</a:t>
              </a:r>
            </a:p>
          </p:txBody>
        </p:sp>
        <p:sp>
          <p:nvSpPr>
            <p:cNvPr id="12" name="CaixaDeTexto 11">
              <a:extLst>
                <a:ext uri="{FF2B5EF4-FFF2-40B4-BE49-F238E27FC236}">
                  <a16:creationId xmlns:a16="http://schemas.microsoft.com/office/drawing/2014/main" id="{1A8A64A4-F96A-48CA-9321-69F6CA53FA6C}"/>
                </a:ext>
              </a:extLst>
            </p:cNvPr>
            <p:cNvSpPr txBox="1"/>
            <p:nvPr/>
          </p:nvSpPr>
          <p:spPr>
            <a:xfrm>
              <a:off x="8275947" y="2983447"/>
              <a:ext cx="3030656" cy="400110"/>
            </a:xfrm>
            <a:prstGeom prst="rect">
              <a:avLst/>
            </a:prstGeom>
            <a:noFill/>
          </p:spPr>
          <p:txBody>
            <a:bodyPr wrap="square" rtlCol="0">
              <a:spAutoFit/>
            </a:bodyPr>
            <a:lstStyle/>
            <a:p>
              <a:pPr algn="ctr"/>
              <a:r>
                <a:rPr lang="pt-PT" sz="2000" dirty="0" err="1"/>
                <a:t>Defuzzify</a:t>
              </a:r>
              <a:endParaRPr lang="pt-PT" sz="1600" dirty="0"/>
            </a:p>
          </p:txBody>
        </p:sp>
        <p:sp>
          <p:nvSpPr>
            <p:cNvPr id="14" name="CaixaDeTexto 13">
              <a:extLst>
                <a:ext uri="{FF2B5EF4-FFF2-40B4-BE49-F238E27FC236}">
                  <a16:creationId xmlns:a16="http://schemas.microsoft.com/office/drawing/2014/main" id="{2282EC6F-663A-4CDB-AE89-B3B4FFE81CFB}"/>
                </a:ext>
              </a:extLst>
            </p:cNvPr>
            <p:cNvSpPr txBox="1"/>
            <p:nvPr/>
          </p:nvSpPr>
          <p:spPr>
            <a:xfrm>
              <a:off x="7584741" y="1955218"/>
              <a:ext cx="3030656" cy="400111"/>
            </a:xfrm>
            <a:prstGeom prst="rect">
              <a:avLst/>
            </a:prstGeom>
            <a:noFill/>
          </p:spPr>
          <p:txBody>
            <a:bodyPr wrap="square" rtlCol="0">
              <a:spAutoFit/>
            </a:bodyPr>
            <a:lstStyle/>
            <a:p>
              <a:pPr algn="ctr"/>
              <a:r>
                <a:rPr lang="pt-PT" sz="2000" b="1" dirty="0"/>
                <a:t>Real </a:t>
              </a:r>
              <a:r>
                <a:rPr lang="pt-PT" sz="2000" b="1" dirty="0" err="1"/>
                <a:t>Values</a:t>
              </a:r>
              <a:endParaRPr lang="pt-PT" sz="2000" b="1" dirty="0"/>
            </a:p>
          </p:txBody>
        </p:sp>
        <p:sp>
          <p:nvSpPr>
            <p:cNvPr id="15" name="CaixaDeTexto 14">
              <a:extLst>
                <a:ext uri="{FF2B5EF4-FFF2-40B4-BE49-F238E27FC236}">
                  <a16:creationId xmlns:a16="http://schemas.microsoft.com/office/drawing/2014/main" id="{19032E91-5424-45F4-B614-91D422AB0B14}"/>
                </a:ext>
              </a:extLst>
            </p:cNvPr>
            <p:cNvSpPr txBox="1"/>
            <p:nvPr/>
          </p:nvSpPr>
          <p:spPr>
            <a:xfrm>
              <a:off x="4582381" y="2636144"/>
              <a:ext cx="3030656" cy="523220"/>
            </a:xfrm>
            <a:prstGeom prst="rect">
              <a:avLst/>
            </a:prstGeom>
            <a:noFill/>
          </p:spPr>
          <p:txBody>
            <a:bodyPr wrap="square" rtlCol="0">
              <a:spAutoFit/>
            </a:bodyPr>
            <a:lstStyle/>
            <a:p>
              <a:pPr algn="ctr"/>
              <a:r>
                <a:rPr lang="pt-PT" sz="2800" dirty="0"/>
                <a:t>Rule Base</a:t>
              </a:r>
            </a:p>
          </p:txBody>
        </p:sp>
        <p:sp>
          <p:nvSpPr>
            <p:cNvPr id="16" name="CaixaDeTexto 15">
              <a:extLst>
                <a:ext uri="{FF2B5EF4-FFF2-40B4-BE49-F238E27FC236}">
                  <a16:creationId xmlns:a16="http://schemas.microsoft.com/office/drawing/2014/main" id="{29DC3BB8-A8CF-47E2-876B-A93DF064E19C}"/>
                </a:ext>
              </a:extLst>
            </p:cNvPr>
            <p:cNvSpPr txBox="1"/>
            <p:nvPr/>
          </p:nvSpPr>
          <p:spPr>
            <a:xfrm>
              <a:off x="1440297" y="4437034"/>
              <a:ext cx="3030656" cy="707886"/>
            </a:xfrm>
            <a:prstGeom prst="rect">
              <a:avLst/>
            </a:prstGeom>
            <a:noFill/>
          </p:spPr>
          <p:txBody>
            <a:bodyPr wrap="square" rtlCol="0">
              <a:spAutoFit/>
            </a:bodyPr>
            <a:lstStyle/>
            <a:p>
              <a:pPr algn="ctr"/>
              <a:r>
                <a:rPr lang="pt-PT" sz="2000" b="1" dirty="0"/>
                <a:t>Input </a:t>
              </a:r>
              <a:endParaRPr lang="pt-PT" sz="2000" b="1" dirty="0" smtClean="0"/>
            </a:p>
            <a:p>
              <a:pPr algn="ctr"/>
              <a:r>
                <a:rPr lang="pt-PT" sz="2000" b="1" dirty="0" err="1" smtClean="0"/>
                <a:t>Fuzzy</a:t>
              </a:r>
              <a:r>
                <a:rPr lang="pt-PT" sz="2000" b="1" dirty="0" smtClean="0"/>
                <a:t> </a:t>
              </a:r>
              <a:r>
                <a:rPr lang="pt-PT" sz="2000" b="1" dirty="0"/>
                <a:t>set</a:t>
              </a:r>
            </a:p>
          </p:txBody>
        </p:sp>
        <p:sp>
          <p:nvSpPr>
            <p:cNvPr id="17" name="CaixaDeTexto 16">
              <a:extLst>
                <a:ext uri="{FF2B5EF4-FFF2-40B4-BE49-F238E27FC236}">
                  <a16:creationId xmlns:a16="http://schemas.microsoft.com/office/drawing/2014/main" id="{D518F3C4-58D8-4F5C-ADD1-02BAD831EF1E}"/>
                </a:ext>
              </a:extLst>
            </p:cNvPr>
            <p:cNvSpPr txBox="1"/>
            <p:nvPr/>
          </p:nvSpPr>
          <p:spPr>
            <a:xfrm>
              <a:off x="936958" y="2922722"/>
              <a:ext cx="3030656" cy="400110"/>
            </a:xfrm>
            <a:prstGeom prst="rect">
              <a:avLst/>
            </a:prstGeom>
            <a:noFill/>
          </p:spPr>
          <p:txBody>
            <a:bodyPr wrap="square" rtlCol="0">
              <a:spAutoFit/>
            </a:bodyPr>
            <a:lstStyle/>
            <a:p>
              <a:pPr algn="ctr"/>
              <a:r>
                <a:rPr lang="pt-PT" sz="2000" dirty="0" err="1"/>
                <a:t>Fuzzify</a:t>
              </a:r>
              <a:endParaRPr lang="pt-PT" sz="2400" dirty="0"/>
            </a:p>
          </p:txBody>
        </p:sp>
        <p:cxnSp>
          <p:nvCxnSpPr>
            <p:cNvPr id="18" name="Conexão reta unidirecional 17">
              <a:extLst>
                <a:ext uri="{FF2B5EF4-FFF2-40B4-BE49-F238E27FC236}">
                  <a16:creationId xmlns:a16="http://schemas.microsoft.com/office/drawing/2014/main" id="{51F42FA9-8613-4FB4-BCF8-811BE7B3DDD4}"/>
                </a:ext>
              </a:extLst>
            </p:cNvPr>
            <p:cNvCxnSpPr/>
            <p:nvPr/>
          </p:nvCxnSpPr>
          <p:spPr>
            <a:xfrm>
              <a:off x="2943225" y="2505075"/>
              <a:ext cx="2486" cy="1458041"/>
            </a:xfrm>
            <a:prstGeom prst="straightConnector1">
              <a:avLst/>
            </a:prstGeom>
            <a:ln w="50800">
              <a:tailEnd type="triangle"/>
            </a:ln>
          </p:spPr>
          <p:style>
            <a:lnRef idx="3">
              <a:schemeClr val="accent5"/>
            </a:lnRef>
            <a:fillRef idx="0">
              <a:schemeClr val="accent5"/>
            </a:fillRef>
            <a:effectRef idx="2">
              <a:schemeClr val="accent5"/>
            </a:effectRef>
            <a:fontRef idx="minor">
              <a:schemeClr val="tx1"/>
            </a:fontRef>
          </p:style>
        </p:cxnSp>
        <p:cxnSp>
          <p:nvCxnSpPr>
            <p:cNvPr id="19" name="Conexão reta unidirecional 18">
              <a:extLst>
                <a:ext uri="{FF2B5EF4-FFF2-40B4-BE49-F238E27FC236}">
                  <a16:creationId xmlns:a16="http://schemas.microsoft.com/office/drawing/2014/main" id="{41D61B93-C9AB-4FE9-8C87-1F617BC64F0B}"/>
                </a:ext>
              </a:extLst>
            </p:cNvPr>
            <p:cNvCxnSpPr>
              <a:cxnSpLocks/>
            </p:cNvCxnSpPr>
            <p:nvPr/>
          </p:nvCxnSpPr>
          <p:spPr>
            <a:xfrm flipH="1" flipV="1">
              <a:off x="9124950" y="2590800"/>
              <a:ext cx="14996" cy="1372316"/>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sp>
          <p:nvSpPr>
            <p:cNvPr id="20" name="Seta: Para Baixo 19">
              <a:extLst>
                <a:ext uri="{FF2B5EF4-FFF2-40B4-BE49-F238E27FC236}">
                  <a16:creationId xmlns:a16="http://schemas.microsoft.com/office/drawing/2014/main" id="{04EC4FED-7C70-42D9-8486-4066363C588D}"/>
                </a:ext>
              </a:extLst>
            </p:cNvPr>
            <p:cNvSpPr/>
            <p:nvPr/>
          </p:nvSpPr>
          <p:spPr>
            <a:xfrm>
              <a:off x="5776991" y="3648418"/>
              <a:ext cx="638017" cy="890516"/>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1" name="Conexão reta unidirecional 20">
              <a:extLst>
                <a:ext uri="{FF2B5EF4-FFF2-40B4-BE49-F238E27FC236}">
                  <a16:creationId xmlns:a16="http://schemas.microsoft.com/office/drawing/2014/main" id="{0383363E-742C-4C98-B189-3CFB2F7AD4C8}"/>
                </a:ext>
              </a:extLst>
            </p:cNvPr>
            <p:cNvCxnSpPr>
              <a:cxnSpLocks/>
            </p:cNvCxnSpPr>
            <p:nvPr/>
          </p:nvCxnSpPr>
          <p:spPr>
            <a:xfrm>
              <a:off x="4215421" y="4832498"/>
              <a:ext cx="943757" cy="0"/>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cxnSp>
          <p:nvCxnSpPr>
            <p:cNvPr id="22" name="Conexão reta unidirecional 21">
              <a:extLst>
                <a:ext uri="{FF2B5EF4-FFF2-40B4-BE49-F238E27FC236}">
                  <a16:creationId xmlns:a16="http://schemas.microsoft.com/office/drawing/2014/main" id="{F4ABA148-B15C-46A9-BB85-51E2B8F9314E}"/>
                </a:ext>
              </a:extLst>
            </p:cNvPr>
            <p:cNvCxnSpPr>
              <a:cxnSpLocks/>
            </p:cNvCxnSpPr>
            <p:nvPr/>
          </p:nvCxnSpPr>
          <p:spPr>
            <a:xfrm>
              <a:off x="6940063" y="4823384"/>
              <a:ext cx="943757" cy="0"/>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sp>
          <p:nvSpPr>
            <p:cNvPr id="23" name="Oval 22">
              <a:extLst>
                <a:ext uri="{FF2B5EF4-FFF2-40B4-BE49-F238E27FC236}">
                  <a16:creationId xmlns:a16="http://schemas.microsoft.com/office/drawing/2014/main" id="{91D8B094-7FF4-4408-9C27-0365F0B7F3B6}"/>
                </a:ext>
              </a:extLst>
            </p:cNvPr>
            <p:cNvSpPr/>
            <p:nvPr/>
          </p:nvSpPr>
          <p:spPr>
            <a:xfrm>
              <a:off x="1920479" y="4033797"/>
              <a:ext cx="2070293" cy="159736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5" name="Conexão reta 24">
              <a:extLst>
                <a:ext uri="{FF2B5EF4-FFF2-40B4-BE49-F238E27FC236}">
                  <a16:creationId xmlns:a16="http://schemas.microsoft.com/office/drawing/2014/main" id="{D33D84F6-4B6D-42FD-AE95-A89F71834548}"/>
                </a:ext>
              </a:extLst>
            </p:cNvPr>
            <p:cNvCxnSpPr>
              <a:cxnSpLocks/>
            </p:cNvCxnSpPr>
            <p:nvPr/>
          </p:nvCxnSpPr>
          <p:spPr>
            <a:xfrm>
              <a:off x="885397" y="3445112"/>
              <a:ext cx="10421206" cy="0"/>
            </a:xfrm>
            <a:prstGeom prst="line">
              <a:avLst/>
            </a:prstGeom>
            <a:ln w="254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6" name="Title 1"/>
          <p:cNvSpPr>
            <a:spLocks noGrp="1"/>
          </p:cNvSpPr>
          <p:nvPr>
            <p:ph type="title"/>
          </p:nvPr>
        </p:nvSpPr>
        <p:spPr>
          <a:xfrm>
            <a:off x="2231136" y="418782"/>
            <a:ext cx="7608900" cy="959642"/>
          </a:xfrm>
        </p:spPr>
        <p:txBody>
          <a:bodyPr/>
          <a:lstStyle/>
          <a:p>
            <a:r>
              <a:rPr lang="en-US" dirty="0"/>
              <a:t>model features</a:t>
            </a:r>
          </a:p>
        </p:txBody>
      </p:sp>
      <p:sp>
        <p:nvSpPr>
          <p:cNvPr id="27" name="Oval 26">
            <a:extLst>
              <a:ext uri="{FF2B5EF4-FFF2-40B4-BE49-F238E27FC236}">
                <a16:creationId xmlns:a16="http://schemas.microsoft.com/office/drawing/2014/main" id="{91D8B094-7FF4-4408-9C27-0365F0B7F3B6}"/>
              </a:ext>
            </a:extLst>
          </p:cNvPr>
          <p:cNvSpPr/>
          <p:nvPr/>
        </p:nvSpPr>
        <p:spPr>
          <a:xfrm>
            <a:off x="8158815" y="4037181"/>
            <a:ext cx="2070293" cy="159736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6295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ru.is/faculty/thorisson/courses/v2008/gervigreind/images/fuzzy-logic-4.png">
            <a:extLst>
              <a:ext uri="{FF2B5EF4-FFF2-40B4-BE49-F238E27FC236}">
                <a16:creationId xmlns:a16="http://schemas.microsoft.com/office/drawing/2014/main" id="{40026E98-4556-4D95-A69C-37B5DB2670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6869" y="1828800"/>
            <a:ext cx="5740737" cy="38032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231136" y="418782"/>
            <a:ext cx="7608900" cy="959642"/>
          </a:xfrm>
        </p:spPr>
        <p:txBody>
          <a:bodyPr/>
          <a:lstStyle/>
          <a:p>
            <a:r>
              <a:rPr lang="en-US" dirty="0"/>
              <a:t>model features</a:t>
            </a:r>
          </a:p>
        </p:txBody>
      </p:sp>
      <p:sp>
        <p:nvSpPr>
          <p:cNvPr id="4" name="CaixaDeTexto 3"/>
          <p:cNvSpPr txBox="1"/>
          <p:nvPr/>
        </p:nvSpPr>
        <p:spPr>
          <a:xfrm>
            <a:off x="1254638" y="3249694"/>
            <a:ext cx="1952996" cy="369332"/>
          </a:xfrm>
          <a:prstGeom prst="rect">
            <a:avLst/>
          </a:prstGeom>
          <a:noFill/>
        </p:spPr>
        <p:txBody>
          <a:bodyPr wrap="square" rtlCol="0">
            <a:spAutoFit/>
          </a:bodyPr>
          <a:lstStyle/>
          <a:p>
            <a:r>
              <a:rPr lang="en-GB" dirty="0" smtClean="0"/>
              <a:t>Membership value</a:t>
            </a:r>
            <a:endParaRPr lang="pt-PT" dirty="0"/>
          </a:p>
        </p:txBody>
      </p:sp>
    </p:spTree>
    <p:extLst>
      <p:ext uri="{BB962C8B-B14F-4D97-AF65-F5344CB8AC3E}">
        <p14:creationId xmlns:p14="http://schemas.microsoft.com/office/powerpoint/2010/main" val="92134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Pc fixe\C\Cours EIT\AUA\classet.tif">
            <a:extLst>
              <a:ext uri="{FF2B5EF4-FFF2-40B4-BE49-F238E27FC236}">
                <a16:creationId xmlns:a16="http://schemas.microsoft.com/office/drawing/2014/main" id="{D1B573E4-12E4-4634-8D5B-5A13DF7359C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3890" t="5307" r="8722" b="18770"/>
          <a:stretch>
            <a:fillRect/>
          </a:stretch>
        </p:blipFill>
        <p:spPr bwMode="auto">
          <a:xfrm>
            <a:off x="2919865" y="2060812"/>
            <a:ext cx="6363491"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Tree>
    <p:extLst>
      <p:ext uri="{BB962C8B-B14F-4D97-AF65-F5344CB8AC3E}">
        <p14:creationId xmlns:p14="http://schemas.microsoft.com/office/powerpoint/2010/main" val="95501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2231136" y="418782"/>
            <a:ext cx="7608900" cy="959642"/>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mtClean="0"/>
              <a:t>model features</a:t>
            </a:r>
            <a:endParaRPr lang="en-US" dirty="0"/>
          </a:p>
        </p:txBody>
      </p:sp>
      <p:sp>
        <p:nvSpPr>
          <p:cNvPr id="2" name="Marcador de Posição de Conteúdo 1"/>
          <p:cNvSpPr>
            <a:spLocks noGrp="1"/>
          </p:cNvSpPr>
          <p:nvPr>
            <p:ph idx="1"/>
          </p:nvPr>
        </p:nvSpPr>
        <p:spPr>
          <a:xfrm>
            <a:off x="3696221" y="2780920"/>
            <a:ext cx="4804842" cy="2233994"/>
          </a:xfrm>
        </p:spPr>
        <p:txBody>
          <a:bodyPr/>
          <a:lstStyle/>
          <a:p>
            <a:r>
              <a:rPr lang="en-GB" dirty="0" smtClean="0"/>
              <a:t>IF (Cold) THEN (Wear a coat)</a:t>
            </a:r>
          </a:p>
          <a:p>
            <a:r>
              <a:rPr lang="en-GB" dirty="0" smtClean="0"/>
              <a:t>IF (Warm) THEN (Wear a t-shirt)</a:t>
            </a:r>
          </a:p>
          <a:p>
            <a:r>
              <a:rPr lang="en-GB" dirty="0" smtClean="0"/>
              <a:t>IF (Cold) and (Rain) THEN (Wear a raincoat)</a:t>
            </a:r>
          </a:p>
          <a:p>
            <a:r>
              <a:rPr lang="en-GB" dirty="0" smtClean="0"/>
              <a:t>IF (Cold) and (Snow) THEN (Wear boots) </a:t>
            </a:r>
            <a:endParaRPr lang="pt-PT" dirty="0"/>
          </a:p>
        </p:txBody>
      </p:sp>
      <p:sp>
        <p:nvSpPr>
          <p:cNvPr id="6" name="CaixaDeTexto 3">
            <a:extLst>
              <a:ext uri="{FF2B5EF4-FFF2-40B4-BE49-F238E27FC236}">
                <a16:creationId xmlns:a16="http://schemas.microsoft.com/office/drawing/2014/main" id="{46C93947-42BF-4CBB-8CA1-325723C55067}"/>
              </a:ext>
            </a:extLst>
          </p:cNvPr>
          <p:cNvSpPr txBox="1"/>
          <p:nvPr/>
        </p:nvSpPr>
        <p:spPr>
          <a:xfrm>
            <a:off x="643612" y="2290874"/>
            <a:ext cx="2363634" cy="3647152"/>
          </a:xfrm>
          <a:prstGeom prst="rect">
            <a:avLst/>
          </a:prstGeom>
          <a:noFill/>
          <a:ln w="57150">
            <a:solidFill>
              <a:schemeClr val="accent2">
                <a:lumMod val="60000"/>
                <a:lumOff val="40000"/>
              </a:schemeClr>
            </a:solidFill>
          </a:ln>
        </p:spPr>
        <p:txBody>
          <a:bodyPr wrap="square" tIns="90000" bIns="90000" rtlCol="0" anchor="ctr">
            <a:noAutofit/>
          </a:bodyPr>
          <a:lstStyle/>
          <a:p>
            <a:pPr algn="ctr">
              <a:lnSpc>
                <a:spcPct val="150000"/>
              </a:lnSpc>
            </a:pPr>
            <a:r>
              <a:rPr lang="pt-PT" sz="1600" b="1" dirty="0" smtClean="0"/>
              <a:t>Input </a:t>
            </a:r>
            <a:r>
              <a:rPr lang="pt-PT" sz="1600" b="1" dirty="0" err="1" smtClean="0"/>
              <a:t>variables</a:t>
            </a:r>
            <a:endParaRPr lang="pt-PT" sz="1600" b="1" dirty="0"/>
          </a:p>
          <a:p>
            <a:pPr algn="ctr">
              <a:lnSpc>
                <a:spcPct val="150000"/>
              </a:lnSpc>
            </a:pPr>
            <a:r>
              <a:rPr lang="pt-PT" sz="1600" dirty="0" err="1" smtClean="0"/>
              <a:t>Cold</a:t>
            </a:r>
            <a:endParaRPr lang="pt-PT" sz="1600" dirty="0"/>
          </a:p>
          <a:p>
            <a:pPr algn="ctr">
              <a:lnSpc>
                <a:spcPct val="150000"/>
              </a:lnSpc>
            </a:pPr>
            <a:r>
              <a:rPr lang="pt-PT" sz="1600" dirty="0" err="1" smtClean="0"/>
              <a:t>Warm</a:t>
            </a:r>
            <a:endParaRPr lang="pt-PT" sz="1600" dirty="0"/>
          </a:p>
          <a:p>
            <a:pPr algn="ctr">
              <a:lnSpc>
                <a:spcPct val="150000"/>
              </a:lnSpc>
            </a:pPr>
            <a:r>
              <a:rPr lang="pt-PT" sz="1600" dirty="0" err="1" smtClean="0"/>
              <a:t>Rain</a:t>
            </a:r>
            <a:endParaRPr lang="pt-PT" sz="1600" dirty="0" smtClean="0"/>
          </a:p>
          <a:p>
            <a:pPr algn="ctr">
              <a:lnSpc>
                <a:spcPct val="150000"/>
              </a:lnSpc>
            </a:pPr>
            <a:r>
              <a:rPr lang="pt-PT" sz="1600" dirty="0" err="1" smtClean="0"/>
              <a:t>Snow</a:t>
            </a:r>
            <a:endParaRPr lang="pt-PT" sz="1600" dirty="0"/>
          </a:p>
          <a:p>
            <a:pPr marL="528638" indent="-342900">
              <a:lnSpc>
                <a:spcPct val="150000"/>
              </a:lnSpc>
              <a:buFont typeface="+mj-lt"/>
              <a:buAutoNum type="alphaLcPeriod"/>
            </a:pPr>
            <a:endParaRPr lang="pt-PT" sz="1600" dirty="0" smtClean="0"/>
          </a:p>
          <a:p>
            <a:pPr marL="185738"/>
            <a:endParaRPr lang="pt-PT" sz="1000" dirty="0"/>
          </a:p>
        </p:txBody>
      </p:sp>
      <p:sp>
        <p:nvSpPr>
          <p:cNvPr id="8" name="CaixaDeTexto 7">
            <a:extLst>
              <a:ext uri="{FF2B5EF4-FFF2-40B4-BE49-F238E27FC236}">
                <a16:creationId xmlns:a16="http://schemas.microsoft.com/office/drawing/2014/main" id="{AA3E6D64-7AFE-4B65-A6D0-0D94E971189B}"/>
              </a:ext>
            </a:extLst>
          </p:cNvPr>
          <p:cNvSpPr txBox="1"/>
          <p:nvPr/>
        </p:nvSpPr>
        <p:spPr>
          <a:xfrm>
            <a:off x="9190038" y="2290874"/>
            <a:ext cx="2460549" cy="3647152"/>
          </a:xfrm>
          <a:prstGeom prst="rect">
            <a:avLst/>
          </a:prstGeom>
          <a:noFill/>
          <a:ln w="57150">
            <a:solidFill>
              <a:schemeClr val="accent2">
                <a:lumMod val="60000"/>
                <a:lumOff val="40000"/>
              </a:schemeClr>
            </a:solidFill>
          </a:ln>
        </p:spPr>
        <p:txBody>
          <a:bodyPr wrap="square" rtlCol="0" anchor="ctr">
            <a:spAutoFit/>
          </a:bodyPr>
          <a:lstStyle/>
          <a:p>
            <a:pPr algn="ctr">
              <a:lnSpc>
                <a:spcPct val="150000"/>
              </a:lnSpc>
            </a:pPr>
            <a:endParaRPr lang="pt-PT" sz="1600" b="1" dirty="0"/>
          </a:p>
          <a:p>
            <a:pPr algn="ctr">
              <a:lnSpc>
                <a:spcPct val="150000"/>
              </a:lnSpc>
            </a:pPr>
            <a:endParaRPr lang="pt-PT" sz="1600" b="1" dirty="0" smtClean="0"/>
          </a:p>
          <a:p>
            <a:pPr algn="ctr">
              <a:lnSpc>
                <a:spcPct val="150000"/>
              </a:lnSpc>
            </a:pPr>
            <a:r>
              <a:rPr lang="pt-PT" sz="1600" b="1" dirty="0" err="1" smtClean="0"/>
              <a:t>Fedding</a:t>
            </a:r>
            <a:endParaRPr lang="pt-PT" sz="1600" b="1" dirty="0"/>
          </a:p>
          <a:p>
            <a:pPr algn="ctr">
              <a:lnSpc>
                <a:spcPct val="150000"/>
              </a:lnSpc>
            </a:pPr>
            <a:r>
              <a:rPr lang="pt-PT" sz="1600" dirty="0" err="1" smtClean="0"/>
              <a:t>Wear</a:t>
            </a:r>
            <a:r>
              <a:rPr lang="pt-PT" sz="1600" dirty="0" smtClean="0"/>
              <a:t> a </a:t>
            </a:r>
            <a:r>
              <a:rPr lang="pt-PT" sz="1600" dirty="0" err="1" smtClean="0"/>
              <a:t>coat</a:t>
            </a:r>
            <a:endParaRPr lang="pt-PT" sz="1600" dirty="0" smtClean="0"/>
          </a:p>
          <a:p>
            <a:pPr algn="ctr">
              <a:lnSpc>
                <a:spcPct val="150000"/>
              </a:lnSpc>
            </a:pPr>
            <a:r>
              <a:rPr lang="pt-PT" sz="1600" dirty="0" err="1" smtClean="0"/>
              <a:t>Wear</a:t>
            </a:r>
            <a:r>
              <a:rPr lang="pt-PT" sz="1600" dirty="0" smtClean="0"/>
              <a:t> a t-shirt</a:t>
            </a:r>
          </a:p>
          <a:p>
            <a:pPr algn="ctr">
              <a:lnSpc>
                <a:spcPct val="150000"/>
              </a:lnSpc>
            </a:pPr>
            <a:r>
              <a:rPr lang="pt-PT" sz="1600" dirty="0" err="1" smtClean="0"/>
              <a:t>Wear</a:t>
            </a:r>
            <a:r>
              <a:rPr lang="pt-PT" sz="1600" dirty="0" smtClean="0"/>
              <a:t> a </a:t>
            </a:r>
            <a:r>
              <a:rPr lang="pt-PT" sz="1600" dirty="0" err="1" smtClean="0"/>
              <a:t>raincoat</a:t>
            </a:r>
            <a:endParaRPr lang="pt-PT" sz="1600" dirty="0" smtClean="0"/>
          </a:p>
          <a:p>
            <a:pPr algn="ctr">
              <a:lnSpc>
                <a:spcPct val="150000"/>
              </a:lnSpc>
            </a:pPr>
            <a:r>
              <a:rPr lang="pt-PT" sz="1600" dirty="0" err="1" smtClean="0"/>
              <a:t>Wear</a:t>
            </a:r>
            <a:r>
              <a:rPr lang="pt-PT" sz="1600" dirty="0" smtClean="0"/>
              <a:t> </a:t>
            </a:r>
            <a:r>
              <a:rPr lang="pt-PT" sz="1600" dirty="0" err="1" smtClean="0"/>
              <a:t>boots</a:t>
            </a:r>
            <a:endParaRPr lang="en-GB" sz="1600" dirty="0"/>
          </a:p>
          <a:p>
            <a:pPr marL="185738">
              <a:lnSpc>
                <a:spcPct val="150000"/>
              </a:lnSpc>
            </a:pPr>
            <a:endParaRPr lang="en-GB" sz="1600" dirty="0" smtClean="0"/>
          </a:p>
          <a:p>
            <a:pPr marL="185738">
              <a:lnSpc>
                <a:spcPct val="150000"/>
              </a:lnSpc>
            </a:pPr>
            <a:endParaRPr lang="pt-PT" sz="1600" dirty="0" smtClean="0"/>
          </a:p>
          <a:p>
            <a:pPr marL="185738">
              <a:lnSpc>
                <a:spcPct val="150000"/>
              </a:lnSpc>
            </a:pPr>
            <a:endParaRPr lang="pt-PT" sz="1000" dirty="0"/>
          </a:p>
        </p:txBody>
      </p:sp>
    </p:spTree>
    <p:extLst>
      <p:ext uri="{BB962C8B-B14F-4D97-AF65-F5344CB8AC3E}">
        <p14:creationId xmlns:p14="http://schemas.microsoft.com/office/powerpoint/2010/main" val="315641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CA1F1BA-E2B3-49D3-B376-29C175A3C0AB}"/>
              </a:ext>
            </a:extLst>
          </p:cNvPr>
          <p:cNvSpPr txBox="1"/>
          <p:nvPr/>
        </p:nvSpPr>
        <p:spPr>
          <a:xfrm>
            <a:off x="1430383" y="1922643"/>
            <a:ext cx="3030656" cy="400111"/>
          </a:xfrm>
          <a:prstGeom prst="rect">
            <a:avLst/>
          </a:prstGeom>
          <a:noFill/>
        </p:spPr>
        <p:txBody>
          <a:bodyPr wrap="square" rtlCol="0">
            <a:spAutoFit/>
          </a:bodyPr>
          <a:lstStyle/>
          <a:p>
            <a:pPr algn="ctr"/>
            <a:r>
              <a:rPr lang="pt-PT" sz="2000" b="1" dirty="0"/>
              <a:t>Real </a:t>
            </a:r>
            <a:r>
              <a:rPr lang="pt-PT" sz="2000" b="1" dirty="0" err="1"/>
              <a:t>Values</a:t>
            </a:r>
            <a:endParaRPr lang="pt-PT" sz="2000" b="1" dirty="0"/>
          </a:p>
        </p:txBody>
      </p:sp>
      <p:sp>
        <p:nvSpPr>
          <p:cNvPr id="9" name="CaixaDeTexto 8">
            <a:extLst>
              <a:ext uri="{FF2B5EF4-FFF2-40B4-BE49-F238E27FC236}">
                <a16:creationId xmlns:a16="http://schemas.microsoft.com/office/drawing/2014/main" id="{5F758C0F-0FC5-4F08-BD2F-85E657C16925}"/>
              </a:ext>
            </a:extLst>
          </p:cNvPr>
          <p:cNvSpPr txBox="1"/>
          <p:nvPr/>
        </p:nvSpPr>
        <p:spPr>
          <a:xfrm>
            <a:off x="4554085" y="4533638"/>
            <a:ext cx="3030656" cy="461665"/>
          </a:xfrm>
          <a:prstGeom prst="rect">
            <a:avLst/>
          </a:prstGeom>
          <a:noFill/>
        </p:spPr>
        <p:txBody>
          <a:bodyPr wrap="square" rtlCol="0">
            <a:spAutoFit/>
          </a:bodyPr>
          <a:lstStyle/>
          <a:p>
            <a:pPr algn="ctr"/>
            <a:r>
              <a:rPr lang="pt-PT" sz="2400" dirty="0" err="1"/>
              <a:t>Inference</a:t>
            </a:r>
            <a:endParaRPr lang="pt-PT" sz="2400" dirty="0"/>
          </a:p>
        </p:txBody>
      </p:sp>
      <p:sp>
        <p:nvSpPr>
          <p:cNvPr id="11" name="CaixaDeTexto 10">
            <a:extLst>
              <a:ext uri="{FF2B5EF4-FFF2-40B4-BE49-F238E27FC236}">
                <a16:creationId xmlns:a16="http://schemas.microsoft.com/office/drawing/2014/main" id="{B61C504B-123F-47CA-9FB3-DA312A2E06FA}"/>
              </a:ext>
            </a:extLst>
          </p:cNvPr>
          <p:cNvSpPr txBox="1"/>
          <p:nvPr/>
        </p:nvSpPr>
        <p:spPr>
          <a:xfrm>
            <a:off x="7678633" y="4469442"/>
            <a:ext cx="3030656" cy="707886"/>
          </a:xfrm>
          <a:prstGeom prst="rect">
            <a:avLst/>
          </a:prstGeom>
          <a:noFill/>
        </p:spPr>
        <p:txBody>
          <a:bodyPr wrap="square" rtlCol="0">
            <a:spAutoFit/>
          </a:bodyPr>
          <a:lstStyle/>
          <a:p>
            <a:pPr algn="ctr"/>
            <a:r>
              <a:rPr lang="pt-PT" sz="2000" b="1" dirty="0"/>
              <a:t>Output </a:t>
            </a:r>
            <a:endParaRPr lang="pt-PT" sz="2000" b="1" dirty="0" smtClean="0"/>
          </a:p>
          <a:p>
            <a:pPr algn="ctr"/>
            <a:r>
              <a:rPr lang="pt-PT" sz="2000" b="1" dirty="0" err="1" smtClean="0"/>
              <a:t>Fuzzy</a:t>
            </a:r>
            <a:r>
              <a:rPr lang="pt-PT" sz="2000" b="1" dirty="0" smtClean="0"/>
              <a:t> </a:t>
            </a:r>
            <a:r>
              <a:rPr lang="pt-PT" sz="2000" b="1" dirty="0"/>
              <a:t>set</a:t>
            </a:r>
          </a:p>
        </p:txBody>
      </p:sp>
      <p:sp>
        <p:nvSpPr>
          <p:cNvPr id="12" name="CaixaDeTexto 11">
            <a:extLst>
              <a:ext uri="{FF2B5EF4-FFF2-40B4-BE49-F238E27FC236}">
                <a16:creationId xmlns:a16="http://schemas.microsoft.com/office/drawing/2014/main" id="{1A8A64A4-F96A-48CA-9321-69F6CA53FA6C}"/>
              </a:ext>
            </a:extLst>
          </p:cNvPr>
          <p:cNvSpPr txBox="1"/>
          <p:nvPr/>
        </p:nvSpPr>
        <p:spPr>
          <a:xfrm>
            <a:off x="8275947" y="2983447"/>
            <a:ext cx="3030656" cy="400110"/>
          </a:xfrm>
          <a:prstGeom prst="rect">
            <a:avLst/>
          </a:prstGeom>
          <a:noFill/>
        </p:spPr>
        <p:txBody>
          <a:bodyPr wrap="square" rtlCol="0">
            <a:spAutoFit/>
          </a:bodyPr>
          <a:lstStyle/>
          <a:p>
            <a:pPr algn="ctr"/>
            <a:r>
              <a:rPr lang="pt-PT" sz="2000" dirty="0" err="1"/>
              <a:t>Defuzzify</a:t>
            </a:r>
            <a:endParaRPr lang="pt-PT" sz="1600" dirty="0"/>
          </a:p>
        </p:txBody>
      </p:sp>
      <p:sp>
        <p:nvSpPr>
          <p:cNvPr id="14" name="CaixaDeTexto 13">
            <a:extLst>
              <a:ext uri="{FF2B5EF4-FFF2-40B4-BE49-F238E27FC236}">
                <a16:creationId xmlns:a16="http://schemas.microsoft.com/office/drawing/2014/main" id="{2282EC6F-663A-4CDB-AE89-B3B4FFE81CFB}"/>
              </a:ext>
            </a:extLst>
          </p:cNvPr>
          <p:cNvSpPr txBox="1"/>
          <p:nvPr/>
        </p:nvSpPr>
        <p:spPr>
          <a:xfrm>
            <a:off x="7584741" y="1955218"/>
            <a:ext cx="3030656" cy="400111"/>
          </a:xfrm>
          <a:prstGeom prst="rect">
            <a:avLst/>
          </a:prstGeom>
          <a:noFill/>
        </p:spPr>
        <p:txBody>
          <a:bodyPr wrap="square" rtlCol="0">
            <a:spAutoFit/>
          </a:bodyPr>
          <a:lstStyle/>
          <a:p>
            <a:pPr algn="ctr"/>
            <a:r>
              <a:rPr lang="pt-PT" sz="2000" b="1" dirty="0"/>
              <a:t>Real </a:t>
            </a:r>
            <a:r>
              <a:rPr lang="pt-PT" sz="2000" b="1" dirty="0" err="1"/>
              <a:t>Values</a:t>
            </a:r>
            <a:endParaRPr lang="pt-PT" sz="2000" b="1" dirty="0"/>
          </a:p>
        </p:txBody>
      </p:sp>
      <p:sp>
        <p:nvSpPr>
          <p:cNvPr id="15" name="CaixaDeTexto 14">
            <a:extLst>
              <a:ext uri="{FF2B5EF4-FFF2-40B4-BE49-F238E27FC236}">
                <a16:creationId xmlns:a16="http://schemas.microsoft.com/office/drawing/2014/main" id="{19032E91-5424-45F4-B614-91D422AB0B14}"/>
              </a:ext>
            </a:extLst>
          </p:cNvPr>
          <p:cNvSpPr txBox="1"/>
          <p:nvPr/>
        </p:nvSpPr>
        <p:spPr>
          <a:xfrm>
            <a:off x="4582381" y="2636144"/>
            <a:ext cx="3030656" cy="461665"/>
          </a:xfrm>
          <a:prstGeom prst="rect">
            <a:avLst/>
          </a:prstGeom>
          <a:noFill/>
        </p:spPr>
        <p:txBody>
          <a:bodyPr wrap="square" rtlCol="0">
            <a:spAutoFit/>
          </a:bodyPr>
          <a:lstStyle/>
          <a:p>
            <a:pPr algn="ctr"/>
            <a:r>
              <a:rPr lang="pt-PT" sz="2400" dirty="0"/>
              <a:t>Rule Base</a:t>
            </a:r>
          </a:p>
        </p:txBody>
      </p:sp>
      <p:sp>
        <p:nvSpPr>
          <p:cNvPr id="16" name="CaixaDeTexto 15">
            <a:extLst>
              <a:ext uri="{FF2B5EF4-FFF2-40B4-BE49-F238E27FC236}">
                <a16:creationId xmlns:a16="http://schemas.microsoft.com/office/drawing/2014/main" id="{29DC3BB8-A8CF-47E2-876B-A93DF064E19C}"/>
              </a:ext>
            </a:extLst>
          </p:cNvPr>
          <p:cNvSpPr txBox="1"/>
          <p:nvPr/>
        </p:nvSpPr>
        <p:spPr>
          <a:xfrm>
            <a:off x="1440297" y="4437034"/>
            <a:ext cx="3030656" cy="707886"/>
          </a:xfrm>
          <a:prstGeom prst="rect">
            <a:avLst/>
          </a:prstGeom>
          <a:noFill/>
        </p:spPr>
        <p:txBody>
          <a:bodyPr wrap="square" rtlCol="0">
            <a:spAutoFit/>
          </a:bodyPr>
          <a:lstStyle/>
          <a:p>
            <a:pPr algn="ctr"/>
            <a:r>
              <a:rPr lang="pt-PT" sz="2000" b="1" dirty="0"/>
              <a:t>Input </a:t>
            </a:r>
            <a:endParaRPr lang="pt-PT" sz="2000" b="1" dirty="0" smtClean="0"/>
          </a:p>
          <a:p>
            <a:pPr algn="ctr"/>
            <a:r>
              <a:rPr lang="pt-PT" sz="2000" b="1" dirty="0" err="1" smtClean="0"/>
              <a:t>Fuzzy</a:t>
            </a:r>
            <a:r>
              <a:rPr lang="pt-PT" sz="2000" b="1" dirty="0" smtClean="0"/>
              <a:t> </a:t>
            </a:r>
            <a:r>
              <a:rPr lang="pt-PT" sz="2000" b="1" dirty="0"/>
              <a:t>set</a:t>
            </a:r>
          </a:p>
        </p:txBody>
      </p:sp>
      <p:sp>
        <p:nvSpPr>
          <p:cNvPr id="17" name="CaixaDeTexto 16">
            <a:extLst>
              <a:ext uri="{FF2B5EF4-FFF2-40B4-BE49-F238E27FC236}">
                <a16:creationId xmlns:a16="http://schemas.microsoft.com/office/drawing/2014/main" id="{D518F3C4-58D8-4F5C-ADD1-02BAD831EF1E}"/>
              </a:ext>
            </a:extLst>
          </p:cNvPr>
          <p:cNvSpPr txBox="1"/>
          <p:nvPr/>
        </p:nvSpPr>
        <p:spPr>
          <a:xfrm>
            <a:off x="936958" y="2922722"/>
            <a:ext cx="3030656" cy="400110"/>
          </a:xfrm>
          <a:prstGeom prst="rect">
            <a:avLst/>
          </a:prstGeom>
          <a:noFill/>
        </p:spPr>
        <p:txBody>
          <a:bodyPr wrap="square" rtlCol="0">
            <a:spAutoFit/>
          </a:bodyPr>
          <a:lstStyle/>
          <a:p>
            <a:pPr algn="ctr"/>
            <a:r>
              <a:rPr lang="pt-PT" sz="2000" dirty="0" err="1"/>
              <a:t>Fuzzify</a:t>
            </a:r>
            <a:endParaRPr lang="pt-PT" sz="2000" dirty="0"/>
          </a:p>
        </p:txBody>
      </p:sp>
      <p:cxnSp>
        <p:nvCxnSpPr>
          <p:cNvPr id="18" name="Conexão reta unidirecional 17">
            <a:extLst>
              <a:ext uri="{FF2B5EF4-FFF2-40B4-BE49-F238E27FC236}">
                <a16:creationId xmlns:a16="http://schemas.microsoft.com/office/drawing/2014/main" id="{51F42FA9-8613-4FB4-BCF8-811BE7B3DDD4}"/>
              </a:ext>
            </a:extLst>
          </p:cNvPr>
          <p:cNvCxnSpPr/>
          <p:nvPr/>
        </p:nvCxnSpPr>
        <p:spPr>
          <a:xfrm>
            <a:off x="2943225" y="2505075"/>
            <a:ext cx="2486" cy="1458041"/>
          </a:xfrm>
          <a:prstGeom prst="straightConnector1">
            <a:avLst/>
          </a:prstGeom>
          <a:ln w="50800">
            <a:tailEnd type="triangle"/>
          </a:ln>
        </p:spPr>
        <p:style>
          <a:lnRef idx="3">
            <a:schemeClr val="accent5"/>
          </a:lnRef>
          <a:fillRef idx="0">
            <a:schemeClr val="accent5"/>
          </a:fillRef>
          <a:effectRef idx="2">
            <a:schemeClr val="accent5"/>
          </a:effectRef>
          <a:fontRef idx="minor">
            <a:schemeClr val="tx1"/>
          </a:fontRef>
        </p:style>
      </p:cxnSp>
      <p:cxnSp>
        <p:nvCxnSpPr>
          <p:cNvPr id="19" name="Conexão reta unidirecional 18">
            <a:extLst>
              <a:ext uri="{FF2B5EF4-FFF2-40B4-BE49-F238E27FC236}">
                <a16:creationId xmlns:a16="http://schemas.microsoft.com/office/drawing/2014/main" id="{41D61B93-C9AB-4FE9-8C87-1F617BC64F0B}"/>
              </a:ext>
            </a:extLst>
          </p:cNvPr>
          <p:cNvCxnSpPr>
            <a:cxnSpLocks/>
          </p:cNvCxnSpPr>
          <p:nvPr/>
        </p:nvCxnSpPr>
        <p:spPr>
          <a:xfrm flipH="1" flipV="1">
            <a:off x="9124950" y="2590800"/>
            <a:ext cx="14996" cy="1372316"/>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sp>
        <p:nvSpPr>
          <p:cNvPr id="20" name="Seta: Para Baixo 19">
            <a:extLst>
              <a:ext uri="{FF2B5EF4-FFF2-40B4-BE49-F238E27FC236}">
                <a16:creationId xmlns:a16="http://schemas.microsoft.com/office/drawing/2014/main" id="{04EC4FED-7C70-42D9-8486-4066363C588D}"/>
              </a:ext>
            </a:extLst>
          </p:cNvPr>
          <p:cNvSpPr/>
          <p:nvPr/>
        </p:nvSpPr>
        <p:spPr>
          <a:xfrm>
            <a:off x="5776991" y="3648418"/>
            <a:ext cx="638017" cy="890516"/>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1" name="Conexão reta unidirecional 20">
            <a:extLst>
              <a:ext uri="{FF2B5EF4-FFF2-40B4-BE49-F238E27FC236}">
                <a16:creationId xmlns:a16="http://schemas.microsoft.com/office/drawing/2014/main" id="{0383363E-742C-4C98-B189-3CFB2F7AD4C8}"/>
              </a:ext>
            </a:extLst>
          </p:cNvPr>
          <p:cNvCxnSpPr>
            <a:cxnSpLocks/>
          </p:cNvCxnSpPr>
          <p:nvPr/>
        </p:nvCxnSpPr>
        <p:spPr>
          <a:xfrm>
            <a:off x="4215421" y="4832498"/>
            <a:ext cx="943757" cy="0"/>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cxnSp>
        <p:nvCxnSpPr>
          <p:cNvPr id="22" name="Conexão reta unidirecional 21">
            <a:extLst>
              <a:ext uri="{FF2B5EF4-FFF2-40B4-BE49-F238E27FC236}">
                <a16:creationId xmlns:a16="http://schemas.microsoft.com/office/drawing/2014/main" id="{F4ABA148-B15C-46A9-BB85-51E2B8F9314E}"/>
              </a:ext>
            </a:extLst>
          </p:cNvPr>
          <p:cNvCxnSpPr>
            <a:cxnSpLocks/>
          </p:cNvCxnSpPr>
          <p:nvPr/>
        </p:nvCxnSpPr>
        <p:spPr>
          <a:xfrm>
            <a:off x="6940063" y="4823384"/>
            <a:ext cx="943757" cy="0"/>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sp>
        <p:nvSpPr>
          <p:cNvPr id="23" name="Oval 22">
            <a:extLst>
              <a:ext uri="{FF2B5EF4-FFF2-40B4-BE49-F238E27FC236}">
                <a16:creationId xmlns:a16="http://schemas.microsoft.com/office/drawing/2014/main" id="{91D8B094-7FF4-4408-9C27-0365F0B7F3B6}"/>
              </a:ext>
            </a:extLst>
          </p:cNvPr>
          <p:cNvSpPr/>
          <p:nvPr/>
        </p:nvSpPr>
        <p:spPr>
          <a:xfrm>
            <a:off x="1920479" y="4033797"/>
            <a:ext cx="2070293" cy="159736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5" name="Conexão reta 24">
            <a:extLst>
              <a:ext uri="{FF2B5EF4-FFF2-40B4-BE49-F238E27FC236}">
                <a16:creationId xmlns:a16="http://schemas.microsoft.com/office/drawing/2014/main" id="{D33D84F6-4B6D-42FD-AE95-A89F71834548}"/>
              </a:ext>
            </a:extLst>
          </p:cNvPr>
          <p:cNvCxnSpPr>
            <a:cxnSpLocks/>
          </p:cNvCxnSpPr>
          <p:nvPr/>
        </p:nvCxnSpPr>
        <p:spPr>
          <a:xfrm>
            <a:off x="885397" y="3445112"/>
            <a:ext cx="10421206" cy="0"/>
          </a:xfrm>
          <a:prstGeom prst="line">
            <a:avLst/>
          </a:prstGeom>
          <a:ln w="2540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itle 1"/>
          <p:cNvSpPr>
            <a:spLocks noGrp="1"/>
          </p:cNvSpPr>
          <p:nvPr>
            <p:ph type="title"/>
          </p:nvPr>
        </p:nvSpPr>
        <p:spPr>
          <a:xfrm>
            <a:off x="2231136" y="418782"/>
            <a:ext cx="7608900" cy="959642"/>
          </a:xfrm>
        </p:spPr>
        <p:txBody>
          <a:bodyPr/>
          <a:lstStyle/>
          <a:p>
            <a:r>
              <a:rPr lang="en-US" dirty="0"/>
              <a:t>model features</a:t>
            </a:r>
          </a:p>
        </p:txBody>
      </p:sp>
      <p:sp>
        <p:nvSpPr>
          <p:cNvPr id="27" name="Oval 26">
            <a:extLst>
              <a:ext uri="{FF2B5EF4-FFF2-40B4-BE49-F238E27FC236}">
                <a16:creationId xmlns:a16="http://schemas.microsoft.com/office/drawing/2014/main" id="{91D8B094-7FF4-4408-9C27-0365F0B7F3B6}"/>
              </a:ext>
            </a:extLst>
          </p:cNvPr>
          <p:cNvSpPr/>
          <p:nvPr/>
        </p:nvSpPr>
        <p:spPr>
          <a:xfrm>
            <a:off x="8158815" y="4037181"/>
            <a:ext cx="2070293" cy="159736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5223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1648</Words>
  <Application>Microsoft Office PowerPoint</Application>
  <PresentationFormat>Widescreen</PresentationFormat>
  <Paragraphs>288</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Bahnschrift Light</vt:lpstr>
      <vt:lpstr>Bahnschrift SemiCondensed</vt:lpstr>
      <vt:lpstr>Calibri</vt:lpstr>
      <vt:lpstr>Gill Sans MT</vt:lpstr>
      <vt:lpstr>Wingdings</vt:lpstr>
      <vt:lpstr>Parcel</vt:lpstr>
      <vt:lpstr>FUZZY LOGIC MODELS</vt:lpstr>
      <vt:lpstr>model features</vt:lpstr>
      <vt:lpstr>PowerPoint Presentation</vt:lpstr>
      <vt:lpstr>PowerPoint Presentation</vt:lpstr>
      <vt:lpstr>model features</vt:lpstr>
      <vt:lpstr>model features</vt:lpstr>
      <vt:lpstr>PowerPoint Presentation</vt:lpstr>
      <vt:lpstr>PowerPoint Presentation</vt:lpstr>
      <vt:lpstr>model features</vt:lpstr>
      <vt:lpstr>PowerPoint Presentation</vt:lpstr>
      <vt:lpstr>PowerPoint Presentation</vt:lpstr>
      <vt:lpstr>PowerPoint Presentation</vt:lpstr>
      <vt:lpstr>PowerPoint Presentation</vt:lpstr>
      <vt:lpstr>advantages</vt:lpstr>
      <vt:lpstr>disadvantages</vt:lpstr>
      <vt:lpstr>Case study 1</vt:lpstr>
      <vt:lpstr>Case study 1 introduction</vt:lpstr>
      <vt:lpstr>Case study 1 results</vt:lpstr>
      <vt:lpstr>Case study 1 results</vt:lpstr>
      <vt:lpstr>Case study 1 results</vt:lpstr>
      <vt:lpstr>Case study 1 results</vt:lpstr>
      <vt:lpstr>Case study 1 conclusion</vt:lpstr>
      <vt:lpstr>Case study ii</vt:lpstr>
      <vt:lpstr>Case study II Coral reefs</vt:lpstr>
      <vt:lpstr>Case study II Coral reefs</vt:lpstr>
      <vt:lpstr>PowerPoint Presentation</vt:lpstr>
      <vt:lpstr>PowerPoint Presentation</vt:lpstr>
      <vt:lpstr>PowerPoint Presentation</vt:lpstr>
      <vt:lpstr>Case study ii conclusion</vt:lpstr>
      <vt:lpstr>Case study II conclusion</vt:lpstr>
      <vt:lpstr>Fuzzy models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LOGIC MODELS</dc:title>
  <dc:creator>Joana Araújo</dc:creator>
  <cp:lastModifiedBy>Joana Vidal De Almeida Pereira</cp:lastModifiedBy>
  <cp:revision>44</cp:revision>
  <dcterms:created xsi:type="dcterms:W3CDTF">2018-12-16T17:16:03Z</dcterms:created>
  <dcterms:modified xsi:type="dcterms:W3CDTF">2018-12-19T14:43:49Z</dcterms:modified>
</cp:coreProperties>
</file>