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6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/>
    <p:restoredTop sz="92857"/>
  </p:normalViewPr>
  <p:slideViewPr>
    <p:cSldViewPr snapToGrid="0" snapToObjects="1" showGuides="1">
      <p:cViewPr>
        <p:scale>
          <a:sx n="96" d="100"/>
          <a:sy n="96" d="100"/>
        </p:scale>
        <p:origin x="784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D2258-6A0D-904F-AC0F-9CC5EB9AF595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A7B01-4CFE-2443-A66E-56FF6C740E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408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A7B01-4CFE-2443-A66E-56FF6C740EF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807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A7B01-4CFE-2443-A66E-56FF6C740EF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87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A7B01-4CFE-2443-A66E-56FF6C740EF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75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388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74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5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89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926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590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7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1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95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5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244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9231-741E-0C42-B5BA-C296E245027C}" type="datetimeFigureOut">
              <a:rPr lang="pt-PT" smtClean="0"/>
              <a:t>20/12/18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A503-A845-1D4B-BAF5-F8BF2EBEF56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61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48" y="270174"/>
            <a:ext cx="3942080" cy="3027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915" y="3452043"/>
            <a:ext cx="4434841" cy="34059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546" y="3428999"/>
            <a:ext cx="4434840" cy="3405957"/>
            <a:chOff x="731520" y="3414713"/>
            <a:chExt cx="4434840" cy="34059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" y="3414713"/>
              <a:ext cx="4434840" cy="3405957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447607" y="4041775"/>
              <a:ext cx="608965" cy="247652"/>
            </a:xfrm>
            <a:prstGeom prst="line">
              <a:avLst/>
            </a:prstGeom>
            <a:ln w="3492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12475" y="270174"/>
            <a:ext cx="3935141" cy="3022188"/>
            <a:chOff x="4673600" y="221392"/>
            <a:chExt cx="3935141" cy="30221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3600" y="221392"/>
              <a:ext cx="3935141" cy="3022188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5920740" y="1138428"/>
              <a:ext cx="2382012" cy="4343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527363" y="308436"/>
            <a:ext cx="3617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 Linhas marginais de processos estruturados com tubo externo; </a:t>
            </a:r>
          </a:p>
          <a:p>
            <a:r>
              <a:rPr lang="pt-PT" dirty="0" smtClean="0"/>
              <a:t>3 processos em 10 </a:t>
            </a:r>
            <a:r>
              <a:rPr lang="pt-PT" dirty="0" err="1" smtClean="0"/>
              <a:t>microm</a:t>
            </a:r>
            <a:r>
              <a:rPr lang="pt-PT" dirty="0" smtClean="0"/>
              <a:t>;</a:t>
            </a:r>
          </a:p>
          <a:p>
            <a:r>
              <a:rPr lang="pt-PT" dirty="0" smtClean="0"/>
              <a:t>1 processo labiado marginal com tubo externo; numerosos processos estruturados sem tubo externo na superfície da valva;</a:t>
            </a:r>
          </a:p>
          <a:p>
            <a:r>
              <a:rPr lang="pt-PT" dirty="0" smtClean="0"/>
              <a:t>10 areolas em 10 </a:t>
            </a:r>
            <a:r>
              <a:rPr lang="pt-PT" dirty="0" err="1" smtClean="0"/>
              <a:t>microm</a:t>
            </a:r>
            <a:endParaRPr lang="pt-PT" dirty="0" smtClean="0"/>
          </a:p>
          <a:p>
            <a:r>
              <a:rPr lang="pt-PT" dirty="0" smtClean="0"/>
              <a:t>Diâmetro: 42-44 </a:t>
            </a:r>
            <a:r>
              <a:rPr lang="pt-PT" dirty="0" err="1" smtClean="0"/>
              <a:t>microm</a:t>
            </a:r>
            <a:endParaRPr lang="pt-P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46" y="270174"/>
            <a:ext cx="3942080" cy="30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63020" y="-2252969"/>
            <a:ext cx="5665959" cy="10966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061" y="6215269"/>
            <a:ext cx="776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Hasle</a:t>
            </a:r>
            <a:r>
              <a:rPr lang="pt-PT" dirty="0" smtClean="0"/>
              <a:t>, G.R. &amp; </a:t>
            </a:r>
            <a:r>
              <a:rPr lang="pt-PT" dirty="0" err="1" smtClean="0"/>
              <a:t>Syvertsen</a:t>
            </a:r>
            <a:r>
              <a:rPr lang="pt-PT" dirty="0" smtClean="0"/>
              <a:t>, 1996. E.E. Marine </a:t>
            </a:r>
            <a:r>
              <a:rPr lang="pt-PT" dirty="0" err="1" smtClean="0"/>
              <a:t>Diatoms</a:t>
            </a:r>
            <a:r>
              <a:rPr lang="pt-PT" dirty="0" smtClean="0"/>
              <a:t>. </a:t>
            </a:r>
            <a:r>
              <a:rPr lang="pt-PT" i="1" dirty="0" smtClean="0"/>
              <a:t>In:</a:t>
            </a:r>
            <a:r>
              <a:rPr lang="pt-PT" dirty="0" smtClean="0"/>
              <a:t> </a:t>
            </a:r>
            <a:r>
              <a:rPr lang="pt-PT" dirty="0" err="1" smtClean="0"/>
              <a:t>Identifying</a:t>
            </a:r>
            <a:r>
              <a:rPr lang="pt-PT" dirty="0" smtClean="0"/>
              <a:t> marine </a:t>
            </a:r>
            <a:r>
              <a:rPr lang="pt-PT" dirty="0" err="1" smtClean="0"/>
              <a:t>diatoms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dinoflagellates</a:t>
            </a:r>
            <a:r>
              <a:rPr lang="pt-PT" dirty="0" smtClean="0"/>
              <a:t>. C. Tomas (Ed.). </a:t>
            </a:r>
            <a:r>
              <a:rPr lang="pt-PT" dirty="0" err="1" smtClean="0"/>
              <a:t>Academic</a:t>
            </a:r>
            <a:r>
              <a:rPr lang="pt-PT" dirty="0" smtClean="0"/>
              <a:t> </a:t>
            </a:r>
            <a:r>
              <a:rPr lang="pt-PT" dirty="0" err="1" smtClean="0"/>
              <a:t>Press</a:t>
            </a:r>
            <a:r>
              <a:rPr lang="pt-PT" dirty="0" smtClean="0"/>
              <a:t>. San Diego, USA.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54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65" y="499364"/>
            <a:ext cx="4297496" cy="330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5" y="3557524"/>
            <a:ext cx="4297496" cy="330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5" y="128524"/>
            <a:ext cx="4297496" cy="330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640" y="379984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 smtClean="0"/>
              <a:t>Skeletonema</a:t>
            </a:r>
            <a:r>
              <a:rPr lang="pt-PT" i="1" dirty="0" smtClean="0"/>
              <a:t> </a:t>
            </a:r>
            <a:r>
              <a:rPr lang="pt-PT" i="1" dirty="0" err="1" smtClean="0"/>
              <a:t>marinoi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0126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426" y="3658300"/>
            <a:ext cx="3860436" cy="2964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782" y="3658299"/>
            <a:ext cx="3860436" cy="2964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782" y="334739"/>
            <a:ext cx="3860436" cy="296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937" y="334739"/>
            <a:ext cx="3819594" cy="293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9" y="337236"/>
            <a:ext cx="3857184" cy="2962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79" y="3352278"/>
            <a:ext cx="3416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Vista valvar interna; anel de processos labiados marginais sem tubo externo; com ou sem processos labiados na face da valva, próximos do centro ou descentrados. </a:t>
            </a:r>
          </a:p>
          <a:p>
            <a:r>
              <a:rPr lang="pt-PT" dirty="0" smtClean="0"/>
              <a:t>Ornamentação igual na superfície e no manto da valva.</a:t>
            </a:r>
          </a:p>
          <a:p>
            <a:endParaRPr lang="pt-PT" dirty="0"/>
          </a:p>
          <a:p>
            <a:r>
              <a:rPr lang="pt-PT" dirty="0" smtClean="0"/>
              <a:t>Sem </a:t>
            </a:r>
            <a:r>
              <a:rPr lang="pt-PT" dirty="0" err="1" smtClean="0"/>
              <a:t>pseudonódulo</a:t>
            </a:r>
            <a:r>
              <a:rPr lang="pt-PT" dirty="0" smtClean="0"/>
              <a:t> marginal?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23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2" y="221276"/>
            <a:ext cx="3861784" cy="296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38" y="3285510"/>
            <a:ext cx="4097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Vista </a:t>
            </a:r>
            <a:r>
              <a:rPr lang="pt-PT" smtClean="0"/>
              <a:t>valvar externa; </a:t>
            </a:r>
            <a:r>
              <a:rPr lang="pt-PT" dirty="0" smtClean="0"/>
              <a:t>anel de processos labiados marginais sem tubo externo; dois processos labiados na face da valva, próximos do centro. 1 </a:t>
            </a:r>
            <a:r>
              <a:rPr lang="pt-PT" dirty="0" err="1" smtClean="0"/>
              <a:t>pseudonódulo</a:t>
            </a:r>
            <a:r>
              <a:rPr lang="pt-PT" dirty="0" smtClean="0"/>
              <a:t> marginal?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6" y="221276"/>
            <a:ext cx="3839840" cy="2948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0401" y="3285510"/>
            <a:ext cx="3985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Vista valvar externa; processo labial marginal sem tubo externo; areolas </a:t>
            </a:r>
            <a:r>
              <a:rPr lang="pt-PT" dirty="0"/>
              <a:t>em disposição </a:t>
            </a:r>
            <a:r>
              <a:rPr lang="pt-PT" dirty="0" smtClean="0"/>
              <a:t>radial, com um velum externo finamente perfurado; sem zona central hialina, sem evidência de processo labial na face da valva.</a:t>
            </a:r>
            <a:endParaRPr lang="pt-P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24" y="221276"/>
            <a:ext cx="3839838" cy="2948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4864" y="3187126"/>
            <a:ext cx="3985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Vista valvar externa; processo labial marginal sem tubo externo; areolas </a:t>
            </a:r>
            <a:r>
              <a:rPr lang="pt-PT" dirty="0"/>
              <a:t>em disposição </a:t>
            </a:r>
            <a:r>
              <a:rPr lang="pt-PT" dirty="0" smtClean="0"/>
              <a:t>radial, com um velum externo finamente perfurado; sem zona central hialina, sem evidência de processo labial na face da valva.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1957388" y="555783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Diatomácea </a:t>
            </a:r>
            <a:r>
              <a:rPr lang="pt-PT" dirty="0" err="1" smtClean="0"/>
              <a:t>cêntrica</a:t>
            </a:r>
            <a:r>
              <a:rPr lang="pt-PT" dirty="0" smtClean="0"/>
              <a:t> não identificada!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89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238</Words>
  <Application>Microsoft Macintosh PowerPoint</Application>
  <PresentationFormat>Widescreen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de Jesus Branco de Melo de Amorim Ferreira</dc:creator>
  <cp:lastModifiedBy>Ana de Jesus Branco de Melo de Amorim Ferreira</cp:lastModifiedBy>
  <cp:revision>23</cp:revision>
  <dcterms:created xsi:type="dcterms:W3CDTF">2018-12-12T11:15:07Z</dcterms:created>
  <dcterms:modified xsi:type="dcterms:W3CDTF">2018-12-20T18:01:56Z</dcterms:modified>
</cp:coreProperties>
</file>