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65" r:id="rId3"/>
    <p:sldId id="257" r:id="rId4"/>
    <p:sldId id="258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765"/>
    <p:restoredTop sz="96966"/>
  </p:normalViewPr>
  <p:slideViewPr>
    <p:cSldViewPr snapToGrid="0">
      <p:cViewPr varScale="1">
        <p:scale>
          <a:sx n="118" d="100"/>
          <a:sy n="118" d="100"/>
        </p:scale>
        <p:origin x="240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1A817-35FA-DE4E-9A2A-BF68F80AE17B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16E76F-5D5C-3249-A12F-CFE8330CCF9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714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16E76F-5D5C-3249-A12F-CFE8330CCF9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142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01D451-BE07-22AD-41BE-6A230F4F2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en-GB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FB92ECC-6943-9F99-425F-B085B98D2B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GB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7D455065-AB80-A934-A381-9BB91EE92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1DC1-17CC-A44F-890F-094A02E0F123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76072A7-A24B-56AE-10BD-C002365E8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A69C219-D34D-3C78-EDF7-7F6F44A9D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8532-D48F-F547-9C81-8E4828A3870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93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FB3EDC-E0B2-CD80-FC60-FCEA4B72B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GB"/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404D49AF-0992-33A5-C54F-033BAE4158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BACFE18A-68DB-AB5C-931B-6DD0B38B2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1DC1-17CC-A44F-890F-094A02E0F123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537EC644-47E2-4381-F294-1192C5C7B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8C028836-B27B-D42F-1667-0FDB1E8CC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8532-D48F-F547-9C81-8E4828A3870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8443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0DBB07C-6128-FFD0-DAAA-9B52CDCAA2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GB"/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C9517EC8-D1F2-1A31-BDB0-7363545FDE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B05D6D51-5BE3-759D-4C3F-9708CD1D5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1DC1-17CC-A44F-890F-094A02E0F123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9BB0ACC-1E36-6F39-AF5B-DDEB70C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49061AB6-3828-04D9-F1A1-CDABDF587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8532-D48F-F547-9C81-8E4828A3870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631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FBBA68-2E8B-3833-F7A7-9D0B05B8A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GB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7647F4B-0463-BC96-0B2A-C51FB2E08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28A6F14-B9C7-7E68-7714-21EAA26E6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1DC1-17CC-A44F-890F-094A02E0F123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59BAE055-5CDC-7FB1-F1D1-CB87CCD71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C168BB1-66DE-74FB-781D-6835CEF8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8532-D48F-F547-9C81-8E4828A3870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070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CE6779-35FC-9EE2-F216-077083850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en-GB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9266AF1C-07F3-C45F-E6EA-AF02BE274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78942BE0-1AFC-6392-62B2-F02CEF3B4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1DC1-17CC-A44F-890F-094A02E0F123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173FB11-3B3B-99E1-9826-186F677E0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8161D91-9902-D5D7-1E43-E720CE31D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8532-D48F-F547-9C81-8E4828A3870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835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B5198B-3A6D-55F6-D583-DE22A4540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GB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45C710F-3FC4-E204-D32A-3B5F281F5B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49F8044E-1209-4718-0E21-98E00D0C4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CBBD0FCE-CFE1-FA62-E6FC-4C14A56B3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1DC1-17CC-A44F-890F-094A02E0F123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4E525A08-78DE-55D2-B96B-67BDF21E2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78A02A63-31F6-7CB7-F1EF-706CA27B9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8532-D48F-F547-9C81-8E4828A3870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658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8D5BF0-6753-26CF-FAAA-99B620DE9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GB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9FCB611E-C428-738F-D0E0-0E3B5947B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A62BA256-7656-76B0-4429-045028BFC7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1D309A4F-BAA2-C838-D27A-E214FE97BE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089D31BA-2040-3427-75A5-401DF9940E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2FA4CCAA-E942-3D9E-6B3B-BC07A01E6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1DC1-17CC-A44F-890F-094A02E0F123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509EBC75-26F4-98A4-ACB5-A7D1071AB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B0421F3E-3598-F037-B3BA-804D41A6C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8532-D48F-F547-9C81-8E4828A3870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274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0D5B73-0116-39C5-F86B-A843D29B9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GB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E4FF7219-B618-F9D4-2FAE-FE039F05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1DC1-17CC-A44F-890F-094A02E0F123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31D224A2-149B-EB9B-7B6A-6E8DF0928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E3520A89-94F2-6099-71B6-4FBA6E4ED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8532-D48F-F547-9C81-8E4828A3870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E61894DF-9079-DAC0-F2D0-150E41009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1DC1-17CC-A44F-890F-094A02E0F123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16824ABA-5A37-2D9F-1E9C-F7FF5E9CF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B059F1E2-8068-6BA1-E7BB-24B6ADA97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8532-D48F-F547-9C81-8E4828A3870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036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42CADB-F929-BA4A-6A79-9D4847064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GB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EC38F3D-51CE-8646-2C2F-5BF9B2237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E8F63070-C335-B65A-4DAD-1F4A75587F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0D8CBFDB-6413-F61B-A430-3F4D5CE6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1DC1-17CC-A44F-890F-094A02E0F123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FF6B31B4-065F-1625-9565-E73F6C688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3EA1B370-8769-ECFE-0D4D-9FCBD6936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8532-D48F-F547-9C81-8E4828A3870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08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19DD83-6AFD-454F-7B35-C87562987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GB"/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8D551697-9B11-3117-CE39-47B997585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3D61325C-F17A-F5C4-AB08-A1AD179759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4869A5AF-65DD-74ED-DCDF-52A1F7BFA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1DC1-17CC-A44F-890F-094A02E0F123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B5CF55D3-974C-CED1-7FD9-56167B0F8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D663D613-0F5D-6C96-4AE9-81E983855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8532-D48F-F547-9C81-8E4828A3870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163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B81E352B-2578-2201-48D7-E4E8F85C4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GB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688B38BB-920B-7CEF-A1CB-AD7511D36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E972AAC-120D-1F1F-BA84-B93871C452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631DC1-17CC-A44F-890F-094A02E0F123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C2F1A11-99C3-51B9-0153-63A6D4C62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CB84B0F-E625-D19D-9A43-3AF9E33074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108532-D48F-F547-9C81-8E4828A3870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44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msoares@fc.ul.pt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mailto:malima@fc.ul.p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EB2A6D9B-0160-7B8D-9903-C826CC3C9EBF}"/>
              </a:ext>
            </a:extLst>
          </p:cNvPr>
          <p:cNvSpPr txBox="1"/>
          <p:nvPr/>
        </p:nvSpPr>
        <p:spPr>
          <a:xfrm>
            <a:off x="788564" y="696286"/>
            <a:ext cx="675216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b="1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Meteorologia – Pratico-Laboratorial</a:t>
            </a:r>
          </a:p>
          <a:p>
            <a:r>
              <a:rPr lang="pt-PT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PL04: A </a:t>
            </a:r>
            <a:r>
              <a:rPr lang="pt-PT" sz="32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radiossondagem</a:t>
            </a:r>
            <a:endParaRPr lang="pt-PT" sz="3200" noProof="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5F49586-E8A5-044A-CCF3-7515A09FCA91}"/>
              </a:ext>
            </a:extLst>
          </p:cNvPr>
          <p:cNvSpPr txBox="1"/>
          <p:nvPr/>
        </p:nvSpPr>
        <p:spPr>
          <a:xfrm>
            <a:off x="788564" y="2474893"/>
            <a:ext cx="125226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800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LEEA</a:t>
            </a:r>
          </a:p>
          <a:p>
            <a:r>
              <a:rPr lang="pt-PT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LMOG</a:t>
            </a:r>
            <a:endParaRPr lang="pt-PT" sz="2800" noProof="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366ECBF-E6F5-1698-7637-3B60F9ED66E0}"/>
              </a:ext>
            </a:extLst>
          </p:cNvPr>
          <p:cNvSpPr txBox="1"/>
          <p:nvPr/>
        </p:nvSpPr>
        <p:spPr>
          <a:xfrm>
            <a:off x="788564" y="4622832"/>
            <a:ext cx="78021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800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Pedro Matos Soares | </a:t>
            </a:r>
            <a:r>
              <a:rPr lang="pt-PT" sz="2800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3"/>
              </a:rPr>
              <a:t>pmsoares@fc.ul.pt</a:t>
            </a:r>
            <a:r>
              <a:rPr lang="pt-PT" sz="2800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| 8.3.26</a:t>
            </a:r>
          </a:p>
          <a:p>
            <a:r>
              <a:rPr lang="pt-PT" sz="2800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Miguel Mendes Lima | </a:t>
            </a:r>
            <a:r>
              <a:rPr lang="pt-PT" sz="2800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4"/>
              </a:rPr>
              <a:t>malima@fc.ul.pt</a:t>
            </a:r>
            <a:r>
              <a:rPr lang="pt-PT" sz="2800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| 8.3.15</a:t>
            </a:r>
          </a:p>
        </p:txBody>
      </p:sp>
      <p:pic>
        <p:nvPicPr>
          <p:cNvPr id="10" name="Picture 6" descr="IDL">
            <a:extLst>
              <a:ext uri="{FF2B5EF4-FFF2-40B4-BE49-F238E27FC236}">
                <a16:creationId xmlns:a16="http://schemas.microsoft.com/office/drawing/2014/main" id="{757E5772-84AC-C3A3-3063-AD6DF0440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723" y="1853604"/>
            <a:ext cx="2383832" cy="113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BBAEA68E-F395-79C3-E25C-B8E5AFAB4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9323" y="1040307"/>
            <a:ext cx="2001962" cy="81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 descr="Uma imagem com texto&#10;&#10;Descrição gerada automaticamente">
            <a:extLst>
              <a:ext uri="{FF2B5EF4-FFF2-40B4-BE49-F238E27FC236}">
                <a16:creationId xmlns:a16="http://schemas.microsoft.com/office/drawing/2014/main" id="{40A08D07-A07A-943D-8194-DA107174124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047" r="2945"/>
          <a:stretch/>
        </p:blipFill>
        <p:spPr>
          <a:xfrm>
            <a:off x="9006246" y="1"/>
            <a:ext cx="3185754" cy="113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609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80877-6F54-9730-3FE0-DC8B1268F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9B9A115-B4EA-966C-CCD6-9FFD412A1243}"/>
              </a:ext>
            </a:extLst>
          </p:cNvPr>
          <p:cNvSpPr txBox="1"/>
          <p:nvPr/>
        </p:nvSpPr>
        <p:spPr>
          <a:xfrm>
            <a:off x="513911" y="341040"/>
            <a:ext cx="84847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Mas, o que seria duma </a:t>
            </a:r>
            <a:r>
              <a:rPr lang="pt-PT" sz="2000" b="1" noProof="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radiossondagem</a:t>
            </a:r>
            <a:r>
              <a:rPr lang="pt-PT" sz="2000" b="1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num caso “mais interessante”?</a:t>
            </a:r>
            <a:endParaRPr lang="pt-PT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7E8141B-B9AB-91AA-8E5E-DAA890FF4010}"/>
              </a:ext>
            </a:extLst>
          </p:cNvPr>
          <p:cNvSpPr txBox="1"/>
          <p:nvPr/>
        </p:nvSpPr>
        <p:spPr>
          <a:xfrm>
            <a:off x="5645044" y="4992095"/>
            <a:ext cx="63511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Num caso completamente inverso, durante a formação duma supercélula e consequente tornado, podemos</a:t>
            </a:r>
            <a:r>
              <a:rPr lang="pt-PT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calcular a energia convectiva potencial (CAPE) que nos dá a informação do possível grau de intensidade destes eventos.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E796F4FD-F34F-5B66-43F4-1C6CBAA56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574" y="796379"/>
            <a:ext cx="4903714" cy="363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 descr="Uma imagem com texto, diagrama, file, Gráfico&#10;&#10;Os conteúdos gerados por IA poderão estar incorretos.">
            <a:extLst>
              <a:ext uri="{FF2B5EF4-FFF2-40B4-BE49-F238E27FC236}">
                <a16:creationId xmlns:a16="http://schemas.microsoft.com/office/drawing/2014/main" id="{594D67E9-00E8-9ED0-08DC-C805CADC8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085" y="2273047"/>
            <a:ext cx="4844031" cy="371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75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AA8B8-C8AF-9B75-8C3D-C8252A51C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2D7E182-5E69-A9B3-DECA-1B6BB0738DCB}"/>
              </a:ext>
            </a:extLst>
          </p:cNvPr>
          <p:cNvSpPr txBox="1"/>
          <p:nvPr/>
        </p:nvSpPr>
        <p:spPr>
          <a:xfrm>
            <a:off x="513911" y="341040"/>
            <a:ext cx="84847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Idealmente começamos com casos idealizados (e mais fáceis) primeiro...</a:t>
            </a:r>
            <a:endParaRPr lang="pt-PT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266" name="Picture 2" descr="Yearly rainfall on Madeira">
            <a:extLst>
              <a:ext uri="{FF2B5EF4-FFF2-40B4-BE49-F238E27FC236}">
                <a16:creationId xmlns:a16="http://schemas.microsoft.com/office/drawing/2014/main" id="{53EC428A-118F-913E-8703-D50F0256E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93" y="3053765"/>
            <a:ext cx="5343378" cy="353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Une démonstration d'effet de foehn sur les Kerguelen">
            <a:extLst>
              <a:ext uri="{FF2B5EF4-FFF2-40B4-BE49-F238E27FC236}">
                <a16:creationId xmlns:a16="http://schemas.microsoft.com/office/drawing/2014/main" id="{A08822DD-FCFF-C9A0-9AD6-DC12245D0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700" y="4011273"/>
            <a:ext cx="5112969" cy="2692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xão Reta Unidirecional 4">
            <a:extLst>
              <a:ext uri="{FF2B5EF4-FFF2-40B4-BE49-F238E27FC236}">
                <a16:creationId xmlns:a16="http://schemas.microsoft.com/office/drawing/2014/main" id="{77D4050F-D414-16D2-400C-5DDF7B5CFB09}"/>
              </a:ext>
            </a:extLst>
          </p:cNvPr>
          <p:cNvCxnSpPr/>
          <p:nvPr/>
        </p:nvCxnSpPr>
        <p:spPr>
          <a:xfrm flipH="1">
            <a:off x="1780355" y="2072753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Conexão Reta Unidirecional 5">
            <a:extLst>
              <a:ext uri="{FF2B5EF4-FFF2-40B4-BE49-F238E27FC236}">
                <a16:creationId xmlns:a16="http://schemas.microsoft.com/office/drawing/2014/main" id="{7533769A-7E20-BD43-B949-BE0123B529FC}"/>
              </a:ext>
            </a:extLst>
          </p:cNvPr>
          <p:cNvCxnSpPr/>
          <p:nvPr/>
        </p:nvCxnSpPr>
        <p:spPr>
          <a:xfrm flipH="1">
            <a:off x="2374816" y="2209504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Conexão Reta Unidirecional 6">
            <a:extLst>
              <a:ext uri="{FF2B5EF4-FFF2-40B4-BE49-F238E27FC236}">
                <a16:creationId xmlns:a16="http://schemas.microsoft.com/office/drawing/2014/main" id="{6200D8BF-9D92-1DB3-20B1-BED70F2DB6F9}"/>
              </a:ext>
            </a:extLst>
          </p:cNvPr>
          <p:cNvCxnSpPr/>
          <p:nvPr/>
        </p:nvCxnSpPr>
        <p:spPr>
          <a:xfrm flipH="1">
            <a:off x="3107547" y="2072753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exão Reta Unidirecional 7">
            <a:extLst>
              <a:ext uri="{FF2B5EF4-FFF2-40B4-BE49-F238E27FC236}">
                <a16:creationId xmlns:a16="http://schemas.microsoft.com/office/drawing/2014/main" id="{74CEB3F7-41FD-CD52-FB20-C0592C9D05E5}"/>
              </a:ext>
            </a:extLst>
          </p:cNvPr>
          <p:cNvCxnSpPr/>
          <p:nvPr/>
        </p:nvCxnSpPr>
        <p:spPr>
          <a:xfrm flipH="1">
            <a:off x="3666683" y="2141129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Conexão Reta Unidirecional 8">
            <a:extLst>
              <a:ext uri="{FF2B5EF4-FFF2-40B4-BE49-F238E27FC236}">
                <a16:creationId xmlns:a16="http://schemas.microsoft.com/office/drawing/2014/main" id="{1929CB6F-D30D-2B3B-AEDE-3B906EB1D12D}"/>
              </a:ext>
            </a:extLst>
          </p:cNvPr>
          <p:cNvCxnSpPr/>
          <p:nvPr/>
        </p:nvCxnSpPr>
        <p:spPr>
          <a:xfrm flipH="1">
            <a:off x="4225819" y="2449066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Conexão Reta Unidirecional 9">
            <a:extLst>
              <a:ext uri="{FF2B5EF4-FFF2-40B4-BE49-F238E27FC236}">
                <a16:creationId xmlns:a16="http://schemas.microsoft.com/office/drawing/2014/main" id="{14F771CE-A3DE-FCCA-168B-56872414B009}"/>
              </a:ext>
            </a:extLst>
          </p:cNvPr>
          <p:cNvCxnSpPr/>
          <p:nvPr/>
        </p:nvCxnSpPr>
        <p:spPr>
          <a:xfrm flipH="1">
            <a:off x="1932755" y="2225153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Conexão Reta Unidirecional 10">
            <a:extLst>
              <a:ext uri="{FF2B5EF4-FFF2-40B4-BE49-F238E27FC236}">
                <a16:creationId xmlns:a16="http://schemas.microsoft.com/office/drawing/2014/main" id="{F4E951F8-6BB3-AC9A-D235-73168F70A6B4}"/>
              </a:ext>
            </a:extLst>
          </p:cNvPr>
          <p:cNvCxnSpPr/>
          <p:nvPr/>
        </p:nvCxnSpPr>
        <p:spPr>
          <a:xfrm flipH="1">
            <a:off x="3281142" y="2225153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Conexão Reta Unidirecional 12">
            <a:extLst>
              <a:ext uri="{FF2B5EF4-FFF2-40B4-BE49-F238E27FC236}">
                <a16:creationId xmlns:a16="http://schemas.microsoft.com/office/drawing/2014/main" id="{24C528F9-085E-1E70-843B-8F146D69787C}"/>
              </a:ext>
            </a:extLst>
          </p:cNvPr>
          <p:cNvCxnSpPr/>
          <p:nvPr/>
        </p:nvCxnSpPr>
        <p:spPr>
          <a:xfrm flipH="1">
            <a:off x="2686681" y="2240802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exão Reta Unidirecional 13">
            <a:extLst>
              <a:ext uri="{FF2B5EF4-FFF2-40B4-BE49-F238E27FC236}">
                <a16:creationId xmlns:a16="http://schemas.microsoft.com/office/drawing/2014/main" id="{99EDC535-72F0-D8DA-98A2-EF5CAA8B1A4F}"/>
              </a:ext>
            </a:extLst>
          </p:cNvPr>
          <p:cNvCxnSpPr/>
          <p:nvPr/>
        </p:nvCxnSpPr>
        <p:spPr>
          <a:xfrm flipH="1">
            <a:off x="3972492" y="2293529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Conexão Reta Unidirecional 14">
            <a:extLst>
              <a:ext uri="{FF2B5EF4-FFF2-40B4-BE49-F238E27FC236}">
                <a16:creationId xmlns:a16="http://schemas.microsoft.com/office/drawing/2014/main" id="{9CF73284-145A-6A36-6A6E-82D9F034EA0B}"/>
              </a:ext>
            </a:extLst>
          </p:cNvPr>
          <p:cNvCxnSpPr/>
          <p:nvPr/>
        </p:nvCxnSpPr>
        <p:spPr>
          <a:xfrm flipH="1">
            <a:off x="4399414" y="2822028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onexão Reta Unidirecional 15">
            <a:extLst>
              <a:ext uri="{FF2B5EF4-FFF2-40B4-BE49-F238E27FC236}">
                <a16:creationId xmlns:a16="http://schemas.microsoft.com/office/drawing/2014/main" id="{893412EC-576E-B6D8-D8A3-851E7725180A}"/>
              </a:ext>
            </a:extLst>
          </p:cNvPr>
          <p:cNvCxnSpPr/>
          <p:nvPr/>
        </p:nvCxnSpPr>
        <p:spPr>
          <a:xfrm flipH="1">
            <a:off x="1474546" y="1903914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Conexão Reta Unidirecional 16">
            <a:extLst>
              <a:ext uri="{FF2B5EF4-FFF2-40B4-BE49-F238E27FC236}">
                <a16:creationId xmlns:a16="http://schemas.microsoft.com/office/drawing/2014/main" id="{63B1040D-21CF-53B8-3E44-9A02674A53DF}"/>
              </a:ext>
            </a:extLst>
          </p:cNvPr>
          <p:cNvCxnSpPr>
            <a:cxnSpLocks/>
          </p:cNvCxnSpPr>
          <p:nvPr/>
        </p:nvCxnSpPr>
        <p:spPr>
          <a:xfrm flipV="1">
            <a:off x="7177934" y="4992285"/>
            <a:ext cx="1435183" cy="961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Conexão Reta Unidirecional 19">
            <a:extLst>
              <a:ext uri="{FF2B5EF4-FFF2-40B4-BE49-F238E27FC236}">
                <a16:creationId xmlns:a16="http://schemas.microsoft.com/office/drawing/2014/main" id="{323C6D2E-D2AE-7D76-DE9B-53B4EEED6C1B}"/>
              </a:ext>
            </a:extLst>
          </p:cNvPr>
          <p:cNvCxnSpPr>
            <a:cxnSpLocks/>
          </p:cNvCxnSpPr>
          <p:nvPr/>
        </p:nvCxnSpPr>
        <p:spPr>
          <a:xfrm flipV="1">
            <a:off x="7226380" y="5435391"/>
            <a:ext cx="1435183" cy="961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Conexão Reta Unidirecional 20">
            <a:extLst>
              <a:ext uri="{FF2B5EF4-FFF2-40B4-BE49-F238E27FC236}">
                <a16:creationId xmlns:a16="http://schemas.microsoft.com/office/drawing/2014/main" id="{DF432B36-63BE-93C6-CC9C-CBF1D906A353}"/>
              </a:ext>
            </a:extLst>
          </p:cNvPr>
          <p:cNvCxnSpPr>
            <a:cxnSpLocks/>
          </p:cNvCxnSpPr>
          <p:nvPr/>
        </p:nvCxnSpPr>
        <p:spPr>
          <a:xfrm flipV="1">
            <a:off x="7312167" y="5826948"/>
            <a:ext cx="1435183" cy="961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B13B0D6-8777-E3E7-B0D5-39F06F89DDB8}"/>
              </a:ext>
            </a:extLst>
          </p:cNvPr>
          <p:cNvSpPr txBox="1"/>
          <p:nvPr/>
        </p:nvSpPr>
        <p:spPr>
          <a:xfrm>
            <a:off x="2694495" y="1036368"/>
            <a:ext cx="2549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i="1" dirty="0"/>
              <a:t>O efeito Foehn!</a:t>
            </a:r>
          </a:p>
        </p:txBody>
      </p:sp>
      <p:pic>
        <p:nvPicPr>
          <p:cNvPr id="11274" name="Picture 10" descr="undefined">
            <a:extLst>
              <a:ext uri="{FF2B5EF4-FFF2-40B4-BE49-F238E27FC236}">
                <a16:creationId xmlns:a16="http://schemas.microsoft.com/office/drawing/2014/main" id="{D7931682-565E-5E75-770A-9C53C1AF8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339" y="959858"/>
            <a:ext cx="4020013" cy="2692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36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9F04A-F622-196E-B763-1FE398454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60CC43B-1BA0-8510-1A80-551516438DC4}"/>
              </a:ext>
            </a:extLst>
          </p:cNvPr>
          <p:cNvSpPr txBox="1"/>
          <p:nvPr/>
        </p:nvSpPr>
        <p:spPr>
          <a:xfrm>
            <a:off x="513911" y="341040"/>
            <a:ext cx="84847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Idealmente começamos com casos idealizados (e mais fáceis) primeiro...</a:t>
            </a:r>
            <a:endParaRPr lang="pt-PT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266" name="Picture 2" descr="Yearly rainfall on Madeira">
            <a:extLst>
              <a:ext uri="{FF2B5EF4-FFF2-40B4-BE49-F238E27FC236}">
                <a16:creationId xmlns:a16="http://schemas.microsoft.com/office/drawing/2014/main" id="{9ABB922F-7478-E98C-25D8-51F704660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93" y="3053765"/>
            <a:ext cx="5343378" cy="353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xão Reta Unidirecional 4">
            <a:extLst>
              <a:ext uri="{FF2B5EF4-FFF2-40B4-BE49-F238E27FC236}">
                <a16:creationId xmlns:a16="http://schemas.microsoft.com/office/drawing/2014/main" id="{1939504B-0623-2A2B-C40F-13FE238BC262}"/>
              </a:ext>
            </a:extLst>
          </p:cNvPr>
          <p:cNvCxnSpPr/>
          <p:nvPr/>
        </p:nvCxnSpPr>
        <p:spPr>
          <a:xfrm flipH="1">
            <a:off x="1780355" y="2072753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Conexão Reta Unidirecional 5">
            <a:extLst>
              <a:ext uri="{FF2B5EF4-FFF2-40B4-BE49-F238E27FC236}">
                <a16:creationId xmlns:a16="http://schemas.microsoft.com/office/drawing/2014/main" id="{71CBFCA7-BE78-3E2F-5B02-49A3EC09C61A}"/>
              </a:ext>
            </a:extLst>
          </p:cNvPr>
          <p:cNvCxnSpPr/>
          <p:nvPr/>
        </p:nvCxnSpPr>
        <p:spPr>
          <a:xfrm flipH="1">
            <a:off x="2374816" y="2209504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Conexão Reta Unidirecional 6">
            <a:extLst>
              <a:ext uri="{FF2B5EF4-FFF2-40B4-BE49-F238E27FC236}">
                <a16:creationId xmlns:a16="http://schemas.microsoft.com/office/drawing/2014/main" id="{5D6C3D82-A8A2-6C29-35F6-9B333AABBA58}"/>
              </a:ext>
            </a:extLst>
          </p:cNvPr>
          <p:cNvCxnSpPr/>
          <p:nvPr/>
        </p:nvCxnSpPr>
        <p:spPr>
          <a:xfrm flipH="1">
            <a:off x="3107547" y="2072753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exão Reta Unidirecional 7">
            <a:extLst>
              <a:ext uri="{FF2B5EF4-FFF2-40B4-BE49-F238E27FC236}">
                <a16:creationId xmlns:a16="http://schemas.microsoft.com/office/drawing/2014/main" id="{91860838-6FDE-5F18-2C47-D87A4135B7E6}"/>
              </a:ext>
            </a:extLst>
          </p:cNvPr>
          <p:cNvCxnSpPr/>
          <p:nvPr/>
        </p:nvCxnSpPr>
        <p:spPr>
          <a:xfrm flipH="1">
            <a:off x="3666683" y="2141129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Conexão Reta Unidirecional 8">
            <a:extLst>
              <a:ext uri="{FF2B5EF4-FFF2-40B4-BE49-F238E27FC236}">
                <a16:creationId xmlns:a16="http://schemas.microsoft.com/office/drawing/2014/main" id="{E503CBB6-24B4-82E9-3E85-4E3FFC2245D7}"/>
              </a:ext>
            </a:extLst>
          </p:cNvPr>
          <p:cNvCxnSpPr/>
          <p:nvPr/>
        </p:nvCxnSpPr>
        <p:spPr>
          <a:xfrm flipH="1">
            <a:off x="4225819" y="2449066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Conexão Reta Unidirecional 9">
            <a:extLst>
              <a:ext uri="{FF2B5EF4-FFF2-40B4-BE49-F238E27FC236}">
                <a16:creationId xmlns:a16="http://schemas.microsoft.com/office/drawing/2014/main" id="{925F0E63-0536-E4AF-3187-FF28119869D5}"/>
              </a:ext>
            </a:extLst>
          </p:cNvPr>
          <p:cNvCxnSpPr/>
          <p:nvPr/>
        </p:nvCxnSpPr>
        <p:spPr>
          <a:xfrm flipH="1">
            <a:off x="1932755" y="2225153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Conexão Reta Unidirecional 10">
            <a:extLst>
              <a:ext uri="{FF2B5EF4-FFF2-40B4-BE49-F238E27FC236}">
                <a16:creationId xmlns:a16="http://schemas.microsoft.com/office/drawing/2014/main" id="{E80CFA20-AB24-FB37-98B2-A2816EF70B6F}"/>
              </a:ext>
            </a:extLst>
          </p:cNvPr>
          <p:cNvCxnSpPr/>
          <p:nvPr/>
        </p:nvCxnSpPr>
        <p:spPr>
          <a:xfrm flipH="1">
            <a:off x="3281142" y="2225153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Conexão Reta Unidirecional 12">
            <a:extLst>
              <a:ext uri="{FF2B5EF4-FFF2-40B4-BE49-F238E27FC236}">
                <a16:creationId xmlns:a16="http://schemas.microsoft.com/office/drawing/2014/main" id="{9F7DE64C-35A0-4EE7-94D3-A445C9C67A85}"/>
              </a:ext>
            </a:extLst>
          </p:cNvPr>
          <p:cNvCxnSpPr/>
          <p:nvPr/>
        </p:nvCxnSpPr>
        <p:spPr>
          <a:xfrm flipH="1">
            <a:off x="2686681" y="2240802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exão Reta Unidirecional 13">
            <a:extLst>
              <a:ext uri="{FF2B5EF4-FFF2-40B4-BE49-F238E27FC236}">
                <a16:creationId xmlns:a16="http://schemas.microsoft.com/office/drawing/2014/main" id="{E120A9EC-4BD8-F6F1-1375-6A73D8E503DD}"/>
              </a:ext>
            </a:extLst>
          </p:cNvPr>
          <p:cNvCxnSpPr/>
          <p:nvPr/>
        </p:nvCxnSpPr>
        <p:spPr>
          <a:xfrm flipH="1">
            <a:off x="3972492" y="2293529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Conexão Reta Unidirecional 14">
            <a:extLst>
              <a:ext uri="{FF2B5EF4-FFF2-40B4-BE49-F238E27FC236}">
                <a16:creationId xmlns:a16="http://schemas.microsoft.com/office/drawing/2014/main" id="{24E8264F-FB99-325A-0D11-A8FE99DD7E0C}"/>
              </a:ext>
            </a:extLst>
          </p:cNvPr>
          <p:cNvCxnSpPr/>
          <p:nvPr/>
        </p:nvCxnSpPr>
        <p:spPr>
          <a:xfrm flipH="1">
            <a:off x="4399414" y="2822028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onexão Reta Unidirecional 15">
            <a:extLst>
              <a:ext uri="{FF2B5EF4-FFF2-40B4-BE49-F238E27FC236}">
                <a16:creationId xmlns:a16="http://schemas.microsoft.com/office/drawing/2014/main" id="{138C401A-7634-5F9B-8CD3-026BB9C81D25}"/>
              </a:ext>
            </a:extLst>
          </p:cNvPr>
          <p:cNvCxnSpPr/>
          <p:nvPr/>
        </p:nvCxnSpPr>
        <p:spPr>
          <a:xfrm flipH="1">
            <a:off x="1474546" y="1903914"/>
            <a:ext cx="841732" cy="1209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1DCDAEAF-027F-E58B-0DCD-6C351E245274}"/>
              </a:ext>
            </a:extLst>
          </p:cNvPr>
          <p:cNvSpPr txBox="1"/>
          <p:nvPr/>
        </p:nvSpPr>
        <p:spPr>
          <a:xfrm>
            <a:off x="2694495" y="1036368"/>
            <a:ext cx="2549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i="1" dirty="0"/>
              <a:t>O efeito Foehn!</a:t>
            </a:r>
          </a:p>
        </p:txBody>
      </p:sp>
      <p:pic>
        <p:nvPicPr>
          <p:cNvPr id="4" name="Imagem 3" descr="Uma imagem com mapa, natureza&#10;&#10;Os conteúdos gerados por IA poderão estar incorretos.">
            <a:extLst>
              <a:ext uri="{FF2B5EF4-FFF2-40B4-BE49-F238E27FC236}">
                <a16:creationId xmlns:a16="http://schemas.microsoft.com/office/drawing/2014/main" id="{9EE54EFB-F78F-D486-0231-D22D1E9CB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6643" y="3282151"/>
            <a:ext cx="5864204" cy="2940069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66AAA752-7D4E-AC8B-9879-756EBC57548F}"/>
              </a:ext>
            </a:extLst>
          </p:cNvPr>
          <p:cNvSpPr txBox="1"/>
          <p:nvPr/>
        </p:nvSpPr>
        <p:spPr>
          <a:xfrm>
            <a:off x="6279686" y="1349931"/>
            <a:ext cx="57159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 caso da ilha da Madeira, isto causa um impacto óbvio, a costa sul é mais seca e mais quente -&gt; um dos fatores para um maior desenvolvimento na costa sul.</a:t>
            </a:r>
          </a:p>
        </p:txBody>
      </p:sp>
    </p:spTree>
    <p:extLst>
      <p:ext uri="{BB962C8B-B14F-4D97-AF65-F5344CB8AC3E}">
        <p14:creationId xmlns:p14="http://schemas.microsoft.com/office/powerpoint/2010/main" val="474923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7EBDE-5EA0-DFD6-B940-B2DE31C08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D256BDD-4891-9093-6221-5FC8D130E4E2}"/>
              </a:ext>
            </a:extLst>
          </p:cNvPr>
          <p:cNvSpPr txBox="1"/>
          <p:nvPr/>
        </p:nvSpPr>
        <p:spPr>
          <a:xfrm>
            <a:off x="513911" y="341040"/>
            <a:ext cx="84847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Idealmente começamos com casos idealizados (e mais fáceis) primeiro...</a:t>
            </a:r>
            <a:endParaRPr lang="pt-PT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A90C875-47FE-269C-5FAE-2471C16CC433}"/>
              </a:ext>
            </a:extLst>
          </p:cNvPr>
          <p:cNvSpPr txBox="1"/>
          <p:nvPr/>
        </p:nvSpPr>
        <p:spPr>
          <a:xfrm>
            <a:off x="924936" y="957645"/>
            <a:ext cx="2549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i="1" dirty="0"/>
              <a:t>O efeito Foehn!</a:t>
            </a:r>
          </a:p>
        </p:txBody>
      </p:sp>
      <p:pic>
        <p:nvPicPr>
          <p:cNvPr id="4" name="Imagem 3" descr="Uma imagem com mapa, natureza&#10;&#10;Os conteúdos gerados por IA poderão estar incorretos.">
            <a:extLst>
              <a:ext uri="{FF2B5EF4-FFF2-40B4-BE49-F238E27FC236}">
                <a16:creationId xmlns:a16="http://schemas.microsoft.com/office/drawing/2014/main" id="{D0376D01-C2C7-60F1-DF5D-AE8BA970D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911" y="1697360"/>
            <a:ext cx="4424983" cy="221850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7FCEF1C-8C23-AD34-F1F0-F75165317311}"/>
              </a:ext>
            </a:extLst>
          </p:cNvPr>
          <p:cNvSpPr txBox="1"/>
          <p:nvPr/>
        </p:nvSpPr>
        <p:spPr>
          <a:xfrm>
            <a:off x="283797" y="4088565"/>
            <a:ext cx="52975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 caso de um vento de Nordeste, começamos com uma massa de ar fria e húmida, o ar é obrigado a subir pela topografia (montanhas a rondar os 1800 m).</a:t>
            </a:r>
          </a:p>
          <a:p>
            <a:endParaRPr lang="pt-PT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t-PT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Ao subir, condensação ocorre e até precipitação.</a:t>
            </a:r>
          </a:p>
          <a:p>
            <a:endParaRPr lang="pt-PT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t-PT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Ao descer na encosta sul, o ar vem mais seco e mais quente. O que quer isto dizer num </a:t>
            </a:r>
            <a:r>
              <a:rPr lang="pt-PT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tefigrama</a:t>
            </a:r>
            <a:r>
              <a:rPr lang="pt-PT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</a:t>
            </a:r>
          </a:p>
        </p:txBody>
      </p:sp>
      <p:cxnSp>
        <p:nvCxnSpPr>
          <p:cNvPr id="17" name="Conexão Reta 16">
            <a:extLst>
              <a:ext uri="{FF2B5EF4-FFF2-40B4-BE49-F238E27FC236}">
                <a16:creationId xmlns:a16="http://schemas.microsoft.com/office/drawing/2014/main" id="{A12C3ECF-4F26-A3AE-262D-367B5E13029B}"/>
              </a:ext>
            </a:extLst>
          </p:cNvPr>
          <p:cNvCxnSpPr>
            <a:cxnSpLocks/>
          </p:cNvCxnSpPr>
          <p:nvPr/>
        </p:nvCxnSpPr>
        <p:spPr>
          <a:xfrm flipH="1">
            <a:off x="2237820" y="1697360"/>
            <a:ext cx="1104887" cy="2218503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19" name="Imagem 18" descr="Uma imagem com texto, file, diagrama, Gráfico&#10;&#10;Os conteúdos gerados por IA poderão estar incorretos.">
            <a:extLst>
              <a:ext uri="{FF2B5EF4-FFF2-40B4-BE49-F238E27FC236}">
                <a16:creationId xmlns:a16="http://schemas.microsoft.com/office/drawing/2014/main" id="{77DEECFD-986C-4759-8C35-99A722025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8654" y="1008140"/>
            <a:ext cx="6217864" cy="552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651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97832-D921-D2EA-A02F-82C810057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C3B1451-7A3E-F242-D4E8-43CA7E2EAFF2}"/>
              </a:ext>
            </a:extLst>
          </p:cNvPr>
          <p:cNvSpPr txBox="1"/>
          <p:nvPr/>
        </p:nvSpPr>
        <p:spPr>
          <a:xfrm>
            <a:off x="513911" y="341040"/>
            <a:ext cx="84847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Idealmente começamos com casos idealizados (e mais fáceis) primeiro...</a:t>
            </a:r>
            <a:endParaRPr lang="pt-PT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E9FDBAB-6CAB-342B-25E4-B8FB66BD320D}"/>
              </a:ext>
            </a:extLst>
          </p:cNvPr>
          <p:cNvSpPr txBox="1"/>
          <p:nvPr/>
        </p:nvSpPr>
        <p:spPr>
          <a:xfrm>
            <a:off x="924936" y="957645"/>
            <a:ext cx="2549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i="1" dirty="0"/>
              <a:t>O efeito Foehn!</a:t>
            </a:r>
          </a:p>
        </p:txBody>
      </p:sp>
      <p:pic>
        <p:nvPicPr>
          <p:cNvPr id="4" name="Imagem 3" descr="Uma imagem com mapa, natureza&#10;&#10;Os conteúdos gerados por IA poderão estar incorretos.">
            <a:extLst>
              <a:ext uri="{FF2B5EF4-FFF2-40B4-BE49-F238E27FC236}">
                <a16:creationId xmlns:a16="http://schemas.microsoft.com/office/drawing/2014/main" id="{D9A1A23C-D1B2-447C-0FDF-6BFD70127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911" y="1697360"/>
            <a:ext cx="4424983" cy="221850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B7EE96D5-25D4-F7A1-5652-FCCF143C8D94}"/>
              </a:ext>
            </a:extLst>
          </p:cNvPr>
          <p:cNvSpPr txBox="1"/>
          <p:nvPr/>
        </p:nvSpPr>
        <p:spPr>
          <a:xfrm>
            <a:off x="513911" y="4698975"/>
            <a:ext cx="52975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Como podemos fazer um gráfico similar?</a:t>
            </a:r>
          </a:p>
          <a:p>
            <a:r>
              <a:rPr lang="pt-PT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Um exemplo, no </a:t>
            </a:r>
            <a:r>
              <a:rPr lang="pt-PT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python</a:t>
            </a:r>
            <a:r>
              <a:rPr lang="pt-PT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instalando a package </a:t>
            </a:r>
            <a:r>
              <a:rPr lang="pt-PT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MetPy</a:t>
            </a:r>
            <a:r>
              <a:rPr lang="pt-PT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Como fazer?</a:t>
            </a:r>
          </a:p>
        </p:txBody>
      </p:sp>
      <p:cxnSp>
        <p:nvCxnSpPr>
          <p:cNvPr id="17" name="Conexão Reta 16">
            <a:extLst>
              <a:ext uri="{FF2B5EF4-FFF2-40B4-BE49-F238E27FC236}">
                <a16:creationId xmlns:a16="http://schemas.microsoft.com/office/drawing/2014/main" id="{63D66F83-4E18-533B-B932-F6F4AAB210E4}"/>
              </a:ext>
            </a:extLst>
          </p:cNvPr>
          <p:cNvCxnSpPr>
            <a:cxnSpLocks/>
          </p:cNvCxnSpPr>
          <p:nvPr/>
        </p:nvCxnSpPr>
        <p:spPr>
          <a:xfrm flipH="1">
            <a:off x="2237820" y="1697360"/>
            <a:ext cx="1104887" cy="2218503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19" name="Imagem 18" descr="Uma imagem com texto, file, diagrama, Gráfico&#10;&#10;Os conteúdos gerados por IA poderão estar incorretos.">
            <a:extLst>
              <a:ext uri="{FF2B5EF4-FFF2-40B4-BE49-F238E27FC236}">
                <a16:creationId xmlns:a16="http://schemas.microsoft.com/office/drawing/2014/main" id="{B5553A82-B632-9FA8-83ED-F9768AA5D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8654" y="1008140"/>
            <a:ext cx="6217864" cy="552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402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50BAF-4A6D-901D-61B9-A7E741A9D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6BAD098-591A-84BB-475E-39BA523786E2}"/>
              </a:ext>
            </a:extLst>
          </p:cNvPr>
          <p:cNvSpPr txBox="1"/>
          <p:nvPr/>
        </p:nvSpPr>
        <p:spPr>
          <a:xfrm>
            <a:off x="513911" y="329311"/>
            <a:ext cx="4108423" cy="52322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t-PT" sz="2800" b="1" i="1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Instalar a package </a:t>
            </a:r>
            <a:r>
              <a:rPr lang="pt-PT" sz="2800" b="1" i="1" u="sng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MetPy</a:t>
            </a:r>
            <a:r>
              <a:rPr lang="pt-PT" sz="2800" b="1" i="1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endParaRPr lang="pt-PT" sz="2800" i="1" u="sng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Imagem 4" descr="Uma imagem com texto, captura de ecrã, Tipo de letra&#10;&#10;Os conteúdos gerados por IA poderão estar incorretos.">
            <a:extLst>
              <a:ext uri="{FF2B5EF4-FFF2-40B4-BE49-F238E27FC236}">
                <a16:creationId xmlns:a16="http://schemas.microsoft.com/office/drawing/2014/main" id="{6A607438-7E16-6C59-6EE6-5192A32F7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525" y="1430323"/>
            <a:ext cx="7772400" cy="4457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9961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4056D010-5A44-39CC-962E-35BB7E70F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497" y="369562"/>
            <a:ext cx="7618990" cy="634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D5B5465-B5E9-7D13-327A-B69D26BD57AA}"/>
              </a:ext>
            </a:extLst>
          </p:cNvPr>
          <p:cNvSpPr txBox="1"/>
          <p:nvPr/>
        </p:nvSpPr>
        <p:spPr>
          <a:xfrm>
            <a:off x="230115" y="1229677"/>
            <a:ext cx="425105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Exemplo de </a:t>
            </a:r>
            <a:r>
              <a:rPr lang="pt-PT" sz="1600" noProof="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radiossondagem</a:t>
            </a:r>
            <a:r>
              <a:rPr lang="pt-PT" sz="1600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</a:p>
          <a:p>
            <a:endParaRPr lang="pt-PT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Muito complexo para o olho não treinado.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Dá (quase) toda a informação necessária para estudar a atmosfera de forma instantânea: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t-PT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Podemos identificar zonas de formação de nuvens.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t-PT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Podemos perceber potenciais zonas de instabilidade.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pt-PT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Podemos percecionar as diferentes camadas da atmosfera.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pt-PT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 também pontos negativos, relacionados à maneira como são obtidos.</a:t>
            </a:r>
          </a:p>
        </p:txBody>
      </p:sp>
    </p:spTree>
    <p:extLst>
      <p:ext uri="{BB962C8B-B14F-4D97-AF65-F5344CB8AC3E}">
        <p14:creationId xmlns:p14="http://schemas.microsoft.com/office/powerpoint/2010/main" val="3118079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F9A5F-620B-F351-A185-6324B05EE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AED835A3-3A6C-FA3C-1DA4-B933D851F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552" y="457200"/>
            <a:ext cx="6303506" cy="574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1F9482D-2EB1-D886-A7F1-D8EE71260F2F}"/>
              </a:ext>
            </a:extLst>
          </p:cNvPr>
          <p:cNvSpPr txBox="1"/>
          <p:nvPr/>
        </p:nvSpPr>
        <p:spPr>
          <a:xfrm>
            <a:off x="662208" y="298651"/>
            <a:ext cx="45417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Outro exemplo..</a:t>
            </a:r>
            <a:r>
              <a:rPr lang="pt-PT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Realizado em Évora em Julho:</a:t>
            </a:r>
            <a:endParaRPr lang="pt-PT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t-PT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 </a:t>
            </a:r>
            <a:r>
              <a:rPr lang="pt-PT" sz="16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radiossondagens</a:t>
            </a:r>
            <a:r>
              <a:rPr lang="pt-PT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são obtidas através do lançamento de um balão atmosférico.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651E396-3BCC-2F7A-8572-1DD1375F0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7224" y="2719771"/>
            <a:ext cx="3030717" cy="404095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488FEB3-F936-E907-FB7F-AF3EBF4BE1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64" y="1382690"/>
            <a:ext cx="2836305" cy="378174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2894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D90AF-766B-962F-1FF7-9D6AC8D93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A16939DF-34AC-EB26-C0E0-53CAE242A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607" y="436004"/>
            <a:ext cx="3551480" cy="616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omponents of a typical radiosonde">
            <a:extLst>
              <a:ext uri="{FF2B5EF4-FFF2-40B4-BE49-F238E27FC236}">
                <a16:creationId xmlns:a16="http://schemas.microsoft.com/office/drawing/2014/main" id="{D25395F9-1515-946B-C25D-B4EDF7C62F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6" t="5879" r="9416" b="10924"/>
          <a:stretch/>
        </p:blipFill>
        <p:spPr bwMode="auto">
          <a:xfrm>
            <a:off x="4329775" y="4002770"/>
            <a:ext cx="3179205" cy="228297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xão Reta 2">
            <a:extLst>
              <a:ext uri="{FF2B5EF4-FFF2-40B4-BE49-F238E27FC236}">
                <a16:creationId xmlns:a16="http://schemas.microsoft.com/office/drawing/2014/main" id="{BD249C77-F0AB-4CBA-4910-1E6AAAA95ED3}"/>
              </a:ext>
            </a:extLst>
          </p:cNvPr>
          <p:cNvCxnSpPr/>
          <p:nvPr/>
        </p:nvCxnSpPr>
        <p:spPr>
          <a:xfrm>
            <a:off x="7508980" y="4002770"/>
            <a:ext cx="1507852" cy="95073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Conexão Reta 3">
            <a:extLst>
              <a:ext uri="{FF2B5EF4-FFF2-40B4-BE49-F238E27FC236}">
                <a16:creationId xmlns:a16="http://schemas.microsoft.com/office/drawing/2014/main" id="{A4053BF0-0952-1627-0971-B0335469F381}"/>
              </a:ext>
            </a:extLst>
          </p:cNvPr>
          <p:cNvCxnSpPr>
            <a:cxnSpLocks/>
          </p:cNvCxnSpPr>
          <p:nvPr/>
        </p:nvCxnSpPr>
        <p:spPr>
          <a:xfrm flipV="1">
            <a:off x="7508980" y="5619623"/>
            <a:ext cx="1507852" cy="6661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078" name="Picture 6">
            <a:extLst>
              <a:ext uri="{FF2B5EF4-FFF2-40B4-BE49-F238E27FC236}">
                <a16:creationId xmlns:a16="http://schemas.microsoft.com/office/drawing/2014/main" id="{1FA4348B-F0A3-8F64-5D59-95B8A1725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02" y="4057928"/>
            <a:ext cx="3131434" cy="234701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4FB15B3-8B88-E88D-7CE5-6FF7E1920365}"/>
              </a:ext>
            </a:extLst>
          </p:cNvPr>
          <p:cNvSpPr txBox="1"/>
          <p:nvPr/>
        </p:nvSpPr>
        <p:spPr>
          <a:xfrm>
            <a:off x="299350" y="254461"/>
            <a:ext cx="2867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 típica </a:t>
            </a:r>
            <a:r>
              <a:rPr lang="pt-PT" sz="2400" b="1" noProof="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radiosonda</a:t>
            </a:r>
            <a:r>
              <a:rPr lang="pt-PT" sz="2400" b="1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endParaRPr lang="pt-PT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79C04B2-0822-A045-A29F-A22CD1C8CE4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816" t="21376" r="8267" b="10766"/>
          <a:stretch/>
        </p:blipFill>
        <p:spPr>
          <a:xfrm>
            <a:off x="3177044" y="895778"/>
            <a:ext cx="4397249" cy="28721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2E70C92-B194-C8B9-544D-D76C3E1E45CB}"/>
              </a:ext>
            </a:extLst>
          </p:cNvPr>
          <p:cNvSpPr txBox="1"/>
          <p:nvPr/>
        </p:nvSpPr>
        <p:spPr>
          <a:xfrm>
            <a:off x="230115" y="1268373"/>
            <a:ext cx="28672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 que é medido?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pt-PT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Pressão (altitude);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pt-PT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GPS (localização);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pt-PT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Humidade;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pt-PT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Temperatura.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endParaRPr lang="pt-PT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t-PT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Também pode levar um rádio para transmitir os dados em tempo real.</a:t>
            </a:r>
          </a:p>
        </p:txBody>
      </p:sp>
    </p:spTree>
    <p:extLst>
      <p:ext uri="{BB962C8B-B14F-4D97-AF65-F5344CB8AC3E}">
        <p14:creationId xmlns:p14="http://schemas.microsoft.com/office/powerpoint/2010/main" val="3641742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F490D-9A37-1E55-EEFE-1DD39500B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666C825A-0A51-1968-021E-8FE35A5EB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607" y="436004"/>
            <a:ext cx="3551480" cy="616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4562863-47D9-939B-CEFA-264A69CD0BEA}"/>
              </a:ext>
            </a:extLst>
          </p:cNvPr>
          <p:cNvSpPr txBox="1"/>
          <p:nvPr/>
        </p:nvSpPr>
        <p:spPr>
          <a:xfrm>
            <a:off x="299349" y="254461"/>
            <a:ext cx="3752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 típica </a:t>
            </a:r>
            <a:r>
              <a:rPr lang="pt-PT" sz="2400" b="1" noProof="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radiossondagem</a:t>
            </a:r>
            <a:r>
              <a:rPr lang="pt-PT" sz="2400" b="1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endParaRPr lang="pt-PT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DC26062-08D7-525A-8670-9EAD977E3619}"/>
              </a:ext>
            </a:extLst>
          </p:cNvPr>
          <p:cNvSpPr/>
          <p:nvPr/>
        </p:nvSpPr>
        <p:spPr>
          <a:xfrm>
            <a:off x="299349" y="1538130"/>
            <a:ext cx="3346139" cy="11566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noProof="0" dirty="0"/>
              <a:t>Os técnicos enchem o balão, tipicamente com hélio puro.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885C197-4734-BE86-E218-887348464537}"/>
              </a:ext>
            </a:extLst>
          </p:cNvPr>
          <p:cNvSpPr/>
          <p:nvPr/>
        </p:nvSpPr>
        <p:spPr>
          <a:xfrm>
            <a:off x="299349" y="3149937"/>
            <a:ext cx="3346140" cy="11566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noProof="0" dirty="0"/>
              <a:t>O balão é lançado. Pode subir com velocidades de 300 [m s</a:t>
            </a:r>
            <a:r>
              <a:rPr lang="pt-PT" baseline="30000" noProof="0" dirty="0"/>
              <a:t>-1</a:t>
            </a:r>
            <a:r>
              <a:rPr lang="pt-PT" noProof="0" dirty="0"/>
              <a:t>]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05A0AFD-6429-A024-6938-F8B27CBA0364}"/>
              </a:ext>
            </a:extLst>
          </p:cNvPr>
          <p:cNvSpPr/>
          <p:nvPr/>
        </p:nvSpPr>
        <p:spPr>
          <a:xfrm>
            <a:off x="299348" y="4761744"/>
            <a:ext cx="3346141" cy="11566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Depois do balão rebentar, os técnicos podem recolher a sonda para que seja reutilizada.</a:t>
            </a:r>
            <a:endParaRPr lang="pt-PT" noProof="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5C6B9F6-3EE7-5770-470F-75A9B324BF48}"/>
              </a:ext>
            </a:extLst>
          </p:cNvPr>
          <p:cNvSpPr/>
          <p:nvPr/>
        </p:nvSpPr>
        <p:spPr>
          <a:xfrm>
            <a:off x="1702418" y="1268130"/>
            <a:ext cx="540000" cy="540000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5B944C5-8D2E-CC98-DFC3-967020D2875C}"/>
              </a:ext>
            </a:extLst>
          </p:cNvPr>
          <p:cNvSpPr/>
          <p:nvPr/>
        </p:nvSpPr>
        <p:spPr>
          <a:xfrm>
            <a:off x="1702418" y="2879937"/>
            <a:ext cx="540000" cy="540000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929DC5D-1599-7009-65A8-86F9CF0A5747}"/>
              </a:ext>
            </a:extLst>
          </p:cNvPr>
          <p:cNvSpPr/>
          <p:nvPr/>
        </p:nvSpPr>
        <p:spPr>
          <a:xfrm>
            <a:off x="1702418" y="4405955"/>
            <a:ext cx="540000" cy="540000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43809B21-E28C-8CCA-3297-A78619D821FF}"/>
              </a:ext>
            </a:extLst>
          </p:cNvPr>
          <p:cNvSpPr/>
          <p:nvPr/>
        </p:nvSpPr>
        <p:spPr>
          <a:xfrm>
            <a:off x="4281329" y="1438211"/>
            <a:ext cx="2549420" cy="135646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noProof="0" dirty="0"/>
              <a:t>Os sensores são testados, baterias carregadas</a:t>
            </a:r>
          </a:p>
        </p:txBody>
      </p: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88508A32-4792-4A29-6954-B20E13158975}"/>
              </a:ext>
            </a:extLst>
          </p:cNvPr>
          <p:cNvSpPr/>
          <p:nvPr/>
        </p:nvSpPr>
        <p:spPr>
          <a:xfrm>
            <a:off x="3876900" y="3050018"/>
            <a:ext cx="3551480" cy="135646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noProof="0" dirty="0"/>
              <a:t>Os dados são recolhidos e transmitidos, o balão vai aumentando substancialmente em volume</a:t>
            </a:r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DA4B65B6-F70D-B5C0-2516-51CBFCA4DE05}"/>
              </a:ext>
            </a:extLst>
          </p:cNvPr>
          <p:cNvSpPr/>
          <p:nvPr/>
        </p:nvSpPr>
        <p:spPr>
          <a:xfrm>
            <a:off x="3876900" y="4661825"/>
            <a:ext cx="3551480" cy="135646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noProof="0" dirty="0"/>
              <a:t>O balão rebenta (~20-35 km), o paraquedas abranda a descida, o sinal de GPS é transmitido</a:t>
            </a:r>
          </a:p>
        </p:txBody>
      </p:sp>
      <p:cxnSp>
        <p:nvCxnSpPr>
          <p:cNvPr id="17" name="Conexão Reta 16">
            <a:extLst>
              <a:ext uri="{FF2B5EF4-FFF2-40B4-BE49-F238E27FC236}">
                <a16:creationId xmlns:a16="http://schemas.microsoft.com/office/drawing/2014/main" id="{F9EABCC1-B564-96A6-9B39-53313533A4CF}"/>
              </a:ext>
            </a:extLst>
          </p:cNvPr>
          <p:cNvCxnSpPr>
            <a:stCxn id="2" idx="3"/>
            <a:endCxn id="13" idx="1"/>
          </p:cNvCxnSpPr>
          <p:nvPr/>
        </p:nvCxnSpPr>
        <p:spPr>
          <a:xfrm flipV="1">
            <a:off x="3645488" y="2116442"/>
            <a:ext cx="635841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xão Reta 17">
            <a:extLst>
              <a:ext uri="{FF2B5EF4-FFF2-40B4-BE49-F238E27FC236}">
                <a16:creationId xmlns:a16="http://schemas.microsoft.com/office/drawing/2014/main" id="{620E4C2D-A9A1-AF96-AE3A-8A828F12FF1E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3645488" y="3728248"/>
            <a:ext cx="231412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xão Reta 20">
            <a:extLst>
              <a:ext uri="{FF2B5EF4-FFF2-40B4-BE49-F238E27FC236}">
                <a16:creationId xmlns:a16="http://schemas.microsoft.com/office/drawing/2014/main" id="{C6E8202C-3699-F5B9-4437-5B0163FAD485}"/>
              </a:ext>
            </a:extLst>
          </p:cNvPr>
          <p:cNvCxnSpPr>
            <a:cxnSpLocks/>
          </p:cNvCxnSpPr>
          <p:nvPr/>
        </p:nvCxnSpPr>
        <p:spPr>
          <a:xfrm>
            <a:off x="3640730" y="5340053"/>
            <a:ext cx="231412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295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C251F-AA82-1DD4-A91A-2C6A823E6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712934AC-788D-8CC4-655D-626DFA66E77A}"/>
              </a:ext>
            </a:extLst>
          </p:cNvPr>
          <p:cNvSpPr txBox="1"/>
          <p:nvPr/>
        </p:nvSpPr>
        <p:spPr>
          <a:xfrm>
            <a:off x="299349" y="254461"/>
            <a:ext cx="5530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 típicos usos das </a:t>
            </a:r>
            <a:r>
              <a:rPr lang="pt-PT" sz="2400" b="1" noProof="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radiossondagens</a:t>
            </a:r>
            <a:r>
              <a:rPr lang="pt-PT" sz="2400" b="1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endParaRPr lang="pt-PT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FE04A0A-F57B-CDE5-FFFA-42D64978B1B0}"/>
              </a:ext>
            </a:extLst>
          </p:cNvPr>
          <p:cNvSpPr/>
          <p:nvPr/>
        </p:nvSpPr>
        <p:spPr>
          <a:xfrm>
            <a:off x="1746644" y="1556294"/>
            <a:ext cx="3346139" cy="11566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noProof="0" dirty="0"/>
              <a:t>Previsão e/ou validação de modelos em tempo real.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17D3117-7383-5E9B-73D0-E4727F3924FF}"/>
              </a:ext>
            </a:extLst>
          </p:cNvPr>
          <p:cNvSpPr/>
          <p:nvPr/>
        </p:nvSpPr>
        <p:spPr>
          <a:xfrm>
            <a:off x="3149713" y="1286294"/>
            <a:ext cx="540000" cy="540000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32FDB99-05E5-F4FF-A4E0-138882120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533" y="2964753"/>
            <a:ext cx="4635748" cy="358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PMA - Detalhe noticia">
            <a:extLst>
              <a:ext uri="{FF2B5EF4-FFF2-40B4-BE49-F238E27FC236}">
                <a16:creationId xmlns:a16="http://schemas.microsoft.com/office/drawing/2014/main" id="{886C9950-E914-265F-53B1-5C4A8F5F0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302" y="2230091"/>
            <a:ext cx="2556054" cy="442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7548CEC3-5FD9-806F-F195-5624769D69F2}"/>
              </a:ext>
            </a:extLst>
          </p:cNvPr>
          <p:cNvSpPr/>
          <p:nvPr/>
        </p:nvSpPr>
        <p:spPr>
          <a:xfrm>
            <a:off x="7113259" y="716126"/>
            <a:ext cx="4108139" cy="11566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noProof="0" dirty="0"/>
              <a:t>Aviação: Ajuda os pilotos a perceber os ventos e turbulência em sítios chave.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018813F-CF77-344D-35CA-86434BB70AD4}"/>
              </a:ext>
            </a:extLst>
          </p:cNvPr>
          <p:cNvSpPr/>
          <p:nvPr/>
        </p:nvSpPr>
        <p:spPr>
          <a:xfrm>
            <a:off x="8897515" y="330514"/>
            <a:ext cx="540000" cy="540000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29950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A95E3-1439-D714-AA9F-6D57EE83E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DD94034C-56CA-6651-356B-A49601EDD0FA}"/>
              </a:ext>
            </a:extLst>
          </p:cNvPr>
          <p:cNvSpPr txBox="1"/>
          <p:nvPr/>
        </p:nvSpPr>
        <p:spPr>
          <a:xfrm>
            <a:off x="299350" y="254461"/>
            <a:ext cx="5156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 típicos usos das </a:t>
            </a:r>
            <a:r>
              <a:rPr lang="pt-PT" sz="2400" b="1" noProof="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radiosondagens</a:t>
            </a:r>
            <a:r>
              <a:rPr lang="pt-PT" sz="2400" b="1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endParaRPr lang="pt-PT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E25BA08-2385-20FA-2EA5-3DEC1FDFEF5C}"/>
              </a:ext>
            </a:extLst>
          </p:cNvPr>
          <p:cNvSpPr/>
          <p:nvPr/>
        </p:nvSpPr>
        <p:spPr>
          <a:xfrm>
            <a:off x="7311767" y="619945"/>
            <a:ext cx="3576254" cy="11566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noProof="0" dirty="0"/>
              <a:t>Estudos de clima e/ou meteorologia local a médio-prazo.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6932BE4-3143-02D3-64A1-806D4F887555}"/>
              </a:ext>
            </a:extLst>
          </p:cNvPr>
          <p:cNvSpPr/>
          <p:nvPr/>
        </p:nvSpPr>
        <p:spPr>
          <a:xfrm>
            <a:off x="8829894" y="254461"/>
            <a:ext cx="540000" cy="540000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2B366874-B5A0-891C-22C7-8206FE161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469" y="2061869"/>
            <a:ext cx="8086283" cy="444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530BDEED-D182-675E-9A4C-CCF06A9A9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407" y="4330929"/>
            <a:ext cx="3477165" cy="195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003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CF4F6-1DC7-9E78-8DA9-7E2E94A0A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CEA75E4B-34CD-AAFF-8169-D70D82895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81" y="1661167"/>
            <a:ext cx="5168143" cy="471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FE50D57-DBB2-B0F2-20B4-85F3DEDEAFEB}"/>
              </a:ext>
            </a:extLst>
          </p:cNvPr>
          <p:cNvSpPr txBox="1"/>
          <p:nvPr/>
        </p:nvSpPr>
        <p:spPr>
          <a:xfrm>
            <a:off x="513912" y="341040"/>
            <a:ext cx="509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Voltando ao caso prático de Évora</a:t>
            </a:r>
            <a:r>
              <a:rPr lang="pt-PT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endParaRPr lang="pt-PT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t-PT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 GPS teve um problema e não se soube a localização dele, podemos usar os resultados de forma viável?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F9DD49A-CCA1-236B-645C-313F98ECE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5719" y="2350286"/>
            <a:ext cx="3018800" cy="402506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93D06D4-0CBC-98F1-4394-A747261A3AB7}"/>
              </a:ext>
            </a:extLst>
          </p:cNvPr>
          <p:cNvSpPr txBox="1"/>
          <p:nvPr/>
        </p:nvSpPr>
        <p:spPr>
          <a:xfrm>
            <a:off x="6350399" y="988650"/>
            <a:ext cx="509064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PT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 um modo geral, sim! Contudo os resultados são mais fiáveis quanto mais perto estivermos do solo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B21067D-1694-55E8-F224-91770FE52618}"/>
              </a:ext>
            </a:extLst>
          </p:cNvPr>
          <p:cNvSpPr txBox="1"/>
          <p:nvPr/>
        </p:nvSpPr>
        <p:spPr>
          <a:xfrm>
            <a:off x="5661271" y="4018259"/>
            <a:ext cx="3018801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PT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Neste caso (um dia seco, com cerca de 40ºC à superfície), o céu estava limpo, a </a:t>
            </a:r>
            <a:r>
              <a:rPr lang="pt-PT" sz="16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radiosondagem</a:t>
            </a:r>
            <a:r>
              <a:rPr lang="pt-PT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dá-nos a indicação duma camada com humidade baixa de forma quase constante.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597F5BD-1DBD-882B-5F80-729C612484AB}"/>
              </a:ext>
            </a:extLst>
          </p:cNvPr>
          <p:cNvSpPr txBox="1"/>
          <p:nvPr/>
        </p:nvSpPr>
        <p:spPr>
          <a:xfrm>
            <a:off x="5604552" y="3616871"/>
            <a:ext cx="2136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 os resultados?</a:t>
            </a:r>
            <a:endParaRPr lang="pt-PT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07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A181C-8C93-6FF1-CE75-7EEDD48E7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33BB665-AC51-F34C-4B50-3F4568D230DA}"/>
              </a:ext>
            </a:extLst>
          </p:cNvPr>
          <p:cNvSpPr txBox="1"/>
          <p:nvPr/>
        </p:nvSpPr>
        <p:spPr>
          <a:xfrm>
            <a:off x="513911" y="341040"/>
            <a:ext cx="84847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Mas, o que seria duma </a:t>
            </a:r>
            <a:r>
              <a:rPr lang="pt-PT" sz="2000" b="1" noProof="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radiossondagem</a:t>
            </a:r>
            <a:r>
              <a:rPr lang="pt-PT" sz="2000" b="1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num caso “mais interessante”?</a:t>
            </a:r>
            <a:endParaRPr lang="pt-PT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" name="Imagem 7" descr="Uma imagem com esboço, Desenho de linha, desenho, branco&#10;&#10;Os conteúdos gerados por IA poderão estar incorretos.">
            <a:extLst>
              <a:ext uri="{FF2B5EF4-FFF2-40B4-BE49-F238E27FC236}">
                <a16:creationId xmlns:a16="http://schemas.microsoft.com/office/drawing/2014/main" id="{53095CC3-A73B-F86E-EF93-1B50F421C0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0967"/>
          <a:stretch/>
        </p:blipFill>
        <p:spPr>
          <a:xfrm>
            <a:off x="5996920" y="933491"/>
            <a:ext cx="5615348" cy="2851277"/>
          </a:xfrm>
          <a:prstGeom prst="rect">
            <a:avLst/>
          </a:prstGeom>
        </p:spPr>
      </p:pic>
      <p:pic>
        <p:nvPicPr>
          <p:cNvPr id="10" name="Imagem 9" descr="Uma imagem com texto, diagrama, file, mapa&#10;&#10;Os conteúdos gerados por IA poderão estar incorretos.">
            <a:extLst>
              <a:ext uri="{FF2B5EF4-FFF2-40B4-BE49-F238E27FC236}">
                <a16:creationId xmlns:a16="http://schemas.microsoft.com/office/drawing/2014/main" id="{62C7D814-7706-249B-BB3A-9D4BD9BC7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11" y="1762150"/>
            <a:ext cx="4166399" cy="4420686"/>
          </a:xfrm>
          <a:prstGeom prst="rect">
            <a:avLst/>
          </a:prstGeom>
        </p:spPr>
      </p:pic>
      <p:sp>
        <p:nvSpPr>
          <p:cNvPr id="11" name="Estrela de 5 Pontas 10">
            <a:extLst>
              <a:ext uri="{FF2B5EF4-FFF2-40B4-BE49-F238E27FC236}">
                <a16:creationId xmlns:a16="http://schemas.microsoft.com/office/drawing/2014/main" id="{A8ECA061-6D4B-B325-7FCB-8DB0978FFE3C}"/>
              </a:ext>
            </a:extLst>
          </p:cNvPr>
          <p:cNvSpPr/>
          <p:nvPr/>
        </p:nvSpPr>
        <p:spPr>
          <a:xfrm>
            <a:off x="9531560" y="2295083"/>
            <a:ext cx="254337" cy="239659"/>
          </a:xfrm>
          <a:prstGeom prst="star5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94BC093-E9DC-F19A-22FD-CD672AE4971B}"/>
              </a:ext>
            </a:extLst>
          </p:cNvPr>
          <p:cNvSpPr txBox="1"/>
          <p:nvPr/>
        </p:nvSpPr>
        <p:spPr>
          <a:xfrm>
            <a:off x="5717712" y="4483422"/>
            <a:ext cx="59102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noProof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Neste caso temos uma baixa atmosfera algo húmida, até com possível formação de nuvens a partir dos 900 até aos 750 hPa (nuvens pouco altas/profundas).</a:t>
            </a:r>
          </a:p>
          <a:p>
            <a:endParaRPr lang="pt-PT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t-PT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média/alta troposfera temos um ambiente extremamente seco, típico de uma situação de crista.</a:t>
            </a:r>
          </a:p>
        </p:txBody>
      </p:sp>
    </p:spTree>
    <p:extLst>
      <p:ext uri="{BB962C8B-B14F-4D97-AF65-F5344CB8AC3E}">
        <p14:creationId xmlns:p14="http://schemas.microsoft.com/office/powerpoint/2010/main" val="96919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2388</TotalTime>
  <Words>679</Words>
  <Application>Microsoft Macintosh PowerPoint</Application>
  <PresentationFormat>Ecrã Panorâmico</PresentationFormat>
  <Paragraphs>73</Paragraphs>
  <Slides>15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Courier New</vt:lpstr>
      <vt:lpstr>Lato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Miguel Ângelo Mendes Lima</dc:creator>
  <cp:lastModifiedBy>Miguel Lima</cp:lastModifiedBy>
  <cp:revision>6</cp:revision>
  <dcterms:created xsi:type="dcterms:W3CDTF">2025-10-01T16:16:14Z</dcterms:created>
  <dcterms:modified xsi:type="dcterms:W3CDTF">2025-10-23T16:50:31Z</dcterms:modified>
</cp:coreProperties>
</file>